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AC83E-A1D8-494D-E823-79BD6B378D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AAB4CF-8E08-BD27-0B5A-05E394103B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E69023-10F1-4CC8-8777-28D524B477B2}"/>
              </a:ext>
            </a:extLst>
          </p:cNvPr>
          <p:cNvSpPr>
            <a:spLocks noGrp="1"/>
          </p:cNvSpPr>
          <p:nvPr>
            <p:ph type="dt" sz="half" idx="10"/>
          </p:nvPr>
        </p:nvSpPr>
        <p:spPr/>
        <p:txBody>
          <a:bodyPr/>
          <a:lstStyle/>
          <a:p>
            <a:fld id="{BECC86A6-3504-4785-AA12-B34E6A6B0903}" type="datetimeFigureOut">
              <a:rPr lang="en-US" smtClean="0"/>
              <a:t>3/6/2023</a:t>
            </a:fld>
            <a:endParaRPr lang="en-US"/>
          </a:p>
        </p:txBody>
      </p:sp>
      <p:sp>
        <p:nvSpPr>
          <p:cNvPr id="5" name="Footer Placeholder 4">
            <a:extLst>
              <a:ext uri="{FF2B5EF4-FFF2-40B4-BE49-F238E27FC236}">
                <a16:creationId xmlns:a16="http://schemas.microsoft.com/office/drawing/2014/main" id="{8475B6E2-5E43-FBB1-D1EF-8AA6D904AA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49DDD1-5CD1-40D2-E041-134DA7D68CD7}"/>
              </a:ext>
            </a:extLst>
          </p:cNvPr>
          <p:cNvSpPr>
            <a:spLocks noGrp="1"/>
          </p:cNvSpPr>
          <p:nvPr>
            <p:ph type="sldNum" sz="quarter" idx="12"/>
          </p:nvPr>
        </p:nvSpPr>
        <p:spPr/>
        <p:txBody>
          <a:bodyPr/>
          <a:lstStyle/>
          <a:p>
            <a:fld id="{77451551-A96F-4F3B-BA05-95496FE471F3}" type="slidenum">
              <a:rPr lang="en-US" smtClean="0"/>
              <a:t>‹#›</a:t>
            </a:fld>
            <a:endParaRPr lang="en-US"/>
          </a:p>
        </p:txBody>
      </p:sp>
    </p:spTree>
    <p:extLst>
      <p:ext uri="{BB962C8B-B14F-4D97-AF65-F5344CB8AC3E}">
        <p14:creationId xmlns:p14="http://schemas.microsoft.com/office/powerpoint/2010/main" val="1275182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A712-C06E-5C4C-546D-7BE743339C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D7C1F5-9C18-BC15-3E89-FC95DE90B9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7B690B-DD9C-EE56-46EC-EB5B08BC50D2}"/>
              </a:ext>
            </a:extLst>
          </p:cNvPr>
          <p:cNvSpPr>
            <a:spLocks noGrp="1"/>
          </p:cNvSpPr>
          <p:nvPr>
            <p:ph type="dt" sz="half" idx="10"/>
          </p:nvPr>
        </p:nvSpPr>
        <p:spPr/>
        <p:txBody>
          <a:bodyPr/>
          <a:lstStyle/>
          <a:p>
            <a:fld id="{BECC86A6-3504-4785-AA12-B34E6A6B0903}" type="datetimeFigureOut">
              <a:rPr lang="en-US" smtClean="0"/>
              <a:t>3/6/2023</a:t>
            </a:fld>
            <a:endParaRPr lang="en-US"/>
          </a:p>
        </p:txBody>
      </p:sp>
      <p:sp>
        <p:nvSpPr>
          <p:cNvPr id="5" name="Footer Placeholder 4">
            <a:extLst>
              <a:ext uri="{FF2B5EF4-FFF2-40B4-BE49-F238E27FC236}">
                <a16:creationId xmlns:a16="http://schemas.microsoft.com/office/drawing/2014/main" id="{8F191157-293D-FE7B-3BA9-7CA409FE84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82E4F-CE6F-CA4A-3E0C-944BE8812A47}"/>
              </a:ext>
            </a:extLst>
          </p:cNvPr>
          <p:cNvSpPr>
            <a:spLocks noGrp="1"/>
          </p:cNvSpPr>
          <p:nvPr>
            <p:ph type="sldNum" sz="quarter" idx="12"/>
          </p:nvPr>
        </p:nvSpPr>
        <p:spPr/>
        <p:txBody>
          <a:bodyPr/>
          <a:lstStyle/>
          <a:p>
            <a:fld id="{77451551-A96F-4F3B-BA05-95496FE471F3}" type="slidenum">
              <a:rPr lang="en-US" smtClean="0"/>
              <a:t>‹#›</a:t>
            </a:fld>
            <a:endParaRPr lang="en-US"/>
          </a:p>
        </p:txBody>
      </p:sp>
    </p:spTree>
    <p:extLst>
      <p:ext uri="{BB962C8B-B14F-4D97-AF65-F5344CB8AC3E}">
        <p14:creationId xmlns:p14="http://schemas.microsoft.com/office/powerpoint/2010/main" val="2727304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23B491-92D6-D754-1A0D-F7FF7D5D6C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436539-4144-595F-0D1B-C838471611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353C3-0109-400A-6FD0-2111D639D90F}"/>
              </a:ext>
            </a:extLst>
          </p:cNvPr>
          <p:cNvSpPr>
            <a:spLocks noGrp="1"/>
          </p:cNvSpPr>
          <p:nvPr>
            <p:ph type="dt" sz="half" idx="10"/>
          </p:nvPr>
        </p:nvSpPr>
        <p:spPr/>
        <p:txBody>
          <a:bodyPr/>
          <a:lstStyle/>
          <a:p>
            <a:fld id="{BECC86A6-3504-4785-AA12-B34E6A6B0903}" type="datetimeFigureOut">
              <a:rPr lang="en-US" smtClean="0"/>
              <a:t>3/6/2023</a:t>
            </a:fld>
            <a:endParaRPr lang="en-US"/>
          </a:p>
        </p:txBody>
      </p:sp>
      <p:sp>
        <p:nvSpPr>
          <p:cNvPr id="5" name="Footer Placeholder 4">
            <a:extLst>
              <a:ext uri="{FF2B5EF4-FFF2-40B4-BE49-F238E27FC236}">
                <a16:creationId xmlns:a16="http://schemas.microsoft.com/office/drawing/2014/main" id="{2352C9DD-180F-95B2-2471-4401C034A6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9DF0F3-539C-B77E-5A80-27EDC6A3E0ED}"/>
              </a:ext>
            </a:extLst>
          </p:cNvPr>
          <p:cNvSpPr>
            <a:spLocks noGrp="1"/>
          </p:cNvSpPr>
          <p:nvPr>
            <p:ph type="sldNum" sz="quarter" idx="12"/>
          </p:nvPr>
        </p:nvSpPr>
        <p:spPr/>
        <p:txBody>
          <a:bodyPr/>
          <a:lstStyle/>
          <a:p>
            <a:fld id="{77451551-A96F-4F3B-BA05-95496FE471F3}" type="slidenum">
              <a:rPr lang="en-US" smtClean="0"/>
              <a:t>‹#›</a:t>
            </a:fld>
            <a:endParaRPr lang="en-US"/>
          </a:p>
        </p:txBody>
      </p:sp>
    </p:spTree>
    <p:extLst>
      <p:ext uri="{BB962C8B-B14F-4D97-AF65-F5344CB8AC3E}">
        <p14:creationId xmlns:p14="http://schemas.microsoft.com/office/powerpoint/2010/main" val="133508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411DE-C30F-BAD0-1182-6A03357283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CAACED-DBDD-4283-2B07-3C55E70A1E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5EB97A-5205-A08E-5A8F-F77BE0156E79}"/>
              </a:ext>
            </a:extLst>
          </p:cNvPr>
          <p:cNvSpPr>
            <a:spLocks noGrp="1"/>
          </p:cNvSpPr>
          <p:nvPr>
            <p:ph type="dt" sz="half" idx="10"/>
          </p:nvPr>
        </p:nvSpPr>
        <p:spPr/>
        <p:txBody>
          <a:bodyPr/>
          <a:lstStyle/>
          <a:p>
            <a:fld id="{BECC86A6-3504-4785-AA12-B34E6A6B0903}" type="datetimeFigureOut">
              <a:rPr lang="en-US" smtClean="0"/>
              <a:t>3/6/2023</a:t>
            </a:fld>
            <a:endParaRPr lang="en-US"/>
          </a:p>
        </p:txBody>
      </p:sp>
      <p:sp>
        <p:nvSpPr>
          <p:cNvPr id="5" name="Footer Placeholder 4">
            <a:extLst>
              <a:ext uri="{FF2B5EF4-FFF2-40B4-BE49-F238E27FC236}">
                <a16:creationId xmlns:a16="http://schemas.microsoft.com/office/drawing/2014/main" id="{E090FCB4-1B57-3C49-89B4-5998C7C138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D4060A-66BB-8F51-E9D6-20CBB6ED503F}"/>
              </a:ext>
            </a:extLst>
          </p:cNvPr>
          <p:cNvSpPr>
            <a:spLocks noGrp="1"/>
          </p:cNvSpPr>
          <p:nvPr>
            <p:ph type="sldNum" sz="quarter" idx="12"/>
          </p:nvPr>
        </p:nvSpPr>
        <p:spPr/>
        <p:txBody>
          <a:bodyPr/>
          <a:lstStyle/>
          <a:p>
            <a:fld id="{77451551-A96F-4F3B-BA05-95496FE471F3}" type="slidenum">
              <a:rPr lang="en-US" smtClean="0"/>
              <a:t>‹#›</a:t>
            </a:fld>
            <a:endParaRPr lang="en-US"/>
          </a:p>
        </p:txBody>
      </p:sp>
    </p:spTree>
    <p:extLst>
      <p:ext uri="{BB962C8B-B14F-4D97-AF65-F5344CB8AC3E}">
        <p14:creationId xmlns:p14="http://schemas.microsoft.com/office/powerpoint/2010/main" val="1281932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59ED3-0134-657F-5696-9E7CBFA67B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8C6574-5232-C798-A191-0A28E5976E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D5D227-2FBA-9F33-75A2-CCF27D96E007}"/>
              </a:ext>
            </a:extLst>
          </p:cNvPr>
          <p:cNvSpPr>
            <a:spLocks noGrp="1"/>
          </p:cNvSpPr>
          <p:nvPr>
            <p:ph type="dt" sz="half" idx="10"/>
          </p:nvPr>
        </p:nvSpPr>
        <p:spPr/>
        <p:txBody>
          <a:bodyPr/>
          <a:lstStyle/>
          <a:p>
            <a:fld id="{BECC86A6-3504-4785-AA12-B34E6A6B0903}" type="datetimeFigureOut">
              <a:rPr lang="en-US" smtClean="0"/>
              <a:t>3/6/2023</a:t>
            </a:fld>
            <a:endParaRPr lang="en-US"/>
          </a:p>
        </p:txBody>
      </p:sp>
      <p:sp>
        <p:nvSpPr>
          <p:cNvPr id="5" name="Footer Placeholder 4">
            <a:extLst>
              <a:ext uri="{FF2B5EF4-FFF2-40B4-BE49-F238E27FC236}">
                <a16:creationId xmlns:a16="http://schemas.microsoft.com/office/drawing/2014/main" id="{3577BF93-2309-15D6-645B-BE7B85CAFD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0EAB4E-9CC1-77E5-58FF-434EC53CF937}"/>
              </a:ext>
            </a:extLst>
          </p:cNvPr>
          <p:cNvSpPr>
            <a:spLocks noGrp="1"/>
          </p:cNvSpPr>
          <p:nvPr>
            <p:ph type="sldNum" sz="quarter" idx="12"/>
          </p:nvPr>
        </p:nvSpPr>
        <p:spPr/>
        <p:txBody>
          <a:bodyPr/>
          <a:lstStyle/>
          <a:p>
            <a:fld id="{77451551-A96F-4F3B-BA05-95496FE471F3}" type="slidenum">
              <a:rPr lang="en-US" smtClean="0"/>
              <a:t>‹#›</a:t>
            </a:fld>
            <a:endParaRPr lang="en-US"/>
          </a:p>
        </p:txBody>
      </p:sp>
    </p:spTree>
    <p:extLst>
      <p:ext uri="{BB962C8B-B14F-4D97-AF65-F5344CB8AC3E}">
        <p14:creationId xmlns:p14="http://schemas.microsoft.com/office/powerpoint/2010/main" val="2639484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EC66A-0CBF-A13B-3CE1-81B0A2D26F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41E530-F5F4-97E5-2C51-24E68C435E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E4DB3D-7ECF-2834-B4A7-C215F00932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83831E-0BA6-30CC-44AC-2BFE89B6864F}"/>
              </a:ext>
            </a:extLst>
          </p:cNvPr>
          <p:cNvSpPr>
            <a:spLocks noGrp="1"/>
          </p:cNvSpPr>
          <p:nvPr>
            <p:ph type="dt" sz="half" idx="10"/>
          </p:nvPr>
        </p:nvSpPr>
        <p:spPr/>
        <p:txBody>
          <a:bodyPr/>
          <a:lstStyle/>
          <a:p>
            <a:fld id="{BECC86A6-3504-4785-AA12-B34E6A6B0903}" type="datetimeFigureOut">
              <a:rPr lang="en-US" smtClean="0"/>
              <a:t>3/6/2023</a:t>
            </a:fld>
            <a:endParaRPr lang="en-US"/>
          </a:p>
        </p:txBody>
      </p:sp>
      <p:sp>
        <p:nvSpPr>
          <p:cNvPr id="6" name="Footer Placeholder 5">
            <a:extLst>
              <a:ext uri="{FF2B5EF4-FFF2-40B4-BE49-F238E27FC236}">
                <a16:creationId xmlns:a16="http://schemas.microsoft.com/office/drawing/2014/main" id="{F0BC7B3F-4F88-9D76-2D8C-BC63CAFB5F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4BB8C9-891E-C44D-EE66-2D3C21DBB2BB}"/>
              </a:ext>
            </a:extLst>
          </p:cNvPr>
          <p:cNvSpPr>
            <a:spLocks noGrp="1"/>
          </p:cNvSpPr>
          <p:nvPr>
            <p:ph type="sldNum" sz="quarter" idx="12"/>
          </p:nvPr>
        </p:nvSpPr>
        <p:spPr/>
        <p:txBody>
          <a:bodyPr/>
          <a:lstStyle/>
          <a:p>
            <a:fld id="{77451551-A96F-4F3B-BA05-95496FE471F3}" type="slidenum">
              <a:rPr lang="en-US" smtClean="0"/>
              <a:t>‹#›</a:t>
            </a:fld>
            <a:endParaRPr lang="en-US"/>
          </a:p>
        </p:txBody>
      </p:sp>
    </p:spTree>
    <p:extLst>
      <p:ext uri="{BB962C8B-B14F-4D97-AF65-F5344CB8AC3E}">
        <p14:creationId xmlns:p14="http://schemas.microsoft.com/office/powerpoint/2010/main" val="679017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6B2B3-6216-2437-0DD9-68E48A26C2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A6E7CB-D436-F5B3-C906-180D8AE327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E85107-BD31-C589-8893-4929184712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516968-9EC0-CCDF-8271-79EC8CA365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A0FF71-F119-FA67-F54F-9041ECE93C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AEB451-96CA-F45E-CA90-B765E13317AE}"/>
              </a:ext>
            </a:extLst>
          </p:cNvPr>
          <p:cNvSpPr>
            <a:spLocks noGrp="1"/>
          </p:cNvSpPr>
          <p:nvPr>
            <p:ph type="dt" sz="half" idx="10"/>
          </p:nvPr>
        </p:nvSpPr>
        <p:spPr/>
        <p:txBody>
          <a:bodyPr/>
          <a:lstStyle/>
          <a:p>
            <a:fld id="{BECC86A6-3504-4785-AA12-B34E6A6B0903}" type="datetimeFigureOut">
              <a:rPr lang="en-US" smtClean="0"/>
              <a:t>3/6/2023</a:t>
            </a:fld>
            <a:endParaRPr lang="en-US"/>
          </a:p>
        </p:txBody>
      </p:sp>
      <p:sp>
        <p:nvSpPr>
          <p:cNvPr id="8" name="Footer Placeholder 7">
            <a:extLst>
              <a:ext uri="{FF2B5EF4-FFF2-40B4-BE49-F238E27FC236}">
                <a16:creationId xmlns:a16="http://schemas.microsoft.com/office/drawing/2014/main" id="{BC117015-A9CB-DACA-D2E8-1A8079AB98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3D1E87-3D14-5D41-20D6-42C27D07D909}"/>
              </a:ext>
            </a:extLst>
          </p:cNvPr>
          <p:cNvSpPr>
            <a:spLocks noGrp="1"/>
          </p:cNvSpPr>
          <p:nvPr>
            <p:ph type="sldNum" sz="quarter" idx="12"/>
          </p:nvPr>
        </p:nvSpPr>
        <p:spPr/>
        <p:txBody>
          <a:bodyPr/>
          <a:lstStyle/>
          <a:p>
            <a:fld id="{77451551-A96F-4F3B-BA05-95496FE471F3}" type="slidenum">
              <a:rPr lang="en-US" smtClean="0"/>
              <a:t>‹#›</a:t>
            </a:fld>
            <a:endParaRPr lang="en-US"/>
          </a:p>
        </p:txBody>
      </p:sp>
    </p:spTree>
    <p:extLst>
      <p:ext uri="{BB962C8B-B14F-4D97-AF65-F5344CB8AC3E}">
        <p14:creationId xmlns:p14="http://schemas.microsoft.com/office/powerpoint/2010/main" val="3590647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47538-6052-E283-3F71-5FD4B3031F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60BB40-9E14-2325-C021-677311AAF5F1}"/>
              </a:ext>
            </a:extLst>
          </p:cNvPr>
          <p:cNvSpPr>
            <a:spLocks noGrp="1"/>
          </p:cNvSpPr>
          <p:nvPr>
            <p:ph type="dt" sz="half" idx="10"/>
          </p:nvPr>
        </p:nvSpPr>
        <p:spPr/>
        <p:txBody>
          <a:bodyPr/>
          <a:lstStyle/>
          <a:p>
            <a:fld id="{BECC86A6-3504-4785-AA12-B34E6A6B0903}" type="datetimeFigureOut">
              <a:rPr lang="en-US" smtClean="0"/>
              <a:t>3/6/2023</a:t>
            </a:fld>
            <a:endParaRPr lang="en-US"/>
          </a:p>
        </p:txBody>
      </p:sp>
      <p:sp>
        <p:nvSpPr>
          <p:cNvPr id="4" name="Footer Placeholder 3">
            <a:extLst>
              <a:ext uri="{FF2B5EF4-FFF2-40B4-BE49-F238E27FC236}">
                <a16:creationId xmlns:a16="http://schemas.microsoft.com/office/drawing/2014/main" id="{AD41057B-B5F6-48C2-DDC2-F9DEF1FC0C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6D4B60-0159-E8B2-DC70-C73FC032D689}"/>
              </a:ext>
            </a:extLst>
          </p:cNvPr>
          <p:cNvSpPr>
            <a:spLocks noGrp="1"/>
          </p:cNvSpPr>
          <p:nvPr>
            <p:ph type="sldNum" sz="quarter" idx="12"/>
          </p:nvPr>
        </p:nvSpPr>
        <p:spPr/>
        <p:txBody>
          <a:bodyPr/>
          <a:lstStyle/>
          <a:p>
            <a:fld id="{77451551-A96F-4F3B-BA05-95496FE471F3}" type="slidenum">
              <a:rPr lang="en-US" smtClean="0"/>
              <a:t>‹#›</a:t>
            </a:fld>
            <a:endParaRPr lang="en-US"/>
          </a:p>
        </p:txBody>
      </p:sp>
    </p:spTree>
    <p:extLst>
      <p:ext uri="{BB962C8B-B14F-4D97-AF65-F5344CB8AC3E}">
        <p14:creationId xmlns:p14="http://schemas.microsoft.com/office/powerpoint/2010/main" val="1750399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F3A44C-FE0B-95E4-A6B2-C08656B28625}"/>
              </a:ext>
            </a:extLst>
          </p:cNvPr>
          <p:cNvSpPr>
            <a:spLocks noGrp="1"/>
          </p:cNvSpPr>
          <p:nvPr>
            <p:ph type="dt" sz="half" idx="10"/>
          </p:nvPr>
        </p:nvSpPr>
        <p:spPr/>
        <p:txBody>
          <a:bodyPr/>
          <a:lstStyle/>
          <a:p>
            <a:fld id="{BECC86A6-3504-4785-AA12-B34E6A6B0903}" type="datetimeFigureOut">
              <a:rPr lang="en-US" smtClean="0"/>
              <a:t>3/6/2023</a:t>
            </a:fld>
            <a:endParaRPr lang="en-US"/>
          </a:p>
        </p:txBody>
      </p:sp>
      <p:sp>
        <p:nvSpPr>
          <p:cNvPr id="3" name="Footer Placeholder 2">
            <a:extLst>
              <a:ext uri="{FF2B5EF4-FFF2-40B4-BE49-F238E27FC236}">
                <a16:creationId xmlns:a16="http://schemas.microsoft.com/office/drawing/2014/main" id="{D13E7347-9B8E-AF37-FA27-352832821A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6836E2-519E-2F1D-1B5C-4CB6B75A023B}"/>
              </a:ext>
            </a:extLst>
          </p:cNvPr>
          <p:cNvSpPr>
            <a:spLocks noGrp="1"/>
          </p:cNvSpPr>
          <p:nvPr>
            <p:ph type="sldNum" sz="quarter" idx="12"/>
          </p:nvPr>
        </p:nvSpPr>
        <p:spPr/>
        <p:txBody>
          <a:bodyPr/>
          <a:lstStyle/>
          <a:p>
            <a:fld id="{77451551-A96F-4F3B-BA05-95496FE471F3}" type="slidenum">
              <a:rPr lang="en-US" smtClean="0"/>
              <a:t>‹#›</a:t>
            </a:fld>
            <a:endParaRPr lang="en-US"/>
          </a:p>
        </p:txBody>
      </p:sp>
    </p:spTree>
    <p:extLst>
      <p:ext uri="{BB962C8B-B14F-4D97-AF65-F5344CB8AC3E}">
        <p14:creationId xmlns:p14="http://schemas.microsoft.com/office/powerpoint/2010/main" val="1344214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48961-E52A-B97A-E0B5-BC0B37445C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4DEFE7-FF13-21DA-F2C4-9533D1A6B4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B679F6-FE87-18D5-AB61-60129A3B03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8929B0-9F89-C76F-E0CA-54DD46CF115F}"/>
              </a:ext>
            </a:extLst>
          </p:cNvPr>
          <p:cNvSpPr>
            <a:spLocks noGrp="1"/>
          </p:cNvSpPr>
          <p:nvPr>
            <p:ph type="dt" sz="half" idx="10"/>
          </p:nvPr>
        </p:nvSpPr>
        <p:spPr/>
        <p:txBody>
          <a:bodyPr/>
          <a:lstStyle/>
          <a:p>
            <a:fld id="{BECC86A6-3504-4785-AA12-B34E6A6B0903}" type="datetimeFigureOut">
              <a:rPr lang="en-US" smtClean="0"/>
              <a:t>3/6/2023</a:t>
            </a:fld>
            <a:endParaRPr lang="en-US"/>
          </a:p>
        </p:txBody>
      </p:sp>
      <p:sp>
        <p:nvSpPr>
          <p:cNvPr id="6" name="Footer Placeholder 5">
            <a:extLst>
              <a:ext uri="{FF2B5EF4-FFF2-40B4-BE49-F238E27FC236}">
                <a16:creationId xmlns:a16="http://schemas.microsoft.com/office/drawing/2014/main" id="{F93A64EE-7C7E-606C-DA81-F6D92C04CA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821247-3C7A-4220-F3BD-B97F0B27BFD2}"/>
              </a:ext>
            </a:extLst>
          </p:cNvPr>
          <p:cNvSpPr>
            <a:spLocks noGrp="1"/>
          </p:cNvSpPr>
          <p:nvPr>
            <p:ph type="sldNum" sz="quarter" idx="12"/>
          </p:nvPr>
        </p:nvSpPr>
        <p:spPr/>
        <p:txBody>
          <a:bodyPr/>
          <a:lstStyle/>
          <a:p>
            <a:fld id="{77451551-A96F-4F3B-BA05-95496FE471F3}" type="slidenum">
              <a:rPr lang="en-US" smtClean="0"/>
              <a:t>‹#›</a:t>
            </a:fld>
            <a:endParaRPr lang="en-US"/>
          </a:p>
        </p:txBody>
      </p:sp>
    </p:spTree>
    <p:extLst>
      <p:ext uri="{BB962C8B-B14F-4D97-AF65-F5344CB8AC3E}">
        <p14:creationId xmlns:p14="http://schemas.microsoft.com/office/powerpoint/2010/main" val="3212755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669C7-E976-F0EC-B765-FA48DBF8E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8797EB-977C-B0F5-AFB0-10256FA448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D7A46B-3A9F-D74C-E115-08E7B31A9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E8F51B-A677-F12C-4917-A42F2202BA6B}"/>
              </a:ext>
            </a:extLst>
          </p:cNvPr>
          <p:cNvSpPr>
            <a:spLocks noGrp="1"/>
          </p:cNvSpPr>
          <p:nvPr>
            <p:ph type="dt" sz="half" idx="10"/>
          </p:nvPr>
        </p:nvSpPr>
        <p:spPr/>
        <p:txBody>
          <a:bodyPr/>
          <a:lstStyle/>
          <a:p>
            <a:fld id="{BECC86A6-3504-4785-AA12-B34E6A6B0903}" type="datetimeFigureOut">
              <a:rPr lang="en-US" smtClean="0"/>
              <a:t>3/6/2023</a:t>
            </a:fld>
            <a:endParaRPr lang="en-US"/>
          </a:p>
        </p:txBody>
      </p:sp>
      <p:sp>
        <p:nvSpPr>
          <p:cNvPr id="6" name="Footer Placeholder 5">
            <a:extLst>
              <a:ext uri="{FF2B5EF4-FFF2-40B4-BE49-F238E27FC236}">
                <a16:creationId xmlns:a16="http://schemas.microsoft.com/office/drawing/2014/main" id="{9BC32B85-7614-27D8-8982-453BF79491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8C258C-B9E6-2452-4D41-6B7F5A4C8981}"/>
              </a:ext>
            </a:extLst>
          </p:cNvPr>
          <p:cNvSpPr>
            <a:spLocks noGrp="1"/>
          </p:cNvSpPr>
          <p:nvPr>
            <p:ph type="sldNum" sz="quarter" idx="12"/>
          </p:nvPr>
        </p:nvSpPr>
        <p:spPr/>
        <p:txBody>
          <a:bodyPr/>
          <a:lstStyle/>
          <a:p>
            <a:fld id="{77451551-A96F-4F3B-BA05-95496FE471F3}" type="slidenum">
              <a:rPr lang="en-US" smtClean="0"/>
              <a:t>‹#›</a:t>
            </a:fld>
            <a:endParaRPr lang="en-US"/>
          </a:p>
        </p:txBody>
      </p:sp>
    </p:spTree>
    <p:extLst>
      <p:ext uri="{BB962C8B-B14F-4D97-AF65-F5344CB8AC3E}">
        <p14:creationId xmlns:p14="http://schemas.microsoft.com/office/powerpoint/2010/main" val="869932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D1E6C3-5A3A-BC74-6015-5898466D9F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0795CC-C697-D328-3B27-A15EDC7A43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0FAA01-95E2-3E17-D293-75EF505C56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CC86A6-3504-4785-AA12-B34E6A6B0903}" type="datetimeFigureOut">
              <a:rPr lang="en-US" smtClean="0"/>
              <a:t>3/6/2023</a:t>
            </a:fld>
            <a:endParaRPr lang="en-US"/>
          </a:p>
        </p:txBody>
      </p:sp>
      <p:sp>
        <p:nvSpPr>
          <p:cNvPr id="5" name="Footer Placeholder 4">
            <a:extLst>
              <a:ext uri="{FF2B5EF4-FFF2-40B4-BE49-F238E27FC236}">
                <a16:creationId xmlns:a16="http://schemas.microsoft.com/office/drawing/2014/main" id="{E1B1AE45-D6E8-03EE-78D8-2434ED0633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3060B9-7E93-143F-58DB-EE823EDBC2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451551-A96F-4F3B-BA05-95496FE471F3}" type="slidenum">
              <a:rPr lang="en-US" smtClean="0"/>
              <a:t>‹#›</a:t>
            </a:fld>
            <a:endParaRPr lang="en-US"/>
          </a:p>
        </p:txBody>
      </p:sp>
    </p:spTree>
    <p:extLst>
      <p:ext uri="{BB962C8B-B14F-4D97-AF65-F5344CB8AC3E}">
        <p14:creationId xmlns:p14="http://schemas.microsoft.com/office/powerpoint/2010/main" val="2888860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1.xml"/><Relationship Id="rId5" Type="http://schemas.openxmlformats.org/officeDocument/2006/relationships/hyperlink" Target="https://video.udacity-data.com/topher/2022/March/622a5fc6_azure-data-warehouse-projectdatafiles/azure-data-warehouse-projectdatafiles.zip" TargetMode="External"/><Relationship Id="rId4" Type="http://schemas.openxmlformats.org/officeDocument/2006/relationships/hyperlink" Target="https://github.com/udacity/Azure-Data-Warehouse-Project/tree/main/start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review.udacity.com/#!/rubrics/4783/view"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F09B9-6C46-DBF9-0273-FE66E7BCF795}"/>
              </a:ext>
            </a:extLst>
          </p:cNvPr>
          <p:cNvSpPr>
            <a:spLocks noGrp="1"/>
          </p:cNvSpPr>
          <p:nvPr>
            <p:ph type="ctrTitle"/>
          </p:nvPr>
        </p:nvSpPr>
        <p:spPr>
          <a:xfrm>
            <a:off x="930612" y="632299"/>
            <a:ext cx="10168648" cy="1147864"/>
          </a:xfrm>
        </p:spPr>
        <p:txBody>
          <a:bodyPr>
            <a:noAutofit/>
          </a:bodyPr>
          <a:lstStyle/>
          <a:p>
            <a:pPr algn="l"/>
            <a:r>
              <a:rPr lang="en-US" sz="4000" b="0" i="0" dirty="0">
                <a:solidFill>
                  <a:srgbClr val="1A202C"/>
                </a:solidFill>
                <a:effectLst/>
                <a:latin typeface="Open Sans" panose="020B0606030504020204" pitchFamily="34" charset="0"/>
              </a:rPr>
              <a:t>Project: Building an Azure Data Warehouse for Bike Share Data Analytics</a:t>
            </a:r>
            <a:endParaRPr lang="en-US" sz="4000" dirty="0"/>
          </a:p>
        </p:txBody>
      </p:sp>
      <p:sp>
        <p:nvSpPr>
          <p:cNvPr id="3" name="Subtitle 2">
            <a:extLst>
              <a:ext uri="{FF2B5EF4-FFF2-40B4-BE49-F238E27FC236}">
                <a16:creationId xmlns:a16="http://schemas.microsoft.com/office/drawing/2014/main" id="{41219B91-B83F-C24A-7C6A-982D17ED984D}"/>
              </a:ext>
            </a:extLst>
          </p:cNvPr>
          <p:cNvSpPr>
            <a:spLocks noGrp="1"/>
          </p:cNvSpPr>
          <p:nvPr>
            <p:ph type="subTitle" idx="1"/>
          </p:nvPr>
        </p:nvSpPr>
        <p:spPr>
          <a:xfrm>
            <a:off x="930612" y="2601118"/>
            <a:ext cx="9144000" cy="3342481"/>
          </a:xfrm>
        </p:spPr>
        <p:txBody>
          <a:bodyPr>
            <a:normAutofit lnSpcReduction="10000"/>
          </a:bodyPr>
          <a:lstStyle/>
          <a:p>
            <a:pPr algn="l"/>
            <a:r>
              <a:rPr lang="en-US" sz="1400" b="1" i="0" dirty="0">
                <a:solidFill>
                  <a:srgbClr val="2E3D49"/>
                </a:solidFill>
                <a:effectLst/>
                <a:latin typeface="Open Sans" panose="020B0606030504020204" pitchFamily="34" charset="0"/>
              </a:rPr>
              <a:t>Project Overview</a:t>
            </a:r>
          </a:p>
          <a:p>
            <a:pPr algn="l"/>
            <a:r>
              <a:rPr lang="en-US" sz="1400" b="0" i="0" dirty="0">
                <a:solidFill>
                  <a:srgbClr val="1A202C"/>
                </a:solidFill>
                <a:effectLst/>
                <a:latin typeface="Open Sans" panose="020B0606030504020204" pitchFamily="34" charset="0"/>
              </a:rPr>
              <a:t>Divvy is a bike sharing program in Chicago, Illinois USA that allows riders to purchase a pass at a kiosk or use a mobile application to unlock a bike at stations around the city and use the bike for a specified amount of time. The bikes can be returned to the same station or to another station. The City of Chicago makes the anonymized bike trip data publicly available for projects like this where we can analyze the data.</a:t>
            </a:r>
          </a:p>
          <a:p>
            <a:pPr algn="l"/>
            <a:r>
              <a:rPr lang="en-US" sz="1400" b="0" i="0" dirty="0">
                <a:solidFill>
                  <a:srgbClr val="1A202C"/>
                </a:solidFill>
                <a:effectLst/>
                <a:latin typeface="Open Sans" panose="020B0606030504020204" pitchFamily="34" charset="0"/>
              </a:rPr>
              <a:t>Since the data from Divvy are anonymous, we have created fake rider and account profiles along with fake payment data to go along with the data from Divvy. </a:t>
            </a:r>
          </a:p>
          <a:p>
            <a:pPr algn="l"/>
            <a:r>
              <a:rPr lang="en-US" sz="1400" b="0" i="0" dirty="0">
                <a:solidFill>
                  <a:srgbClr val="1A202C"/>
                </a:solidFill>
                <a:effectLst/>
                <a:latin typeface="Open Sans" panose="020B0606030504020204" pitchFamily="34" charset="0"/>
              </a:rPr>
              <a:t>The dataset looks like this: </a:t>
            </a:r>
          </a:p>
          <a:p>
            <a:pPr algn="l"/>
            <a:r>
              <a:rPr lang="en-US" sz="1400" b="0" i="0" dirty="0">
                <a:solidFill>
                  <a:srgbClr val="1A202C"/>
                </a:solidFill>
                <a:effectLst/>
                <a:latin typeface="Open Sans" panose="020B0606030504020204" pitchFamily="34" charset="0"/>
              </a:rPr>
              <a:t>The goal of this project is to develop a data warehouse solution using Azure Synapse Analytics. You will:</a:t>
            </a:r>
          </a:p>
          <a:p>
            <a:pPr algn="l">
              <a:buFont typeface="Arial" panose="020B0604020202020204" pitchFamily="34" charset="0"/>
              <a:buChar char="•"/>
            </a:pPr>
            <a:r>
              <a:rPr lang="en-US" sz="1400" b="0" i="0" dirty="0">
                <a:solidFill>
                  <a:srgbClr val="1A202C"/>
                </a:solidFill>
                <a:effectLst/>
                <a:latin typeface="Open Sans" panose="020B0606030504020204" pitchFamily="34" charset="0"/>
              </a:rPr>
              <a:t>Design a star schema based on the business outcomes listed below;</a:t>
            </a:r>
          </a:p>
          <a:p>
            <a:pPr algn="l">
              <a:buFont typeface="Arial" panose="020B0604020202020204" pitchFamily="34" charset="0"/>
              <a:buChar char="•"/>
            </a:pPr>
            <a:r>
              <a:rPr lang="en-US" sz="1400" b="0" i="0" dirty="0">
                <a:solidFill>
                  <a:srgbClr val="1A202C"/>
                </a:solidFill>
                <a:effectLst/>
                <a:latin typeface="Open Sans" panose="020B0606030504020204" pitchFamily="34" charset="0"/>
              </a:rPr>
              <a:t>Import the data into Synapse;</a:t>
            </a:r>
          </a:p>
          <a:p>
            <a:pPr algn="l">
              <a:buFont typeface="Arial" panose="020B0604020202020204" pitchFamily="34" charset="0"/>
              <a:buChar char="•"/>
            </a:pPr>
            <a:r>
              <a:rPr lang="en-US" sz="1400" b="0" i="0" dirty="0">
                <a:solidFill>
                  <a:srgbClr val="1A202C"/>
                </a:solidFill>
                <a:effectLst/>
                <a:latin typeface="Open Sans" panose="020B0606030504020204" pitchFamily="34" charset="0"/>
              </a:rPr>
              <a:t>Transform the data into the star schema;</a:t>
            </a:r>
          </a:p>
          <a:p>
            <a:pPr algn="l">
              <a:buFont typeface="Arial" panose="020B0604020202020204" pitchFamily="34" charset="0"/>
              <a:buChar char="•"/>
            </a:pPr>
            <a:r>
              <a:rPr lang="en-US" sz="1400" b="0" i="0" dirty="0">
                <a:solidFill>
                  <a:srgbClr val="1A202C"/>
                </a:solidFill>
                <a:effectLst/>
                <a:latin typeface="Open Sans" panose="020B0606030504020204" pitchFamily="34" charset="0"/>
              </a:rPr>
              <a:t>and finally, view the reports from Analytics.</a:t>
            </a:r>
          </a:p>
        </p:txBody>
      </p:sp>
      <p:pic>
        <p:nvPicPr>
          <p:cNvPr id="2050" name="Picture 2" descr="This image represents the data model for the dataset based on the Divvy Bikeshare data. The tables include: Rider, Account, Payment, Trip, and Station.">
            <a:extLst>
              <a:ext uri="{FF2B5EF4-FFF2-40B4-BE49-F238E27FC236}">
                <a16:creationId xmlns:a16="http://schemas.microsoft.com/office/drawing/2014/main" id="{E44B72AF-D041-FEB5-C0A1-140C4124E0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0375" y="0"/>
            <a:ext cx="6651625"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Topography Map with solid fill">
            <a:extLst>
              <a:ext uri="{FF2B5EF4-FFF2-40B4-BE49-F238E27FC236}">
                <a16:creationId xmlns:a16="http://schemas.microsoft.com/office/drawing/2014/main" id="{8243F842-0BBB-211E-D1AF-E029422A27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1013" y="4096051"/>
            <a:ext cx="443948" cy="443948"/>
          </a:xfrm>
          <a:prstGeom prst="rect">
            <a:avLst/>
          </a:prstGeom>
        </p:spPr>
      </p:pic>
    </p:spTree>
    <p:extLst>
      <p:ext uri="{BB962C8B-B14F-4D97-AF65-F5344CB8AC3E}">
        <p14:creationId xmlns:p14="http://schemas.microsoft.com/office/powerpoint/2010/main" val="87070600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F09B9-6C46-DBF9-0273-FE66E7BCF795}"/>
              </a:ext>
            </a:extLst>
          </p:cNvPr>
          <p:cNvSpPr>
            <a:spLocks noGrp="1"/>
          </p:cNvSpPr>
          <p:nvPr>
            <p:ph type="ctrTitle"/>
          </p:nvPr>
        </p:nvSpPr>
        <p:spPr>
          <a:xfrm>
            <a:off x="930612" y="632299"/>
            <a:ext cx="10168648" cy="1147864"/>
          </a:xfrm>
        </p:spPr>
        <p:txBody>
          <a:bodyPr>
            <a:noAutofit/>
          </a:bodyPr>
          <a:lstStyle/>
          <a:p>
            <a:pPr algn="l"/>
            <a:r>
              <a:rPr lang="en-US" sz="4000" b="0" i="0" dirty="0">
                <a:solidFill>
                  <a:srgbClr val="1A202C"/>
                </a:solidFill>
                <a:effectLst/>
                <a:latin typeface="Open Sans" panose="020B0606030504020204" pitchFamily="34" charset="0"/>
              </a:rPr>
              <a:t>Project: Building an Azure Data Warehouse for Bike Share Data Analytics</a:t>
            </a:r>
            <a:endParaRPr lang="en-US" sz="4000" dirty="0"/>
          </a:p>
        </p:txBody>
      </p:sp>
      <p:sp>
        <p:nvSpPr>
          <p:cNvPr id="3" name="Subtitle 2">
            <a:extLst>
              <a:ext uri="{FF2B5EF4-FFF2-40B4-BE49-F238E27FC236}">
                <a16:creationId xmlns:a16="http://schemas.microsoft.com/office/drawing/2014/main" id="{41219B91-B83F-C24A-7C6A-982D17ED984D}"/>
              </a:ext>
            </a:extLst>
          </p:cNvPr>
          <p:cNvSpPr>
            <a:spLocks noGrp="1"/>
          </p:cNvSpPr>
          <p:nvPr>
            <p:ph type="subTitle" idx="1"/>
          </p:nvPr>
        </p:nvSpPr>
        <p:spPr>
          <a:xfrm>
            <a:off x="930612" y="2601118"/>
            <a:ext cx="9144000" cy="3342481"/>
          </a:xfrm>
        </p:spPr>
        <p:txBody>
          <a:bodyPr>
            <a:normAutofit/>
          </a:bodyPr>
          <a:lstStyle/>
          <a:p>
            <a:pPr algn="l"/>
            <a:r>
              <a:rPr lang="en-US" sz="1400" b="1" i="0" dirty="0">
                <a:solidFill>
                  <a:srgbClr val="1A202C"/>
                </a:solidFill>
                <a:effectLst/>
                <a:latin typeface="Open Sans" panose="020B0606030504020204" pitchFamily="34" charset="0"/>
              </a:rPr>
              <a:t>The business outcomes you are designing for are as follows:</a:t>
            </a:r>
          </a:p>
          <a:p>
            <a:pPr algn="l">
              <a:buFont typeface="+mj-lt"/>
              <a:buAutoNum type="arabicPeriod"/>
            </a:pPr>
            <a:r>
              <a:rPr lang="en-US" sz="1400" b="0" i="0" dirty="0">
                <a:solidFill>
                  <a:srgbClr val="1A202C"/>
                </a:solidFill>
                <a:effectLst/>
                <a:latin typeface="Open Sans" panose="020B0606030504020204" pitchFamily="34" charset="0"/>
              </a:rPr>
              <a:t>Analyze how much time is spent per ride</a:t>
            </a:r>
          </a:p>
          <a:p>
            <a:pPr marL="742950" lvl="1" indent="-285750" algn="l">
              <a:buFont typeface="+mj-lt"/>
              <a:buAutoNum type="arabicPeriod"/>
            </a:pPr>
            <a:r>
              <a:rPr lang="en-US" sz="1400" b="0" i="0" dirty="0">
                <a:solidFill>
                  <a:srgbClr val="1A202C"/>
                </a:solidFill>
                <a:effectLst/>
                <a:latin typeface="Open Sans" panose="020B0606030504020204" pitchFamily="34" charset="0"/>
              </a:rPr>
              <a:t>Based on date and time factors such as day of week and time of day</a:t>
            </a:r>
          </a:p>
          <a:p>
            <a:pPr marL="742950" lvl="1" indent="-285750" algn="l">
              <a:buFont typeface="+mj-lt"/>
              <a:buAutoNum type="arabicPeriod"/>
            </a:pPr>
            <a:r>
              <a:rPr lang="en-US" sz="1400" b="0" i="0" dirty="0">
                <a:solidFill>
                  <a:srgbClr val="1A202C"/>
                </a:solidFill>
                <a:effectLst/>
                <a:latin typeface="Open Sans" panose="020B0606030504020204" pitchFamily="34" charset="0"/>
              </a:rPr>
              <a:t>Based on which station is the starting and / or ending station</a:t>
            </a:r>
          </a:p>
          <a:p>
            <a:pPr marL="742950" lvl="1" indent="-285750" algn="l">
              <a:buFont typeface="+mj-lt"/>
              <a:buAutoNum type="arabicPeriod"/>
            </a:pPr>
            <a:r>
              <a:rPr lang="en-US" sz="1400" b="0" i="0" dirty="0">
                <a:solidFill>
                  <a:srgbClr val="1A202C"/>
                </a:solidFill>
                <a:effectLst/>
                <a:latin typeface="Open Sans" panose="020B0606030504020204" pitchFamily="34" charset="0"/>
              </a:rPr>
              <a:t>Based on age of the rider at time of the ride</a:t>
            </a:r>
          </a:p>
          <a:p>
            <a:pPr marL="742950" lvl="1" indent="-285750" algn="l">
              <a:buFont typeface="+mj-lt"/>
              <a:buAutoNum type="arabicPeriod"/>
            </a:pPr>
            <a:r>
              <a:rPr lang="en-US" sz="1400" b="0" i="0" dirty="0">
                <a:solidFill>
                  <a:srgbClr val="1A202C"/>
                </a:solidFill>
                <a:effectLst/>
                <a:latin typeface="Open Sans" panose="020B0606030504020204" pitchFamily="34" charset="0"/>
              </a:rPr>
              <a:t>Based on whether the rider is a member or a casual rider</a:t>
            </a:r>
          </a:p>
          <a:p>
            <a:pPr algn="l">
              <a:buFont typeface="+mj-lt"/>
              <a:buAutoNum type="arabicPeriod"/>
            </a:pPr>
            <a:r>
              <a:rPr lang="en-US" sz="1400" b="0" i="0" dirty="0">
                <a:solidFill>
                  <a:srgbClr val="1A202C"/>
                </a:solidFill>
                <a:effectLst/>
                <a:latin typeface="Open Sans" panose="020B0606030504020204" pitchFamily="34" charset="0"/>
              </a:rPr>
              <a:t>Analyze how much money is spent</a:t>
            </a:r>
          </a:p>
          <a:p>
            <a:pPr marL="742950" lvl="1" indent="-285750" algn="l">
              <a:buFont typeface="+mj-lt"/>
              <a:buAutoNum type="arabicPeriod"/>
            </a:pPr>
            <a:r>
              <a:rPr lang="en-US" sz="1400" b="0" i="0" dirty="0">
                <a:solidFill>
                  <a:srgbClr val="1A202C"/>
                </a:solidFill>
                <a:effectLst/>
                <a:latin typeface="Open Sans" panose="020B0606030504020204" pitchFamily="34" charset="0"/>
              </a:rPr>
              <a:t>Per month, quarter, year</a:t>
            </a:r>
          </a:p>
          <a:p>
            <a:pPr marL="742950" lvl="1" indent="-285750" algn="l">
              <a:buFont typeface="+mj-lt"/>
              <a:buAutoNum type="arabicPeriod"/>
            </a:pPr>
            <a:r>
              <a:rPr lang="en-US" sz="1400" b="0" i="0" dirty="0">
                <a:solidFill>
                  <a:srgbClr val="1A202C"/>
                </a:solidFill>
                <a:effectLst/>
                <a:latin typeface="Open Sans" panose="020B0606030504020204" pitchFamily="34" charset="0"/>
              </a:rPr>
              <a:t>Per member, based on the age of the rider at account start</a:t>
            </a:r>
          </a:p>
          <a:p>
            <a:pPr algn="l">
              <a:buFont typeface="+mj-lt"/>
              <a:buAutoNum type="arabicPeriod"/>
            </a:pPr>
            <a:r>
              <a:rPr lang="en-US" sz="1400" b="0" i="0" dirty="0">
                <a:solidFill>
                  <a:srgbClr val="1A202C"/>
                </a:solidFill>
                <a:effectLst/>
                <a:latin typeface="Open Sans" panose="020B0606030504020204" pitchFamily="34" charset="0"/>
              </a:rPr>
              <a:t>EXTRA CREDIT - Analyze how much money is spent per member</a:t>
            </a:r>
          </a:p>
          <a:p>
            <a:pPr marL="742950" lvl="1" indent="-285750" algn="l">
              <a:buFont typeface="+mj-lt"/>
              <a:buAutoNum type="arabicPeriod"/>
            </a:pPr>
            <a:r>
              <a:rPr lang="en-US" sz="1400" b="0" i="0" dirty="0">
                <a:solidFill>
                  <a:srgbClr val="1A202C"/>
                </a:solidFill>
                <a:effectLst/>
                <a:latin typeface="Open Sans" panose="020B0606030504020204" pitchFamily="34" charset="0"/>
              </a:rPr>
              <a:t>Based on how many rides the rider averages per month</a:t>
            </a:r>
          </a:p>
          <a:p>
            <a:pPr marL="742950" lvl="1" indent="-285750" algn="l">
              <a:buFont typeface="+mj-lt"/>
              <a:buAutoNum type="arabicPeriod"/>
            </a:pPr>
            <a:r>
              <a:rPr lang="en-US" sz="1400" b="0" i="0" dirty="0">
                <a:solidFill>
                  <a:srgbClr val="1A202C"/>
                </a:solidFill>
                <a:effectLst/>
                <a:latin typeface="Open Sans" panose="020B0606030504020204" pitchFamily="34" charset="0"/>
              </a:rPr>
              <a:t>Based on how many minutes the rider spends on a bike per month</a:t>
            </a:r>
          </a:p>
          <a:p>
            <a:pPr algn="l"/>
            <a:endParaRPr lang="en-US" sz="1400" b="0" i="0" dirty="0">
              <a:solidFill>
                <a:srgbClr val="1A202C"/>
              </a:solidFill>
              <a:effectLst/>
              <a:latin typeface="Open Sans" panose="020B0606030504020204" pitchFamily="34" charset="0"/>
            </a:endParaRPr>
          </a:p>
        </p:txBody>
      </p:sp>
    </p:spTree>
    <p:extLst>
      <p:ext uri="{BB962C8B-B14F-4D97-AF65-F5344CB8AC3E}">
        <p14:creationId xmlns:p14="http://schemas.microsoft.com/office/powerpoint/2010/main" val="3574717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F09B9-6C46-DBF9-0273-FE66E7BCF795}"/>
              </a:ext>
            </a:extLst>
          </p:cNvPr>
          <p:cNvSpPr>
            <a:spLocks noGrp="1"/>
          </p:cNvSpPr>
          <p:nvPr>
            <p:ph type="ctrTitle"/>
          </p:nvPr>
        </p:nvSpPr>
        <p:spPr>
          <a:xfrm>
            <a:off x="930612" y="632299"/>
            <a:ext cx="10168648" cy="1147864"/>
          </a:xfrm>
        </p:spPr>
        <p:txBody>
          <a:bodyPr>
            <a:noAutofit/>
          </a:bodyPr>
          <a:lstStyle/>
          <a:p>
            <a:pPr algn="l"/>
            <a:r>
              <a:rPr lang="en-US" sz="4000" b="0" i="0" dirty="0">
                <a:solidFill>
                  <a:srgbClr val="1A202C"/>
                </a:solidFill>
                <a:effectLst/>
                <a:latin typeface="Open Sans" panose="020B0606030504020204" pitchFamily="34" charset="0"/>
              </a:rPr>
              <a:t>Project: Building an Azure Data Warehouse for Bike Share Data Analytics</a:t>
            </a:r>
            <a:endParaRPr lang="en-US" sz="4000" dirty="0"/>
          </a:p>
        </p:txBody>
      </p:sp>
      <p:sp>
        <p:nvSpPr>
          <p:cNvPr id="3" name="Subtitle 2">
            <a:extLst>
              <a:ext uri="{FF2B5EF4-FFF2-40B4-BE49-F238E27FC236}">
                <a16:creationId xmlns:a16="http://schemas.microsoft.com/office/drawing/2014/main" id="{41219B91-B83F-C24A-7C6A-982D17ED984D}"/>
              </a:ext>
            </a:extLst>
          </p:cNvPr>
          <p:cNvSpPr>
            <a:spLocks noGrp="1"/>
          </p:cNvSpPr>
          <p:nvPr>
            <p:ph type="subTitle" idx="1"/>
          </p:nvPr>
        </p:nvSpPr>
        <p:spPr>
          <a:xfrm>
            <a:off x="930612" y="2601118"/>
            <a:ext cx="9144000" cy="3342481"/>
          </a:xfrm>
        </p:spPr>
        <p:txBody>
          <a:bodyPr>
            <a:normAutofit lnSpcReduction="10000"/>
          </a:bodyPr>
          <a:lstStyle/>
          <a:p>
            <a:pPr algn="l"/>
            <a:r>
              <a:rPr lang="en-US" sz="1100" b="1" i="0" dirty="0">
                <a:solidFill>
                  <a:srgbClr val="2E3D49"/>
                </a:solidFill>
                <a:effectLst/>
                <a:latin typeface="Open Sans" panose="020B0606030504020204" pitchFamily="34" charset="0"/>
              </a:rPr>
              <a:t>Project Environment</a:t>
            </a:r>
          </a:p>
          <a:p>
            <a:pPr algn="l"/>
            <a:r>
              <a:rPr lang="en-US" sz="1100" b="0" i="0" dirty="0">
                <a:solidFill>
                  <a:srgbClr val="1A202C"/>
                </a:solidFill>
                <a:effectLst/>
                <a:latin typeface="Open Sans" panose="020B0606030504020204" pitchFamily="34" charset="0"/>
              </a:rPr>
              <a:t>In order to complete this project, you'll need to use these tools:</a:t>
            </a:r>
          </a:p>
          <a:p>
            <a:pPr algn="l">
              <a:buFont typeface="Arial" panose="020B0604020202020204" pitchFamily="34" charset="0"/>
              <a:buChar char="•"/>
            </a:pPr>
            <a:r>
              <a:rPr lang="en-US" sz="1100" b="0" i="0" dirty="0">
                <a:solidFill>
                  <a:srgbClr val="1A202C"/>
                </a:solidFill>
                <a:effectLst/>
                <a:latin typeface="Open Sans" panose="020B0606030504020204" pitchFamily="34" charset="0"/>
              </a:rPr>
              <a:t>Access to Microsoft Azure. Instructions for accessing an Azure account where you can create the resources necessary for the project are on the previous page</a:t>
            </a:r>
          </a:p>
          <a:p>
            <a:pPr algn="l">
              <a:buFont typeface="Arial" panose="020B0604020202020204" pitchFamily="34" charset="0"/>
              <a:buChar char="•"/>
            </a:pPr>
            <a:r>
              <a:rPr lang="en-US" sz="1100" b="0" i="0" dirty="0">
                <a:solidFill>
                  <a:srgbClr val="1A202C"/>
                </a:solidFill>
                <a:effectLst/>
                <a:latin typeface="Open Sans" panose="020B0606030504020204" pitchFamily="34" charset="0"/>
              </a:rPr>
              <a:t>Python to run the script to load data into a PostgreSQL database on Azure to simulate your OLTP data source</a:t>
            </a:r>
          </a:p>
          <a:p>
            <a:pPr algn="l">
              <a:buFont typeface="Arial" panose="020B0604020202020204" pitchFamily="34" charset="0"/>
              <a:buChar char="•"/>
            </a:pPr>
            <a:r>
              <a:rPr lang="en-US" sz="1100" b="0" i="0" dirty="0">
                <a:solidFill>
                  <a:srgbClr val="1A202C"/>
                </a:solidFill>
                <a:effectLst/>
                <a:latin typeface="Open Sans" panose="020B0606030504020204" pitchFamily="34" charset="0"/>
              </a:rPr>
              <a:t>An editor to work with the Python and SQL scripts, we recommend </a:t>
            </a:r>
            <a:r>
              <a:rPr lang="en-US" sz="1100" b="0" i="0" u="none" strike="noStrike" dirty="0">
                <a:solidFill>
                  <a:srgbClr val="02B3E4"/>
                </a:solidFill>
                <a:effectLst/>
                <a:latin typeface="Open Sans" panose="020B0606030504020204" pitchFamily="34" charset="0"/>
                <a:hlinkClick r:id="rId2"/>
              </a:rPr>
              <a:t>Visual Studio Code</a:t>
            </a:r>
            <a:endParaRPr lang="en-US" sz="1100" b="0" i="0" dirty="0">
              <a:solidFill>
                <a:srgbClr val="1A202C"/>
              </a:solidFill>
              <a:effectLst/>
              <a:latin typeface="Open Sans" panose="020B0606030504020204" pitchFamily="34" charset="0"/>
            </a:endParaRPr>
          </a:p>
          <a:p>
            <a:pPr algn="l"/>
            <a:r>
              <a:rPr lang="en-US" sz="1100" b="1" i="0" dirty="0">
                <a:solidFill>
                  <a:srgbClr val="2E3D49"/>
                </a:solidFill>
                <a:effectLst/>
                <a:latin typeface="Open Sans" panose="020B0606030504020204" pitchFamily="34" charset="0"/>
              </a:rPr>
              <a:t>Local Machine Instructions</a:t>
            </a:r>
          </a:p>
          <a:p>
            <a:pPr algn="l"/>
            <a:r>
              <a:rPr lang="en-US" sz="1100" b="0" i="0" dirty="0">
                <a:solidFill>
                  <a:srgbClr val="1A202C"/>
                </a:solidFill>
                <a:effectLst/>
                <a:latin typeface="Open Sans" panose="020B0606030504020204" pitchFamily="34" charset="0"/>
              </a:rPr>
              <a:t>To work locally on this project, you'll need to have </a:t>
            </a:r>
            <a:r>
              <a:rPr lang="en-US" sz="1100" b="0" i="0" u="none" strike="noStrike" dirty="0">
                <a:solidFill>
                  <a:srgbClr val="02B3E4"/>
                </a:solidFill>
                <a:effectLst/>
                <a:latin typeface="Open Sans" panose="020B0606030504020204" pitchFamily="34" charset="0"/>
                <a:hlinkClick r:id="rId3"/>
              </a:rPr>
              <a:t>Python</a:t>
            </a:r>
            <a:r>
              <a:rPr lang="en-US" sz="1100" b="0" i="0" dirty="0">
                <a:solidFill>
                  <a:srgbClr val="1A202C"/>
                </a:solidFill>
                <a:effectLst/>
                <a:latin typeface="Open Sans" panose="020B0606030504020204" pitchFamily="34" charset="0"/>
              </a:rPr>
              <a:t> and </a:t>
            </a:r>
            <a:r>
              <a:rPr lang="en-US" sz="1100" b="0" i="0" u="none" strike="noStrike" dirty="0">
                <a:solidFill>
                  <a:srgbClr val="02B3E4"/>
                </a:solidFill>
                <a:effectLst/>
                <a:latin typeface="Open Sans" panose="020B0606030504020204" pitchFamily="34" charset="0"/>
                <a:hlinkClick r:id="rId2"/>
              </a:rPr>
              <a:t>Visual Studio Code</a:t>
            </a:r>
            <a:r>
              <a:rPr lang="en-US" sz="1100" b="0" i="0" dirty="0">
                <a:solidFill>
                  <a:srgbClr val="1A202C"/>
                </a:solidFill>
                <a:effectLst/>
                <a:latin typeface="Open Sans" panose="020B0606030504020204" pitchFamily="34" charset="0"/>
              </a:rPr>
              <a:t> installed, or another editor of your choice to run Python scripts.</a:t>
            </a:r>
          </a:p>
          <a:p>
            <a:pPr algn="l"/>
            <a:r>
              <a:rPr lang="en-US" sz="1100" b="1" i="0" dirty="0">
                <a:solidFill>
                  <a:srgbClr val="2E3D49"/>
                </a:solidFill>
                <a:effectLst/>
                <a:latin typeface="Open Sans" panose="020B0606030504020204" pitchFamily="34" charset="0"/>
              </a:rPr>
              <a:t>Starter Code and Data</a:t>
            </a:r>
          </a:p>
          <a:p>
            <a:pPr algn="l"/>
            <a:r>
              <a:rPr lang="en-US" sz="1100" b="0" i="0" dirty="0">
                <a:solidFill>
                  <a:srgbClr val="1A202C"/>
                </a:solidFill>
                <a:effectLst/>
                <a:latin typeface="Open Sans" panose="020B0606030504020204" pitchFamily="34" charset="0"/>
              </a:rPr>
              <a:t>You'll need a Python script found in the </a:t>
            </a:r>
            <a:r>
              <a:rPr lang="en-US" sz="1100" b="0" i="0" u="none" strike="noStrike" dirty="0" err="1">
                <a:solidFill>
                  <a:srgbClr val="02B3E4"/>
                </a:solidFill>
                <a:effectLst/>
                <a:latin typeface="Open Sans" panose="020B0606030504020204" pitchFamily="34" charset="0"/>
                <a:hlinkClick r:id="rId4"/>
              </a:rPr>
              <a:t>Github</a:t>
            </a:r>
            <a:r>
              <a:rPr lang="en-US" sz="1100" b="0" i="0" u="none" strike="noStrike" dirty="0">
                <a:solidFill>
                  <a:srgbClr val="02B3E4"/>
                </a:solidFill>
                <a:effectLst/>
                <a:latin typeface="Open Sans" panose="020B0606030504020204" pitchFamily="34" charset="0"/>
                <a:hlinkClick r:id="rId4"/>
              </a:rPr>
              <a:t> project starter repository</a:t>
            </a:r>
            <a:r>
              <a:rPr lang="en-US" sz="1100" b="0" i="0" dirty="0">
                <a:solidFill>
                  <a:srgbClr val="1A202C"/>
                </a:solidFill>
                <a:effectLst/>
                <a:latin typeface="Open Sans" panose="020B0606030504020204" pitchFamily="34" charset="0"/>
              </a:rPr>
              <a:t>. Instructions for using this script for loading data are on the next page, in the project instructions</a:t>
            </a:r>
          </a:p>
          <a:p>
            <a:pPr algn="l"/>
            <a:r>
              <a:rPr lang="en-US" sz="1100" b="0" i="0" dirty="0">
                <a:solidFill>
                  <a:srgbClr val="1A202C"/>
                </a:solidFill>
                <a:effectLst/>
                <a:latin typeface="Open Sans" panose="020B0606030504020204" pitchFamily="34" charset="0"/>
              </a:rPr>
              <a:t>You'll need the </a:t>
            </a:r>
            <a:r>
              <a:rPr lang="en-US" sz="1100" b="0" i="0" u="none" strike="noStrike" dirty="0">
                <a:solidFill>
                  <a:srgbClr val="02B3E4"/>
                </a:solidFill>
                <a:effectLst/>
                <a:latin typeface="Open Sans" panose="020B0606030504020204" pitchFamily="34" charset="0"/>
                <a:hlinkClick r:id="rId5"/>
              </a:rPr>
              <a:t>dataset</a:t>
            </a:r>
            <a:r>
              <a:rPr lang="en-US" sz="1100" b="0" i="0" dirty="0">
                <a:solidFill>
                  <a:srgbClr val="1A202C"/>
                </a:solidFill>
                <a:effectLst/>
                <a:latin typeface="Open Sans" panose="020B0606030504020204" pitchFamily="34" charset="0"/>
              </a:rPr>
              <a:t> from the course resources menu in the left navigation bar. Instructions for how to use the data in your project are on the next page in the project instructions</a:t>
            </a:r>
            <a:r>
              <a:rPr lang="en-US" sz="1400" dirty="0">
                <a:solidFill>
                  <a:srgbClr val="1A202C"/>
                </a:solidFill>
                <a:latin typeface="Open Sans" panose="020B0606030504020204" pitchFamily="34" charset="0"/>
              </a:rPr>
              <a:t>.</a:t>
            </a:r>
            <a:endParaRPr lang="en-US" sz="1100" b="0" i="0" dirty="0">
              <a:solidFill>
                <a:srgbClr val="1A202C"/>
              </a:solidFill>
              <a:effectLst/>
              <a:latin typeface="Open Sans" panose="020B0606030504020204" pitchFamily="34" charset="0"/>
            </a:endParaRPr>
          </a:p>
        </p:txBody>
      </p:sp>
    </p:spTree>
    <p:extLst>
      <p:ext uri="{BB962C8B-B14F-4D97-AF65-F5344CB8AC3E}">
        <p14:creationId xmlns:p14="http://schemas.microsoft.com/office/powerpoint/2010/main" val="2353736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F09B9-6C46-DBF9-0273-FE66E7BCF795}"/>
              </a:ext>
            </a:extLst>
          </p:cNvPr>
          <p:cNvSpPr>
            <a:spLocks noGrp="1"/>
          </p:cNvSpPr>
          <p:nvPr>
            <p:ph type="ctrTitle"/>
          </p:nvPr>
        </p:nvSpPr>
        <p:spPr>
          <a:xfrm>
            <a:off x="930612" y="68094"/>
            <a:ext cx="10168648" cy="1147864"/>
          </a:xfrm>
        </p:spPr>
        <p:txBody>
          <a:bodyPr>
            <a:noAutofit/>
          </a:bodyPr>
          <a:lstStyle/>
          <a:p>
            <a:pPr algn="l"/>
            <a:r>
              <a:rPr lang="en-US" sz="4000" b="0" i="0" dirty="0">
                <a:solidFill>
                  <a:srgbClr val="1A202C"/>
                </a:solidFill>
                <a:effectLst/>
                <a:latin typeface="Open Sans" panose="020B0606030504020204" pitchFamily="34" charset="0"/>
              </a:rPr>
              <a:t>Project: Building an Azure Data Warehouse for Bike Share Data Analytics</a:t>
            </a:r>
            <a:endParaRPr lang="en-US" sz="4000" dirty="0"/>
          </a:p>
        </p:txBody>
      </p:sp>
      <p:sp>
        <p:nvSpPr>
          <p:cNvPr id="3" name="Subtitle 2">
            <a:extLst>
              <a:ext uri="{FF2B5EF4-FFF2-40B4-BE49-F238E27FC236}">
                <a16:creationId xmlns:a16="http://schemas.microsoft.com/office/drawing/2014/main" id="{41219B91-B83F-C24A-7C6A-982D17ED984D}"/>
              </a:ext>
            </a:extLst>
          </p:cNvPr>
          <p:cNvSpPr>
            <a:spLocks noGrp="1"/>
          </p:cNvSpPr>
          <p:nvPr>
            <p:ph type="subTitle" idx="1"/>
          </p:nvPr>
        </p:nvSpPr>
        <p:spPr>
          <a:xfrm>
            <a:off x="930612" y="1550531"/>
            <a:ext cx="10168648" cy="5307469"/>
          </a:xfrm>
        </p:spPr>
        <p:txBody>
          <a:bodyPr>
            <a:noAutofit/>
          </a:bodyPr>
          <a:lstStyle/>
          <a:p>
            <a:pPr algn="l">
              <a:spcBef>
                <a:spcPts val="800"/>
              </a:spcBef>
            </a:pPr>
            <a:r>
              <a:rPr lang="en-US" sz="1400" b="1" i="0" dirty="0">
                <a:solidFill>
                  <a:srgbClr val="2E3D49"/>
                </a:solidFill>
                <a:effectLst/>
                <a:latin typeface="Open Sans" panose="020B0606030504020204" pitchFamily="34" charset="0"/>
              </a:rPr>
              <a:t>Project Instructions</a:t>
            </a:r>
          </a:p>
          <a:p>
            <a:pPr algn="l">
              <a:spcBef>
                <a:spcPts val="800"/>
              </a:spcBef>
            </a:pPr>
            <a:r>
              <a:rPr lang="en-US" sz="1400" b="1" i="0" dirty="0">
                <a:solidFill>
                  <a:srgbClr val="1A202C"/>
                </a:solidFill>
                <a:effectLst/>
                <a:latin typeface="Open Sans" panose="020B0606030504020204" pitchFamily="34" charset="0"/>
              </a:rPr>
              <a:t>Task 1</a:t>
            </a:r>
            <a:r>
              <a:rPr lang="en-US" sz="1400" b="0" i="0" dirty="0">
                <a:solidFill>
                  <a:srgbClr val="1A202C"/>
                </a:solidFill>
                <a:effectLst/>
                <a:latin typeface="Open Sans" panose="020B0606030504020204" pitchFamily="34" charset="0"/>
              </a:rPr>
              <a:t>: Create your Azure resources</a:t>
            </a:r>
          </a:p>
          <a:p>
            <a:pPr algn="l">
              <a:spcBef>
                <a:spcPts val="800"/>
              </a:spcBef>
            </a:pPr>
            <a:r>
              <a:rPr lang="en-US" sz="1400" b="0" i="0" dirty="0">
                <a:solidFill>
                  <a:srgbClr val="1A202C"/>
                </a:solidFill>
                <a:effectLst/>
                <a:latin typeface="Open Sans" panose="020B0606030504020204" pitchFamily="34" charset="0"/>
              </a:rPr>
              <a:t>Create an Azure PostgreSQL database</a:t>
            </a:r>
          </a:p>
          <a:p>
            <a:pPr algn="l">
              <a:spcBef>
                <a:spcPts val="800"/>
              </a:spcBef>
            </a:pPr>
            <a:r>
              <a:rPr lang="en-US" sz="1400" b="0" i="0" dirty="0">
                <a:solidFill>
                  <a:srgbClr val="1A202C"/>
                </a:solidFill>
                <a:effectLst/>
                <a:latin typeface="Open Sans" panose="020B0606030504020204" pitchFamily="34" charset="0"/>
              </a:rPr>
              <a:t>Create an Azure Synapse workspace</a:t>
            </a:r>
          </a:p>
          <a:p>
            <a:pPr algn="l">
              <a:spcBef>
                <a:spcPts val="800"/>
              </a:spcBef>
            </a:pPr>
            <a:r>
              <a:rPr lang="en-US" sz="1400" b="0" i="0" dirty="0">
                <a:solidFill>
                  <a:srgbClr val="1A202C"/>
                </a:solidFill>
                <a:effectLst/>
                <a:latin typeface="Open Sans" panose="020B0606030504020204" pitchFamily="34" charset="0"/>
              </a:rPr>
              <a:t>Create a Dedicated SQL Pool and database within the Synapse workspace</a:t>
            </a:r>
          </a:p>
          <a:p>
            <a:pPr algn="l">
              <a:spcBef>
                <a:spcPts val="800"/>
              </a:spcBef>
            </a:pPr>
            <a:r>
              <a:rPr lang="en-US" sz="1400" b="0" i="0" dirty="0">
                <a:solidFill>
                  <a:srgbClr val="1A202C"/>
                </a:solidFill>
                <a:effectLst/>
                <a:latin typeface="Open Sans" panose="020B0606030504020204" pitchFamily="34" charset="0"/>
              </a:rPr>
              <a:t>Note that if you've previously created a Synapse Workspace, you do not need to create a second one specifically for the project.</a:t>
            </a:r>
          </a:p>
          <a:p>
            <a:pPr algn="l">
              <a:spcBef>
                <a:spcPts val="800"/>
              </a:spcBef>
            </a:pPr>
            <a:r>
              <a:rPr lang="en-US" sz="1400" b="1" i="0" dirty="0">
                <a:solidFill>
                  <a:srgbClr val="1A202C"/>
                </a:solidFill>
                <a:effectLst/>
                <a:latin typeface="Open Sans" panose="020B0606030504020204" pitchFamily="34" charset="0"/>
              </a:rPr>
              <a:t>Task 2</a:t>
            </a:r>
            <a:r>
              <a:rPr lang="en-US" sz="1400" b="0" i="0" dirty="0">
                <a:solidFill>
                  <a:srgbClr val="1A202C"/>
                </a:solidFill>
                <a:effectLst/>
                <a:latin typeface="Open Sans" panose="020B0606030504020204" pitchFamily="34" charset="0"/>
              </a:rPr>
              <a:t>: Design a star schema</a:t>
            </a:r>
          </a:p>
          <a:p>
            <a:pPr algn="l">
              <a:spcBef>
                <a:spcPts val="800"/>
              </a:spcBef>
            </a:pPr>
            <a:r>
              <a:rPr lang="en-US" sz="1400" b="0" i="0" dirty="0">
                <a:solidFill>
                  <a:srgbClr val="1A202C"/>
                </a:solidFill>
                <a:effectLst/>
                <a:latin typeface="Open Sans" panose="020B0606030504020204" pitchFamily="34" charset="0"/>
              </a:rPr>
              <a:t>You are being provided a relational schema that describes the data as it exists in PostgreSQL. In addition, you have been given a set of business requirements related to the data warehouse. You are being asked to design a star schema using fact and dimension tables.</a:t>
            </a:r>
          </a:p>
          <a:p>
            <a:pPr algn="l">
              <a:spcBef>
                <a:spcPts val="800"/>
              </a:spcBef>
            </a:pPr>
            <a:r>
              <a:rPr lang="en-US" sz="1400" b="1" i="0" dirty="0">
                <a:solidFill>
                  <a:srgbClr val="1A202C"/>
                </a:solidFill>
                <a:effectLst/>
                <a:latin typeface="Open Sans" panose="020B0606030504020204" pitchFamily="34" charset="0"/>
              </a:rPr>
              <a:t>Task 3</a:t>
            </a:r>
            <a:r>
              <a:rPr lang="en-US" sz="1400" b="0" i="0" dirty="0">
                <a:solidFill>
                  <a:srgbClr val="1A202C"/>
                </a:solidFill>
                <a:effectLst/>
                <a:latin typeface="Open Sans" panose="020B0606030504020204" pitchFamily="34" charset="0"/>
              </a:rPr>
              <a:t>: Create the data in PostgreSQL</a:t>
            </a:r>
          </a:p>
          <a:p>
            <a:pPr algn="l">
              <a:spcBef>
                <a:spcPts val="800"/>
              </a:spcBef>
            </a:pPr>
            <a:r>
              <a:rPr lang="en-US" sz="1400" b="0" i="0" dirty="0">
                <a:solidFill>
                  <a:srgbClr val="1A202C"/>
                </a:solidFill>
                <a:effectLst/>
                <a:latin typeface="Open Sans" panose="020B0606030504020204" pitchFamily="34" charset="0"/>
              </a:rPr>
              <a:t>To prepare your environment for this project, you first must create the data in PostgreSQL. This will simulate the production environment where the data is being used in the OLTP system. This can be done using the Python script provided for you in </a:t>
            </a:r>
            <a:r>
              <a:rPr lang="en-US" sz="1400" b="0" i="0" dirty="0" err="1">
                <a:solidFill>
                  <a:srgbClr val="1A202C"/>
                </a:solidFill>
                <a:effectLst/>
                <a:latin typeface="Open Sans" panose="020B0606030504020204" pitchFamily="34" charset="0"/>
              </a:rPr>
              <a:t>Github</a:t>
            </a:r>
            <a:r>
              <a:rPr lang="en-US" sz="1400" b="0" i="0" dirty="0">
                <a:solidFill>
                  <a:srgbClr val="1A202C"/>
                </a:solidFill>
                <a:effectLst/>
                <a:latin typeface="Open Sans" panose="020B0606030504020204" pitchFamily="34" charset="0"/>
              </a:rPr>
              <a:t>: ProjectDataToPostgres.py</a:t>
            </a:r>
          </a:p>
          <a:p>
            <a:pPr algn="l">
              <a:spcBef>
                <a:spcPts val="800"/>
              </a:spcBef>
            </a:pPr>
            <a:r>
              <a:rPr lang="en-US" sz="1400" b="0" i="0" dirty="0">
                <a:solidFill>
                  <a:srgbClr val="1A202C"/>
                </a:solidFill>
                <a:effectLst/>
                <a:latin typeface="Open Sans" panose="020B0606030504020204" pitchFamily="34" charset="0"/>
              </a:rPr>
              <a:t>Download the script file and place it in a folder where you can run a Python script</a:t>
            </a:r>
          </a:p>
          <a:p>
            <a:pPr algn="l">
              <a:spcBef>
                <a:spcPts val="800"/>
              </a:spcBef>
            </a:pPr>
            <a:r>
              <a:rPr lang="en-US" sz="1400" b="0" i="0" dirty="0">
                <a:solidFill>
                  <a:srgbClr val="1A202C"/>
                </a:solidFill>
                <a:effectLst/>
                <a:latin typeface="Open Sans" panose="020B0606030504020204" pitchFamily="34" charset="0"/>
              </a:rPr>
              <a:t>Download the data files from the classroom resources</a:t>
            </a:r>
          </a:p>
          <a:p>
            <a:pPr algn="l">
              <a:spcBef>
                <a:spcPts val="800"/>
              </a:spcBef>
            </a:pPr>
            <a:r>
              <a:rPr lang="en-US" sz="1400" b="0" i="0" dirty="0">
                <a:solidFill>
                  <a:srgbClr val="1A202C"/>
                </a:solidFill>
                <a:effectLst/>
                <a:latin typeface="Open Sans" panose="020B0606030504020204" pitchFamily="34" charset="0"/>
              </a:rPr>
              <a:t>Open the script file in VS Code and add the host, username, and password information for your PostgreSQL database</a:t>
            </a:r>
          </a:p>
          <a:p>
            <a:pPr algn="l">
              <a:spcBef>
                <a:spcPts val="800"/>
              </a:spcBef>
            </a:pPr>
            <a:r>
              <a:rPr lang="en-US" sz="1400" b="0" i="0" dirty="0">
                <a:solidFill>
                  <a:srgbClr val="1A202C"/>
                </a:solidFill>
                <a:effectLst/>
                <a:latin typeface="Open Sans" panose="020B0606030504020204" pitchFamily="34" charset="0"/>
              </a:rPr>
              <a:t>Run the script and verify that all four data files are copied/uploaded into PostgreSQL</a:t>
            </a:r>
          </a:p>
          <a:p>
            <a:pPr algn="l">
              <a:spcBef>
                <a:spcPts val="800"/>
              </a:spcBef>
            </a:pPr>
            <a:r>
              <a:rPr lang="en-US" sz="1400" b="0" i="0" dirty="0">
                <a:solidFill>
                  <a:srgbClr val="1A202C"/>
                </a:solidFill>
                <a:effectLst/>
                <a:latin typeface="Open Sans" panose="020B0606030504020204" pitchFamily="34" charset="0"/>
              </a:rPr>
              <a:t>You can verify this data exists by using </a:t>
            </a:r>
            <a:r>
              <a:rPr lang="en-US" sz="1400" b="0" i="0" dirty="0" err="1">
                <a:solidFill>
                  <a:srgbClr val="1A202C"/>
                </a:solidFill>
                <a:effectLst/>
                <a:latin typeface="Open Sans" panose="020B0606030504020204" pitchFamily="34" charset="0"/>
              </a:rPr>
              <a:t>pgAdmin</a:t>
            </a:r>
            <a:r>
              <a:rPr lang="en-US" sz="1400" b="0" i="0" dirty="0">
                <a:solidFill>
                  <a:srgbClr val="1A202C"/>
                </a:solidFill>
                <a:effectLst/>
                <a:latin typeface="Open Sans" panose="020B0606030504020204" pitchFamily="34" charset="0"/>
              </a:rPr>
              <a:t> or a similar PostgreSQL data tool.</a:t>
            </a:r>
          </a:p>
          <a:p>
            <a:pPr algn="l">
              <a:spcBef>
                <a:spcPts val="800"/>
              </a:spcBef>
            </a:pPr>
            <a:endParaRPr lang="en-US" sz="1400" b="0" i="0" dirty="0">
              <a:solidFill>
                <a:srgbClr val="1A202C"/>
              </a:solidFill>
              <a:effectLst/>
              <a:latin typeface="Open Sans" panose="020B0606030504020204" pitchFamily="34" charset="0"/>
            </a:endParaRPr>
          </a:p>
        </p:txBody>
      </p:sp>
    </p:spTree>
    <p:extLst>
      <p:ext uri="{BB962C8B-B14F-4D97-AF65-F5344CB8AC3E}">
        <p14:creationId xmlns:p14="http://schemas.microsoft.com/office/powerpoint/2010/main" val="3442641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F09B9-6C46-DBF9-0273-FE66E7BCF795}"/>
              </a:ext>
            </a:extLst>
          </p:cNvPr>
          <p:cNvSpPr>
            <a:spLocks noGrp="1"/>
          </p:cNvSpPr>
          <p:nvPr>
            <p:ph type="ctrTitle"/>
          </p:nvPr>
        </p:nvSpPr>
        <p:spPr>
          <a:xfrm>
            <a:off x="930612" y="632299"/>
            <a:ext cx="10168648" cy="1147864"/>
          </a:xfrm>
        </p:spPr>
        <p:txBody>
          <a:bodyPr>
            <a:noAutofit/>
          </a:bodyPr>
          <a:lstStyle/>
          <a:p>
            <a:pPr algn="l"/>
            <a:r>
              <a:rPr lang="en-US" sz="4000" b="0" i="0" dirty="0">
                <a:solidFill>
                  <a:srgbClr val="1A202C"/>
                </a:solidFill>
                <a:effectLst/>
                <a:latin typeface="Open Sans" panose="020B0606030504020204" pitchFamily="34" charset="0"/>
              </a:rPr>
              <a:t>Project: Building an Azure Data Warehouse for Bike Share Data Analytics</a:t>
            </a:r>
            <a:endParaRPr lang="en-US" sz="4000" dirty="0"/>
          </a:p>
        </p:txBody>
      </p:sp>
      <p:sp>
        <p:nvSpPr>
          <p:cNvPr id="3" name="Subtitle 2">
            <a:extLst>
              <a:ext uri="{FF2B5EF4-FFF2-40B4-BE49-F238E27FC236}">
                <a16:creationId xmlns:a16="http://schemas.microsoft.com/office/drawing/2014/main" id="{41219B91-B83F-C24A-7C6A-982D17ED984D}"/>
              </a:ext>
            </a:extLst>
          </p:cNvPr>
          <p:cNvSpPr>
            <a:spLocks noGrp="1"/>
          </p:cNvSpPr>
          <p:nvPr>
            <p:ph type="subTitle" idx="1"/>
          </p:nvPr>
        </p:nvSpPr>
        <p:spPr>
          <a:xfrm>
            <a:off x="930612" y="2319016"/>
            <a:ext cx="10168648" cy="4538984"/>
          </a:xfrm>
        </p:spPr>
        <p:txBody>
          <a:bodyPr>
            <a:noAutofit/>
          </a:bodyPr>
          <a:lstStyle/>
          <a:p>
            <a:pPr algn="l">
              <a:spcBef>
                <a:spcPts val="800"/>
              </a:spcBef>
            </a:pPr>
            <a:r>
              <a:rPr lang="en-US" sz="1400" b="1" i="0" dirty="0">
                <a:solidFill>
                  <a:srgbClr val="1A202C"/>
                </a:solidFill>
                <a:effectLst/>
                <a:latin typeface="Open Sans" panose="020B0606030504020204" pitchFamily="34" charset="0"/>
              </a:rPr>
              <a:t>Task 4</a:t>
            </a:r>
            <a:r>
              <a:rPr lang="en-US" sz="1400" b="0" i="0" dirty="0">
                <a:solidFill>
                  <a:srgbClr val="1A202C"/>
                </a:solidFill>
                <a:effectLst/>
                <a:latin typeface="Open Sans" panose="020B0606030504020204" pitchFamily="34" charset="0"/>
              </a:rPr>
              <a:t>: EXTRACT the data from PostgreSQL</a:t>
            </a:r>
          </a:p>
          <a:p>
            <a:pPr algn="l">
              <a:spcBef>
                <a:spcPts val="800"/>
              </a:spcBef>
            </a:pPr>
            <a:r>
              <a:rPr lang="en-US" sz="1400" b="0" i="0" dirty="0">
                <a:solidFill>
                  <a:srgbClr val="1A202C"/>
                </a:solidFill>
                <a:effectLst/>
                <a:latin typeface="Open Sans" panose="020B0606030504020204" pitchFamily="34" charset="0"/>
              </a:rPr>
              <a:t>In your Azure Synapse workspace, you will use the ingest wizard to create a one-time pipeline that ingests the data from PostgreSQL into Azure Blob Storage. This will result in all four tables being represented as text files in Blob Storage, ready for loading into the data warehouse.</a:t>
            </a:r>
          </a:p>
          <a:p>
            <a:pPr algn="l">
              <a:spcBef>
                <a:spcPts val="800"/>
              </a:spcBef>
            </a:pPr>
            <a:r>
              <a:rPr lang="en-US" sz="1400" b="1" i="0" dirty="0">
                <a:solidFill>
                  <a:srgbClr val="1A202C"/>
                </a:solidFill>
                <a:effectLst/>
                <a:latin typeface="Open Sans" panose="020B0606030504020204" pitchFamily="34" charset="0"/>
              </a:rPr>
              <a:t>Task 5</a:t>
            </a:r>
            <a:r>
              <a:rPr lang="en-US" sz="1400" b="0" i="0" dirty="0">
                <a:solidFill>
                  <a:srgbClr val="1A202C"/>
                </a:solidFill>
                <a:effectLst/>
                <a:latin typeface="Open Sans" panose="020B0606030504020204" pitchFamily="34" charset="0"/>
              </a:rPr>
              <a:t>: LOAD the data into external tables in the data warehouse</a:t>
            </a:r>
          </a:p>
          <a:p>
            <a:pPr algn="l">
              <a:spcBef>
                <a:spcPts val="800"/>
              </a:spcBef>
            </a:pPr>
            <a:r>
              <a:rPr lang="en-US" sz="1400" b="0" i="0" dirty="0">
                <a:solidFill>
                  <a:srgbClr val="1A202C"/>
                </a:solidFill>
                <a:effectLst/>
                <a:latin typeface="Open Sans" panose="020B0606030504020204" pitchFamily="34" charset="0"/>
              </a:rPr>
              <a:t>Once in Blob storage, the files will be shown in the data lake node in the Synapse Workspace. From here, you can use the script generating function to load the data from blob storage into external staging tables in the data warehouse you created using the Dedicated SQL Pool.</a:t>
            </a:r>
          </a:p>
          <a:p>
            <a:pPr algn="l">
              <a:spcBef>
                <a:spcPts val="800"/>
              </a:spcBef>
            </a:pPr>
            <a:r>
              <a:rPr lang="en-US" sz="1400" b="1" i="0" dirty="0">
                <a:solidFill>
                  <a:srgbClr val="1A202C"/>
                </a:solidFill>
                <a:effectLst/>
                <a:latin typeface="Open Sans" panose="020B0606030504020204" pitchFamily="34" charset="0"/>
              </a:rPr>
              <a:t>Task 6</a:t>
            </a:r>
            <a:r>
              <a:rPr lang="en-US" sz="1400" b="0" i="0" dirty="0">
                <a:solidFill>
                  <a:srgbClr val="1A202C"/>
                </a:solidFill>
                <a:effectLst/>
                <a:latin typeface="Open Sans" panose="020B0606030504020204" pitchFamily="34" charset="0"/>
              </a:rPr>
              <a:t>: TRANSFORM the data to the star schema</a:t>
            </a:r>
          </a:p>
          <a:p>
            <a:pPr algn="l">
              <a:spcBef>
                <a:spcPts val="800"/>
              </a:spcBef>
            </a:pPr>
            <a:r>
              <a:rPr lang="en-US" sz="1400" b="0" i="0" dirty="0">
                <a:solidFill>
                  <a:srgbClr val="1A202C"/>
                </a:solidFill>
                <a:effectLst/>
                <a:latin typeface="Open Sans" panose="020B0606030504020204" pitchFamily="34" charset="0"/>
              </a:rPr>
              <a:t>You will write SQL scripts to transform the data from the staging tables to the final star schema you designed.</a:t>
            </a:r>
          </a:p>
          <a:p>
            <a:pPr algn="l">
              <a:spcBef>
                <a:spcPts val="800"/>
              </a:spcBef>
            </a:pPr>
            <a:r>
              <a:rPr lang="en-US" sz="1400" b="1" i="0" dirty="0">
                <a:solidFill>
                  <a:srgbClr val="1A202C"/>
                </a:solidFill>
                <a:effectLst/>
                <a:latin typeface="Open Sans" panose="020B0606030504020204" pitchFamily="34" charset="0"/>
              </a:rPr>
              <a:t>Helpful Hints</a:t>
            </a:r>
          </a:p>
          <a:p>
            <a:pPr algn="l">
              <a:spcBef>
                <a:spcPts val="800"/>
              </a:spcBef>
            </a:pPr>
            <a:r>
              <a:rPr lang="en-US" sz="1400" b="0" i="0" dirty="0">
                <a:solidFill>
                  <a:srgbClr val="1A202C"/>
                </a:solidFill>
                <a:effectLst/>
                <a:latin typeface="Open Sans" panose="020B0606030504020204" pitchFamily="34" charset="0"/>
              </a:rPr>
              <a:t>When you use the ingest wizard, it uses the copy tool to EXTRACT into Blob storage. During this process, Azure Synapse automatically creates links for the data lake. When you start the SQL script wizard to LOAD data into external tables, start the wizard from the data lake node, not the blob storage node.</a:t>
            </a:r>
          </a:p>
          <a:p>
            <a:pPr algn="l">
              <a:spcBef>
                <a:spcPts val="800"/>
              </a:spcBef>
            </a:pPr>
            <a:r>
              <a:rPr lang="en-US" sz="1400" b="0" i="0" dirty="0">
                <a:solidFill>
                  <a:srgbClr val="1A202C"/>
                </a:solidFill>
                <a:effectLst/>
                <a:latin typeface="Open Sans" panose="020B0606030504020204" pitchFamily="34" charset="0"/>
              </a:rPr>
              <a:t>When using the external table wizard, you may need to modify the script to put dates into a varchar field in staging rather than using the datetime data type. You can convert them during the transform step.</a:t>
            </a:r>
          </a:p>
          <a:p>
            <a:pPr algn="l">
              <a:spcBef>
                <a:spcPts val="800"/>
              </a:spcBef>
            </a:pPr>
            <a:r>
              <a:rPr lang="en-US" sz="1400" b="0" i="0" dirty="0">
                <a:solidFill>
                  <a:srgbClr val="1A202C"/>
                </a:solidFill>
                <a:effectLst/>
                <a:latin typeface="Open Sans" panose="020B0606030504020204" pitchFamily="34" charset="0"/>
              </a:rPr>
              <a:t>When using the external table wizard, if you rename the columns in your script, it will help you when writing transform scripts. By default, they are named [C1], [C2], etc. which are not useful column names in staging.</a:t>
            </a:r>
          </a:p>
        </p:txBody>
      </p:sp>
    </p:spTree>
    <p:extLst>
      <p:ext uri="{BB962C8B-B14F-4D97-AF65-F5344CB8AC3E}">
        <p14:creationId xmlns:p14="http://schemas.microsoft.com/office/powerpoint/2010/main" val="2967160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F09B9-6C46-DBF9-0273-FE66E7BCF795}"/>
              </a:ext>
            </a:extLst>
          </p:cNvPr>
          <p:cNvSpPr>
            <a:spLocks noGrp="1"/>
          </p:cNvSpPr>
          <p:nvPr>
            <p:ph type="ctrTitle"/>
          </p:nvPr>
        </p:nvSpPr>
        <p:spPr>
          <a:xfrm>
            <a:off x="930612" y="632299"/>
            <a:ext cx="10168648" cy="1147864"/>
          </a:xfrm>
        </p:spPr>
        <p:txBody>
          <a:bodyPr>
            <a:noAutofit/>
          </a:bodyPr>
          <a:lstStyle/>
          <a:p>
            <a:pPr algn="l"/>
            <a:r>
              <a:rPr lang="en-US" sz="4000" b="0" i="0" dirty="0">
                <a:solidFill>
                  <a:srgbClr val="1A202C"/>
                </a:solidFill>
                <a:effectLst/>
                <a:latin typeface="Open Sans" panose="020B0606030504020204" pitchFamily="34" charset="0"/>
              </a:rPr>
              <a:t>Project: Building an Azure Data Warehouse for Bike Share Data Analytics</a:t>
            </a:r>
            <a:endParaRPr lang="en-US" sz="4000" dirty="0"/>
          </a:p>
        </p:txBody>
      </p:sp>
      <p:sp>
        <p:nvSpPr>
          <p:cNvPr id="3" name="Subtitle 2">
            <a:extLst>
              <a:ext uri="{FF2B5EF4-FFF2-40B4-BE49-F238E27FC236}">
                <a16:creationId xmlns:a16="http://schemas.microsoft.com/office/drawing/2014/main" id="{41219B91-B83F-C24A-7C6A-982D17ED984D}"/>
              </a:ext>
            </a:extLst>
          </p:cNvPr>
          <p:cNvSpPr>
            <a:spLocks noGrp="1"/>
          </p:cNvSpPr>
          <p:nvPr>
            <p:ph type="subTitle" idx="1"/>
          </p:nvPr>
        </p:nvSpPr>
        <p:spPr>
          <a:xfrm>
            <a:off x="930612" y="2601118"/>
            <a:ext cx="9144000" cy="3342481"/>
          </a:xfrm>
        </p:spPr>
        <p:txBody>
          <a:bodyPr>
            <a:normAutofit/>
          </a:bodyPr>
          <a:lstStyle/>
          <a:p>
            <a:pPr algn="l"/>
            <a:r>
              <a:rPr lang="en-US" sz="1400" b="1" i="0" dirty="0">
                <a:solidFill>
                  <a:srgbClr val="1A202C"/>
                </a:solidFill>
                <a:effectLst/>
                <a:latin typeface="Open Sans" panose="020B0606030504020204" pitchFamily="34" charset="0"/>
              </a:rPr>
              <a:t>Submission Instructions</a:t>
            </a:r>
          </a:p>
          <a:p>
            <a:pPr algn="l"/>
            <a:r>
              <a:rPr lang="en-US" sz="1400" b="0" i="0" dirty="0">
                <a:solidFill>
                  <a:srgbClr val="1A202C"/>
                </a:solidFill>
                <a:effectLst/>
                <a:latin typeface="Open Sans" panose="020B0606030504020204" pitchFamily="34" charset="0"/>
              </a:rPr>
              <a:t>Here is a list of things to submit for this project. Create a zip file containing:</a:t>
            </a:r>
          </a:p>
          <a:p>
            <a:pPr algn="l">
              <a:buFont typeface="Arial" panose="020B0604020202020204" pitchFamily="34" charset="0"/>
              <a:buChar char="•"/>
            </a:pPr>
            <a:r>
              <a:rPr lang="en-US" sz="1400" b="0" i="0" dirty="0">
                <a:solidFill>
                  <a:srgbClr val="1A202C"/>
                </a:solidFill>
                <a:effectLst/>
                <a:latin typeface="Open Sans" panose="020B0606030504020204" pitchFamily="34" charset="0"/>
              </a:rPr>
              <a:t>PDF of the star schema you designed based on the relational diagram and the business problems outlined</a:t>
            </a:r>
          </a:p>
          <a:p>
            <a:pPr algn="l">
              <a:buFont typeface="Arial" panose="020B0604020202020204" pitchFamily="34" charset="0"/>
              <a:buChar char="•"/>
            </a:pPr>
            <a:r>
              <a:rPr lang="en-US" sz="1400" b="0" i="0" dirty="0">
                <a:solidFill>
                  <a:srgbClr val="1A202C"/>
                </a:solidFill>
                <a:effectLst/>
                <a:latin typeface="Open Sans" panose="020B0606030504020204" pitchFamily="34" charset="0"/>
              </a:rPr>
              <a:t>Screenshot of your linked Azure Blob storage showing the 4 datasets copied in from Postgres (Proof of Extract step)</a:t>
            </a:r>
          </a:p>
          <a:p>
            <a:pPr algn="l">
              <a:buFont typeface="Arial" panose="020B0604020202020204" pitchFamily="34" charset="0"/>
              <a:buChar char="•"/>
            </a:pPr>
            <a:r>
              <a:rPr lang="en-US" sz="1400" b="0" i="0" dirty="0">
                <a:solidFill>
                  <a:srgbClr val="1A202C"/>
                </a:solidFill>
                <a:effectLst/>
                <a:latin typeface="Open Sans" panose="020B0606030504020204" pitchFamily="34" charset="0"/>
              </a:rPr>
              <a:t>Copy / paste of the script used for the external table create and load (Proof of Load step). You will have 4 of these, one for each source table.</a:t>
            </a:r>
          </a:p>
          <a:p>
            <a:pPr algn="l">
              <a:buFont typeface="Arial" panose="020B0604020202020204" pitchFamily="34" charset="0"/>
              <a:buChar char="•"/>
            </a:pPr>
            <a:r>
              <a:rPr lang="en-US" sz="1400" b="0" i="0" dirty="0">
                <a:solidFill>
                  <a:srgbClr val="1A202C"/>
                </a:solidFill>
                <a:effectLst/>
                <a:latin typeface="Open Sans" panose="020B0606030504020204" pitchFamily="34" charset="0"/>
              </a:rPr>
              <a:t>SQL code for creating each of the tables in your star schema</a:t>
            </a:r>
          </a:p>
          <a:p>
            <a:pPr algn="l"/>
            <a:r>
              <a:rPr lang="en-US" sz="1400" b="0" i="0" dirty="0">
                <a:solidFill>
                  <a:srgbClr val="1A202C"/>
                </a:solidFill>
                <a:effectLst/>
                <a:latin typeface="Open Sans" panose="020B0606030504020204" pitchFamily="34" charset="0"/>
              </a:rPr>
              <a:t>Your submission will be assessed against this </a:t>
            </a:r>
            <a:r>
              <a:rPr lang="en-US" sz="1400" b="0" i="0" u="none" strike="noStrike" dirty="0">
                <a:solidFill>
                  <a:srgbClr val="02B3E4"/>
                </a:solidFill>
                <a:effectLst/>
                <a:latin typeface="Open Sans" panose="020B0606030504020204" pitchFamily="34" charset="0"/>
                <a:hlinkClick r:id="rId2"/>
              </a:rPr>
              <a:t>rubric</a:t>
            </a:r>
            <a:endParaRPr lang="en-US" sz="1400" b="0" i="0" dirty="0">
              <a:solidFill>
                <a:srgbClr val="1A202C"/>
              </a:solidFill>
              <a:effectLst/>
              <a:latin typeface="Open Sans" panose="020B0606030504020204" pitchFamily="34" charset="0"/>
            </a:endParaRPr>
          </a:p>
          <a:p>
            <a:pPr algn="l"/>
            <a:r>
              <a:rPr lang="en-US" sz="1400" b="0" i="0" dirty="0">
                <a:solidFill>
                  <a:srgbClr val="1A202C"/>
                </a:solidFill>
                <a:effectLst/>
                <a:latin typeface="Open Sans" panose="020B0606030504020204" pitchFamily="34" charset="0"/>
              </a:rPr>
              <a:t>Take a moment and make sure your project is complete before submitting it.</a:t>
            </a:r>
          </a:p>
        </p:txBody>
      </p:sp>
    </p:spTree>
    <p:extLst>
      <p:ext uri="{BB962C8B-B14F-4D97-AF65-F5344CB8AC3E}">
        <p14:creationId xmlns:p14="http://schemas.microsoft.com/office/powerpoint/2010/main" val="408018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1237</Words>
  <Application>Microsoft Office PowerPoint</Application>
  <PresentationFormat>Widescreen</PresentationFormat>
  <Paragraphs>70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Open Sans</vt:lpstr>
      <vt:lpstr>Office Theme</vt:lpstr>
      <vt:lpstr>Project: Building an Azure Data Warehouse for Bike Share Data Analytics</vt:lpstr>
      <vt:lpstr>Project: Building an Azure Data Warehouse for Bike Share Data Analytics</vt:lpstr>
      <vt:lpstr>Project: Building an Azure Data Warehouse for Bike Share Data Analytics</vt:lpstr>
      <vt:lpstr>Project: Building an Azure Data Warehouse for Bike Share Data Analytics</vt:lpstr>
      <vt:lpstr>Project: Building an Azure Data Warehouse for Bike Share Data Analytics</vt:lpstr>
      <vt:lpstr>Project: Building an Azure Data Warehouse for Bike Share Data Analytics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Building an Azure Data Warehouse for Bike Share Data Analytics</dc:title>
  <dc:creator>Andrei Nicolae Lazar</dc:creator>
  <cp:lastModifiedBy>Andrei Nicolae Lazar</cp:lastModifiedBy>
  <cp:revision>7</cp:revision>
  <dcterms:created xsi:type="dcterms:W3CDTF">2023-03-06T09:13:03Z</dcterms:created>
  <dcterms:modified xsi:type="dcterms:W3CDTF">2023-03-06T09:21:30Z</dcterms:modified>
</cp:coreProperties>
</file>