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5E90-A189-416B-606E-4040F8F71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318C63-1250-30ED-1D72-64CB0138C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8BFE0D-8553-8108-2C8E-EA1360D1A53E}"/>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22D43D5F-AF57-7DE9-E4BB-3862BA1A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35FAB-949C-20EA-6FF2-F6D8AA26EA4A}"/>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127572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3B6F-D042-CDD6-7A60-CAD5611418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39D124-0807-9078-E4E5-BE3033F02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4722B-2798-6D3E-4B8C-6377B67654B8}"/>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C3F9DECE-EF7F-F37B-E90F-24BF0BC1D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64CB2-8FE1-56D7-9F81-2764B0704ADA}"/>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420464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6E51B-8430-13DF-62FF-0BBFD8F9E2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B4C14D-44FA-46F7-FAE7-E72ABCA849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F97D8-24F6-8066-3475-3D5ACB5A1BF6}"/>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170FB106-F2F4-0C05-9549-DBB7005E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3C363-2DDA-8191-EF5B-E058D284C7EB}"/>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411612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5FD9-34FD-8572-2485-E007330F5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965B5-9677-CA12-FB67-B9080B45F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870AF-3F4C-6614-EB13-85994F388850}"/>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BFF3C80E-3ED5-2C6F-F988-8DC7DA31E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62CD9-20D7-C1CF-EECB-FD68ACC2E1AF}"/>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84247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F51A-35D1-7636-E03B-CA9802363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D7279-5A0E-B929-DE0F-6714864B7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F837C-980C-4840-C659-6E4F4F4350CA}"/>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49467FF8-66EB-85F5-AB12-130C4E017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A0C58-FD3B-09C8-7ED7-FA82234CF099}"/>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296610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85C-7452-429D-06BA-1FC107404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2C0D3-D39C-389D-BE30-734A9E66CC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8A6ADD-7919-9E60-E685-DC13F1AD7B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979BC9-1ED2-F76E-11D0-33A9443A0891}"/>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6" name="Footer Placeholder 5">
            <a:extLst>
              <a:ext uri="{FF2B5EF4-FFF2-40B4-BE49-F238E27FC236}">
                <a16:creationId xmlns:a16="http://schemas.microsoft.com/office/drawing/2014/main" id="{A3004736-F758-130D-CBCD-A38380118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CF1ED-74F5-2854-37DF-DB0D2569254F}"/>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71293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543C-E88F-B70A-7DC8-68535A69B5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35C444-B68F-119E-B53D-7DF583891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3D9B6-78FE-FA9F-2928-51A43F8A31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50C563-9CA5-B199-5181-736AC7275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FA549-9055-1C19-D8D8-977263D4C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59539-209B-2B47-41C1-E54B07B04CA9}"/>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8" name="Footer Placeholder 7">
            <a:extLst>
              <a:ext uri="{FF2B5EF4-FFF2-40B4-BE49-F238E27FC236}">
                <a16:creationId xmlns:a16="http://schemas.microsoft.com/office/drawing/2014/main" id="{0E6134ED-B9FE-CC32-43A9-E9F7A335E2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7F4296-943D-2407-DAD9-B335F4A90A1E}"/>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145890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184C-4921-1AEF-F15A-377A74C95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C04805-BDB8-1EA4-5CD7-42E7C42D8501}"/>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4" name="Footer Placeholder 3">
            <a:extLst>
              <a:ext uri="{FF2B5EF4-FFF2-40B4-BE49-F238E27FC236}">
                <a16:creationId xmlns:a16="http://schemas.microsoft.com/office/drawing/2014/main" id="{C26B4125-3E73-CE53-6C37-D2983B765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50D646-C120-E91C-E15A-56A9776B9BEB}"/>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204833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D895D-EC09-7476-E2E4-3E5BEFB72028}"/>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3" name="Footer Placeholder 2">
            <a:extLst>
              <a:ext uri="{FF2B5EF4-FFF2-40B4-BE49-F238E27FC236}">
                <a16:creationId xmlns:a16="http://schemas.microsoft.com/office/drawing/2014/main" id="{BEB91DDD-5B5A-AB2A-A24F-EC9AD461B4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E37B14-7908-AF9E-16EF-0D155937CF2C}"/>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237078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74F-9697-5C6D-62AE-26F79245B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A632A-8C53-2939-110F-A9C1417B0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78121F-E28C-FF89-6748-0DD7A0900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9B45B-D5EC-3427-A284-EA13ED2BCF02}"/>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6" name="Footer Placeholder 5">
            <a:extLst>
              <a:ext uri="{FF2B5EF4-FFF2-40B4-BE49-F238E27FC236}">
                <a16:creationId xmlns:a16="http://schemas.microsoft.com/office/drawing/2014/main" id="{4C4EA68F-176F-F342-D0F2-58160EE7D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04167-16E8-5032-657D-06CB364F9EDE}"/>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208117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7A99-4E00-2263-C7C4-0982F5553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29829-CA8B-E648-513D-06B663FE0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2A157-72D0-FD56-DE20-0626C6D9D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C9DF2-EA8F-4AB4-44E8-965A7D938719}"/>
              </a:ext>
            </a:extLst>
          </p:cNvPr>
          <p:cNvSpPr>
            <a:spLocks noGrp="1"/>
          </p:cNvSpPr>
          <p:nvPr>
            <p:ph type="dt" sz="half" idx="10"/>
          </p:nvPr>
        </p:nvSpPr>
        <p:spPr/>
        <p:txBody>
          <a:bodyPr/>
          <a:lstStyle/>
          <a:p>
            <a:fld id="{52786776-2D1B-4773-B16F-0D07D8C8C276}" type="datetimeFigureOut">
              <a:rPr lang="en-US" smtClean="0"/>
              <a:t>3/6/2023</a:t>
            </a:fld>
            <a:endParaRPr lang="en-US"/>
          </a:p>
        </p:txBody>
      </p:sp>
      <p:sp>
        <p:nvSpPr>
          <p:cNvPr id="6" name="Footer Placeholder 5">
            <a:extLst>
              <a:ext uri="{FF2B5EF4-FFF2-40B4-BE49-F238E27FC236}">
                <a16:creationId xmlns:a16="http://schemas.microsoft.com/office/drawing/2014/main" id="{41E78A9C-CAC9-7F77-443B-B0F36BFFE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47B04-DED3-A128-2F86-2897ACBFF998}"/>
              </a:ext>
            </a:extLst>
          </p:cNvPr>
          <p:cNvSpPr>
            <a:spLocks noGrp="1"/>
          </p:cNvSpPr>
          <p:nvPr>
            <p:ph type="sldNum" sz="quarter" idx="12"/>
          </p:nvPr>
        </p:nvSpPr>
        <p:spPr/>
        <p:txBody>
          <a:bodyPr/>
          <a:lstStyle/>
          <a:p>
            <a:fld id="{4D441F41-1295-4371-ADFF-D6B1759F04E5}" type="slidenum">
              <a:rPr lang="en-US" smtClean="0"/>
              <a:t>‹#›</a:t>
            </a:fld>
            <a:endParaRPr lang="en-US"/>
          </a:p>
        </p:txBody>
      </p:sp>
    </p:spTree>
    <p:extLst>
      <p:ext uri="{BB962C8B-B14F-4D97-AF65-F5344CB8AC3E}">
        <p14:creationId xmlns:p14="http://schemas.microsoft.com/office/powerpoint/2010/main" val="9979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AB8D1-24CF-DBD6-F7A0-C171372E8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E656C8-70C1-AE66-4DFF-B8156A7F3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9652F-53B3-DE09-7347-B37A351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86776-2D1B-4773-B16F-0D07D8C8C276}" type="datetimeFigureOut">
              <a:rPr lang="en-US" smtClean="0"/>
              <a:t>3/6/2023</a:t>
            </a:fld>
            <a:endParaRPr lang="en-US"/>
          </a:p>
        </p:txBody>
      </p:sp>
      <p:sp>
        <p:nvSpPr>
          <p:cNvPr id="5" name="Footer Placeholder 4">
            <a:extLst>
              <a:ext uri="{FF2B5EF4-FFF2-40B4-BE49-F238E27FC236}">
                <a16:creationId xmlns:a16="http://schemas.microsoft.com/office/drawing/2014/main" id="{745D6953-B60E-79CE-78FB-F02FEE18B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5D6EFA-C968-7BEA-E2B7-1291315D2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41F41-1295-4371-ADFF-D6B1759F04E5}" type="slidenum">
              <a:rPr lang="en-US" smtClean="0"/>
              <a:t>‹#›</a:t>
            </a:fld>
            <a:endParaRPr lang="en-US"/>
          </a:p>
        </p:txBody>
      </p:sp>
    </p:spTree>
    <p:extLst>
      <p:ext uri="{BB962C8B-B14F-4D97-AF65-F5344CB8AC3E}">
        <p14:creationId xmlns:p14="http://schemas.microsoft.com/office/powerpoint/2010/main" val="343044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video.udacity-data.com/topher/2022/March/62420bb1_azure-data-lakehouse-projectdatafiles/azure-data-lakehouse-projectdatafiles.zip"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review.udacity.com/#!/rubrics/4817/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view.udacity.com/#!/rubrics/4817/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4"/>
            <a:ext cx="9144000" cy="3829895"/>
          </a:xfrm>
        </p:spPr>
        <p:txBody>
          <a:bodyPr>
            <a:noAutofit/>
          </a:bodyPr>
          <a:lstStyle/>
          <a:p>
            <a:pPr algn="l"/>
            <a:r>
              <a:rPr lang="en-US" sz="1400" b="1" i="0" dirty="0">
                <a:solidFill>
                  <a:srgbClr val="2E3D49"/>
                </a:solidFill>
                <a:effectLst/>
                <a:latin typeface="Open Sans" panose="020B0606030504020204" pitchFamily="34" charset="0"/>
              </a:rPr>
              <a:t>Project Overview</a:t>
            </a:r>
          </a:p>
          <a:p>
            <a:pPr algn="l"/>
            <a:r>
              <a:rPr lang="en-US" sz="1400" b="0" i="0" dirty="0">
                <a:solidFill>
                  <a:srgbClr val="1A202C"/>
                </a:solidFill>
                <a:effectLst/>
                <a:latin typeface="Open Sans" panose="020B0606030504020204" pitchFamily="34" charset="0"/>
              </a:rPr>
              <a:t>In this project, you'll build a data lake solution for Divvy bikeshare.</a:t>
            </a:r>
          </a:p>
          <a:p>
            <a:pPr algn="l"/>
            <a:r>
              <a:rPr lang="en-US" sz="1400" b="0" i="0" dirty="0">
                <a:solidFill>
                  <a:srgbClr val="1A202C"/>
                </a:solidFill>
                <a:effectLst/>
                <a:latin typeface="Open Sans" panose="020B0606030504020204" pitchFamily="34" charset="0"/>
              </a:rPr>
              <a:t>Divvy is a bike sharing program in Chicago, Illinois USA that allows riders to purchase a pass at a kiosk or use a mobile application to unlock a bike at stations around the city and use the bike for a specified amount of time. The bikes can be returned to the same station or to another station. The City of Chicago makes the anonymized bike trip data publicly available for projects like this where we can analyze the data.</a:t>
            </a:r>
          </a:p>
          <a:p>
            <a:pPr algn="l"/>
            <a:r>
              <a:rPr lang="en-US" sz="1400" b="0" i="0" dirty="0">
                <a:solidFill>
                  <a:srgbClr val="1A202C"/>
                </a:solidFill>
                <a:effectLst/>
                <a:latin typeface="Open Sans" panose="020B0606030504020204" pitchFamily="34" charset="0"/>
              </a:rPr>
              <a:t>Since the data from Divvy are anonymous, we have generated fake rider and account profiles along with fake payment data to go along with the data from Divvy. </a:t>
            </a:r>
          </a:p>
          <a:p>
            <a:pPr algn="l"/>
            <a:r>
              <a:rPr lang="en-US" sz="1400" b="0" i="0" dirty="0">
                <a:solidFill>
                  <a:srgbClr val="1A202C"/>
                </a:solidFill>
                <a:effectLst/>
                <a:latin typeface="Open Sans" panose="020B0606030504020204" pitchFamily="34" charset="0"/>
              </a:rPr>
              <a:t>The dataset looks like this:</a:t>
            </a:r>
          </a:p>
          <a:p>
            <a:pPr algn="l"/>
            <a:r>
              <a:rPr lang="en-US" sz="1400" b="0" i="0" dirty="0">
                <a:solidFill>
                  <a:srgbClr val="1A202C"/>
                </a:solidFill>
                <a:effectLst/>
                <a:latin typeface="Open Sans" panose="020B0606030504020204" pitchFamily="34" charset="0"/>
              </a:rPr>
              <a:t>The goal of this project is to develop a data lake solution using Azure Databricks using a lake house architecture. You will:</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Design a star schema based on the business outcomes listed below;</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Import the data into Azure Databricks using Delta Lake to create a Bronze data store;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a gold data store in Delta Lake tables;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Transform the data into the star schema for a Gold data store;</a:t>
            </a:r>
          </a:p>
        </p:txBody>
      </p:sp>
      <p:pic>
        <p:nvPicPr>
          <p:cNvPr id="1026" name="Picture 2" descr="This image represents the data model for the dataset based on the Divvy Bikeshare data. The tables include: Rider, Account, Payment, Trip, and Station.">
            <a:extLst>
              <a:ext uri="{FF2B5EF4-FFF2-40B4-BE49-F238E27FC236}">
                <a16:creationId xmlns:a16="http://schemas.microsoft.com/office/drawing/2014/main" id="{321974FC-C22F-212F-5F39-3E27B1406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70040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opography Map with solid fill">
            <a:extLst>
              <a:ext uri="{FF2B5EF4-FFF2-40B4-BE49-F238E27FC236}">
                <a16:creationId xmlns:a16="http://schemas.microsoft.com/office/drawing/2014/main" id="{1B5A12CA-422B-68E8-841A-85E431598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3617" y="4479588"/>
            <a:ext cx="457200" cy="457200"/>
          </a:xfrm>
          <a:prstGeom prst="rect">
            <a:avLst/>
          </a:prstGeom>
        </p:spPr>
      </p:pic>
    </p:spTree>
    <p:extLst>
      <p:ext uri="{BB962C8B-B14F-4D97-AF65-F5344CB8AC3E}">
        <p14:creationId xmlns:p14="http://schemas.microsoft.com/office/powerpoint/2010/main" val="1139682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4"/>
            <a:ext cx="9144000" cy="3625613"/>
          </a:xfrm>
        </p:spPr>
        <p:txBody>
          <a:bodyPr>
            <a:normAutofit/>
          </a:bodyPr>
          <a:lstStyle/>
          <a:p>
            <a:pPr algn="l"/>
            <a:r>
              <a:rPr lang="en-US" sz="1400" b="1" i="0" dirty="0">
                <a:solidFill>
                  <a:srgbClr val="1A202C"/>
                </a:solidFill>
                <a:effectLst/>
                <a:latin typeface="Open Sans" panose="020B0606030504020204" pitchFamily="34" charset="0"/>
              </a:rPr>
              <a:t>The business outcomes you are designing for are as follows:</a:t>
            </a:r>
          </a:p>
          <a:p>
            <a:pPr algn="l">
              <a:buFont typeface="+mj-lt"/>
              <a:buAutoNum type="arabicPeriod"/>
            </a:pPr>
            <a:r>
              <a:rPr lang="en-US" sz="1400" b="0" i="0" dirty="0">
                <a:solidFill>
                  <a:srgbClr val="1A202C"/>
                </a:solidFill>
                <a:effectLst/>
                <a:latin typeface="Open Sans" panose="020B0606030504020204" pitchFamily="34" charset="0"/>
              </a:rPr>
              <a:t>Analyze how much time is spent per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date and time factors such as day of week and time of day</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which station is the starting and / or ending station</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age of the rider at time of the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whether the rider is a member or a casual rider</a:t>
            </a:r>
          </a:p>
          <a:p>
            <a:pPr algn="l">
              <a:buFont typeface="+mj-lt"/>
              <a:buAutoNum type="arabicPeriod"/>
            </a:pPr>
            <a:r>
              <a:rPr lang="en-US" sz="1400" b="0" i="0" dirty="0">
                <a:solidFill>
                  <a:srgbClr val="1A202C"/>
                </a:solidFill>
                <a:effectLst/>
                <a:latin typeface="Open Sans" panose="020B0606030504020204" pitchFamily="34" charset="0"/>
              </a:rPr>
              <a:t>Analyze how much money is spent</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month, quarter, year</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member, based on the age of the rider at account start</a:t>
            </a:r>
          </a:p>
          <a:p>
            <a:pPr algn="l">
              <a:buFont typeface="+mj-lt"/>
              <a:buAutoNum type="arabicPeriod"/>
            </a:pPr>
            <a:r>
              <a:rPr lang="en-US" sz="1400" b="0" i="0" dirty="0">
                <a:solidFill>
                  <a:srgbClr val="1A202C"/>
                </a:solidFill>
                <a:effectLst/>
                <a:latin typeface="Open Sans" panose="020B0606030504020204" pitchFamily="34" charset="0"/>
              </a:rPr>
              <a:t>EXTRA CREDIT - Analyze how much money is spent per member</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rides the rider averages per month</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minutes the rider spends on a bike per month</a:t>
            </a:r>
          </a:p>
          <a:p>
            <a:endParaRPr lang="en-US" sz="1400" dirty="0"/>
          </a:p>
        </p:txBody>
      </p:sp>
    </p:spTree>
    <p:extLst>
      <p:ext uri="{BB962C8B-B14F-4D97-AF65-F5344CB8AC3E}">
        <p14:creationId xmlns:p14="http://schemas.microsoft.com/office/powerpoint/2010/main" val="60193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4"/>
            <a:ext cx="9144000" cy="3625613"/>
          </a:xfrm>
        </p:spPr>
        <p:txBody>
          <a:bodyPr>
            <a:normAutofit/>
          </a:bodyPr>
          <a:lstStyle/>
          <a:p>
            <a:pPr algn="l"/>
            <a:r>
              <a:rPr lang="en-US" sz="1400" b="1" i="0" dirty="0">
                <a:solidFill>
                  <a:srgbClr val="2E3D49"/>
                </a:solidFill>
                <a:effectLst/>
                <a:latin typeface="Open Sans" panose="020B0606030504020204" pitchFamily="34" charset="0"/>
              </a:rPr>
              <a:t>Project Environment</a:t>
            </a:r>
          </a:p>
          <a:p>
            <a:pPr algn="l"/>
            <a:r>
              <a:rPr lang="en-US" sz="1400" b="0" i="0" dirty="0">
                <a:solidFill>
                  <a:srgbClr val="1A202C"/>
                </a:solidFill>
                <a:effectLst/>
                <a:latin typeface="Open Sans" panose="020B0606030504020204" pitchFamily="34" charset="0"/>
              </a:rPr>
              <a:t>In order to complete this project, you'll need to use these tools: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Access to Microsoft Azure. Instructions for accessing an Azure account where you can create the resources necessary for the project are on the previous page.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Hint: To view your DBFS files, enable the DBFS file browser in Databricks by going to Admin Console -&gt; Workspace Settings -&gt; Advanced</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Hint: If you are going to use </a:t>
            </a:r>
            <a:r>
              <a:rPr lang="en-US" sz="1400" b="0" i="0" dirty="0" err="1">
                <a:solidFill>
                  <a:srgbClr val="1A202C"/>
                </a:solidFill>
                <a:effectLst/>
                <a:latin typeface="Open Sans" panose="020B0606030504020204" pitchFamily="34" charset="0"/>
              </a:rPr>
              <a:t>PySpark</a:t>
            </a:r>
            <a:r>
              <a:rPr lang="en-US" sz="1400" b="0" i="0" dirty="0">
                <a:solidFill>
                  <a:srgbClr val="1A202C"/>
                </a:solidFill>
                <a:effectLst/>
                <a:latin typeface="Open Sans" panose="020B0606030504020204" pitchFamily="34" charset="0"/>
              </a:rPr>
              <a:t> Pandas, make sure you create your Spark Cluster using a Databricks runtime &gt;= 10.0</a:t>
            </a:r>
          </a:p>
          <a:p>
            <a:pPr algn="l"/>
            <a:r>
              <a:rPr lang="en-US" sz="1400" b="1" i="0" dirty="0">
                <a:solidFill>
                  <a:srgbClr val="2E3D49"/>
                </a:solidFill>
                <a:effectLst/>
                <a:latin typeface="Open Sans" panose="020B0606030504020204" pitchFamily="34" charset="0"/>
              </a:rPr>
              <a:t>Starter Code and Data</a:t>
            </a:r>
          </a:p>
          <a:p>
            <a:pPr algn="l"/>
            <a:r>
              <a:rPr lang="en-US" sz="1400" b="0" i="0" dirty="0">
                <a:solidFill>
                  <a:srgbClr val="1A202C"/>
                </a:solidFill>
                <a:effectLst/>
                <a:latin typeface="Open Sans" panose="020B0606030504020204" pitchFamily="34" charset="0"/>
              </a:rPr>
              <a:t>You'll need the </a:t>
            </a:r>
            <a:r>
              <a:rPr lang="en-US" sz="1400" b="0" i="0" u="none" strike="noStrike" dirty="0">
                <a:solidFill>
                  <a:srgbClr val="02B3E4"/>
                </a:solidFill>
                <a:effectLst/>
                <a:latin typeface="Open Sans" panose="020B0606030504020204" pitchFamily="34" charset="0"/>
                <a:hlinkClick r:id="rId2"/>
              </a:rPr>
              <a:t>dataset</a:t>
            </a:r>
            <a:r>
              <a:rPr lang="en-US" sz="1400" b="0" i="0" dirty="0">
                <a:solidFill>
                  <a:srgbClr val="1A202C"/>
                </a:solidFill>
                <a:effectLst/>
                <a:latin typeface="Open Sans" panose="020B0606030504020204" pitchFamily="34" charset="0"/>
              </a:rPr>
              <a:t> from the course resources menu in the left navigation bar. Instructions for how to use the data in your project are on the next page in the project instructions</a:t>
            </a:r>
          </a:p>
          <a:p>
            <a:pPr algn="l"/>
            <a:r>
              <a:rPr lang="en-US" sz="1400" b="1" i="0" dirty="0">
                <a:solidFill>
                  <a:srgbClr val="2E3D49"/>
                </a:solidFill>
                <a:effectLst/>
                <a:latin typeface="Open Sans" panose="020B0606030504020204" pitchFamily="34" charset="0"/>
              </a:rPr>
              <a:t>Workspace Instructions</a:t>
            </a:r>
          </a:p>
          <a:p>
            <a:pPr algn="l"/>
            <a:r>
              <a:rPr lang="en-US" sz="1400" b="0" i="0" dirty="0">
                <a:solidFill>
                  <a:srgbClr val="1A202C"/>
                </a:solidFill>
                <a:effectLst/>
                <a:latin typeface="Open Sans" panose="020B0606030504020204" pitchFamily="34" charset="0"/>
              </a:rPr>
              <a:t>Coming Soon!</a:t>
            </a:r>
          </a:p>
        </p:txBody>
      </p:sp>
    </p:spTree>
    <p:extLst>
      <p:ext uri="{BB962C8B-B14F-4D97-AF65-F5344CB8AC3E}">
        <p14:creationId xmlns:p14="http://schemas.microsoft.com/office/powerpoint/2010/main" val="428237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5"/>
            <a:ext cx="9144000" cy="2818218"/>
          </a:xfrm>
        </p:spPr>
        <p:txBody>
          <a:bodyPr>
            <a:noAutofit/>
          </a:bodyPr>
          <a:lstStyle/>
          <a:p>
            <a:pPr algn="l"/>
            <a:r>
              <a:rPr lang="en-US" sz="1400" b="1" i="0" dirty="0">
                <a:solidFill>
                  <a:srgbClr val="2E3D49"/>
                </a:solidFill>
                <a:effectLst/>
                <a:latin typeface="Open Sans" panose="020B0606030504020204" pitchFamily="34" charset="0"/>
              </a:rPr>
              <a:t>Project Instructions</a:t>
            </a:r>
          </a:p>
          <a:p>
            <a:pPr algn="l"/>
            <a:r>
              <a:rPr lang="en-US" sz="1400" b="0" i="0" dirty="0">
                <a:solidFill>
                  <a:srgbClr val="1A202C"/>
                </a:solidFill>
                <a:effectLst/>
                <a:latin typeface="Open Sans" panose="020B0606030504020204" pitchFamily="34" charset="0"/>
              </a:rPr>
              <a:t>The goal of this project is to develop a data lake solution using Azure Databricks using a lake house architecture. You will:</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Design a star schema based on the business outcomes below;</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Import the data into Azure Databricks using Delta Lake to create a Bronze data store;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Create a gold data store in Delta Lake tables;</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Transform the data into the star schema for a Gold data store;</a:t>
            </a:r>
          </a:p>
          <a:p>
            <a:pPr algn="l"/>
            <a:r>
              <a:rPr lang="en-US" sz="1400" b="0" i="0" dirty="0">
                <a:solidFill>
                  <a:srgbClr val="1A202C"/>
                </a:solidFill>
                <a:effectLst/>
                <a:latin typeface="Open Sans" panose="020B0606030504020204" pitchFamily="34" charset="0"/>
              </a:rPr>
              <a:t>You'll implement these requirements by creating a Python notebook, or notebooks in the Azure Databricks workspace. Detailed requirements for what should be in the notebook can be found in the project rubric. You'll submit your notebook(s) and they'll be assessed against this </a:t>
            </a:r>
            <a:r>
              <a:rPr lang="en-US" sz="1400" b="0" i="0" u="none" strike="noStrike" dirty="0">
                <a:solidFill>
                  <a:srgbClr val="02B3E4"/>
                </a:solidFill>
                <a:effectLst/>
                <a:latin typeface="Open Sans" panose="020B0606030504020204" pitchFamily="34" charset="0"/>
                <a:hlinkClick r:id="rId2"/>
              </a:rPr>
              <a:t>rubric</a:t>
            </a:r>
            <a:r>
              <a:rPr lang="en-US" sz="1400" b="0" i="0" dirty="0">
                <a:solidFill>
                  <a:srgbClr val="1A202C"/>
                </a:solidFill>
                <a:effectLst/>
                <a:latin typeface="Open Sans" panose="020B0606030504020204" pitchFamily="34" charset="0"/>
              </a:rPr>
              <a:t> when you submit your project.</a:t>
            </a:r>
          </a:p>
        </p:txBody>
      </p:sp>
    </p:spTree>
    <p:extLst>
      <p:ext uri="{BB962C8B-B14F-4D97-AF65-F5344CB8AC3E}">
        <p14:creationId xmlns:p14="http://schemas.microsoft.com/office/powerpoint/2010/main" val="46555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4"/>
            <a:ext cx="9144000" cy="3625613"/>
          </a:xfrm>
        </p:spPr>
        <p:txBody>
          <a:bodyPr>
            <a:normAutofit lnSpcReduction="10000"/>
          </a:bodyPr>
          <a:lstStyle/>
          <a:p>
            <a:pPr algn="l"/>
            <a:r>
              <a:rPr lang="en-US" sz="1400" b="1" i="0" dirty="0">
                <a:solidFill>
                  <a:srgbClr val="1A202C"/>
                </a:solidFill>
                <a:effectLst/>
                <a:latin typeface="Open Sans" panose="020B0606030504020204" pitchFamily="34" charset="0"/>
              </a:rPr>
              <a:t>The business outcomes you are designing for:</a:t>
            </a:r>
          </a:p>
          <a:p>
            <a:pPr algn="l">
              <a:buFont typeface="+mj-lt"/>
              <a:buAutoNum type="arabicPeriod"/>
            </a:pPr>
            <a:r>
              <a:rPr lang="en-US" sz="1400" b="0" i="0" dirty="0">
                <a:solidFill>
                  <a:srgbClr val="1A202C"/>
                </a:solidFill>
                <a:effectLst/>
                <a:latin typeface="Open Sans" panose="020B0606030504020204" pitchFamily="34" charset="0"/>
              </a:rPr>
              <a:t>Analyze how much time is spent per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date and time factors such as day of week and time of day</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which station is the starting and / or ending station</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age of the rider at time of the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whether the rider is a member or a casual rider</a:t>
            </a:r>
          </a:p>
          <a:p>
            <a:pPr algn="l">
              <a:buFont typeface="+mj-lt"/>
              <a:buAutoNum type="arabicPeriod"/>
            </a:pPr>
            <a:r>
              <a:rPr lang="en-US" sz="1400" b="0" i="0" dirty="0">
                <a:solidFill>
                  <a:srgbClr val="1A202C"/>
                </a:solidFill>
                <a:effectLst/>
                <a:latin typeface="Open Sans" panose="020B0606030504020204" pitchFamily="34" charset="0"/>
              </a:rPr>
              <a:t>Analyze how much money is spent</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month, quarter, year</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member, based on the age of the rider at account start</a:t>
            </a:r>
          </a:p>
          <a:p>
            <a:pPr algn="l">
              <a:buFont typeface="+mj-lt"/>
              <a:buAutoNum type="arabicPeriod"/>
            </a:pPr>
            <a:r>
              <a:rPr lang="en-US" sz="1400" b="0" i="0" dirty="0">
                <a:solidFill>
                  <a:srgbClr val="1A202C"/>
                </a:solidFill>
                <a:effectLst/>
                <a:latin typeface="Open Sans" panose="020B0606030504020204" pitchFamily="34" charset="0"/>
              </a:rPr>
              <a:t>EXTRA CREDIT - Analyze how much money is spent per member</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rides the rider averages per month</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minutes the rider spends on a bike per month</a:t>
            </a:r>
          </a:p>
          <a:p>
            <a:pPr algn="l"/>
            <a:r>
              <a:rPr lang="en-US" sz="1400" b="0" i="0" dirty="0">
                <a:solidFill>
                  <a:srgbClr val="1A202C"/>
                </a:solidFill>
                <a:effectLst/>
                <a:latin typeface="Open Sans" panose="020B0606030504020204" pitchFamily="34" charset="0"/>
              </a:rPr>
              <a:t>Design a star schema for these business outcomes. </a:t>
            </a:r>
            <a:r>
              <a:rPr lang="en-US" sz="1400" b="1" i="0" dirty="0">
                <a:solidFill>
                  <a:srgbClr val="1A202C"/>
                </a:solidFill>
                <a:effectLst/>
                <a:latin typeface="Open Sans" panose="020B0606030504020204" pitchFamily="34" charset="0"/>
              </a:rPr>
              <a:t>Create a PDF of the schema</a:t>
            </a:r>
            <a:r>
              <a:rPr lang="en-US" sz="1400" b="0" i="0" dirty="0">
                <a:solidFill>
                  <a:srgbClr val="1A202C"/>
                </a:solidFill>
                <a:effectLst/>
                <a:latin typeface="Open Sans" panose="020B0606030504020204" pitchFamily="34" charset="0"/>
              </a:rPr>
              <a:t> you'll submit along with your Azure Databricks notebook file(s).</a:t>
            </a:r>
          </a:p>
        </p:txBody>
      </p:sp>
    </p:spTree>
    <p:extLst>
      <p:ext uri="{BB962C8B-B14F-4D97-AF65-F5344CB8AC3E}">
        <p14:creationId xmlns:p14="http://schemas.microsoft.com/office/powerpoint/2010/main" val="110684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407A-F4E8-0898-A4E1-6914D0CD8D8D}"/>
              </a:ext>
            </a:extLst>
          </p:cNvPr>
          <p:cNvSpPr>
            <a:spLocks noGrp="1"/>
          </p:cNvSpPr>
          <p:nvPr>
            <p:ph type="ctrTitle"/>
          </p:nvPr>
        </p:nvSpPr>
        <p:spPr>
          <a:xfrm>
            <a:off x="1027889" y="379379"/>
            <a:ext cx="9144000" cy="1220821"/>
          </a:xfrm>
        </p:spPr>
        <p:txBody>
          <a:bodyPr>
            <a:noAutofit/>
          </a:bodyPr>
          <a:lstStyle/>
          <a:p>
            <a:pPr algn="l"/>
            <a:r>
              <a:rPr lang="en-US" sz="4000" b="0" i="0" dirty="0">
                <a:solidFill>
                  <a:srgbClr val="1A202C"/>
                </a:solidFill>
                <a:effectLst/>
                <a:latin typeface="Open Sans" panose="020B0606030504020204" pitchFamily="34" charset="0"/>
              </a:rPr>
              <a:t>Project: Building an Azure Data Lake for Bike Share Data Analytics</a:t>
            </a:r>
            <a:endParaRPr lang="en-US" sz="4000" dirty="0"/>
          </a:p>
        </p:txBody>
      </p:sp>
      <p:sp>
        <p:nvSpPr>
          <p:cNvPr id="3" name="Subtitle 2">
            <a:extLst>
              <a:ext uri="{FF2B5EF4-FFF2-40B4-BE49-F238E27FC236}">
                <a16:creationId xmlns:a16="http://schemas.microsoft.com/office/drawing/2014/main" id="{3F8CE8B9-F21A-44C1-2703-58E04C4A0BC2}"/>
              </a:ext>
            </a:extLst>
          </p:cNvPr>
          <p:cNvSpPr>
            <a:spLocks noGrp="1"/>
          </p:cNvSpPr>
          <p:nvPr>
            <p:ph type="subTitle" idx="1"/>
          </p:nvPr>
        </p:nvSpPr>
        <p:spPr>
          <a:xfrm>
            <a:off x="1027889" y="2493084"/>
            <a:ext cx="9144000" cy="3625613"/>
          </a:xfrm>
        </p:spPr>
        <p:txBody>
          <a:bodyPr>
            <a:normAutofit/>
          </a:bodyPr>
          <a:lstStyle/>
          <a:p>
            <a:pPr algn="l"/>
            <a:r>
              <a:rPr lang="en-US" sz="1400" b="1" i="0" dirty="0">
                <a:solidFill>
                  <a:srgbClr val="1A202C"/>
                </a:solidFill>
                <a:effectLst/>
                <a:latin typeface="Open Sans" panose="020B0606030504020204" pitchFamily="34" charset="0"/>
              </a:rPr>
              <a:t>Submission Instructions</a:t>
            </a:r>
          </a:p>
          <a:p>
            <a:pPr algn="l"/>
            <a:r>
              <a:rPr lang="en-US" sz="1400" b="0" i="0" dirty="0">
                <a:solidFill>
                  <a:srgbClr val="1A202C"/>
                </a:solidFill>
                <a:effectLst/>
                <a:latin typeface="Open Sans" panose="020B0606030504020204" pitchFamily="34" charset="0"/>
              </a:rPr>
              <a:t>Here is a list of things to submit for this project. Create a zip file containing: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PDF of the star schema you designed based on the relational diagram and the business problems outlined</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Your Azure Databricks notebook(s)</a:t>
            </a:r>
          </a:p>
          <a:p>
            <a:pPr algn="l"/>
            <a:r>
              <a:rPr lang="en-US" sz="1400" b="0" i="0" dirty="0">
                <a:solidFill>
                  <a:srgbClr val="1A202C"/>
                </a:solidFill>
                <a:effectLst/>
                <a:latin typeface="Open Sans" panose="020B0606030504020204" pitchFamily="34" charset="0"/>
              </a:rPr>
              <a:t>Your submission will be assessed against this </a:t>
            </a:r>
            <a:r>
              <a:rPr lang="en-US" sz="1400" b="0" i="0" u="none" strike="noStrike" dirty="0">
                <a:solidFill>
                  <a:srgbClr val="02B3E4"/>
                </a:solidFill>
                <a:effectLst/>
                <a:latin typeface="Open Sans" panose="020B0606030504020204" pitchFamily="34" charset="0"/>
                <a:hlinkClick r:id="rId2"/>
              </a:rPr>
              <a:t>rubric</a:t>
            </a:r>
            <a:endParaRPr lang="en-US" sz="1400" b="0" i="0" dirty="0">
              <a:solidFill>
                <a:srgbClr val="1A202C"/>
              </a:solidFill>
              <a:effectLst/>
              <a:latin typeface="Open Sans" panose="020B0606030504020204" pitchFamily="34" charset="0"/>
            </a:endParaRPr>
          </a:p>
          <a:p>
            <a:pPr algn="l"/>
            <a:r>
              <a:rPr lang="en-US" sz="1400" b="0" i="0" dirty="0">
                <a:solidFill>
                  <a:srgbClr val="1A202C"/>
                </a:solidFill>
                <a:effectLst/>
                <a:latin typeface="Open Sans" panose="020B0606030504020204" pitchFamily="34" charset="0"/>
              </a:rPr>
              <a:t>Take a moment and make sure your project is complete before submitting it.</a:t>
            </a:r>
          </a:p>
        </p:txBody>
      </p:sp>
    </p:spTree>
    <p:extLst>
      <p:ext uri="{BB962C8B-B14F-4D97-AF65-F5344CB8AC3E}">
        <p14:creationId xmlns:p14="http://schemas.microsoft.com/office/powerpoint/2010/main" val="165212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894</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Project: Building an Azure Data Lake for Bike Share Data Analytics</vt:lpstr>
      <vt:lpstr>Project: Building an Azure Data Lake for Bike Share Data Analytics</vt:lpstr>
      <vt:lpstr>Project: Building an Azure Data Lake for Bike Share Data Analytics</vt:lpstr>
      <vt:lpstr>Project: Building an Azure Data Lake for Bike Share Data Analytics</vt:lpstr>
      <vt:lpstr>Project: Building an Azure Data Lake for Bike Share Data Analytics</vt:lpstr>
      <vt:lpstr>Project: Building an Azure Data Lake for Bike Share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Building an Azure Data Lake for Bike Share Data Analytics</dc:title>
  <dc:creator>Andrei Nicolae Lazar</dc:creator>
  <cp:lastModifiedBy>Andrei Nicolae Lazar</cp:lastModifiedBy>
  <cp:revision>4</cp:revision>
  <dcterms:created xsi:type="dcterms:W3CDTF">2023-03-06T09:25:24Z</dcterms:created>
  <dcterms:modified xsi:type="dcterms:W3CDTF">2023-03-06T09:33:38Z</dcterms:modified>
</cp:coreProperties>
</file>