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 id="261" r:id="rId8"/>
    <p:sldId id="268" r:id="rId9"/>
    <p:sldId id="263" r:id="rId10"/>
    <p:sldId id="264" r:id="rId11"/>
    <p:sldId id="265" r:id="rId12"/>
    <p:sldId id="266"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2FF06-BCAE-B33B-0092-9B1A1E5B17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C100EB-452F-53C7-AA9C-54DFC524C8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954A12-A31E-90E3-8429-B9CA2518566E}"/>
              </a:ext>
            </a:extLst>
          </p:cNvPr>
          <p:cNvSpPr>
            <a:spLocks noGrp="1"/>
          </p:cNvSpPr>
          <p:nvPr>
            <p:ph type="dt" sz="half" idx="10"/>
          </p:nvPr>
        </p:nvSpPr>
        <p:spPr/>
        <p:txBody>
          <a:bodyPr/>
          <a:lstStyle/>
          <a:p>
            <a:fld id="{6C50670D-71EC-481C-AC20-C6CF4FDBB4FB}" type="datetimeFigureOut">
              <a:rPr lang="en-US" smtClean="0"/>
              <a:t>3/6/2023</a:t>
            </a:fld>
            <a:endParaRPr lang="en-US"/>
          </a:p>
        </p:txBody>
      </p:sp>
      <p:sp>
        <p:nvSpPr>
          <p:cNvPr id="5" name="Footer Placeholder 4">
            <a:extLst>
              <a:ext uri="{FF2B5EF4-FFF2-40B4-BE49-F238E27FC236}">
                <a16:creationId xmlns:a16="http://schemas.microsoft.com/office/drawing/2014/main" id="{534E8893-AD54-1F7A-978D-C3E166EEC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2D959E-BBEF-3C13-8F88-00111CCE4751}"/>
              </a:ext>
            </a:extLst>
          </p:cNvPr>
          <p:cNvSpPr>
            <a:spLocks noGrp="1"/>
          </p:cNvSpPr>
          <p:nvPr>
            <p:ph type="sldNum" sz="quarter" idx="12"/>
          </p:nvPr>
        </p:nvSpPr>
        <p:spPr/>
        <p:txBody>
          <a:bodyPr/>
          <a:lstStyle/>
          <a:p>
            <a:fld id="{DA616DBE-4858-423D-BB56-2DE8B1BA7F59}" type="slidenum">
              <a:rPr lang="en-US" smtClean="0"/>
              <a:t>‹#›</a:t>
            </a:fld>
            <a:endParaRPr lang="en-US"/>
          </a:p>
        </p:txBody>
      </p:sp>
    </p:spTree>
    <p:extLst>
      <p:ext uri="{BB962C8B-B14F-4D97-AF65-F5344CB8AC3E}">
        <p14:creationId xmlns:p14="http://schemas.microsoft.com/office/powerpoint/2010/main" val="3215100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F763-070C-4FC8-A06B-BDD7DE1AB1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6B8C8D-DEC6-BD4E-A2FE-F1F56DDEA6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839B2-D957-FF93-B25D-73016614E55A}"/>
              </a:ext>
            </a:extLst>
          </p:cNvPr>
          <p:cNvSpPr>
            <a:spLocks noGrp="1"/>
          </p:cNvSpPr>
          <p:nvPr>
            <p:ph type="dt" sz="half" idx="10"/>
          </p:nvPr>
        </p:nvSpPr>
        <p:spPr/>
        <p:txBody>
          <a:bodyPr/>
          <a:lstStyle/>
          <a:p>
            <a:fld id="{6C50670D-71EC-481C-AC20-C6CF4FDBB4FB}" type="datetimeFigureOut">
              <a:rPr lang="en-US" smtClean="0"/>
              <a:t>3/6/2023</a:t>
            </a:fld>
            <a:endParaRPr lang="en-US"/>
          </a:p>
        </p:txBody>
      </p:sp>
      <p:sp>
        <p:nvSpPr>
          <p:cNvPr id="5" name="Footer Placeholder 4">
            <a:extLst>
              <a:ext uri="{FF2B5EF4-FFF2-40B4-BE49-F238E27FC236}">
                <a16:creationId xmlns:a16="http://schemas.microsoft.com/office/drawing/2014/main" id="{8229B199-4652-5BD6-B910-7C2722F67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E2BAC9-5F96-75EE-858F-0819D1674476}"/>
              </a:ext>
            </a:extLst>
          </p:cNvPr>
          <p:cNvSpPr>
            <a:spLocks noGrp="1"/>
          </p:cNvSpPr>
          <p:nvPr>
            <p:ph type="sldNum" sz="quarter" idx="12"/>
          </p:nvPr>
        </p:nvSpPr>
        <p:spPr/>
        <p:txBody>
          <a:bodyPr/>
          <a:lstStyle/>
          <a:p>
            <a:fld id="{DA616DBE-4858-423D-BB56-2DE8B1BA7F59}" type="slidenum">
              <a:rPr lang="en-US" smtClean="0"/>
              <a:t>‹#›</a:t>
            </a:fld>
            <a:endParaRPr lang="en-US"/>
          </a:p>
        </p:txBody>
      </p:sp>
    </p:spTree>
    <p:extLst>
      <p:ext uri="{BB962C8B-B14F-4D97-AF65-F5344CB8AC3E}">
        <p14:creationId xmlns:p14="http://schemas.microsoft.com/office/powerpoint/2010/main" val="1159528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5588C2-ABDF-0870-EFB2-ED092325C3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C649B4-0B9C-483E-AE0B-961D530C39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13E512-EA69-725C-9C5E-9E40415D0098}"/>
              </a:ext>
            </a:extLst>
          </p:cNvPr>
          <p:cNvSpPr>
            <a:spLocks noGrp="1"/>
          </p:cNvSpPr>
          <p:nvPr>
            <p:ph type="dt" sz="half" idx="10"/>
          </p:nvPr>
        </p:nvSpPr>
        <p:spPr/>
        <p:txBody>
          <a:bodyPr/>
          <a:lstStyle/>
          <a:p>
            <a:fld id="{6C50670D-71EC-481C-AC20-C6CF4FDBB4FB}" type="datetimeFigureOut">
              <a:rPr lang="en-US" smtClean="0"/>
              <a:t>3/6/2023</a:t>
            </a:fld>
            <a:endParaRPr lang="en-US"/>
          </a:p>
        </p:txBody>
      </p:sp>
      <p:sp>
        <p:nvSpPr>
          <p:cNvPr id="5" name="Footer Placeholder 4">
            <a:extLst>
              <a:ext uri="{FF2B5EF4-FFF2-40B4-BE49-F238E27FC236}">
                <a16:creationId xmlns:a16="http://schemas.microsoft.com/office/drawing/2014/main" id="{284410FB-EAFF-1668-55C2-EF519CB2D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45F43F-291C-AD2B-828D-50622DE86E50}"/>
              </a:ext>
            </a:extLst>
          </p:cNvPr>
          <p:cNvSpPr>
            <a:spLocks noGrp="1"/>
          </p:cNvSpPr>
          <p:nvPr>
            <p:ph type="sldNum" sz="quarter" idx="12"/>
          </p:nvPr>
        </p:nvSpPr>
        <p:spPr/>
        <p:txBody>
          <a:bodyPr/>
          <a:lstStyle/>
          <a:p>
            <a:fld id="{DA616DBE-4858-423D-BB56-2DE8B1BA7F59}" type="slidenum">
              <a:rPr lang="en-US" smtClean="0"/>
              <a:t>‹#›</a:t>
            </a:fld>
            <a:endParaRPr lang="en-US"/>
          </a:p>
        </p:txBody>
      </p:sp>
    </p:spTree>
    <p:extLst>
      <p:ext uri="{BB962C8B-B14F-4D97-AF65-F5344CB8AC3E}">
        <p14:creationId xmlns:p14="http://schemas.microsoft.com/office/powerpoint/2010/main" val="418881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A1AB-EFAE-9FEA-535B-299FBFDC5B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E23067-9BE9-F9BA-419A-20DB18B9E9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F14ED2-4655-DECC-ADDC-F23234D7190A}"/>
              </a:ext>
            </a:extLst>
          </p:cNvPr>
          <p:cNvSpPr>
            <a:spLocks noGrp="1"/>
          </p:cNvSpPr>
          <p:nvPr>
            <p:ph type="dt" sz="half" idx="10"/>
          </p:nvPr>
        </p:nvSpPr>
        <p:spPr/>
        <p:txBody>
          <a:bodyPr/>
          <a:lstStyle/>
          <a:p>
            <a:fld id="{6C50670D-71EC-481C-AC20-C6CF4FDBB4FB}" type="datetimeFigureOut">
              <a:rPr lang="en-US" smtClean="0"/>
              <a:t>3/6/2023</a:t>
            </a:fld>
            <a:endParaRPr lang="en-US"/>
          </a:p>
        </p:txBody>
      </p:sp>
      <p:sp>
        <p:nvSpPr>
          <p:cNvPr id="5" name="Footer Placeholder 4">
            <a:extLst>
              <a:ext uri="{FF2B5EF4-FFF2-40B4-BE49-F238E27FC236}">
                <a16:creationId xmlns:a16="http://schemas.microsoft.com/office/drawing/2014/main" id="{EE3B9BED-18E7-65D6-FDA9-39152B796D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A53C3F-02DF-9868-42E9-E6E46CA10ACC}"/>
              </a:ext>
            </a:extLst>
          </p:cNvPr>
          <p:cNvSpPr>
            <a:spLocks noGrp="1"/>
          </p:cNvSpPr>
          <p:nvPr>
            <p:ph type="sldNum" sz="quarter" idx="12"/>
          </p:nvPr>
        </p:nvSpPr>
        <p:spPr/>
        <p:txBody>
          <a:bodyPr/>
          <a:lstStyle/>
          <a:p>
            <a:fld id="{DA616DBE-4858-423D-BB56-2DE8B1BA7F59}" type="slidenum">
              <a:rPr lang="en-US" smtClean="0"/>
              <a:t>‹#›</a:t>
            </a:fld>
            <a:endParaRPr lang="en-US"/>
          </a:p>
        </p:txBody>
      </p:sp>
    </p:spTree>
    <p:extLst>
      <p:ext uri="{BB962C8B-B14F-4D97-AF65-F5344CB8AC3E}">
        <p14:creationId xmlns:p14="http://schemas.microsoft.com/office/powerpoint/2010/main" val="14284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BC32C-5639-3D9C-12B6-3FF07C1599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3AAC19-3A0D-3EB4-B5C9-56F63E7B49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31422B-B8B6-EF06-FA64-D9200325DF14}"/>
              </a:ext>
            </a:extLst>
          </p:cNvPr>
          <p:cNvSpPr>
            <a:spLocks noGrp="1"/>
          </p:cNvSpPr>
          <p:nvPr>
            <p:ph type="dt" sz="half" idx="10"/>
          </p:nvPr>
        </p:nvSpPr>
        <p:spPr/>
        <p:txBody>
          <a:bodyPr/>
          <a:lstStyle/>
          <a:p>
            <a:fld id="{6C50670D-71EC-481C-AC20-C6CF4FDBB4FB}" type="datetimeFigureOut">
              <a:rPr lang="en-US" smtClean="0"/>
              <a:t>3/6/2023</a:t>
            </a:fld>
            <a:endParaRPr lang="en-US"/>
          </a:p>
        </p:txBody>
      </p:sp>
      <p:sp>
        <p:nvSpPr>
          <p:cNvPr id="5" name="Footer Placeholder 4">
            <a:extLst>
              <a:ext uri="{FF2B5EF4-FFF2-40B4-BE49-F238E27FC236}">
                <a16:creationId xmlns:a16="http://schemas.microsoft.com/office/drawing/2014/main" id="{E1F7F8F2-5C79-4941-2387-E3E0D969F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FA2184-FE76-709B-FABF-DB0364231B70}"/>
              </a:ext>
            </a:extLst>
          </p:cNvPr>
          <p:cNvSpPr>
            <a:spLocks noGrp="1"/>
          </p:cNvSpPr>
          <p:nvPr>
            <p:ph type="sldNum" sz="quarter" idx="12"/>
          </p:nvPr>
        </p:nvSpPr>
        <p:spPr/>
        <p:txBody>
          <a:bodyPr/>
          <a:lstStyle/>
          <a:p>
            <a:fld id="{DA616DBE-4858-423D-BB56-2DE8B1BA7F59}" type="slidenum">
              <a:rPr lang="en-US" smtClean="0"/>
              <a:t>‹#›</a:t>
            </a:fld>
            <a:endParaRPr lang="en-US"/>
          </a:p>
        </p:txBody>
      </p:sp>
    </p:spTree>
    <p:extLst>
      <p:ext uri="{BB962C8B-B14F-4D97-AF65-F5344CB8AC3E}">
        <p14:creationId xmlns:p14="http://schemas.microsoft.com/office/powerpoint/2010/main" val="190443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2A588-A1BD-462C-4FC4-84E2AABB57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3CBCB0-1977-8AB8-C29C-90D4E2E082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2E7DDA-688C-ED83-0C2E-FFBEA39C16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7BA04C-34CE-84C1-81B0-2E048EAD6AAB}"/>
              </a:ext>
            </a:extLst>
          </p:cNvPr>
          <p:cNvSpPr>
            <a:spLocks noGrp="1"/>
          </p:cNvSpPr>
          <p:nvPr>
            <p:ph type="dt" sz="half" idx="10"/>
          </p:nvPr>
        </p:nvSpPr>
        <p:spPr/>
        <p:txBody>
          <a:bodyPr/>
          <a:lstStyle/>
          <a:p>
            <a:fld id="{6C50670D-71EC-481C-AC20-C6CF4FDBB4FB}" type="datetimeFigureOut">
              <a:rPr lang="en-US" smtClean="0"/>
              <a:t>3/6/2023</a:t>
            </a:fld>
            <a:endParaRPr lang="en-US"/>
          </a:p>
        </p:txBody>
      </p:sp>
      <p:sp>
        <p:nvSpPr>
          <p:cNvPr id="6" name="Footer Placeholder 5">
            <a:extLst>
              <a:ext uri="{FF2B5EF4-FFF2-40B4-BE49-F238E27FC236}">
                <a16:creationId xmlns:a16="http://schemas.microsoft.com/office/drawing/2014/main" id="{2671F2D7-158B-89A1-1DEC-9DA8B6EDDB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D576D3-0557-C824-D8DE-DC79F657AFFA}"/>
              </a:ext>
            </a:extLst>
          </p:cNvPr>
          <p:cNvSpPr>
            <a:spLocks noGrp="1"/>
          </p:cNvSpPr>
          <p:nvPr>
            <p:ph type="sldNum" sz="quarter" idx="12"/>
          </p:nvPr>
        </p:nvSpPr>
        <p:spPr/>
        <p:txBody>
          <a:bodyPr/>
          <a:lstStyle/>
          <a:p>
            <a:fld id="{DA616DBE-4858-423D-BB56-2DE8B1BA7F59}" type="slidenum">
              <a:rPr lang="en-US" smtClean="0"/>
              <a:t>‹#›</a:t>
            </a:fld>
            <a:endParaRPr lang="en-US"/>
          </a:p>
        </p:txBody>
      </p:sp>
    </p:spTree>
    <p:extLst>
      <p:ext uri="{BB962C8B-B14F-4D97-AF65-F5344CB8AC3E}">
        <p14:creationId xmlns:p14="http://schemas.microsoft.com/office/powerpoint/2010/main" val="3613884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D3B4-8B01-8694-B01C-F0C9A685BB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460FD-7D53-270F-C4C2-12DDFD5807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E88C61-145F-115B-DBD7-E805721A45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AAF0B8-0802-1E49-4830-2DF9586B5C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CCAD5E-B739-7848-A905-BF38D86188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D1586E-F7D6-8182-3A46-99AC34E51BCC}"/>
              </a:ext>
            </a:extLst>
          </p:cNvPr>
          <p:cNvSpPr>
            <a:spLocks noGrp="1"/>
          </p:cNvSpPr>
          <p:nvPr>
            <p:ph type="dt" sz="half" idx="10"/>
          </p:nvPr>
        </p:nvSpPr>
        <p:spPr/>
        <p:txBody>
          <a:bodyPr/>
          <a:lstStyle/>
          <a:p>
            <a:fld id="{6C50670D-71EC-481C-AC20-C6CF4FDBB4FB}" type="datetimeFigureOut">
              <a:rPr lang="en-US" smtClean="0"/>
              <a:t>3/6/2023</a:t>
            </a:fld>
            <a:endParaRPr lang="en-US"/>
          </a:p>
        </p:txBody>
      </p:sp>
      <p:sp>
        <p:nvSpPr>
          <p:cNvPr id="8" name="Footer Placeholder 7">
            <a:extLst>
              <a:ext uri="{FF2B5EF4-FFF2-40B4-BE49-F238E27FC236}">
                <a16:creationId xmlns:a16="http://schemas.microsoft.com/office/drawing/2014/main" id="{76F61886-F62E-0312-F4D6-128CA6BCDD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3E0CF7-F5C8-6A99-A1FB-26915E9EC851}"/>
              </a:ext>
            </a:extLst>
          </p:cNvPr>
          <p:cNvSpPr>
            <a:spLocks noGrp="1"/>
          </p:cNvSpPr>
          <p:nvPr>
            <p:ph type="sldNum" sz="quarter" idx="12"/>
          </p:nvPr>
        </p:nvSpPr>
        <p:spPr/>
        <p:txBody>
          <a:bodyPr/>
          <a:lstStyle/>
          <a:p>
            <a:fld id="{DA616DBE-4858-423D-BB56-2DE8B1BA7F59}" type="slidenum">
              <a:rPr lang="en-US" smtClean="0"/>
              <a:t>‹#›</a:t>
            </a:fld>
            <a:endParaRPr lang="en-US"/>
          </a:p>
        </p:txBody>
      </p:sp>
    </p:spTree>
    <p:extLst>
      <p:ext uri="{BB962C8B-B14F-4D97-AF65-F5344CB8AC3E}">
        <p14:creationId xmlns:p14="http://schemas.microsoft.com/office/powerpoint/2010/main" val="150188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B1A07-60ED-9CA3-190F-3A688C77E3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F45D75-D741-E1BA-55FA-37A03D76182E}"/>
              </a:ext>
            </a:extLst>
          </p:cNvPr>
          <p:cNvSpPr>
            <a:spLocks noGrp="1"/>
          </p:cNvSpPr>
          <p:nvPr>
            <p:ph type="dt" sz="half" idx="10"/>
          </p:nvPr>
        </p:nvSpPr>
        <p:spPr/>
        <p:txBody>
          <a:bodyPr/>
          <a:lstStyle/>
          <a:p>
            <a:fld id="{6C50670D-71EC-481C-AC20-C6CF4FDBB4FB}" type="datetimeFigureOut">
              <a:rPr lang="en-US" smtClean="0"/>
              <a:t>3/6/2023</a:t>
            </a:fld>
            <a:endParaRPr lang="en-US"/>
          </a:p>
        </p:txBody>
      </p:sp>
      <p:sp>
        <p:nvSpPr>
          <p:cNvPr id="4" name="Footer Placeholder 3">
            <a:extLst>
              <a:ext uri="{FF2B5EF4-FFF2-40B4-BE49-F238E27FC236}">
                <a16:creationId xmlns:a16="http://schemas.microsoft.com/office/drawing/2014/main" id="{91D717F1-9937-82A2-3AC3-9B1B5374E6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A05B60-599F-3D52-3C2D-79FD3106B329}"/>
              </a:ext>
            </a:extLst>
          </p:cNvPr>
          <p:cNvSpPr>
            <a:spLocks noGrp="1"/>
          </p:cNvSpPr>
          <p:nvPr>
            <p:ph type="sldNum" sz="quarter" idx="12"/>
          </p:nvPr>
        </p:nvSpPr>
        <p:spPr/>
        <p:txBody>
          <a:bodyPr/>
          <a:lstStyle/>
          <a:p>
            <a:fld id="{DA616DBE-4858-423D-BB56-2DE8B1BA7F59}" type="slidenum">
              <a:rPr lang="en-US" smtClean="0"/>
              <a:t>‹#›</a:t>
            </a:fld>
            <a:endParaRPr lang="en-US"/>
          </a:p>
        </p:txBody>
      </p:sp>
    </p:spTree>
    <p:extLst>
      <p:ext uri="{BB962C8B-B14F-4D97-AF65-F5344CB8AC3E}">
        <p14:creationId xmlns:p14="http://schemas.microsoft.com/office/powerpoint/2010/main" val="200370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8184A-137D-6E8F-656C-A578931A2BEB}"/>
              </a:ext>
            </a:extLst>
          </p:cNvPr>
          <p:cNvSpPr>
            <a:spLocks noGrp="1"/>
          </p:cNvSpPr>
          <p:nvPr>
            <p:ph type="dt" sz="half" idx="10"/>
          </p:nvPr>
        </p:nvSpPr>
        <p:spPr/>
        <p:txBody>
          <a:bodyPr/>
          <a:lstStyle/>
          <a:p>
            <a:fld id="{6C50670D-71EC-481C-AC20-C6CF4FDBB4FB}" type="datetimeFigureOut">
              <a:rPr lang="en-US" smtClean="0"/>
              <a:t>3/6/2023</a:t>
            </a:fld>
            <a:endParaRPr lang="en-US"/>
          </a:p>
        </p:txBody>
      </p:sp>
      <p:sp>
        <p:nvSpPr>
          <p:cNvPr id="3" name="Footer Placeholder 2">
            <a:extLst>
              <a:ext uri="{FF2B5EF4-FFF2-40B4-BE49-F238E27FC236}">
                <a16:creationId xmlns:a16="http://schemas.microsoft.com/office/drawing/2014/main" id="{7C7083A1-C93B-E1BB-5423-201F7B894F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DAB60E-5FDF-5B37-31E1-FAD3DA2AABC5}"/>
              </a:ext>
            </a:extLst>
          </p:cNvPr>
          <p:cNvSpPr>
            <a:spLocks noGrp="1"/>
          </p:cNvSpPr>
          <p:nvPr>
            <p:ph type="sldNum" sz="quarter" idx="12"/>
          </p:nvPr>
        </p:nvSpPr>
        <p:spPr/>
        <p:txBody>
          <a:bodyPr/>
          <a:lstStyle/>
          <a:p>
            <a:fld id="{DA616DBE-4858-423D-BB56-2DE8B1BA7F59}" type="slidenum">
              <a:rPr lang="en-US" smtClean="0"/>
              <a:t>‹#›</a:t>
            </a:fld>
            <a:endParaRPr lang="en-US"/>
          </a:p>
        </p:txBody>
      </p:sp>
    </p:spTree>
    <p:extLst>
      <p:ext uri="{BB962C8B-B14F-4D97-AF65-F5344CB8AC3E}">
        <p14:creationId xmlns:p14="http://schemas.microsoft.com/office/powerpoint/2010/main" val="159976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6883-A832-6677-9BFC-92FD860957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517F58-EB74-0F9F-6DB7-4B3A39AC63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D86300-1A2C-D45E-CE2F-1B3AB1634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9508E6-E63D-3B05-7796-AE2124181606}"/>
              </a:ext>
            </a:extLst>
          </p:cNvPr>
          <p:cNvSpPr>
            <a:spLocks noGrp="1"/>
          </p:cNvSpPr>
          <p:nvPr>
            <p:ph type="dt" sz="half" idx="10"/>
          </p:nvPr>
        </p:nvSpPr>
        <p:spPr/>
        <p:txBody>
          <a:bodyPr/>
          <a:lstStyle/>
          <a:p>
            <a:fld id="{6C50670D-71EC-481C-AC20-C6CF4FDBB4FB}" type="datetimeFigureOut">
              <a:rPr lang="en-US" smtClean="0"/>
              <a:t>3/6/2023</a:t>
            </a:fld>
            <a:endParaRPr lang="en-US"/>
          </a:p>
        </p:txBody>
      </p:sp>
      <p:sp>
        <p:nvSpPr>
          <p:cNvPr id="6" name="Footer Placeholder 5">
            <a:extLst>
              <a:ext uri="{FF2B5EF4-FFF2-40B4-BE49-F238E27FC236}">
                <a16:creationId xmlns:a16="http://schemas.microsoft.com/office/drawing/2014/main" id="{1F9EFDFA-0479-EBD0-C39F-ABB4A185B4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CC6BA5-16DA-6C64-5D4A-F7390557E5E6}"/>
              </a:ext>
            </a:extLst>
          </p:cNvPr>
          <p:cNvSpPr>
            <a:spLocks noGrp="1"/>
          </p:cNvSpPr>
          <p:nvPr>
            <p:ph type="sldNum" sz="quarter" idx="12"/>
          </p:nvPr>
        </p:nvSpPr>
        <p:spPr/>
        <p:txBody>
          <a:bodyPr/>
          <a:lstStyle/>
          <a:p>
            <a:fld id="{DA616DBE-4858-423D-BB56-2DE8B1BA7F59}" type="slidenum">
              <a:rPr lang="en-US" smtClean="0"/>
              <a:t>‹#›</a:t>
            </a:fld>
            <a:endParaRPr lang="en-US"/>
          </a:p>
        </p:txBody>
      </p:sp>
    </p:spTree>
    <p:extLst>
      <p:ext uri="{BB962C8B-B14F-4D97-AF65-F5344CB8AC3E}">
        <p14:creationId xmlns:p14="http://schemas.microsoft.com/office/powerpoint/2010/main" val="1626308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D6EC0-D1D1-E7E1-3677-E09B213FFA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F4F2B7-2E6A-588E-C200-7A9C12AC27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470282-210D-41ED-6A84-F9F546E2AE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F6630E-D155-3628-349C-80B9BEC4B6AD}"/>
              </a:ext>
            </a:extLst>
          </p:cNvPr>
          <p:cNvSpPr>
            <a:spLocks noGrp="1"/>
          </p:cNvSpPr>
          <p:nvPr>
            <p:ph type="dt" sz="half" idx="10"/>
          </p:nvPr>
        </p:nvSpPr>
        <p:spPr/>
        <p:txBody>
          <a:bodyPr/>
          <a:lstStyle/>
          <a:p>
            <a:fld id="{6C50670D-71EC-481C-AC20-C6CF4FDBB4FB}" type="datetimeFigureOut">
              <a:rPr lang="en-US" smtClean="0"/>
              <a:t>3/6/2023</a:t>
            </a:fld>
            <a:endParaRPr lang="en-US"/>
          </a:p>
        </p:txBody>
      </p:sp>
      <p:sp>
        <p:nvSpPr>
          <p:cNvPr id="6" name="Footer Placeholder 5">
            <a:extLst>
              <a:ext uri="{FF2B5EF4-FFF2-40B4-BE49-F238E27FC236}">
                <a16:creationId xmlns:a16="http://schemas.microsoft.com/office/drawing/2014/main" id="{B5662957-D100-24A2-017F-92B413E019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56A7DF-07EA-357C-DF2E-9802B772E103}"/>
              </a:ext>
            </a:extLst>
          </p:cNvPr>
          <p:cNvSpPr>
            <a:spLocks noGrp="1"/>
          </p:cNvSpPr>
          <p:nvPr>
            <p:ph type="sldNum" sz="quarter" idx="12"/>
          </p:nvPr>
        </p:nvSpPr>
        <p:spPr/>
        <p:txBody>
          <a:bodyPr/>
          <a:lstStyle/>
          <a:p>
            <a:fld id="{DA616DBE-4858-423D-BB56-2DE8B1BA7F59}" type="slidenum">
              <a:rPr lang="en-US" smtClean="0"/>
              <a:t>‹#›</a:t>
            </a:fld>
            <a:endParaRPr lang="en-US"/>
          </a:p>
        </p:txBody>
      </p:sp>
    </p:spTree>
    <p:extLst>
      <p:ext uri="{BB962C8B-B14F-4D97-AF65-F5344CB8AC3E}">
        <p14:creationId xmlns:p14="http://schemas.microsoft.com/office/powerpoint/2010/main" val="906058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8E6557-F46E-5210-D2C6-949E947340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CD9ED1-C1BF-9C79-D736-3D15A8E653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4E9151-7CFF-C682-CDC2-A5057B9507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50670D-71EC-481C-AC20-C6CF4FDBB4FB}" type="datetimeFigureOut">
              <a:rPr lang="en-US" smtClean="0"/>
              <a:t>3/6/2023</a:t>
            </a:fld>
            <a:endParaRPr lang="en-US"/>
          </a:p>
        </p:txBody>
      </p:sp>
      <p:sp>
        <p:nvSpPr>
          <p:cNvPr id="5" name="Footer Placeholder 4">
            <a:extLst>
              <a:ext uri="{FF2B5EF4-FFF2-40B4-BE49-F238E27FC236}">
                <a16:creationId xmlns:a16="http://schemas.microsoft.com/office/drawing/2014/main" id="{AD960236-5819-04BA-3332-DF7B67F62F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A88750-E9F8-F5AA-2CC0-E9E8B0792D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16DBE-4858-423D-BB56-2DE8B1BA7F59}" type="slidenum">
              <a:rPr lang="en-US" smtClean="0"/>
              <a:t>‹#›</a:t>
            </a:fld>
            <a:endParaRPr lang="en-US"/>
          </a:p>
        </p:txBody>
      </p:sp>
    </p:spTree>
    <p:extLst>
      <p:ext uri="{BB962C8B-B14F-4D97-AF65-F5344CB8AC3E}">
        <p14:creationId xmlns:p14="http://schemas.microsoft.com/office/powerpoint/2010/main" val="2682204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2" Type="http://schemas.openxmlformats.org/officeDocument/2006/relationships/hyperlink" Target="https://review.udacity.com/#!/rubrics/4857/view"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video.udacity-data.com/topher/2022/May/6283aff5_data-nyc-payroll/data-nyc-payroll.zip"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video.udacity-data.com/topher/2022/May/6283aff5_data-nyc-payroll/data-nyc-payroll.zip" TargetMode="External"/><Relationship Id="rId2" Type="http://schemas.openxmlformats.org/officeDocument/2006/relationships/hyperlink" Target="https://review.udacity.com/#!/rubrics/4857/view"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video.udacity-data.com/topher/2022/May/6283aff5_data-nyc-payroll/data-nyc-payroll.zip"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3A3D-9026-747E-9489-E440955DD4B5}"/>
              </a:ext>
            </a:extLst>
          </p:cNvPr>
          <p:cNvSpPr>
            <a:spLocks noGrp="1"/>
          </p:cNvSpPr>
          <p:nvPr>
            <p:ph type="ctrTitle"/>
          </p:nvPr>
        </p:nvSpPr>
        <p:spPr>
          <a:xfrm>
            <a:off x="872246" y="515566"/>
            <a:ext cx="9144000" cy="1215957"/>
          </a:xfrm>
        </p:spPr>
        <p:txBody>
          <a:bodyPr>
            <a:noAutofit/>
          </a:bodyPr>
          <a:lstStyle/>
          <a:p>
            <a:pPr algn="l"/>
            <a:r>
              <a:rPr lang="en-US" sz="4000" b="0" i="0" dirty="0">
                <a:solidFill>
                  <a:srgbClr val="1A202C"/>
                </a:solidFill>
                <a:effectLst/>
                <a:latin typeface="Open Sans" panose="020B0606030504020204" pitchFamily="34" charset="0"/>
              </a:rPr>
              <a:t>Project: Data Integration Pipelines for NYC Payroll Data Analytics</a:t>
            </a:r>
            <a:endParaRPr lang="en-US" sz="4000" dirty="0"/>
          </a:p>
        </p:txBody>
      </p:sp>
      <p:sp>
        <p:nvSpPr>
          <p:cNvPr id="3" name="Subtitle 2">
            <a:extLst>
              <a:ext uri="{FF2B5EF4-FFF2-40B4-BE49-F238E27FC236}">
                <a16:creationId xmlns:a16="http://schemas.microsoft.com/office/drawing/2014/main" id="{13AB1C02-3D5D-55CF-5E42-AEB306F46802}"/>
              </a:ext>
            </a:extLst>
          </p:cNvPr>
          <p:cNvSpPr>
            <a:spLocks noGrp="1"/>
          </p:cNvSpPr>
          <p:nvPr>
            <p:ph type="subTitle" idx="1"/>
          </p:nvPr>
        </p:nvSpPr>
        <p:spPr>
          <a:xfrm>
            <a:off x="872246" y="2405535"/>
            <a:ext cx="9144000" cy="3576975"/>
          </a:xfrm>
        </p:spPr>
        <p:txBody>
          <a:bodyPr>
            <a:normAutofit/>
          </a:bodyPr>
          <a:lstStyle/>
          <a:p>
            <a:pPr algn="l"/>
            <a:r>
              <a:rPr lang="en-US" sz="1400" b="1" i="0" dirty="0">
                <a:solidFill>
                  <a:srgbClr val="2E3D49"/>
                </a:solidFill>
                <a:effectLst/>
                <a:latin typeface="Open Sans" panose="020B0606030504020204" pitchFamily="34" charset="0"/>
              </a:rPr>
              <a:t>Project Introduction</a:t>
            </a:r>
          </a:p>
          <a:p>
            <a:pPr algn="l"/>
            <a:r>
              <a:rPr lang="en-US" sz="1400" b="0" i="0" dirty="0">
                <a:solidFill>
                  <a:srgbClr val="1A202C"/>
                </a:solidFill>
                <a:effectLst/>
                <a:latin typeface="Open Sans" panose="020B0606030504020204" pitchFamily="34" charset="0"/>
              </a:rPr>
              <a:t>The City of New York would like to develop a Data Analytics platform on Azure Synapse Analytics to accomplish two primary objectives:</a:t>
            </a:r>
          </a:p>
          <a:p>
            <a:pPr algn="l">
              <a:buFont typeface="+mj-lt"/>
              <a:buAutoNum type="arabicPeriod"/>
            </a:pPr>
            <a:r>
              <a:rPr lang="en-US" sz="1400" b="0" i="0" dirty="0">
                <a:solidFill>
                  <a:srgbClr val="1A202C"/>
                </a:solidFill>
                <a:effectLst/>
                <a:latin typeface="Open Sans" panose="020B0606030504020204" pitchFamily="34" charset="0"/>
              </a:rPr>
              <a:t>Analyze how the City's financial resources are allocated and how much of the City's budget is being devoted to overtime.</a:t>
            </a:r>
          </a:p>
          <a:p>
            <a:pPr algn="l">
              <a:buFont typeface="+mj-lt"/>
              <a:buAutoNum type="arabicPeriod"/>
            </a:pPr>
            <a:r>
              <a:rPr lang="en-US" sz="1400" b="0" i="0" dirty="0">
                <a:solidFill>
                  <a:srgbClr val="1A202C"/>
                </a:solidFill>
                <a:effectLst/>
                <a:latin typeface="Open Sans" panose="020B0606030504020204" pitchFamily="34" charset="0"/>
              </a:rPr>
              <a:t>Make the data available to the interested public to show how the City’s budget is being spent on salary and overtime pay for all municipal employees.</a:t>
            </a:r>
          </a:p>
          <a:p>
            <a:pPr algn="l"/>
            <a:r>
              <a:rPr lang="en-US" sz="1400" b="0" i="0" dirty="0">
                <a:solidFill>
                  <a:srgbClr val="1A202C"/>
                </a:solidFill>
                <a:effectLst/>
                <a:latin typeface="Open Sans" panose="020B0606030504020204" pitchFamily="34" charset="0"/>
              </a:rPr>
              <a:t>You have been hired as a Data Engineer to create high-quality data pipelines that are dynamic, can be automated, and monitored for efficient operation. The project team also includes the city’s quality assurance experts who will test the pipelines to find any errors and improve overall data quality.</a:t>
            </a:r>
          </a:p>
          <a:p>
            <a:pPr algn="l"/>
            <a:r>
              <a:rPr lang="en-US" sz="1400" b="0" i="0" dirty="0">
                <a:solidFill>
                  <a:srgbClr val="1A202C"/>
                </a:solidFill>
                <a:effectLst/>
                <a:latin typeface="Open Sans" panose="020B0606030504020204" pitchFamily="34" charset="0"/>
              </a:rPr>
              <a:t>The source data resides in Azure Data Lake and needs to be processed in a NYC data warehouse in Azure Synapse Analytics. The source datasets consist of CSV files with Employee master data and monthly payroll data entered by various City agencies.</a:t>
            </a:r>
          </a:p>
        </p:txBody>
      </p:sp>
      <p:pic>
        <p:nvPicPr>
          <p:cNvPr id="1026" name="Picture 2" descr="NYC Payroll DB Schema">
            <a:extLst>
              <a:ext uri="{FF2B5EF4-FFF2-40B4-BE49-F238E27FC236}">
                <a16:creationId xmlns:a16="http://schemas.microsoft.com/office/drawing/2014/main" id="{AAEE5D22-9302-533B-C76E-0C96294331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300" y="704850"/>
            <a:ext cx="7505700" cy="6153150"/>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Topography Map with solid fill">
            <a:extLst>
              <a:ext uri="{FF2B5EF4-FFF2-40B4-BE49-F238E27FC236}">
                <a16:creationId xmlns:a16="http://schemas.microsoft.com/office/drawing/2014/main" id="{DA671387-64E3-9496-3093-F1C9E90AB3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92507" y="5333561"/>
            <a:ext cx="450310" cy="450310"/>
          </a:xfrm>
          <a:prstGeom prst="rect">
            <a:avLst/>
          </a:prstGeom>
        </p:spPr>
      </p:pic>
    </p:spTree>
    <p:extLst>
      <p:ext uri="{BB962C8B-B14F-4D97-AF65-F5344CB8AC3E}">
        <p14:creationId xmlns:p14="http://schemas.microsoft.com/office/powerpoint/2010/main" val="185771249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3A3D-9026-747E-9489-E440955DD4B5}"/>
              </a:ext>
            </a:extLst>
          </p:cNvPr>
          <p:cNvSpPr>
            <a:spLocks noGrp="1"/>
          </p:cNvSpPr>
          <p:nvPr>
            <p:ph type="ctrTitle"/>
          </p:nvPr>
        </p:nvSpPr>
        <p:spPr>
          <a:xfrm>
            <a:off x="872246" y="515566"/>
            <a:ext cx="9144000" cy="1215957"/>
          </a:xfrm>
        </p:spPr>
        <p:txBody>
          <a:bodyPr>
            <a:noAutofit/>
          </a:bodyPr>
          <a:lstStyle/>
          <a:p>
            <a:pPr algn="l"/>
            <a:r>
              <a:rPr lang="en-US" sz="4000" b="0" i="0" dirty="0">
                <a:solidFill>
                  <a:srgbClr val="1A202C"/>
                </a:solidFill>
                <a:effectLst/>
                <a:latin typeface="Open Sans" panose="020B0606030504020204" pitchFamily="34" charset="0"/>
              </a:rPr>
              <a:t>Project: Data Integration Pipelines for NYC Payroll Data Analytics</a:t>
            </a:r>
            <a:endParaRPr lang="en-US" sz="4000" dirty="0"/>
          </a:p>
        </p:txBody>
      </p:sp>
      <p:sp>
        <p:nvSpPr>
          <p:cNvPr id="3" name="Subtitle 2">
            <a:extLst>
              <a:ext uri="{FF2B5EF4-FFF2-40B4-BE49-F238E27FC236}">
                <a16:creationId xmlns:a16="http://schemas.microsoft.com/office/drawing/2014/main" id="{13AB1C02-3D5D-55CF-5E42-AEB306F46802}"/>
              </a:ext>
            </a:extLst>
          </p:cNvPr>
          <p:cNvSpPr>
            <a:spLocks noGrp="1"/>
          </p:cNvSpPr>
          <p:nvPr>
            <p:ph type="subTitle" idx="1"/>
          </p:nvPr>
        </p:nvSpPr>
        <p:spPr>
          <a:xfrm>
            <a:off x="872246" y="2035884"/>
            <a:ext cx="9144000" cy="4549742"/>
          </a:xfrm>
        </p:spPr>
        <p:txBody>
          <a:bodyPr>
            <a:noAutofit/>
          </a:bodyPr>
          <a:lstStyle/>
          <a:p>
            <a:pPr algn="l"/>
            <a:r>
              <a:rPr lang="en-US" sz="1400" b="1" i="0" dirty="0">
                <a:solidFill>
                  <a:srgbClr val="1A202C"/>
                </a:solidFill>
                <a:effectLst/>
                <a:latin typeface="Open Sans" panose="020B0606030504020204" pitchFamily="34" charset="0"/>
              </a:rPr>
              <a:t>Step 4: Create Data Flows</a:t>
            </a:r>
          </a:p>
          <a:p>
            <a:pPr algn="l"/>
            <a:endParaRPr lang="en-US" sz="1400" b="0" i="0" dirty="0">
              <a:solidFill>
                <a:srgbClr val="1A202C"/>
              </a:solidFill>
              <a:effectLst/>
              <a:latin typeface="Open Sans" panose="020B0606030504020204" pitchFamily="34" charset="0"/>
            </a:endParaRPr>
          </a:p>
          <a:p>
            <a:pPr algn="l"/>
            <a:r>
              <a:rPr lang="en-US" sz="1400" b="1" i="0" dirty="0">
                <a:solidFill>
                  <a:srgbClr val="1A202C"/>
                </a:solidFill>
                <a:effectLst/>
                <a:latin typeface="Open Sans" panose="020B0606030504020204" pitchFamily="34" charset="0"/>
              </a:rPr>
              <a:t>1.In Azure Data Factory, create the data flow to load 2021 Payroll Data to SQL DB transaction table (in the future NYC will load all the transaction data into this table).</a:t>
            </a:r>
            <a:endParaRPr lang="en-US" sz="1400" b="0" i="0" dirty="0">
              <a:solidFill>
                <a:srgbClr val="1A202C"/>
              </a:solidFill>
              <a:effectLst/>
              <a:latin typeface="Open Sans" panose="020B0606030504020204" pitchFamily="34" charset="0"/>
            </a:endParaRP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Create a new data flow</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Select the dataset for the 2021 payroll file as the source</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Select the sink dataset as the payroll table on SQL DB</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Make sure to reassign any missing source to target mappings</a:t>
            </a:r>
          </a:p>
          <a:p>
            <a:pPr algn="l"/>
            <a:r>
              <a:rPr lang="en-US" sz="1400" b="1" i="0" dirty="0">
                <a:solidFill>
                  <a:srgbClr val="1A202C"/>
                </a:solidFill>
                <a:effectLst/>
                <a:latin typeface="Open Sans" panose="020B0606030504020204" pitchFamily="34" charset="0"/>
              </a:rPr>
              <a:t>2.Create Pipeline to load 2021 Payroll data into transaction table in the SQL DB</a:t>
            </a:r>
            <a:endParaRPr lang="en-US" sz="1400" b="0" i="0" dirty="0">
              <a:solidFill>
                <a:srgbClr val="1A202C"/>
              </a:solidFill>
              <a:effectLst/>
              <a:latin typeface="Open Sans" panose="020B0606030504020204" pitchFamily="34" charset="0"/>
            </a:endParaRP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Create a new pipeline</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Select the data flow to load the 2021 file into SQLDB</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Trigger the pipeline</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Monitor the pipeline</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Take a screenshot of the Azure Data Factory screen pipeline run after it has finished.</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Make sure the data is successfully loaded into the SQL DB table</a:t>
            </a:r>
          </a:p>
        </p:txBody>
      </p:sp>
    </p:spTree>
    <p:extLst>
      <p:ext uri="{BB962C8B-B14F-4D97-AF65-F5344CB8AC3E}">
        <p14:creationId xmlns:p14="http://schemas.microsoft.com/office/powerpoint/2010/main" val="2676016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3A3D-9026-747E-9489-E440955DD4B5}"/>
              </a:ext>
            </a:extLst>
          </p:cNvPr>
          <p:cNvSpPr>
            <a:spLocks noGrp="1"/>
          </p:cNvSpPr>
          <p:nvPr>
            <p:ph type="ctrTitle"/>
          </p:nvPr>
        </p:nvSpPr>
        <p:spPr>
          <a:xfrm>
            <a:off x="872246" y="515566"/>
            <a:ext cx="9144000" cy="1215957"/>
          </a:xfrm>
        </p:spPr>
        <p:txBody>
          <a:bodyPr>
            <a:noAutofit/>
          </a:bodyPr>
          <a:lstStyle/>
          <a:p>
            <a:pPr algn="l"/>
            <a:r>
              <a:rPr lang="en-US" sz="4000" b="0" i="0" dirty="0">
                <a:solidFill>
                  <a:srgbClr val="1A202C"/>
                </a:solidFill>
                <a:effectLst/>
                <a:latin typeface="Open Sans" panose="020B0606030504020204" pitchFamily="34" charset="0"/>
              </a:rPr>
              <a:t>Project: Data Integration Pipelines for NYC Payroll Data Analytics</a:t>
            </a:r>
            <a:endParaRPr lang="en-US" sz="4000" dirty="0"/>
          </a:p>
        </p:txBody>
      </p:sp>
      <p:sp>
        <p:nvSpPr>
          <p:cNvPr id="3" name="Subtitle 2">
            <a:extLst>
              <a:ext uri="{FF2B5EF4-FFF2-40B4-BE49-F238E27FC236}">
                <a16:creationId xmlns:a16="http://schemas.microsoft.com/office/drawing/2014/main" id="{13AB1C02-3D5D-55CF-5E42-AEB306F46802}"/>
              </a:ext>
            </a:extLst>
          </p:cNvPr>
          <p:cNvSpPr>
            <a:spLocks noGrp="1"/>
          </p:cNvSpPr>
          <p:nvPr>
            <p:ph type="subTitle" idx="1"/>
          </p:nvPr>
        </p:nvSpPr>
        <p:spPr>
          <a:xfrm>
            <a:off x="872246" y="2677909"/>
            <a:ext cx="9144000" cy="3576975"/>
          </a:xfrm>
        </p:spPr>
        <p:txBody>
          <a:bodyPr>
            <a:noAutofit/>
          </a:bodyPr>
          <a:lstStyle/>
          <a:p>
            <a:pPr algn="l"/>
            <a:r>
              <a:rPr lang="en-US" sz="1400" b="1" i="0" dirty="0">
                <a:solidFill>
                  <a:srgbClr val="1A202C"/>
                </a:solidFill>
                <a:effectLst/>
                <a:latin typeface="Open Sans" panose="020B0606030504020204" pitchFamily="34" charset="0"/>
              </a:rPr>
              <a:t>3. Create data flows to load the data from the data lake files into the Synapse Analytics data tables</a:t>
            </a:r>
            <a:endParaRPr lang="en-US" sz="1400" b="0" i="0" dirty="0">
              <a:solidFill>
                <a:srgbClr val="1A202C"/>
              </a:solidFill>
              <a:effectLst/>
              <a:latin typeface="Open Sans" panose="020B0606030504020204" pitchFamily="34" charset="0"/>
            </a:endParaRP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Create the data flows for loading Employee, Title, and Agency files into corresponding SQL pool tables on Synapse Analytics</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For each Employee, Title, and Agency file data flow, sink the data into each target </a:t>
            </a:r>
            <a:r>
              <a:rPr lang="en-US" sz="1400" b="0" i="0" dirty="0" err="1">
                <a:solidFill>
                  <a:srgbClr val="1A202C"/>
                </a:solidFill>
                <a:effectLst/>
                <a:latin typeface="Open Sans" panose="020B0606030504020204" pitchFamily="34" charset="0"/>
              </a:rPr>
              <a:t>Synaspe</a:t>
            </a:r>
            <a:r>
              <a:rPr lang="en-US" sz="1400" b="0" i="0" dirty="0">
                <a:solidFill>
                  <a:srgbClr val="1A202C"/>
                </a:solidFill>
                <a:effectLst/>
                <a:latin typeface="Open Sans" panose="020B0606030504020204" pitchFamily="34" charset="0"/>
              </a:rPr>
              <a:t> table</a:t>
            </a:r>
          </a:p>
          <a:p>
            <a:pPr algn="l"/>
            <a:r>
              <a:rPr lang="en-US" sz="1400" b="1" i="0" dirty="0">
                <a:solidFill>
                  <a:srgbClr val="1A202C"/>
                </a:solidFill>
                <a:effectLst/>
                <a:latin typeface="Open Sans" panose="020B0606030504020204" pitchFamily="34" charset="0"/>
              </a:rPr>
              <a:t>4. Create a data flow to load 2021 data from SQL DB to Synapse Analytics</a:t>
            </a:r>
            <a:endParaRPr lang="en-US" sz="1400" b="0" i="0" dirty="0">
              <a:solidFill>
                <a:srgbClr val="1A202C"/>
              </a:solidFill>
              <a:effectLst/>
              <a:latin typeface="Open Sans" panose="020B0606030504020204" pitchFamily="34" charset="0"/>
            </a:endParaRPr>
          </a:p>
          <a:p>
            <a:pPr algn="l"/>
            <a:r>
              <a:rPr lang="en-US" sz="1400" b="1" i="0" dirty="0">
                <a:solidFill>
                  <a:srgbClr val="1A202C"/>
                </a:solidFill>
                <a:effectLst/>
                <a:latin typeface="Open Sans" panose="020B0606030504020204" pitchFamily="34" charset="0"/>
              </a:rPr>
              <a:t>5. Create pipelines for Employee, Title, Agency, and year 2021 Payroll transaction data to Synapse Analytics containing the data flows.</a:t>
            </a:r>
            <a:endParaRPr lang="en-US" sz="1400" b="0" i="0" dirty="0">
              <a:solidFill>
                <a:srgbClr val="1A202C"/>
              </a:solidFill>
              <a:effectLst/>
              <a:latin typeface="Open Sans" panose="020B0606030504020204" pitchFamily="34" charset="0"/>
            </a:endParaRP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Select the </a:t>
            </a:r>
            <a:r>
              <a:rPr lang="en-US" sz="1400" b="0" i="0" dirty="0" err="1">
                <a:solidFill>
                  <a:srgbClr val="1A202C"/>
                </a:solidFill>
                <a:effectLst/>
                <a:latin typeface="Open Sans" panose="020B0606030504020204" pitchFamily="34" charset="0"/>
              </a:rPr>
              <a:t>dirstaging</a:t>
            </a:r>
            <a:r>
              <a:rPr lang="en-US" sz="1400" b="0" i="0" dirty="0">
                <a:solidFill>
                  <a:srgbClr val="1A202C"/>
                </a:solidFill>
                <a:effectLst/>
                <a:latin typeface="Open Sans" panose="020B0606030504020204" pitchFamily="34" charset="0"/>
              </a:rPr>
              <a:t> folder in the data lake storage for staging</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Optionally you can also create one master pipeline to invoke all the Data Flows</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Validate and publish the pipelines</a:t>
            </a:r>
          </a:p>
          <a:p>
            <a:pPr algn="l"/>
            <a:r>
              <a:rPr lang="en-US" sz="1400" b="1" i="0" dirty="0">
                <a:solidFill>
                  <a:srgbClr val="1A202C"/>
                </a:solidFill>
                <a:effectLst/>
                <a:latin typeface="Open Sans" panose="020B0606030504020204" pitchFamily="34" charset="0"/>
              </a:rPr>
              <a:t>6. Trigger and monitor the Pipelines</a:t>
            </a:r>
            <a:endParaRPr lang="en-US" sz="1400" b="0" i="0" dirty="0">
              <a:solidFill>
                <a:srgbClr val="1A202C"/>
              </a:solidFill>
              <a:effectLst/>
              <a:latin typeface="Open Sans" panose="020B0606030504020204" pitchFamily="34" charset="0"/>
            </a:endParaRP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Take a screenshot of each pipeline run after it has finished, or one after your master pipeline run has finished.</a:t>
            </a:r>
          </a:p>
          <a:p>
            <a:pPr algn="l"/>
            <a:r>
              <a:rPr lang="en-US" sz="1400" b="0" i="0" dirty="0">
                <a:solidFill>
                  <a:srgbClr val="1A202C"/>
                </a:solidFill>
                <a:effectLst/>
                <a:latin typeface="Open Sans" panose="020B0606030504020204" pitchFamily="34" charset="0"/>
              </a:rPr>
              <a:t>In total, you should have 6 pipelines or one master pipeline</a:t>
            </a:r>
          </a:p>
        </p:txBody>
      </p:sp>
      <p:pic>
        <p:nvPicPr>
          <p:cNvPr id="5122" name="Picture 2" descr="Image of data flows in an example master pipeline">
            <a:extLst>
              <a:ext uri="{FF2B5EF4-FFF2-40B4-BE49-F238E27FC236}">
                <a16:creationId xmlns:a16="http://schemas.microsoft.com/office/drawing/2014/main" id="{4E9F85AA-14F5-36B8-0512-87FE8F3537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5227" y="0"/>
            <a:ext cx="8806773" cy="4145376"/>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Topography Map with solid fill">
            <a:extLst>
              <a:ext uri="{FF2B5EF4-FFF2-40B4-BE49-F238E27FC236}">
                <a16:creationId xmlns:a16="http://schemas.microsoft.com/office/drawing/2014/main" id="{5CCCB0E3-32D5-8FF1-22EA-CFA96D747C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40762" y="6407690"/>
            <a:ext cx="450310" cy="450310"/>
          </a:xfrm>
          <a:prstGeom prst="rect">
            <a:avLst/>
          </a:prstGeom>
        </p:spPr>
      </p:pic>
    </p:spTree>
    <p:extLst>
      <p:ext uri="{BB962C8B-B14F-4D97-AF65-F5344CB8AC3E}">
        <p14:creationId xmlns:p14="http://schemas.microsoft.com/office/powerpoint/2010/main" val="91395406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3A3D-9026-747E-9489-E440955DD4B5}"/>
              </a:ext>
            </a:extLst>
          </p:cNvPr>
          <p:cNvSpPr>
            <a:spLocks noGrp="1"/>
          </p:cNvSpPr>
          <p:nvPr>
            <p:ph type="ctrTitle"/>
          </p:nvPr>
        </p:nvSpPr>
        <p:spPr>
          <a:xfrm>
            <a:off x="872246" y="515566"/>
            <a:ext cx="9144000" cy="1215957"/>
          </a:xfrm>
        </p:spPr>
        <p:txBody>
          <a:bodyPr>
            <a:noAutofit/>
          </a:bodyPr>
          <a:lstStyle/>
          <a:p>
            <a:pPr algn="l"/>
            <a:r>
              <a:rPr lang="en-US" sz="4000" b="0" i="0" dirty="0">
                <a:solidFill>
                  <a:srgbClr val="1A202C"/>
                </a:solidFill>
                <a:effectLst/>
                <a:latin typeface="Open Sans" panose="020B0606030504020204" pitchFamily="34" charset="0"/>
              </a:rPr>
              <a:t>Project: Data Integration Pipelines for NYC Payroll Data Analytics</a:t>
            </a:r>
            <a:endParaRPr lang="en-US" sz="4000" dirty="0"/>
          </a:p>
        </p:txBody>
      </p:sp>
      <p:sp>
        <p:nvSpPr>
          <p:cNvPr id="4" name="Rectangle 1">
            <a:extLst>
              <a:ext uri="{FF2B5EF4-FFF2-40B4-BE49-F238E27FC236}">
                <a16:creationId xmlns:a16="http://schemas.microsoft.com/office/drawing/2014/main" id="{833C8F83-C3DD-5F29-FF76-6F7393221335}"/>
              </a:ext>
            </a:extLst>
          </p:cNvPr>
          <p:cNvSpPr>
            <a:spLocks noGrp="1" noChangeArrowheads="1"/>
          </p:cNvSpPr>
          <p:nvPr>
            <p:ph type="subTitle" idx="1"/>
          </p:nvPr>
        </p:nvSpPr>
        <p:spPr bwMode="auto">
          <a:xfrm>
            <a:off x="871538" y="2079255"/>
            <a:ext cx="10220532" cy="47743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800"/>
              </a:spcBef>
              <a:spcAft>
                <a:spcPct val="0"/>
              </a:spcAft>
              <a:buClrTx/>
              <a:buSzTx/>
              <a:buFontTx/>
              <a:buNone/>
              <a:tabLst/>
            </a:pPr>
            <a:r>
              <a:rPr kumimoji="0" lang="en-US" altLang="en-US" sz="1400" b="1"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Step 5: Data Aggregation and Parameterization</a:t>
            </a:r>
            <a:endPar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ts val="800"/>
              </a:spcBef>
              <a:spcAft>
                <a:spcPct val="0"/>
              </a:spcAft>
              <a:buClrTx/>
              <a:buSzTx/>
              <a:buFontTx/>
              <a:buNone/>
              <a:tabLst/>
            </a:pP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In this step, you'll extract the 2021 year data and historical data, merge, aggregate and store it in Synapse Analytics. The aggregation will be on Agency Name, Fiscal Year and </a:t>
            </a:r>
            <a:r>
              <a:rPr kumimoji="0" lang="en-US" altLang="en-US" sz="1400" b="0" i="0" u="none" strike="noStrike" cap="none" normalizeH="0" baseline="0" dirty="0" err="1">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TotalPaid</a:t>
            </a: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a:t>
            </a:r>
          </a:p>
          <a:p>
            <a:pPr marL="0" marR="0" lvl="0" indent="0" algn="l" defTabSz="914400" rtl="0" eaLnBrk="0" fontAlgn="base" latinLnBrk="0" hangingPunct="0">
              <a:lnSpc>
                <a:spcPct val="100000"/>
              </a:lnSpc>
              <a:spcBef>
                <a:spcPts val="800"/>
              </a:spcBef>
              <a:spcAft>
                <a:spcPct val="0"/>
              </a:spcAft>
              <a:buClrTx/>
              <a:buSzTx/>
              <a:buFontTx/>
              <a:buNone/>
              <a:tabLst/>
            </a:pPr>
            <a:r>
              <a:rPr kumimoji="0" lang="en-US" altLang="en-US" sz="1400" b="1"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1.Create a Summary table in Synapse with the following SQL script and create a dataset named </a:t>
            </a:r>
            <a:r>
              <a:rPr kumimoji="0" lang="en-US" altLang="en-US" sz="1400" b="1" i="0" u="none" strike="noStrike" cap="none" normalizeH="0" baseline="0" dirty="0" err="1">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table_synapse_nycpayroll_summary</a:t>
            </a:r>
            <a:endPar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ts val="800"/>
              </a:spcBef>
              <a:spcAft>
                <a:spcPct val="0"/>
              </a:spcAft>
              <a:buClrTx/>
              <a:buSzTx/>
              <a:buFontTx/>
              <a:buNone/>
              <a:tabLst/>
            </a:pP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CREATE TABLE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dbo</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NYC_Payroll_Summary</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FiscalYear</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[int] NULL,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AgencyName</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[varchar](50) NULL,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TotalPaid</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[float] NULL ) </a:t>
            </a:r>
            <a:endPar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ts val="800"/>
              </a:spcBef>
              <a:spcAft>
                <a:spcPct val="0"/>
              </a:spcAft>
              <a:buClrTx/>
              <a:buSzTx/>
              <a:buFontTx/>
              <a:buNone/>
              <a:tabLst/>
            </a:pPr>
            <a:r>
              <a:rPr kumimoji="0" lang="en-US" altLang="en-US" sz="1400" b="1"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2.Create a new dataset for the Azure Data Lake Gen2 folder that contains the historical files.</a:t>
            </a:r>
            <a:endPar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ts val="800"/>
              </a:spcBef>
              <a:spcAft>
                <a:spcPct val="0"/>
              </a:spcAft>
              <a:buClrTx/>
              <a:buSzTx/>
              <a:buFontTx/>
              <a:buChar char="•"/>
              <a:tabLst/>
            </a:pP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Select </a:t>
            </a:r>
            <a:r>
              <a:rPr kumimoji="0" lang="en-US" altLang="en-US" sz="1400" b="0" i="0" u="none" strike="noStrike" cap="none" normalizeH="0" baseline="0" dirty="0" err="1">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dirhistoryfiles</a:t>
            </a: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 in the data lake as the source</a:t>
            </a:r>
          </a:p>
          <a:p>
            <a:pPr marL="0" marR="0" lvl="0" indent="0" algn="l" defTabSz="914400" rtl="0" eaLnBrk="0" fontAlgn="base" latinLnBrk="0" hangingPunct="0">
              <a:lnSpc>
                <a:spcPct val="100000"/>
              </a:lnSpc>
              <a:spcBef>
                <a:spcPts val="800"/>
              </a:spcBef>
              <a:spcAft>
                <a:spcPct val="0"/>
              </a:spcAft>
              <a:buClrTx/>
              <a:buSzTx/>
              <a:buFontTx/>
              <a:buNone/>
              <a:tabLst/>
            </a:pPr>
            <a:r>
              <a:rPr kumimoji="0" lang="en-US" altLang="en-US" sz="1400" b="1"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3.Create new data flow and name it Dataflow Aggregate Data</a:t>
            </a:r>
            <a:endPar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ts val="800"/>
              </a:spcBef>
              <a:spcAft>
                <a:spcPct val="0"/>
              </a:spcAft>
              <a:buClrTx/>
              <a:buSzTx/>
              <a:buFontTx/>
              <a:buChar char="•"/>
              <a:tabLst/>
            </a:pP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Create a data flow level parameter for Fiscal Year</a:t>
            </a:r>
          </a:p>
          <a:p>
            <a:pPr marL="0" marR="0" lvl="0" indent="0" algn="l" defTabSz="914400" rtl="0" eaLnBrk="0" fontAlgn="base" latinLnBrk="0" hangingPunct="0">
              <a:lnSpc>
                <a:spcPct val="100000"/>
              </a:lnSpc>
              <a:spcBef>
                <a:spcPts val="800"/>
              </a:spcBef>
              <a:spcAft>
                <a:spcPct val="0"/>
              </a:spcAft>
              <a:buClrTx/>
              <a:buSzTx/>
              <a:buFontTx/>
              <a:buChar char="•"/>
              <a:tabLst/>
            </a:pP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Add first Source for </a:t>
            </a:r>
            <a:r>
              <a:rPr kumimoji="0" lang="en-US" altLang="en-US" sz="1400" b="0" i="0" u="none" strike="noStrike" cap="none" normalizeH="0" baseline="0" dirty="0" err="1">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table_sqldb_nyc_payroll_data</a:t>
            </a: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 table</a:t>
            </a:r>
          </a:p>
          <a:p>
            <a:pPr marL="0" marR="0" lvl="0" indent="0" algn="l" defTabSz="914400" rtl="0" eaLnBrk="0" fontAlgn="base" latinLnBrk="0" hangingPunct="0">
              <a:lnSpc>
                <a:spcPct val="100000"/>
              </a:lnSpc>
              <a:spcBef>
                <a:spcPts val="800"/>
              </a:spcBef>
              <a:spcAft>
                <a:spcPct val="0"/>
              </a:spcAft>
              <a:buClrTx/>
              <a:buSzTx/>
              <a:buFontTx/>
              <a:buChar char="•"/>
              <a:tabLst/>
            </a:pP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Add second Source for the Azure Data Lake history folder</a:t>
            </a:r>
          </a:p>
          <a:p>
            <a:pPr marL="0" marR="0" lvl="0" indent="0" algn="l" defTabSz="914400" rtl="0" eaLnBrk="0" fontAlgn="base" latinLnBrk="0" hangingPunct="0">
              <a:lnSpc>
                <a:spcPct val="100000"/>
              </a:lnSpc>
              <a:spcBef>
                <a:spcPts val="800"/>
              </a:spcBef>
              <a:spcAft>
                <a:spcPct val="0"/>
              </a:spcAft>
              <a:buClrTx/>
              <a:buSzTx/>
              <a:buFontTx/>
              <a:buNone/>
              <a:tabLst/>
            </a:pPr>
            <a:r>
              <a:rPr kumimoji="0" lang="en-US" altLang="en-US" sz="1400" b="1"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4.Create a new Union activity in the data flow and Union with history files</a:t>
            </a:r>
            <a:endPar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ts val="800"/>
              </a:spcBef>
              <a:spcAft>
                <a:spcPct val="0"/>
              </a:spcAft>
              <a:buClrTx/>
              <a:buSzTx/>
              <a:buFontTx/>
              <a:buNone/>
              <a:tabLst/>
            </a:pPr>
            <a:r>
              <a:rPr kumimoji="0" lang="en-US" altLang="en-US" sz="1400" b="1"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5.Add a Filter activity after Union</a:t>
            </a:r>
            <a:endPar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ts val="800"/>
              </a:spcBef>
              <a:spcAft>
                <a:spcPct val="0"/>
              </a:spcAft>
              <a:buClrTx/>
              <a:buSzTx/>
              <a:buFontTx/>
              <a:buChar char="•"/>
              <a:tabLst/>
            </a:pP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In Expression Builder, enter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toInteger</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FiscalYear</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&gt;=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dataflow_param_fiscalyear</a:t>
            </a:r>
            <a:endPar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87316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3A3D-9026-747E-9489-E440955DD4B5}"/>
              </a:ext>
            </a:extLst>
          </p:cNvPr>
          <p:cNvSpPr>
            <a:spLocks noGrp="1"/>
          </p:cNvSpPr>
          <p:nvPr>
            <p:ph type="ctrTitle"/>
          </p:nvPr>
        </p:nvSpPr>
        <p:spPr>
          <a:xfrm>
            <a:off x="872246" y="515566"/>
            <a:ext cx="9144000" cy="1215957"/>
          </a:xfrm>
        </p:spPr>
        <p:txBody>
          <a:bodyPr>
            <a:noAutofit/>
          </a:bodyPr>
          <a:lstStyle/>
          <a:p>
            <a:pPr algn="l"/>
            <a:r>
              <a:rPr lang="en-US" sz="4000" b="0" i="0" dirty="0">
                <a:solidFill>
                  <a:srgbClr val="1A202C"/>
                </a:solidFill>
                <a:effectLst/>
                <a:latin typeface="Open Sans" panose="020B0606030504020204" pitchFamily="34" charset="0"/>
              </a:rPr>
              <a:t>Project: Data Integration Pipelines for NYC Payroll Data Analytics</a:t>
            </a:r>
            <a:endParaRPr lang="en-US" sz="4000" dirty="0"/>
          </a:p>
        </p:txBody>
      </p:sp>
      <p:sp>
        <p:nvSpPr>
          <p:cNvPr id="3" name="Subtitle 2">
            <a:extLst>
              <a:ext uri="{FF2B5EF4-FFF2-40B4-BE49-F238E27FC236}">
                <a16:creationId xmlns:a16="http://schemas.microsoft.com/office/drawing/2014/main" id="{13AB1C02-3D5D-55CF-5E42-AEB306F46802}"/>
              </a:ext>
            </a:extLst>
          </p:cNvPr>
          <p:cNvSpPr>
            <a:spLocks noGrp="1"/>
          </p:cNvSpPr>
          <p:nvPr>
            <p:ph type="subTitle" idx="1"/>
          </p:nvPr>
        </p:nvSpPr>
        <p:spPr>
          <a:xfrm>
            <a:off x="872246" y="2424990"/>
            <a:ext cx="9144000" cy="4277367"/>
          </a:xfrm>
        </p:spPr>
        <p:txBody>
          <a:bodyPr>
            <a:noAutofit/>
          </a:bodyPr>
          <a:lstStyle/>
          <a:p>
            <a:pPr marL="0" marR="0" lvl="0" indent="0" algn="l" defTabSz="914400" rtl="0" eaLnBrk="0" fontAlgn="base" latinLnBrk="0" hangingPunct="0">
              <a:lnSpc>
                <a:spcPct val="100000"/>
              </a:lnSpc>
              <a:spcBef>
                <a:spcPts val="800"/>
              </a:spcBef>
              <a:spcAft>
                <a:spcPct val="0"/>
              </a:spcAft>
              <a:buClrTx/>
              <a:buSzTx/>
              <a:buFontTx/>
              <a:buNone/>
              <a:tabLst/>
            </a:pPr>
            <a:r>
              <a:rPr kumimoji="0" lang="en-US" altLang="en-US" sz="1400" b="1"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6.Derive a new </a:t>
            </a:r>
            <a:r>
              <a:rPr kumimoji="0" lang="en-US" altLang="en-US" sz="1400" b="1" i="0" u="none" strike="noStrike" cap="none" normalizeH="0" baseline="0" dirty="0" err="1">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TotalPaid</a:t>
            </a:r>
            <a:r>
              <a:rPr kumimoji="0" lang="en-US" altLang="en-US" sz="1400" b="1"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 column</a:t>
            </a:r>
            <a:endPar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ts val="800"/>
              </a:spcBef>
              <a:spcAft>
                <a:spcPct val="0"/>
              </a:spcAft>
              <a:buClrTx/>
              <a:buSzTx/>
              <a:buFontTx/>
              <a:buChar char="•"/>
              <a:tabLst/>
            </a:pP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In Expression Builder, enter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RegularGrossPaid</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TotalOTPaid+TotalOtherPay</a:t>
            </a:r>
            <a:endPar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ts val="800"/>
              </a:spcBef>
              <a:spcAft>
                <a:spcPct val="0"/>
              </a:spcAft>
              <a:buClrTx/>
              <a:buSzTx/>
              <a:buFontTx/>
              <a:buNone/>
              <a:tabLst/>
            </a:pPr>
            <a:r>
              <a:rPr kumimoji="0" lang="en-US" altLang="en-US" sz="1400" b="1"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7.Add an Aggregate activity to the data flow next to the </a:t>
            </a:r>
            <a:r>
              <a:rPr kumimoji="0" lang="en-US" altLang="en-US" sz="1400" b="1" i="0" u="none" strike="noStrike" cap="none" normalizeH="0" baseline="0" dirty="0" err="1">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TotalPaid</a:t>
            </a:r>
            <a:r>
              <a:rPr kumimoji="0" lang="en-US" altLang="en-US" sz="1400" b="1"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 activity</a:t>
            </a:r>
            <a:endPar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ts val="800"/>
              </a:spcBef>
              <a:spcAft>
                <a:spcPct val="0"/>
              </a:spcAft>
              <a:buClrTx/>
              <a:buSzTx/>
              <a:buFontTx/>
              <a:buChar char="•"/>
              <a:tabLst/>
            </a:pP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Under Group By, Select </a:t>
            </a:r>
            <a:r>
              <a:rPr kumimoji="0" lang="en-US" altLang="en-US" sz="1400" b="0" i="0" u="none" strike="noStrike" cap="none" normalizeH="0" baseline="0" dirty="0" err="1">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AgencyName</a:t>
            </a: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 and Fiscal Year</a:t>
            </a:r>
          </a:p>
          <a:p>
            <a:pPr marL="0" marR="0" lvl="0" indent="0" algn="l" defTabSz="914400" rtl="0" eaLnBrk="0" fontAlgn="base" latinLnBrk="0" hangingPunct="0">
              <a:lnSpc>
                <a:spcPct val="100000"/>
              </a:lnSpc>
              <a:spcBef>
                <a:spcPts val="800"/>
              </a:spcBef>
              <a:spcAft>
                <a:spcPct val="0"/>
              </a:spcAft>
              <a:buClrTx/>
              <a:buSzTx/>
              <a:buFontTx/>
              <a:buNone/>
              <a:tabLst/>
            </a:pPr>
            <a:r>
              <a:rPr kumimoji="0" lang="en-US" altLang="en-US" sz="1400" b="1"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8.Add a Sink activity to the Data Flow</a:t>
            </a:r>
            <a:endPar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ts val="800"/>
              </a:spcBef>
              <a:spcAft>
                <a:spcPct val="0"/>
              </a:spcAft>
              <a:buClrTx/>
              <a:buSzTx/>
              <a:buFontTx/>
              <a:buChar char="•"/>
              <a:tabLst/>
            </a:pP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Select the dataset to target (sink) the data into the Synapse Analytics Payroll Summary table.</a:t>
            </a:r>
          </a:p>
          <a:p>
            <a:pPr marL="0" marR="0" lvl="0" indent="0" algn="l" defTabSz="914400" rtl="0" eaLnBrk="0" fontAlgn="base" latinLnBrk="0" hangingPunct="0">
              <a:lnSpc>
                <a:spcPct val="100000"/>
              </a:lnSpc>
              <a:spcBef>
                <a:spcPts val="800"/>
              </a:spcBef>
              <a:spcAft>
                <a:spcPct val="0"/>
              </a:spcAft>
              <a:buClrTx/>
              <a:buSzTx/>
              <a:buFontTx/>
              <a:buChar char="•"/>
              <a:tabLst/>
            </a:pP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In Settings, select Truncate Table</a:t>
            </a:r>
          </a:p>
          <a:p>
            <a:pPr marL="0" marR="0" lvl="0" indent="0" algn="l" defTabSz="914400" rtl="0" eaLnBrk="0" fontAlgn="base" latinLnBrk="0" hangingPunct="0">
              <a:lnSpc>
                <a:spcPct val="100000"/>
              </a:lnSpc>
              <a:spcBef>
                <a:spcPts val="800"/>
              </a:spcBef>
              <a:spcAft>
                <a:spcPct val="0"/>
              </a:spcAft>
              <a:buClrTx/>
              <a:buSzTx/>
              <a:buFontTx/>
              <a:buNone/>
              <a:tabLst/>
            </a:pPr>
            <a:r>
              <a:rPr kumimoji="0" lang="en-US" altLang="en-US" sz="1400" b="1"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9.Create a new Pipeline and add the Aggregate data flow</a:t>
            </a:r>
            <a:endPar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ts val="800"/>
              </a:spcBef>
              <a:spcAft>
                <a:spcPct val="0"/>
              </a:spcAft>
              <a:buClrTx/>
              <a:buSzTx/>
              <a:buFontTx/>
              <a:buChar char="•"/>
              <a:tabLst/>
            </a:pP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Create a new Global Parameter (This will be the Parameter at the global pipeline level that will be passed on to the data flow</a:t>
            </a:r>
          </a:p>
          <a:p>
            <a:pPr marL="0" marR="0" lvl="0" indent="0" algn="l" defTabSz="914400" rtl="0" eaLnBrk="0" fontAlgn="base" latinLnBrk="0" hangingPunct="0">
              <a:lnSpc>
                <a:spcPct val="100000"/>
              </a:lnSpc>
              <a:spcBef>
                <a:spcPts val="800"/>
              </a:spcBef>
              <a:spcAft>
                <a:spcPct val="0"/>
              </a:spcAft>
              <a:buClrTx/>
              <a:buSzTx/>
              <a:buFontTx/>
              <a:buChar char="•"/>
              <a:tabLst/>
            </a:pP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In Parameters, select Pipeline Expression</a:t>
            </a:r>
          </a:p>
          <a:p>
            <a:pPr marL="0" marR="0" lvl="0" indent="0" algn="l" defTabSz="914400" rtl="0" eaLnBrk="0" fontAlgn="base" latinLnBrk="0" hangingPunct="0">
              <a:lnSpc>
                <a:spcPct val="100000"/>
              </a:lnSpc>
              <a:spcBef>
                <a:spcPts val="800"/>
              </a:spcBef>
              <a:spcAft>
                <a:spcPct val="0"/>
              </a:spcAft>
              <a:buClrTx/>
              <a:buSzTx/>
              <a:buFontTx/>
              <a:buChar char="•"/>
              <a:tabLst/>
            </a:pP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Choose the parameter created at the Pipeline level</a:t>
            </a:r>
          </a:p>
          <a:p>
            <a:pPr marL="0" marR="0" lvl="0" indent="0" algn="l" defTabSz="914400" rtl="0" eaLnBrk="0" fontAlgn="base" latinLnBrk="0" hangingPunct="0">
              <a:lnSpc>
                <a:spcPct val="100000"/>
              </a:lnSpc>
              <a:spcBef>
                <a:spcPts val="800"/>
              </a:spcBef>
              <a:spcAft>
                <a:spcPct val="0"/>
              </a:spcAft>
              <a:buClrTx/>
              <a:buSzTx/>
              <a:buFontTx/>
              <a:buNone/>
              <a:tabLst/>
            </a:pPr>
            <a:r>
              <a:rPr kumimoji="0" lang="en-US" altLang="en-US" sz="1400" b="1"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10.Validate, Publish and Trigger the pipeline. Enter the desired value for the parameter.</a:t>
            </a:r>
            <a:endPar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ts val="800"/>
              </a:spcBef>
              <a:spcAft>
                <a:spcPct val="0"/>
              </a:spcAft>
              <a:buClrTx/>
              <a:buSzTx/>
              <a:buFontTx/>
              <a:buNone/>
              <a:tabLst/>
            </a:pPr>
            <a:r>
              <a:rPr kumimoji="0" lang="en-US" altLang="en-US" sz="1400" b="1"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11.Monitor the Pipeline run and take a screenshot of the finished pipeline run.</a:t>
            </a:r>
            <a:endPar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ts val="800"/>
              </a:spcBef>
              <a:spcAft>
                <a:spcPct val="0"/>
              </a:spcAft>
              <a:buClrTx/>
              <a:buSzTx/>
              <a:buFontTx/>
              <a:buNone/>
              <a:tabLst/>
            </a:pPr>
            <a:b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br>
            <a:endPar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7170" name="Picture 2" descr="The aggregate data flow activities">
            <a:extLst>
              <a:ext uri="{FF2B5EF4-FFF2-40B4-BE49-F238E27FC236}">
                <a16:creationId xmlns:a16="http://schemas.microsoft.com/office/drawing/2014/main" id="{C5C53088-35A1-FF9E-6D7A-75B18F0219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5183" y="16230"/>
            <a:ext cx="9876817" cy="2408760"/>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Topography Map with solid fill">
            <a:extLst>
              <a:ext uri="{FF2B5EF4-FFF2-40B4-BE49-F238E27FC236}">
                <a16:creationId xmlns:a16="http://schemas.microsoft.com/office/drawing/2014/main" id="{9FF6A9A3-C36B-3926-92FD-6D671914FD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25205" y="6391460"/>
            <a:ext cx="450310" cy="450310"/>
          </a:xfrm>
          <a:prstGeom prst="rect">
            <a:avLst/>
          </a:prstGeom>
        </p:spPr>
      </p:pic>
    </p:spTree>
    <p:extLst>
      <p:ext uri="{BB962C8B-B14F-4D97-AF65-F5344CB8AC3E}">
        <p14:creationId xmlns:p14="http://schemas.microsoft.com/office/powerpoint/2010/main" val="315993001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3A3D-9026-747E-9489-E440955DD4B5}"/>
              </a:ext>
            </a:extLst>
          </p:cNvPr>
          <p:cNvSpPr>
            <a:spLocks noGrp="1"/>
          </p:cNvSpPr>
          <p:nvPr>
            <p:ph type="ctrTitle"/>
          </p:nvPr>
        </p:nvSpPr>
        <p:spPr>
          <a:xfrm>
            <a:off x="872246" y="515566"/>
            <a:ext cx="9144000" cy="1215957"/>
          </a:xfrm>
        </p:spPr>
        <p:txBody>
          <a:bodyPr>
            <a:noAutofit/>
          </a:bodyPr>
          <a:lstStyle/>
          <a:p>
            <a:pPr algn="l"/>
            <a:r>
              <a:rPr lang="en-US" sz="4000" b="0" i="0" dirty="0">
                <a:solidFill>
                  <a:srgbClr val="1A202C"/>
                </a:solidFill>
                <a:effectLst/>
                <a:latin typeface="Open Sans" panose="020B0606030504020204" pitchFamily="34" charset="0"/>
              </a:rPr>
              <a:t>Project: Data Integration Pipelines for NYC Payroll Data Analytics</a:t>
            </a:r>
            <a:endParaRPr lang="en-US" sz="4000" dirty="0"/>
          </a:p>
        </p:txBody>
      </p:sp>
      <p:sp>
        <p:nvSpPr>
          <p:cNvPr id="4" name="Rectangle 1">
            <a:extLst>
              <a:ext uri="{FF2B5EF4-FFF2-40B4-BE49-F238E27FC236}">
                <a16:creationId xmlns:a16="http://schemas.microsoft.com/office/drawing/2014/main" id="{833C8F83-C3DD-5F29-FF76-6F7393221335}"/>
              </a:ext>
            </a:extLst>
          </p:cNvPr>
          <p:cNvSpPr>
            <a:spLocks noGrp="1" noChangeArrowheads="1"/>
          </p:cNvSpPr>
          <p:nvPr>
            <p:ph type="subTitle" idx="1"/>
          </p:nvPr>
        </p:nvSpPr>
        <p:spPr bwMode="auto">
          <a:xfrm>
            <a:off x="871538" y="3135442"/>
            <a:ext cx="10220532" cy="26619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spcBef>
                <a:spcPts val="800"/>
              </a:spcBef>
            </a:pPr>
            <a:r>
              <a:rPr lang="en-US" sz="1400" b="1" i="0" dirty="0">
                <a:solidFill>
                  <a:srgbClr val="1A202C"/>
                </a:solidFill>
                <a:effectLst/>
                <a:latin typeface="Open Sans" panose="020B0606030504020204" pitchFamily="34" charset="0"/>
              </a:rPr>
              <a:t>Step 6: Connect your Project to </a:t>
            </a:r>
            <a:r>
              <a:rPr lang="en-US" sz="1400" b="1" i="0" dirty="0" err="1">
                <a:solidFill>
                  <a:srgbClr val="1A202C"/>
                </a:solidFill>
                <a:effectLst/>
                <a:latin typeface="Open Sans" panose="020B0606030504020204" pitchFamily="34" charset="0"/>
              </a:rPr>
              <a:t>Github</a:t>
            </a:r>
            <a:endParaRPr lang="en-US" sz="1400" b="1" i="0" dirty="0">
              <a:solidFill>
                <a:srgbClr val="1A202C"/>
              </a:solidFill>
              <a:effectLst/>
              <a:latin typeface="Open Sans" panose="020B0606030504020204" pitchFamily="34" charset="0"/>
            </a:endParaRPr>
          </a:p>
          <a:p>
            <a:pPr algn="l">
              <a:spcBef>
                <a:spcPts val="800"/>
              </a:spcBef>
            </a:pPr>
            <a:endParaRPr lang="en-US" sz="1400" b="0" i="0" dirty="0">
              <a:solidFill>
                <a:srgbClr val="1A202C"/>
              </a:solidFill>
              <a:effectLst/>
              <a:latin typeface="Open Sans" panose="020B0606030504020204" pitchFamily="34" charset="0"/>
            </a:endParaRPr>
          </a:p>
          <a:p>
            <a:pPr algn="l">
              <a:spcBef>
                <a:spcPts val="800"/>
              </a:spcBef>
            </a:pPr>
            <a:r>
              <a:rPr lang="en-US" sz="1400" b="0" i="0" dirty="0">
                <a:solidFill>
                  <a:srgbClr val="1A202C"/>
                </a:solidFill>
                <a:effectLst/>
                <a:latin typeface="Open Sans" panose="020B0606030504020204" pitchFamily="34" charset="0"/>
              </a:rPr>
              <a:t>In this step, you'll connect Azure Data Factory to </a:t>
            </a:r>
            <a:r>
              <a:rPr lang="en-US" sz="1400" b="0" i="0" dirty="0" err="1">
                <a:solidFill>
                  <a:srgbClr val="1A202C"/>
                </a:solidFill>
                <a:effectLst/>
                <a:latin typeface="Open Sans" panose="020B0606030504020204" pitchFamily="34" charset="0"/>
              </a:rPr>
              <a:t>Github</a:t>
            </a:r>
            <a:endParaRPr lang="en-US" sz="1400" b="0" i="0" dirty="0">
              <a:solidFill>
                <a:srgbClr val="1A202C"/>
              </a:solidFill>
              <a:effectLst/>
              <a:latin typeface="Open Sans" panose="020B0606030504020204" pitchFamily="34" charset="0"/>
            </a:endParaRPr>
          </a:p>
          <a:p>
            <a:pPr algn="l">
              <a:spcBef>
                <a:spcPts val="800"/>
              </a:spcBef>
              <a:buFont typeface="Arial" panose="020B0604020202020204" pitchFamily="34" charset="0"/>
              <a:buChar char="•"/>
            </a:pPr>
            <a:r>
              <a:rPr lang="en-US" sz="1400" b="0" i="0" dirty="0">
                <a:solidFill>
                  <a:srgbClr val="1A202C"/>
                </a:solidFill>
                <a:effectLst/>
                <a:latin typeface="Open Sans" panose="020B0606030504020204" pitchFamily="34" charset="0"/>
              </a:rPr>
              <a:t>Login to your </a:t>
            </a:r>
            <a:r>
              <a:rPr lang="en-US" sz="1400" b="0" i="0" dirty="0" err="1">
                <a:solidFill>
                  <a:srgbClr val="1A202C"/>
                </a:solidFill>
                <a:effectLst/>
                <a:latin typeface="Open Sans" panose="020B0606030504020204" pitchFamily="34" charset="0"/>
              </a:rPr>
              <a:t>Github</a:t>
            </a:r>
            <a:r>
              <a:rPr lang="en-US" sz="1400" b="0" i="0" dirty="0">
                <a:solidFill>
                  <a:srgbClr val="1A202C"/>
                </a:solidFill>
                <a:effectLst/>
                <a:latin typeface="Open Sans" panose="020B0606030504020204" pitchFamily="34" charset="0"/>
              </a:rPr>
              <a:t> account and create a new Repo in </a:t>
            </a:r>
            <a:r>
              <a:rPr lang="en-US" sz="1400" b="0" i="0" dirty="0" err="1">
                <a:solidFill>
                  <a:srgbClr val="1A202C"/>
                </a:solidFill>
                <a:effectLst/>
                <a:latin typeface="Open Sans" panose="020B0606030504020204" pitchFamily="34" charset="0"/>
              </a:rPr>
              <a:t>Github</a:t>
            </a:r>
            <a:endParaRPr lang="en-US" sz="1400" b="0" i="0" dirty="0">
              <a:solidFill>
                <a:srgbClr val="1A202C"/>
              </a:solidFill>
              <a:effectLst/>
              <a:latin typeface="Open Sans" panose="020B0606030504020204" pitchFamily="34" charset="0"/>
            </a:endParaRPr>
          </a:p>
          <a:p>
            <a:pPr algn="l">
              <a:spcBef>
                <a:spcPts val="800"/>
              </a:spcBef>
              <a:buFont typeface="Arial" panose="020B0604020202020204" pitchFamily="34" charset="0"/>
              <a:buChar char="•"/>
            </a:pPr>
            <a:r>
              <a:rPr lang="en-US" sz="1400" b="0" i="0" dirty="0">
                <a:solidFill>
                  <a:srgbClr val="1A202C"/>
                </a:solidFill>
                <a:effectLst/>
                <a:latin typeface="Open Sans" panose="020B0606030504020204" pitchFamily="34" charset="0"/>
              </a:rPr>
              <a:t>Connect Azure Data Factory to </a:t>
            </a:r>
            <a:r>
              <a:rPr lang="en-US" sz="1400" b="0" i="0" dirty="0" err="1">
                <a:solidFill>
                  <a:srgbClr val="1A202C"/>
                </a:solidFill>
                <a:effectLst/>
                <a:latin typeface="Open Sans" panose="020B0606030504020204" pitchFamily="34" charset="0"/>
              </a:rPr>
              <a:t>Github</a:t>
            </a:r>
            <a:endParaRPr lang="en-US" sz="1400" b="0" i="0" dirty="0">
              <a:solidFill>
                <a:srgbClr val="1A202C"/>
              </a:solidFill>
              <a:effectLst/>
              <a:latin typeface="Open Sans" panose="020B0606030504020204" pitchFamily="34" charset="0"/>
            </a:endParaRPr>
          </a:p>
          <a:p>
            <a:pPr algn="l">
              <a:spcBef>
                <a:spcPts val="800"/>
              </a:spcBef>
              <a:buFont typeface="Arial" panose="020B0604020202020204" pitchFamily="34" charset="0"/>
              <a:buChar char="•"/>
            </a:pPr>
            <a:r>
              <a:rPr lang="en-US" sz="1400" b="0" i="0" dirty="0">
                <a:solidFill>
                  <a:srgbClr val="1A202C"/>
                </a:solidFill>
                <a:effectLst/>
                <a:latin typeface="Open Sans" panose="020B0606030504020204" pitchFamily="34" charset="0"/>
              </a:rPr>
              <a:t>Select your </a:t>
            </a:r>
            <a:r>
              <a:rPr lang="en-US" sz="1400" b="0" i="0" dirty="0" err="1">
                <a:solidFill>
                  <a:srgbClr val="1A202C"/>
                </a:solidFill>
                <a:effectLst/>
                <a:latin typeface="Open Sans" panose="020B0606030504020204" pitchFamily="34" charset="0"/>
              </a:rPr>
              <a:t>Github</a:t>
            </a:r>
            <a:r>
              <a:rPr lang="en-US" sz="1400" b="0" i="0" dirty="0">
                <a:solidFill>
                  <a:srgbClr val="1A202C"/>
                </a:solidFill>
                <a:effectLst/>
                <a:latin typeface="Open Sans" panose="020B0606030504020204" pitchFamily="34" charset="0"/>
              </a:rPr>
              <a:t> repository in Azure Data Factory</a:t>
            </a:r>
          </a:p>
          <a:p>
            <a:pPr algn="l">
              <a:spcBef>
                <a:spcPts val="800"/>
              </a:spcBef>
              <a:buFont typeface="Arial" panose="020B0604020202020204" pitchFamily="34" charset="0"/>
              <a:buChar char="•"/>
            </a:pPr>
            <a:r>
              <a:rPr lang="en-US" sz="1400" b="0" i="0" dirty="0">
                <a:solidFill>
                  <a:srgbClr val="1A202C"/>
                </a:solidFill>
                <a:effectLst/>
                <a:latin typeface="Open Sans" panose="020B0606030504020204" pitchFamily="34" charset="0"/>
              </a:rPr>
              <a:t>Publish all objects to the repository in Azure Data Factory</a:t>
            </a:r>
          </a:p>
          <a:p>
            <a:pPr algn="l">
              <a:spcBef>
                <a:spcPts val="800"/>
              </a:spcBef>
            </a:pPr>
            <a:r>
              <a:rPr lang="en-US" sz="1400" b="0" i="0" dirty="0">
                <a:solidFill>
                  <a:srgbClr val="1A202C"/>
                </a:solidFill>
                <a:effectLst/>
                <a:latin typeface="Open Sans" panose="020B0606030504020204" pitchFamily="34" charset="0"/>
              </a:rPr>
              <a:t>Take a moment to review the </a:t>
            </a:r>
            <a:r>
              <a:rPr lang="en-US" sz="1400" b="0" i="0" u="none" strike="noStrike" dirty="0">
                <a:solidFill>
                  <a:srgbClr val="02B3E4"/>
                </a:solidFill>
                <a:effectLst/>
                <a:latin typeface="Open Sans" panose="020B0606030504020204" pitchFamily="34" charset="0"/>
                <a:hlinkClick r:id="rId2"/>
              </a:rPr>
              <a:t>project rubric</a:t>
            </a:r>
            <a:r>
              <a:rPr lang="en-US" sz="1400" b="0" i="0" dirty="0">
                <a:solidFill>
                  <a:srgbClr val="1A202C"/>
                </a:solidFill>
                <a:effectLst/>
                <a:latin typeface="Open Sans" panose="020B0606030504020204" pitchFamily="34" charset="0"/>
              </a:rPr>
              <a:t> and make sure you've completed all the requirements</a:t>
            </a:r>
          </a:p>
          <a:p>
            <a:pPr algn="l">
              <a:spcBef>
                <a:spcPts val="800"/>
              </a:spcBef>
            </a:pPr>
            <a:r>
              <a:rPr lang="en-US" sz="1400" b="0" i="0" dirty="0">
                <a:solidFill>
                  <a:srgbClr val="1A202C"/>
                </a:solidFill>
                <a:effectLst/>
                <a:latin typeface="Open Sans" panose="020B0606030504020204" pitchFamily="34" charset="0"/>
              </a:rPr>
              <a:t>Download your project repository from </a:t>
            </a:r>
            <a:r>
              <a:rPr lang="en-US" sz="1400" b="0" i="0" dirty="0" err="1">
                <a:solidFill>
                  <a:srgbClr val="1A202C"/>
                </a:solidFill>
                <a:effectLst/>
                <a:latin typeface="Open Sans" panose="020B0606030504020204" pitchFamily="34" charset="0"/>
              </a:rPr>
              <a:t>Github</a:t>
            </a:r>
            <a:r>
              <a:rPr lang="en-US" sz="1400" b="0" i="0" dirty="0">
                <a:solidFill>
                  <a:srgbClr val="1A202C"/>
                </a:solidFill>
                <a:effectLst/>
                <a:latin typeface="Open Sans" panose="020B0606030504020204" pitchFamily="34" charset="0"/>
              </a:rPr>
              <a:t> and </a:t>
            </a:r>
            <a:r>
              <a:rPr lang="en-US" sz="1400" b="1" i="0" dirty="0">
                <a:solidFill>
                  <a:srgbClr val="1A202C"/>
                </a:solidFill>
                <a:effectLst/>
                <a:latin typeface="Open Sans" panose="020B0606030504020204" pitchFamily="34" charset="0"/>
              </a:rPr>
              <a:t>submit your repository and screenshots of your pipeline runs</a:t>
            </a:r>
            <a:r>
              <a:rPr lang="en-US" sz="1400" b="0" i="0" dirty="0">
                <a:solidFill>
                  <a:srgbClr val="1A202C"/>
                </a:solidFill>
                <a:effectLst/>
                <a:latin typeface="Open Sans" panose="020B0606030504020204" pitchFamily="34" charset="0"/>
              </a:rPr>
              <a:t>.</a:t>
            </a:r>
          </a:p>
        </p:txBody>
      </p:sp>
    </p:spTree>
    <p:extLst>
      <p:ext uri="{BB962C8B-B14F-4D97-AF65-F5344CB8AC3E}">
        <p14:creationId xmlns:p14="http://schemas.microsoft.com/office/powerpoint/2010/main" val="163704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3A3D-9026-747E-9489-E440955DD4B5}"/>
              </a:ext>
            </a:extLst>
          </p:cNvPr>
          <p:cNvSpPr>
            <a:spLocks noGrp="1"/>
          </p:cNvSpPr>
          <p:nvPr>
            <p:ph type="ctrTitle"/>
          </p:nvPr>
        </p:nvSpPr>
        <p:spPr>
          <a:xfrm>
            <a:off x="872246" y="515566"/>
            <a:ext cx="9144000" cy="1215957"/>
          </a:xfrm>
        </p:spPr>
        <p:txBody>
          <a:bodyPr>
            <a:noAutofit/>
          </a:bodyPr>
          <a:lstStyle/>
          <a:p>
            <a:pPr algn="l"/>
            <a:r>
              <a:rPr lang="en-US" sz="4000" b="0" i="0" dirty="0">
                <a:solidFill>
                  <a:srgbClr val="1A202C"/>
                </a:solidFill>
                <a:effectLst/>
                <a:latin typeface="Open Sans" panose="020B0606030504020204" pitchFamily="34" charset="0"/>
              </a:rPr>
              <a:t>Project: Data Integration Pipelines for NYC Payroll Data Analytics</a:t>
            </a:r>
            <a:endParaRPr lang="en-US" sz="4000" dirty="0"/>
          </a:p>
        </p:txBody>
      </p:sp>
      <p:sp>
        <p:nvSpPr>
          <p:cNvPr id="3" name="Subtitle 2">
            <a:extLst>
              <a:ext uri="{FF2B5EF4-FFF2-40B4-BE49-F238E27FC236}">
                <a16:creationId xmlns:a16="http://schemas.microsoft.com/office/drawing/2014/main" id="{13AB1C02-3D5D-55CF-5E42-AEB306F46802}"/>
              </a:ext>
            </a:extLst>
          </p:cNvPr>
          <p:cNvSpPr>
            <a:spLocks noGrp="1"/>
          </p:cNvSpPr>
          <p:nvPr>
            <p:ph type="subTitle" idx="1"/>
          </p:nvPr>
        </p:nvSpPr>
        <p:spPr>
          <a:xfrm>
            <a:off x="872246" y="2483356"/>
            <a:ext cx="9144000" cy="3576975"/>
          </a:xfrm>
        </p:spPr>
        <p:txBody>
          <a:bodyPr>
            <a:noAutofit/>
          </a:bodyPr>
          <a:lstStyle/>
          <a:p>
            <a:pPr algn="l"/>
            <a:r>
              <a:rPr lang="en-US" sz="1400" b="1" i="0" dirty="0">
                <a:solidFill>
                  <a:srgbClr val="2E3D49"/>
                </a:solidFill>
                <a:effectLst/>
                <a:latin typeface="Open Sans" panose="020B0606030504020204" pitchFamily="34" charset="0"/>
              </a:rPr>
              <a:t>Project Environment</a:t>
            </a:r>
          </a:p>
          <a:p>
            <a:pPr algn="l"/>
            <a:r>
              <a:rPr lang="en-US" sz="1400" b="0" i="0" dirty="0">
                <a:solidFill>
                  <a:srgbClr val="1A202C"/>
                </a:solidFill>
                <a:effectLst/>
                <a:latin typeface="Open Sans" panose="020B0606030504020204" pitchFamily="34" charset="0"/>
              </a:rPr>
              <a:t>For this project, you'll do your work in the Azure Portal, using several Azure resources including:</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Azure Data Lake Gen2 (Storage account with Hierarchical Namespaces checkbox checked when creating)</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Azure SQL DB</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Azure Data Factory</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Azure Synapse Analytics</a:t>
            </a:r>
          </a:p>
          <a:p>
            <a:pPr algn="l"/>
            <a:r>
              <a:rPr lang="en-US" sz="1400" b="0" i="0" dirty="0">
                <a:solidFill>
                  <a:srgbClr val="1A202C"/>
                </a:solidFill>
                <a:effectLst/>
                <a:latin typeface="Open Sans" panose="020B0606030504020204" pitchFamily="34" charset="0"/>
              </a:rPr>
              <a:t>Instructions for using a temporary Azure account to complete the project are on the next page.</a:t>
            </a:r>
          </a:p>
          <a:p>
            <a:pPr algn="l"/>
            <a:r>
              <a:rPr lang="en-US" sz="1400" b="0" i="0" dirty="0">
                <a:solidFill>
                  <a:srgbClr val="1A202C"/>
                </a:solidFill>
                <a:effectLst/>
                <a:latin typeface="Open Sans" panose="020B0606030504020204" pitchFamily="34" charset="0"/>
              </a:rPr>
              <a:t>You'll take screenshots as proof of work for this project, so remember to collect these screenshots throughout the project steps. A checklist is provided at the end of each step so you can double-check you've collected all of the deliverables.</a:t>
            </a:r>
          </a:p>
          <a:p>
            <a:pPr algn="l"/>
            <a:r>
              <a:rPr lang="en-US" sz="1400" b="0" i="0" dirty="0">
                <a:solidFill>
                  <a:srgbClr val="1A202C"/>
                </a:solidFill>
                <a:effectLst/>
                <a:latin typeface="Open Sans" panose="020B0606030504020204" pitchFamily="34" charset="0"/>
              </a:rPr>
              <a:t>You'll also need to create a </a:t>
            </a:r>
            <a:r>
              <a:rPr lang="en-US" sz="1400" b="0" i="0" dirty="0" err="1">
                <a:solidFill>
                  <a:srgbClr val="1A202C"/>
                </a:solidFill>
                <a:effectLst/>
                <a:latin typeface="Open Sans" panose="020B0606030504020204" pitchFamily="34" charset="0"/>
              </a:rPr>
              <a:t>Github</a:t>
            </a:r>
            <a:r>
              <a:rPr lang="en-US" sz="1400" b="0" i="0" dirty="0">
                <a:solidFill>
                  <a:srgbClr val="1A202C"/>
                </a:solidFill>
                <a:effectLst/>
                <a:latin typeface="Open Sans" panose="020B0606030504020204" pitchFamily="34" charset="0"/>
              </a:rPr>
              <a:t> repository for this project. At the end of the project, you will connect your Azure pipelines to </a:t>
            </a:r>
            <a:r>
              <a:rPr lang="en-US" sz="1400" b="0" i="0" dirty="0" err="1">
                <a:solidFill>
                  <a:srgbClr val="1A202C"/>
                </a:solidFill>
                <a:effectLst/>
                <a:latin typeface="Open Sans" panose="020B0606030504020204" pitchFamily="34" charset="0"/>
              </a:rPr>
              <a:t>Github</a:t>
            </a:r>
            <a:r>
              <a:rPr lang="en-US" sz="1400" b="0" i="0" dirty="0">
                <a:solidFill>
                  <a:srgbClr val="1A202C"/>
                </a:solidFill>
                <a:effectLst/>
                <a:latin typeface="Open Sans" panose="020B0606030504020204" pitchFamily="34" charset="0"/>
              </a:rPr>
              <a:t> and submit the URL or contents of the repository.</a:t>
            </a:r>
          </a:p>
          <a:p>
            <a:pPr algn="l"/>
            <a:r>
              <a:rPr lang="en-US" sz="1400" b="1" i="0" dirty="0">
                <a:solidFill>
                  <a:srgbClr val="1A202C"/>
                </a:solidFill>
                <a:effectLst/>
                <a:latin typeface="Open Sans" panose="020B0606030504020204" pitchFamily="34" charset="0"/>
              </a:rPr>
              <a:t>Project Data</a:t>
            </a:r>
          </a:p>
          <a:p>
            <a:pPr algn="l"/>
            <a:r>
              <a:rPr lang="en-US" sz="1400" b="0" i="0" u="none" strike="noStrike" dirty="0">
                <a:solidFill>
                  <a:srgbClr val="02B3E4"/>
                </a:solidFill>
                <a:effectLst/>
                <a:latin typeface="Open Sans" panose="020B0606030504020204" pitchFamily="34" charset="0"/>
                <a:hlinkClick r:id="rId2"/>
              </a:rPr>
              <a:t>Download these .csv files</a:t>
            </a:r>
            <a:r>
              <a:rPr lang="en-US" sz="1400" b="0" i="0" dirty="0">
                <a:solidFill>
                  <a:srgbClr val="1A202C"/>
                </a:solidFill>
                <a:effectLst/>
                <a:latin typeface="Open Sans" panose="020B0606030504020204" pitchFamily="34" charset="0"/>
              </a:rPr>
              <a:t> that </a:t>
            </a:r>
            <a:r>
              <a:rPr lang="en-US" sz="1400" b="1" i="0" dirty="0">
                <a:solidFill>
                  <a:srgbClr val="1A202C"/>
                </a:solidFill>
                <a:effectLst/>
                <a:latin typeface="Open Sans" panose="020B0606030504020204" pitchFamily="34" charset="0"/>
              </a:rPr>
              <a:t>provide the data for the project</a:t>
            </a:r>
            <a:r>
              <a:rPr lang="en-US" sz="1400" b="0" i="0" dirty="0">
                <a:solidFill>
                  <a:srgbClr val="1A202C"/>
                </a:solidFill>
                <a:effectLst/>
                <a:latin typeface="Open Sans" panose="020B0606030504020204" pitchFamily="34" charset="0"/>
              </a:rPr>
              <a:t>.</a:t>
            </a:r>
          </a:p>
        </p:txBody>
      </p:sp>
    </p:spTree>
    <p:extLst>
      <p:ext uri="{BB962C8B-B14F-4D97-AF65-F5344CB8AC3E}">
        <p14:creationId xmlns:p14="http://schemas.microsoft.com/office/powerpoint/2010/main" val="2848647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3A3D-9026-747E-9489-E440955DD4B5}"/>
              </a:ext>
            </a:extLst>
          </p:cNvPr>
          <p:cNvSpPr>
            <a:spLocks noGrp="1"/>
          </p:cNvSpPr>
          <p:nvPr>
            <p:ph type="ctrTitle"/>
          </p:nvPr>
        </p:nvSpPr>
        <p:spPr>
          <a:xfrm>
            <a:off x="872246" y="515566"/>
            <a:ext cx="9144000" cy="1215957"/>
          </a:xfrm>
        </p:spPr>
        <p:txBody>
          <a:bodyPr>
            <a:noAutofit/>
          </a:bodyPr>
          <a:lstStyle/>
          <a:p>
            <a:pPr algn="l"/>
            <a:r>
              <a:rPr lang="en-US" sz="4000" b="0" i="0" dirty="0">
                <a:solidFill>
                  <a:srgbClr val="1A202C"/>
                </a:solidFill>
                <a:effectLst/>
                <a:latin typeface="Open Sans" panose="020B0606030504020204" pitchFamily="34" charset="0"/>
              </a:rPr>
              <a:t>Project: Data Integration Pipelines for NYC Payroll Data Analytics</a:t>
            </a:r>
            <a:endParaRPr lang="en-US" sz="4000" dirty="0"/>
          </a:p>
        </p:txBody>
      </p:sp>
      <p:sp>
        <p:nvSpPr>
          <p:cNvPr id="3" name="Subtitle 2">
            <a:extLst>
              <a:ext uri="{FF2B5EF4-FFF2-40B4-BE49-F238E27FC236}">
                <a16:creationId xmlns:a16="http://schemas.microsoft.com/office/drawing/2014/main" id="{13AB1C02-3D5D-55CF-5E42-AEB306F46802}"/>
              </a:ext>
            </a:extLst>
          </p:cNvPr>
          <p:cNvSpPr>
            <a:spLocks noGrp="1"/>
          </p:cNvSpPr>
          <p:nvPr>
            <p:ph type="subTitle" idx="1"/>
          </p:nvPr>
        </p:nvSpPr>
        <p:spPr>
          <a:xfrm>
            <a:off x="872246" y="2181799"/>
            <a:ext cx="9144000" cy="3576975"/>
          </a:xfrm>
        </p:spPr>
        <p:txBody>
          <a:bodyPr>
            <a:noAutofit/>
          </a:bodyPr>
          <a:lstStyle/>
          <a:p>
            <a:pPr algn="l"/>
            <a:r>
              <a:rPr lang="en-US" sz="1400" b="1" i="0" dirty="0">
                <a:solidFill>
                  <a:srgbClr val="2E3D49"/>
                </a:solidFill>
                <a:effectLst/>
                <a:latin typeface="Open Sans" panose="020B0606030504020204" pitchFamily="34" charset="0"/>
              </a:rPr>
              <a:t>Project Instructions</a:t>
            </a:r>
          </a:p>
          <a:p>
            <a:pPr algn="l"/>
            <a:r>
              <a:rPr lang="en-US" sz="1400" b="0" i="0" dirty="0">
                <a:solidFill>
                  <a:srgbClr val="1A202C"/>
                </a:solidFill>
                <a:effectLst/>
                <a:latin typeface="Open Sans" panose="020B0606030504020204" pitchFamily="34" charset="0"/>
              </a:rPr>
              <a:t>For this project, you'll do your work in the Azure Portal, using several Azure resources including:</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Azure Data Lake Gen2</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Azure SQL DB</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Azure Data Factory</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Azure Synapse Analytics</a:t>
            </a:r>
          </a:p>
          <a:p>
            <a:pPr algn="l"/>
            <a:r>
              <a:rPr lang="en-US" sz="1400" b="0" i="0" dirty="0">
                <a:solidFill>
                  <a:srgbClr val="1A202C"/>
                </a:solidFill>
                <a:effectLst/>
                <a:latin typeface="Open Sans" panose="020B0606030504020204" pitchFamily="34" charset="0"/>
              </a:rPr>
              <a:t>Instructions for using a temporary Azure account to complete the project are on the previous page.</a:t>
            </a:r>
          </a:p>
          <a:p>
            <a:pPr algn="l"/>
            <a:r>
              <a:rPr lang="en-US" sz="1400" b="0" i="0" dirty="0">
                <a:solidFill>
                  <a:srgbClr val="1A202C"/>
                </a:solidFill>
                <a:effectLst/>
                <a:latin typeface="Open Sans" panose="020B0606030504020204" pitchFamily="34" charset="0"/>
              </a:rPr>
              <a:t>You'll take screenshots as proof of work for this project, so remember to collect these screenshots throughout the project steps. A checklist is provided at the end of each step so you can double-check you've collected all of the screenshot deliverables.</a:t>
            </a:r>
          </a:p>
          <a:p>
            <a:pPr algn="l"/>
            <a:r>
              <a:rPr lang="en-US" sz="1400" b="0" i="0" dirty="0">
                <a:solidFill>
                  <a:srgbClr val="1A202C"/>
                </a:solidFill>
                <a:effectLst/>
                <a:latin typeface="Open Sans" panose="020B0606030504020204" pitchFamily="34" charset="0"/>
              </a:rPr>
              <a:t>You'll also need to create a </a:t>
            </a:r>
            <a:r>
              <a:rPr lang="en-US" sz="1400" b="0" i="0" dirty="0" err="1">
                <a:solidFill>
                  <a:srgbClr val="1A202C"/>
                </a:solidFill>
                <a:effectLst/>
                <a:latin typeface="Open Sans" panose="020B0606030504020204" pitchFamily="34" charset="0"/>
              </a:rPr>
              <a:t>Github</a:t>
            </a:r>
            <a:r>
              <a:rPr lang="en-US" sz="1400" b="0" i="0" dirty="0">
                <a:solidFill>
                  <a:srgbClr val="1A202C"/>
                </a:solidFill>
                <a:effectLst/>
                <a:latin typeface="Open Sans" panose="020B0606030504020204" pitchFamily="34" charset="0"/>
              </a:rPr>
              <a:t> repository for this project. At the end of the project, you will connect your Azure pipelines to </a:t>
            </a:r>
            <a:r>
              <a:rPr lang="en-US" sz="1400" b="0" i="0" dirty="0" err="1">
                <a:solidFill>
                  <a:srgbClr val="1A202C"/>
                </a:solidFill>
                <a:effectLst/>
                <a:latin typeface="Open Sans" panose="020B0606030504020204" pitchFamily="34" charset="0"/>
              </a:rPr>
              <a:t>Github</a:t>
            </a:r>
            <a:r>
              <a:rPr lang="en-US" sz="1400" b="0" i="0" dirty="0">
                <a:solidFill>
                  <a:srgbClr val="1A202C"/>
                </a:solidFill>
                <a:effectLst/>
                <a:latin typeface="Open Sans" panose="020B0606030504020204" pitchFamily="34" charset="0"/>
              </a:rPr>
              <a:t> and submit the URL or contents of the repository.</a:t>
            </a:r>
          </a:p>
          <a:p>
            <a:pPr algn="l"/>
            <a:r>
              <a:rPr lang="en-US" sz="1400" b="0" i="0" dirty="0">
                <a:solidFill>
                  <a:srgbClr val="1A202C"/>
                </a:solidFill>
                <a:effectLst/>
                <a:latin typeface="Open Sans" panose="020B0606030504020204" pitchFamily="34" charset="0"/>
              </a:rPr>
              <a:t>When you submit your project, it will be assessed against this </a:t>
            </a:r>
            <a:r>
              <a:rPr lang="en-US" sz="1400" b="0" i="0" u="none" strike="noStrike" dirty="0">
                <a:solidFill>
                  <a:srgbClr val="02B3E4"/>
                </a:solidFill>
                <a:effectLst/>
                <a:latin typeface="Open Sans" panose="020B0606030504020204" pitchFamily="34" charset="0"/>
                <a:hlinkClick r:id="rId2"/>
              </a:rPr>
              <a:t>project rubric</a:t>
            </a:r>
            <a:r>
              <a:rPr lang="en-US" sz="1400" b="0" i="0" dirty="0">
                <a:solidFill>
                  <a:srgbClr val="1A202C"/>
                </a:solidFill>
                <a:effectLst/>
                <a:latin typeface="Open Sans" panose="020B0606030504020204" pitchFamily="34" charset="0"/>
              </a:rPr>
              <a:t>. Take a moment to review it now and periodically throughout the project to make sure you're meeting the requirements.</a:t>
            </a:r>
          </a:p>
          <a:p>
            <a:pPr algn="l"/>
            <a:r>
              <a:rPr lang="en-US" sz="1400" b="1" i="0" dirty="0">
                <a:solidFill>
                  <a:srgbClr val="1A202C"/>
                </a:solidFill>
                <a:effectLst/>
                <a:latin typeface="Open Sans" panose="020B0606030504020204" pitchFamily="34" charset="0"/>
              </a:rPr>
              <a:t>Project Data</a:t>
            </a:r>
          </a:p>
          <a:p>
            <a:pPr algn="l"/>
            <a:r>
              <a:rPr lang="en-US" sz="1400" b="0" i="0" u="none" strike="noStrike" dirty="0">
                <a:solidFill>
                  <a:srgbClr val="02B3E4"/>
                </a:solidFill>
                <a:effectLst/>
                <a:latin typeface="Open Sans" panose="020B0606030504020204" pitchFamily="34" charset="0"/>
                <a:hlinkClick r:id="rId3"/>
              </a:rPr>
              <a:t>Download these .csv files</a:t>
            </a:r>
            <a:r>
              <a:rPr lang="en-US" sz="1400" b="0" i="0" dirty="0">
                <a:solidFill>
                  <a:srgbClr val="1A202C"/>
                </a:solidFill>
                <a:effectLst/>
                <a:latin typeface="Open Sans" panose="020B0606030504020204" pitchFamily="34" charset="0"/>
              </a:rPr>
              <a:t> that </a:t>
            </a:r>
            <a:r>
              <a:rPr lang="en-US" sz="1400" b="1" i="0" dirty="0">
                <a:solidFill>
                  <a:srgbClr val="1A202C"/>
                </a:solidFill>
                <a:effectLst/>
                <a:latin typeface="Open Sans" panose="020B0606030504020204" pitchFamily="34" charset="0"/>
              </a:rPr>
              <a:t>provide the data for the project</a:t>
            </a:r>
            <a:r>
              <a:rPr lang="en-US" sz="1400" b="0" i="0" dirty="0">
                <a:solidFill>
                  <a:srgbClr val="1A202C"/>
                </a:solidFill>
                <a:effectLst/>
                <a:latin typeface="Open Sans" panose="020B0606030504020204" pitchFamily="34" charset="0"/>
              </a:rPr>
              <a:t>.</a:t>
            </a:r>
          </a:p>
        </p:txBody>
      </p:sp>
    </p:spTree>
    <p:extLst>
      <p:ext uri="{BB962C8B-B14F-4D97-AF65-F5344CB8AC3E}">
        <p14:creationId xmlns:p14="http://schemas.microsoft.com/office/powerpoint/2010/main" val="396164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3A3D-9026-747E-9489-E440955DD4B5}"/>
              </a:ext>
            </a:extLst>
          </p:cNvPr>
          <p:cNvSpPr>
            <a:spLocks noGrp="1"/>
          </p:cNvSpPr>
          <p:nvPr>
            <p:ph type="ctrTitle"/>
          </p:nvPr>
        </p:nvSpPr>
        <p:spPr>
          <a:xfrm>
            <a:off x="872246" y="379379"/>
            <a:ext cx="9144000" cy="1215957"/>
          </a:xfrm>
        </p:spPr>
        <p:txBody>
          <a:bodyPr>
            <a:noAutofit/>
          </a:bodyPr>
          <a:lstStyle/>
          <a:p>
            <a:pPr algn="l"/>
            <a:r>
              <a:rPr lang="en-US" sz="4000" b="0" i="0" dirty="0">
                <a:solidFill>
                  <a:srgbClr val="1A202C"/>
                </a:solidFill>
                <a:effectLst/>
                <a:latin typeface="Open Sans" panose="020B0606030504020204" pitchFamily="34" charset="0"/>
              </a:rPr>
              <a:t>Project: Data Integration Pipelines for NYC Payroll Data Analytics</a:t>
            </a:r>
            <a:endParaRPr lang="en-US" sz="4000" dirty="0"/>
          </a:p>
        </p:txBody>
      </p:sp>
      <p:sp>
        <p:nvSpPr>
          <p:cNvPr id="3" name="Subtitle 2">
            <a:extLst>
              <a:ext uri="{FF2B5EF4-FFF2-40B4-BE49-F238E27FC236}">
                <a16:creationId xmlns:a16="http://schemas.microsoft.com/office/drawing/2014/main" id="{13AB1C02-3D5D-55CF-5E42-AEB306F46802}"/>
              </a:ext>
            </a:extLst>
          </p:cNvPr>
          <p:cNvSpPr>
            <a:spLocks noGrp="1"/>
          </p:cNvSpPr>
          <p:nvPr>
            <p:ph type="subTitle" idx="1"/>
          </p:nvPr>
        </p:nvSpPr>
        <p:spPr>
          <a:xfrm>
            <a:off x="872246" y="1870513"/>
            <a:ext cx="10158920" cy="4987487"/>
          </a:xfrm>
        </p:spPr>
        <p:txBody>
          <a:bodyPr>
            <a:noAutofit/>
          </a:bodyPr>
          <a:lstStyle/>
          <a:p>
            <a:pPr algn="l">
              <a:spcBef>
                <a:spcPts val="800"/>
              </a:spcBef>
            </a:pPr>
            <a:r>
              <a:rPr lang="en-US" sz="1400" b="1" i="0" dirty="0">
                <a:solidFill>
                  <a:srgbClr val="1A202C"/>
                </a:solidFill>
                <a:effectLst/>
                <a:latin typeface="Open Sans" panose="020B0606030504020204" pitchFamily="34" charset="0"/>
              </a:rPr>
              <a:t>Step 1: Prepare the Data Infrastructure</a:t>
            </a:r>
          </a:p>
          <a:p>
            <a:pPr algn="l">
              <a:spcBef>
                <a:spcPts val="800"/>
              </a:spcBef>
            </a:pPr>
            <a:r>
              <a:rPr lang="en-US" sz="1400" b="0" i="0" dirty="0">
                <a:solidFill>
                  <a:srgbClr val="1A202C"/>
                </a:solidFill>
                <a:effectLst/>
                <a:latin typeface="Open Sans" panose="020B0606030504020204" pitchFamily="34" charset="0"/>
              </a:rPr>
              <a:t>Setup Data and Resources in Azure</a:t>
            </a:r>
          </a:p>
          <a:p>
            <a:pPr algn="l">
              <a:spcBef>
                <a:spcPts val="800"/>
              </a:spcBef>
            </a:pPr>
            <a:r>
              <a:rPr lang="en-US" sz="1400" b="1" i="0" dirty="0">
                <a:solidFill>
                  <a:srgbClr val="1A202C"/>
                </a:solidFill>
                <a:effectLst/>
                <a:latin typeface="Open Sans" panose="020B0606030504020204" pitchFamily="34" charset="0"/>
              </a:rPr>
              <a:t>1.Create the data lake and upload data</a:t>
            </a:r>
            <a:endParaRPr lang="en-US" sz="1400" b="0" i="0" dirty="0">
              <a:solidFill>
                <a:srgbClr val="1A202C"/>
              </a:solidFill>
              <a:effectLst/>
              <a:latin typeface="Open Sans" panose="020B0606030504020204" pitchFamily="34" charset="0"/>
            </a:endParaRPr>
          </a:p>
          <a:p>
            <a:pPr algn="l">
              <a:spcBef>
                <a:spcPts val="800"/>
              </a:spcBef>
            </a:pPr>
            <a:r>
              <a:rPr lang="en-US" sz="1400" b="0" i="0" dirty="0">
                <a:solidFill>
                  <a:srgbClr val="1A202C"/>
                </a:solidFill>
                <a:effectLst/>
                <a:latin typeface="Open Sans" panose="020B0606030504020204" pitchFamily="34" charset="0"/>
              </a:rPr>
              <a:t>Log into your temporary Azure account (instructions on the previous page) and create the following resources. Please use the provided resource group to create each resource. You will use these resources for the whole project, in all of the steps, so you'll only need to create one of each:</a:t>
            </a:r>
          </a:p>
          <a:p>
            <a:pPr algn="l">
              <a:spcBef>
                <a:spcPts val="800"/>
              </a:spcBef>
            </a:pPr>
            <a:r>
              <a:rPr lang="en-US" sz="1400" b="0" i="0" dirty="0">
                <a:solidFill>
                  <a:srgbClr val="1A202C"/>
                </a:solidFill>
                <a:effectLst/>
                <a:latin typeface="Open Sans" panose="020B0606030504020204" pitchFamily="34" charset="0"/>
              </a:rPr>
              <a:t>Create an Azure Data Lake Storage Gen2 (storage account) and associated storage container resource named </a:t>
            </a:r>
            <a:r>
              <a:rPr lang="en-US" sz="1400" b="1" i="0" dirty="0" err="1">
                <a:solidFill>
                  <a:srgbClr val="1A202C"/>
                </a:solidFill>
                <a:effectLst/>
                <a:latin typeface="Open Sans" panose="020B0606030504020204" pitchFamily="34" charset="0"/>
              </a:rPr>
              <a:t>adlsnycpayroll-yourfirstname-lastintial</a:t>
            </a:r>
            <a:r>
              <a:rPr lang="en-US" sz="1400" b="0" i="0" dirty="0">
                <a:solidFill>
                  <a:srgbClr val="1A202C"/>
                </a:solidFill>
                <a:effectLst/>
                <a:latin typeface="Open Sans" panose="020B0606030504020204" pitchFamily="34" charset="0"/>
              </a:rPr>
              <a:t>. Create three directories in this storage container named</a:t>
            </a:r>
          </a:p>
          <a:p>
            <a:pPr algn="l">
              <a:spcBef>
                <a:spcPts val="800"/>
              </a:spcBef>
              <a:buFont typeface="Arial" panose="020B0604020202020204" pitchFamily="34" charset="0"/>
              <a:buChar char="•"/>
            </a:pPr>
            <a:r>
              <a:rPr lang="en-US" sz="1400" b="1" i="0" dirty="0" err="1">
                <a:solidFill>
                  <a:srgbClr val="1A202C"/>
                </a:solidFill>
                <a:effectLst/>
                <a:latin typeface="Open Sans" panose="020B0606030504020204" pitchFamily="34" charset="0"/>
              </a:rPr>
              <a:t>dirpayrollfiles</a:t>
            </a:r>
            <a:endParaRPr lang="en-US" sz="1400" b="0" i="0" dirty="0">
              <a:solidFill>
                <a:srgbClr val="1A202C"/>
              </a:solidFill>
              <a:effectLst/>
              <a:latin typeface="Open Sans" panose="020B0606030504020204" pitchFamily="34" charset="0"/>
            </a:endParaRPr>
          </a:p>
          <a:p>
            <a:pPr algn="l">
              <a:spcBef>
                <a:spcPts val="800"/>
              </a:spcBef>
              <a:buFont typeface="Arial" panose="020B0604020202020204" pitchFamily="34" charset="0"/>
              <a:buChar char="•"/>
            </a:pPr>
            <a:r>
              <a:rPr lang="en-US" sz="1400" b="1" i="0" dirty="0" err="1">
                <a:solidFill>
                  <a:srgbClr val="1A202C"/>
                </a:solidFill>
                <a:effectLst/>
                <a:latin typeface="Open Sans" panose="020B0606030504020204" pitchFamily="34" charset="0"/>
              </a:rPr>
              <a:t>dirhistoryfiles</a:t>
            </a:r>
            <a:endParaRPr lang="en-US" sz="1400" b="0" i="0" dirty="0">
              <a:solidFill>
                <a:srgbClr val="1A202C"/>
              </a:solidFill>
              <a:effectLst/>
              <a:latin typeface="Open Sans" panose="020B0606030504020204" pitchFamily="34" charset="0"/>
            </a:endParaRPr>
          </a:p>
          <a:p>
            <a:pPr algn="l">
              <a:spcBef>
                <a:spcPts val="800"/>
              </a:spcBef>
              <a:buFont typeface="Arial" panose="020B0604020202020204" pitchFamily="34" charset="0"/>
              <a:buChar char="•"/>
            </a:pPr>
            <a:r>
              <a:rPr lang="en-US" sz="1400" b="1" i="0" dirty="0" err="1">
                <a:solidFill>
                  <a:srgbClr val="1A202C"/>
                </a:solidFill>
                <a:effectLst/>
                <a:latin typeface="Open Sans" panose="020B0606030504020204" pitchFamily="34" charset="0"/>
              </a:rPr>
              <a:t>dirstaging</a:t>
            </a:r>
            <a:endParaRPr lang="en-US" sz="1400" b="0" i="0" dirty="0">
              <a:solidFill>
                <a:srgbClr val="1A202C"/>
              </a:solidFill>
              <a:effectLst/>
              <a:latin typeface="Open Sans" panose="020B0606030504020204" pitchFamily="34" charset="0"/>
            </a:endParaRPr>
          </a:p>
          <a:p>
            <a:pPr algn="l">
              <a:spcBef>
                <a:spcPts val="800"/>
              </a:spcBef>
            </a:pPr>
            <a:r>
              <a:rPr lang="en-US" sz="1400" b="0" i="0" dirty="0">
                <a:solidFill>
                  <a:srgbClr val="1A202C"/>
                </a:solidFill>
                <a:effectLst/>
                <a:latin typeface="Open Sans" panose="020B0606030504020204" pitchFamily="34" charset="0"/>
              </a:rPr>
              <a:t>Upload these files from the </a:t>
            </a:r>
            <a:r>
              <a:rPr lang="en-US" sz="1400" b="0" i="0" u="none" strike="noStrike" dirty="0">
                <a:solidFill>
                  <a:srgbClr val="02B3E4"/>
                </a:solidFill>
                <a:effectLst/>
                <a:latin typeface="Open Sans" panose="020B0606030504020204" pitchFamily="34" charset="0"/>
                <a:hlinkClick r:id="rId2"/>
              </a:rPr>
              <a:t>project data</a:t>
            </a:r>
            <a:r>
              <a:rPr lang="en-US" sz="1400" b="0" i="0" dirty="0">
                <a:solidFill>
                  <a:srgbClr val="1A202C"/>
                </a:solidFill>
                <a:effectLst/>
                <a:latin typeface="Open Sans" panose="020B0606030504020204" pitchFamily="34" charset="0"/>
              </a:rPr>
              <a:t> to the </a:t>
            </a:r>
            <a:r>
              <a:rPr lang="en-US" sz="1400" b="1" i="0" dirty="0" err="1">
                <a:solidFill>
                  <a:srgbClr val="1A202C"/>
                </a:solidFill>
                <a:effectLst/>
                <a:latin typeface="Open Sans" panose="020B0606030504020204" pitchFamily="34" charset="0"/>
              </a:rPr>
              <a:t>dirpayrollfiles</a:t>
            </a:r>
            <a:r>
              <a:rPr lang="en-US" sz="1400" b="0" i="0" dirty="0">
                <a:solidFill>
                  <a:srgbClr val="1A202C"/>
                </a:solidFill>
                <a:effectLst/>
                <a:latin typeface="Open Sans" panose="020B0606030504020204" pitchFamily="34" charset="0"/>
              </a:rPr>
              <a:t> folder</a:t>
            </a:r>
          </a:p>
          <a:p>
            <a:pPr algn="l">
              <a:spcBef>
                <a:spcPts val="800"/>
              </a:spcBef>
              <a:buFont typeface="Arial" panose="020B0604020202020204" pitchFamily="34" charset="0"/>
              <a:buChar char="•"/>
            </a:pPr>
            <a:r>
              <a:rPr lang="en-US" sz="1400" b="0" i="0" dirty="0">
                <a:solidFill>
                  <a:srgbClr val="1A202C"/>
                </a:solidFill>
                <a:effectLst/>
                <a:latin typeface="Open Sans" panose="020B0606030504020204" pitchFamily="34" charset="0"/>
              </a:rPr>
              <a:t>EmpMaster.csv</a:t>
            </a:r>
          </a:p>
          <a:p>
            <a:pPr algn="l">
              <a:spcBef>
                <a:spcPts val="800"/>
              </a:spcBef>
              <a:buFont typeface="Arial" panose="020B0604020202020204" pitchFamily="34" charset="0"/>
              <a:buChar char="•"/>
            </a:pPr>
            <a:r>
              <a:rPr lang="en-US" sz="1400" b="0" i="0" dirty="0">
                <a:solidFill>
                  <a:srgbClr val="1A202C"/>
                </a:solidFill>
                <a:effectLst/>
                <a:latin typeface="Open Sans" panose="020B0606030504020204" pitchFamily="34" charset="0"/>
              </a:rPr>
              <a:t>AgencyMaster.csv</a:t>
            </a:r>
          </a:p>
          <a:p>
            <a:pPr algn="l">
              <a:spcBef>
                <a:spcPts val="800"/>
              </a:spcBef>
              <a:buFont typeface="Arial" panose="020B0604020202020204" pitchFamily="34" charset="0"/>
              <a:buChar char="•"/>
            </a:pPr>
            <a:r>
              <a:rPr lang="en-US" sz="1400" b="0" i="0" dirty="0">
                <a:solidFill>
                  <a:srgbClr val="1A202C"/>
                </a:solidFill>
                <a:effectLst/>
                <a:latin typeface="Open Sans" panose="020B0606030504020204" pitchFamily="34" charset="0"/>
              </a:rPr>
              <a:t>TitleMaster.csv</a:t>
            </a:r>
          </a:p>
          <a:p>
            <a:pPr algn="l">
              <a:spcBef>
                <a:spcPts val="800"/>
              </a:spcBef>
              <a:buFont typeface="Arial" panose="020B0604020202020204" pitchFamily="34" charset="0"/>
              <a:buChar char="•"/>
            </a:pPr>
            <a:r>
              <a:rPr lang="en-US" sz="1400" b="0" i="0" dirty="0">
                <a:solidFill>
                  <a:srgbClr val="1A202C"/>
                </a:solidFill>
                <a:effectLst/>
                <a:latin typeface="Open Sans" panose="020B0606030504020204" pitchFamily="34" charset="0"/>
              </a:rPr>
              <a:t>nycpayroll_2021.csv</a:t>
            </a:r>
          </a:p>
          <a:p>
            <a:pPr algn="l">
              <a:spcBef>
                <a:spcPts val="800"/>
              </a:spcBef>
            </a:pPr>
            <a:r>
              <a:rPr lang="en-US" sz="1400" b="0" i="0" dirty="0">
                <a:solidFill>
                  <a:srgbClr val="1A202C"/>
                </a:solidFill>
                <a:effectLst/>
                <a:latin typeface="Open Sans" panose="020B0606030504020204" pitchFamily="34" charset="0"/>
              </a:rPr>
              <a:t>Upload this file (historical data) from the </a:t>
            </a:r>
            <a:r>
              <a:rPr lang="en-US" sz="1400" b="0" i="0" u="none" strike="noStrike" dirty="0">
                <a:solidFill>
                  <a:srgbClr val="02B3E4"/>
                </a:solidFill>
                <a:effectLst/>
                <a:latin typeface="Open Sans" panose="020B0606030504020204" pitchFamily="34" charset="0"/>
                <a:hlinkClick r:id="rId2"/>
              </a:rPr>
              <a:t>project data</a:t>
            </a:r>
            <a:r>
              <a:rPr lang="en-US" sz="1400" b="0" i="0" dirty="0">
                <a:solidFill>
                  <a:srgbClr val="1A202C"/>
                </a:solidFill>
                <a:effectLst/>
                <a:latin typeface="Open Sans" panose="020B0606030504020204" pitchFamily="34" charset="0"/>
              </a:rPr>
              <a:t> to the </a:t>
            </a:r>
            <a:r>
              <a:rPr lang="en-US" sz="1400" b="1" i="0" dirty="0" err="1">
                <a:solidFill>
                  <a:srgbClr val="1A202C"/>
                </a:solidFill>
                <a:effectLst/>
                <a:latin typeface="Open Sans" panose="020B0606030504020204" pitchFamily="34" charset="0"/>
              </a:rPr>
              <a:t>dirhistoryfiles</a:t>
            </a:r>
            <a:r>
              <a:rPr lang="en-US" sz="1400" b="0" i="0" dirty="0">
                <a:solidFill>
                  <a:srgbClr val="1A202C"/>
                </a:solidFill>
                <a:effectLst/>
                <a:latin typeface="Open Sans" panose="020B0606030504020204" pitchFamily="34" charset="0"/>
              </a:rPr>
              <a:t> folder</a:t>
            </a:r>
          </a:p>
          <a:p>
            <a:pPr algn="l">
              <a:spcBef>
                <a:spcPts val="800"/>
              </a:spcBef>
              <a:buFont typeface="Arial" panose="020B0604020202020204" pitchFamily="34" charset="0"/>
              <a:buChar char="•"/>
            </a:pPr>
            <a:r>
              <a:rPr lang="en-US" sz="1400" b="0" i="0" dirty="0">
                <a:solidFill>
                  <a:srgbClr val="1A202C"/>
                </a:solidFill>
                <a:effectLst/>
                <a:latin typeface="Open Sans" panose="020B0606030504020204" pitchFamily="34" charset="0"/>
              </a:rPr>
              <a:t>nycpayroll_2020.csv</a:t>
            </a:r>
          </a:p>
          <a:p>
            <a:pPr>
              <a:spcBef>
                <a:spcPts val="800"/>
              </a:spcBef>
            </a:pPr>
            <a:endParaRPr lang="en-US" sz="1400" dirty="0"/>
          </a:p>
        </p:txBody>
      </p:sp>
    </p:spTree>
    <p:extLst>
      <p:ext uri="{BB962C8B-B14F-4D97-AF65-F5344CB8AC3E}">
        <p14:creationId xmlns:p14="http://schemas.microsoft.com/office/powerpoint/2010/main" val="1999904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3A3D-9026-747E-9489-E440955DD4B5}"/>
              </a:ext>
            </a:extLst>
          </p:cNvPr>
          <p:cNvSpPr>
            <a:spLocks noGrp="1"/>
          </p:cNvSpPr>
          <p:nvPr>
            <p:ph type="ctrTitle"/>
          </p:nvPr>
        </p:nvSpPr>
        <p:spPr>
          <a:xfrm>
            <a:off x="872246" y="515566"/>
            <a:ext cx="9144000" cy="1215957"/>
          </a:xfrm>
        </p:spPr>
        <p:txBody>
          <a:bodyPr>
            <a:noAutofit/>
          </a:bodyPr>
          <a:lstStyle/>
          <a:p>
            <a:pPr algn="l"/>
            <a:r>
              <a:rPr lang="en-US" sz="4000" b="0" i="0" dirty="0">
                <a:solidFill>
                  <a:srgbClr val="1A202C"/>
                </a:solidFill>
                <a:effectLst/>
                <a:latin typeface="Open Sans" panose="020B0606030504020204" pitchFamily="34" charset="0"/>
              </a:rPr>
              <a:t>Project: Data Integration Pipelines for NYC Payroll Data Analytics</a:t>
            </a:r>
            <a:endParaRPr lang="en-US" sz="4000" dirty="0"/>
          </a:p>
        </p:txBody>
      </p:sp>
      <p:sp>
        <p:nvSpPr>
          <p:cNvPr id="4" name="Rectangle 1">
            <a:extLst>
              <a:ext uri="{FF2B5EF4-FFF2-40B4-BE49-F238E27FC236}">
                <a16:creationId xmlns:a16="http://schemas.microsoft.com/office/drawing/2014/main" id="{23235F8B-542B-972C-9382-BD82CB700195}"/>
              </a:ext>
            </a:extLst>
          </p:cNvPr>
          <p:cNvSpPr>
            <a:spLocks noGrp="1" noChangeArrowheads="1"/>
          </p:cNvSpPr>
          <p:nvPr>
            <p:ph type="subTitle" idx="1"/>
          </p:nvPr>
        </p:nvSpPr>
        <p:spPr bwMode="auto">
          <a:xfrm>
            <a:off x="872246" y="2200395"/>
            <a:ext cx="9683819" cy="4298613"/>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1000"/>
              </a:spcBef>
              <a:spcAft>
                <a:spcPct val="0"/>
              </a:spcAft>
              <a:buClrTx/>
              <a:buSzTx/>
              <a:buFontTx/>
              <a:buNone/>
              <a:tabLst/>
            </a:pPr>
            <a:r>
              <a:rPr kumimoji="0" lang="en-US" altLang="en-US" sz="1400" b="1" i="0" u="none" strike="noStrike" cap="none" normalizeH="0" baseline="0" dirty="0">
                <a:ln>
                  <a:noFill/>
                </a:ln>
                <a:solidFill>
                  <a:srgbClr val="1A202C"/>
                </a:solidFill>
                <a:effectLst/>
                <a:latin typeface="Open Sans" panose="020B0606030504020204" pitchFamily="34" charset="0"/>
                <a:cs typeface="Open Sans" panose="020B0606030504020204" pitchFamily="34" charset="0"/>
              </a:rPr>
              <a:t>2. Create an Azure Data Factory Resource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ts val="1000"/>
              </a:spcBef>
              <a:spcAft>
                <a:spcPct val="0"/>
              </a:spcAft>
              <a:buClrTx/>
              <a:buSzTx/>
              <a:buFontTx/>
              <a:buNone/>
              <a:tabLst/>
            </a:pPr>
            <a:r>
              <a:rPr kumimoji="0" lang="en-US" altLang="en-US" sz="1400" b="1" i="0" u="none" strike="noStrike" cap="none" normalizeH="0" baseline="0" dirty="0">
                <a:ln>
                  <a:noFill/>
                </a:ln>
                <a:solidFill>
                  <a:srgbClr val="1A202C"/>
                </a:solidFill>
                <a:effectLst/>
                <a:latin typeface="Open Sans" panose="020B0606030504020204" pitchFamily="34" charset="0"/>
                <a:cs typeface="Open Sans" panose="020B0606030504020204" pitchFamily="34" charset="0"/>
              </a:rPr>
              <a:t>3. Create a SQL Database to store the current year of the payroll data</a:t>
            </a:r>
            <a:endParaRPr kumimoji="0" lang="en-US" altLang="en-US" sz="1400" b="0" i="0" u="none" strike="noStrike" cap="none" normalizeH="0" baseline="0" dirty="0">
              <a:ln>
                <a:noFill/>
              </a:ln>
              <a:solidFill>
                <a:srgbClr val="1A202C"/>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ts val="1000"/>
              </a:spcBef>
              <a:spcAft>
                <a:spcPct val="0"/>
              </a:spcAft>
              <a:buClrTx/>
              <a:buSzTx/>
              <a:buFontTx/>
              <a:buNone/>
              <a:tabLst/>
            </a:pPr>
            <a:r>
              <a:rPr kumimoji="0" lang="en-US" altLang="en-US" sz="1400" b="0" i="0" u="none" strike="noStrike" cap="none" normalizeH="0" baseline="0" dirty="0">
                <a:ln>
                  <a:noFill/>
                </a:ln>
                <a:solidFill>
                  <a:srgbClr val="1A202C"/>
                </a:solidFill>
                <a:effectLst/>
                <a:latin typeface="Open Sans" panose="020B0606030504020204" pitchFamily="34" charset="0"/>
                <a:cs typeface="Open Sans" panose="020B0606030504020204" pitchFamily="34" charset="0"/>
              </a:rPr>
              <a:t>In the Azure portal, create a SQL Database resource named </a:t>
            </a:r>
            <a:r>
              <a:rPr kumimoji="0" lang="en-US" altLang="en-US" sz="1400" b="1" i="0" u="none" strike="noStrike" cap="none" normalizeH="0" baseline="0" dirty="0" err="1">
                <a:ln>
                  <a:noFill/>
                </a:ln>
                <a:solidFill>
                  <a:srgbClr val="1A202C"/>
                </a:solidFill>
                <a:effectLst/>
                <a:latin typeface="Open Sans" panose="020B0606030504020204" pitchFamily="34" charset="0"/>
                <a:cs typeface="Open Sans" panose="020B0606030504020204" pitchFamily="34" charset="0"/>
              </a:rPr>
              <a:t>db_nycpayroll</a:t>
            </a:r>
            <a:endParaRPr kumimoji="0" lang="en-US" altLang="en-US" sz="1400" b="0" i="0" u="none" strike="noStrike" cap="none" normalizeH="0" baseline="0" dirty="0">
              <a:ln>
                <a:noFill/>
              </a:ln>
              <a:solidFill>
                <a:srgbClr val="1A202C"/>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ts val="1000"/>
              </a:spcBef>
              <a:spcAft>
                <a:spcPct val="0"/>
              </a:spcAft>
              <a:buClrTx/>
              <a:buSzTx/>
              <a:buFontTx/>
              <a:buChar char="•"/>
              <a:tabLst/>
            </a:pPr>
            <a:r>
              <a:rPr kumimoji="0" lang="en-US" altLang="en-US" sz="1400" b="0" i="0" u="none" strike="noStrike" cap="none" normalizeH="0" baseline="0" dirty="0">
                <a:ln>
                  <a:noFill/>
                </a:ln>
                <a:solidFill>
                  <a:srgbClr val="1A202C"/>
                </a:solidFill>
                <a:effectLst/>
                <a:latin typeface="Open Sans" panose="020B0606030504020204" pitchFamily="34" charset="0"/>
                <a:cs typeface="Open Sans" panose="020B0606030504020204" pitchFamily="34" charset="0"/>
              </a:rPr>
              <a:t>Add client IP address to the SQL DB firewall</a:t>
            </a:r>
          </a:p>
          <a:p>
            <a:pPr marL="0" marR="0" lvl="0" indent="0" algn="l" defTabSz="914400" rtl="0" eaLnBrk="0" fontAlgn="base" latinLnBrk="0" hangingPunct="0">
              <a:lnSpc>
                <a:spcPct val="100000"/>
              </a:lnSpc>
              <a:spcBef>
                <a:spcPts val="1000"/>
              </a:spcBef>
              <a:spcAft>
                <a:spcPct val="0"/>
              </a:spcAft>
              <a:buClrTx/>
              <a:buSzTx/>
              <a:buFontTx/>
              <a:buNone/>
              <a:tabLst/>
            </a:pPr>
            <a:r>
              <a:rPr kumimoji="0" lang="en-US" altLang="en-US" sz="1400" b="0" i="0" u="none" strike="noStrike" cap="none" normalizeH="0" baseline="0" dirty="0">
                <a:ln>
                  <a:noFill/>
                </a:ln>
                <a:solidFill>
                  <a:srgbClr val="1A202C"/>
                </a:solidFill>
                <a:effectLst/>
                <a:latin typeface="Open Sans" panose="020B0606030504020204" pitchFamily="34" charset="0"/>
                <a:cs typeface="Open Sans" panose="020B0606030504020204" pitchFamily="34" charset="0"/>
              </a:rPr>
              <a:t>Create a table called </a:t>
            </a:r>
            <a:r>
              <a:rPr kumimoji="0" lang="en-US" altLang="en-US" sz="1400" b="1" i="0" u="none" strike="noStrike" cap="none" normalizeH="0" baseline="0" dirty="0" err="1">
                <a:ln>
                  <a:noFill/>
                </a:ln>
                <a:solidFill>
                  <a:srgbClr val="1A202C"/>
                </a:solidFill>
                <a:effectLst/>
                <a:latin typeface="Open Sans" panose="020B0606030504020204" pitchFamily="34" charset="0"/>
                <a:cs typeface="Open Sans" panose="020B0606030504020204" pitchFamily="34" charset="0"/>
              </a:rPr>
              <a:t>NYC_Payroll_Data</a:t>
            </a:r>
            <a:r>
              <a:rPr kumimoji="0" lang="en-US" altLang="en-US" sz="1400" b="0" i="0" u="none" strike="noStrike" cap="none" normalizeH="0" baseline="0" dirty="0">
                <a:ln>
                  <a:noFill/>
                </a:ln>
                <a:solidFill>
                  <a:srgbClr val="1A202C"/>
                </a:solidFill>
                <a:effectLst/>
                <a:latin typeface="Open Sans" panose="020B0606030504020204" pitchFamily="34" charset="0"/>
                <a:cs typeface="Open Sans" panose="020B0606030504020204" pitchFamily="34" charset="0"/>
              </a:rPr>
              <a:t> in </a:t>
            </a:r>
            <a:r>
              <a:rPr kumimoji="0" lang="en-US" altLang="en-US" sz="1400" b="1" i="0" u="none" strike="noStrike" cap="none" normalizeH="0" baseline="0" dirty="0" err="1">
                <a:ln>
                  <a:noFill/>
                </a:ln>
                <a:solidFill>
                  <a:srgbClr val="1A202C"/>
                </a:solidFill>
                <a:effectLst/>
                <a:latin typeface="Open Sans" panose="020B0606030504020204" pitchFamily="34" charset="0"/>
                <a:cs typeface="Open Sans" panose="020B0606030504020204" pitchFamily="34" charset="0"/>
              </a:rPr>
              <a:t>db_nycpayroll</a:t>
            </a:r>
            <a:r>
              <a:rPr kumimoji="0" lang="en-US" altLang="en-US" sz="1400" b="0" i="0" u="none" strike="noStrike" cap="none" normalizeH="0" baseline="0" dirty="0">
                <a:ln>
                  <a:noFill/>
                </a:ln>
                <a:solidFill>
                  <a:srgbClr val="1A202C"/>
                </a:solidFill>
                <a:effectLst/>
                <a:latin typeface="Open Sans" panose="020B0606030504020204" pitchFamily="34" charset="0"/>
                <a:cs typeface="Open Sans" panose="020B0606030504020204" pitchFamily="34" charset="0"/>
              </a:rPr>
              <a:t> in the Azure Query Editor with this SQL Script</a:t>
            </a:r>
            <a:r>
              <a:rPr kumimoji="0" lang="en-US" altLang="en-US" sz="1400" b="1" i="0" u="none" strike="noStrike" cap="none" normalizeH="0" baseline="0" dirty="0">
                <a:ln>
                  <a:noFill/>
                </a:ln>
                <a:solidFill>
                  <a:srgbClr val="1A202C"/>
                </a:solidFill>
                <a:effectLst/>
                <a:latin typeface="Open Sans" panose="020B0606030504020204" pitchFamily="34" charset="0"/>
                <a:cs typeface="Open Sans" panose="020B0606030504020204" pitchFamily="34" charset="0"/>
              </a:rPr>
              <a:t>:</a:t>
            </a:r>
            <a:endParaRPr kumimoji="0" lang="en-US" altLang="en-US" sz="1400" b="0" i="0" u="none" strike="noStrike" cap="none" normalizeH="0" baseline="0" dirty="0">
              <a:ln>
                <a:noFill/>
              </a:ln>
              <a:solidFill>
                <a:srgbClr val="0F2B3D"/>
              </a:solidFill>
              <a:effectLst/>
              <a:latin typeface="SFMono-Regular"/>
              <a:cs typeface="Open Sans" panose="020B0606030504020204" pitchFamily="34" charset="0"/>
            </a:endParaRPr>
          </a:p>
          <a:p>
            <a:pPr marL="0" marR="0" lvl="0" indent="0" algn="l" defTabSz="914400" rtl="0" eaLnBrk="0" fontAlgn="base" latinLnBrk="0" hangingPunct="0">
              <a:lnSpc>
                <a:spcPct val="100000"/>
              </a:lnSpc>
              <a:spcBef>
                <a:spcPts val="1000"/>
              </a:spcBef>
              <a:spcAft>
                <a:spcPct val="0"/>
              </a:spcAft>
              <a:buClrTx/>
              <a:buSzTx/>
              <a:buFontTx/>
              <a:buNone/>
              <a:tabLst/>
            </a:pPr>
            <a:r>
              <a:rPr kumimoji="0" lang="en-US" altLang="en-US" sz="1400" b="0" i="0" u="none" strike="noStrike" cap="none" normalizeH="0" baseline="0" dirty="0">
                <a:ln>
                  <a:noFill/>
                </a:ln>
                <a:solidFill>
                  <a:srgbClr val="0F2B3D"/>
                </a:solidFill>
                <a:effectLst/>
                <a:latin typeface="SFMono-Regular"/>
                <a:cs typeface="Open Sans" panose="020B0606030504020204" pitchFamily="34" charset="0"/>
              </a:rPr>
              <a:t>CREATE TABLE [</a:t>
            </a:r>
            <a:r>
              <a:rPr kumimoji="0" lang="en-US" altLang="en-US" sz="1400" b="0" i="0" u="none" strike="noStrike" cap="none" normalizeH="0" baseline="0" dirty="0" err="1">
                <a:ln>
                  <a:noFill/>
                </a:ln>
                <a:solidFill>
                  <a:srgbClr val="0F2B3D"/>
                </a:solidFill>
                <a:effectLst/>
                <a:latin typeface="SFMono-Regular"/>
                <a:cs typeface="Open Sans" panose="020B0606030504020204" pitchFamily="34" charset="0"/>
              </a:rPr>
              <a:t>dbo</a:t>
            </a:r>
            <a:r>
              <a:rPr kumimoji="0" lang="en-US" altLang="en-US" sz="1400" b="0" i="0" u="none" strike="noStrike" cap="none" normalizeH="0" baseline="0" dirty="0">
                <a:ln>
                  <a:noFill/>
                </a:ln>
                <a:solidFill>
                  <a:srgbClr val="0F2B3D"/>
                </a:solidFill>
                <a:effectLst/>
                <a:latin typeface="SFMono-Regular"/>
                <a:cs typeface="Open Sans" panose="020B0606030504020204" pitchFamily="34" charset="0"/>
              </a:rPr>
              <a:t>].[</a:t>
            </a:r>
            <a:r>
              <a:rPr kumimoji="0" lang="en-US" altLang="en-US" sz="1400" b="0" i="0" u="none" strike="noStrike" cap="none" normalizeH="0" baseline="0" dirty="0" err="1">
                <a:ln>
                  <a:noFill/>
                </a:ln>
                <a:solidFill>
                  <a:srgbClr val="0F2B3D"/>
                </a:solidFill>
                <a:effectLst/>
                <a:latin typeface="SFMono-Regular"/>
                <a:cs typeface="Open Sans" panose="020B0606030504020204" pitchFamily="34" charset="0"/>
              </a:rPr>
              <a:t>NYC_Payroll_Data</a:t>
            </a:r>
            <a:r>
              <a:rPr kumimoji="0" lang="en-US" altLang="en-US" sz="1400" b="0" i="0" u="none" strike="noStrike" cap="none" normalizeH="0" baseline="0" dirty="0">
                <a:ln>
                  <a:noFill/>
                </a:ln>
                <a:solidFill>
                  <a:srgbClr val="0F2B3D"/>
                </a:solidFill>
                <a:effectLst/>
                <a:latin typeface="SFMono-Regular"/>
                <a:cs typeface="Open Sans" panose="020B0606030504020204" pitchFamily="34" charset="0"/>
              </a:rPr>
              <a:t>]( </a:t>
            </a:r>
          </a:p>
          <a:p>
            <a:pPr marL="0" marR="0" lvl="0" indent="0" algn="l" defTabSz="914400" rtl="0" eaLnBrk="0" fontAlgn="base" latinLnBrk="0" hangingPunct="0">
              <a:lnSpc>
                <a:spcPct val="100000"/>
              </a:lnSpc>
              <a:spcBef>
                <a:spcPts val="1000"/>
              </a:spcBef>
              <a:spcAft>
                <a:spcPct val="0"/>
              </a:spcAft>
              <a:buClrTx/>
              <a:buSzTx/>
              <a:buFontTx/>
              <a:buNone/>
              <a:tabLst/>
            </a:pPr>
            <a:r>
              <a:rPr lang="en-US" altLang="en-US" sz="1400" dirty="0">
                <a:solidFill>
                  <a:srgbClr val="0F2B3D"/>
                </a:solidFill>
                <a:latin typeface="SFMono-Regular"/>
                <a:cs typeface="Open Sans" panose="020B0606030504020204" pitchFamily="34" charset="0"/>
              </a:rPr>
              <a:t>	</a:t>
            </a:r>
            <a:r>
              <a:rPr kumimoji="0" lang="en-US" altLang="en-US" sz="1400" b="0" i="0" u="none" strike="noStrike" cap="none" normalizeH="0" baseline="0" dirty="0">
                <a:ln>
                  <a:noFill/>
                </a:ln>
                <a:solidFill>
                  <a:srgbClr val="0F2B3D"/>
                </a:solidFill>
                <a:effectLst/>
                <a:latin typeface="SFMono-Regular"/>
                <a:cs typeface="Open Sans" panose="020B0606030504020204" pitchFamily="34" charset="0"/>
              </a:rPr>
              <a:t>[</a:t>
            </a:r>
            <a:r>
              <a:rPr kumimoji="0" lang="en-US" altLang="en-US" sz="1400" b="0" i="0" u="none" strike="noStrike" cap="none" normalizeH="0" baseline="0" dirty="0" err="1">
                <a:ln>
                  <a:noFill/>
                </a:ln>
                <a:solidFill>
                  <a:srgbClr val="0F2B3D"/>
                </a:solidFill>
                <a:effectLst/>
                <a:latin typeface="SFMono-Regular"/>
                <a:cs typeface="Open Sans" panose="020B0606030504020204" pitchFamily="34" charset="0"/>
              </a:rPr>
              <a:t>FiscalYear</a:t>
            </a:r>
            <a:r>
              <a:rPr kumimoji="0" lang="en-US" altLang="en-US" sz="1400" b="0" i="0" u="none" strike="noStrike" cap="none" normalizeH="0" baseline="0" dirty="0">
                <a:ln>
                  <a:noFill/>
                </a:ln>
                <a:solidFill>
                  <a:srgbClr val="0F2B3D"/>
                </a:solidFill>
                <a:effectLst/>
                <a:latin typeface="SFMono-Regular"/>
                <a:cs typeface="Open Sans" panose="020B0606030504020204" pitchFamily="34" charset="0"/>
              </a:rPr>
              <a:t>] [int] NULL, [</a:t>
            </a:r>
            <a:r>
              <a:rPr kumimoji="0" lang="en-US" altLang="en-US" sz="1400" b="0" i="0" u="none" strike="noStrike" cap="none" normalizeH="0" baseline="0" dirty="0" err="1">
                <a:ln>
                  <a:noFill/>
                </a:ln>
                <a:solidFill>
                  <a:srgbClr val="0F2B3D"/>
                </a:solidFill>
                <a:effectLst/>
                <a:latin typeface="SFMono-Regular"/>
                <a:cs typeface="Open Sans" panose="020B0606030504020204" pitchFamily="34" charset="0"/>
              </a:rPr>
              <a:t>PayrollNumber</a:t>
            </a:r>
            <a:r>
              <a:rPr kumimoji="0" lang="en-US" altLang="en-US" sz="1400" b="0" i="0" u="none" strike="noStrike" cap="none" normalizeH="0" baseline="0" dirty="0">
                <a:ln>
                  <a:noFill/>
                </a:ln>
                <a:solidFill>
                  <a:srgbClr val="0F2B3D"/>
                </a:solidFill>
                <a:effectLst/>
                <a:latin typeface="SFMono-Regular"/>
                <a:cs typeface="Open Sans" panose="020B0606030504020204" pitchFamily="34" charset="0"/>
              </a:rPr>
              <a:t>] [int] NULL, [</a:t>
            </a:r>
            <a:r>
              <a:rPr kumimoji="0" lang="en-US" altLang="en-US" sz="1400" b="0" i="0" u="none" strike="noStrike" cap="none" normalizeH="0" baseline="0" dirty="0" err="1">
                <a:ln>
                  <a:noFill/>
                </a:ln>
                <a:solidFill>
                  <a:srgbClr val="0F2B3D"/>
                </a:solidFill>
                <a:effectLst/>
                <a:latin typeface="SFMono-Regular"/>
                <a:cs typeface="Open Sans" panose="020B0606030504020204" pitchFamily="34" charset="0"/>
              </a:rPr>
              <a:t>AgencyID</a:t>
            </a:r>
            <a:r>
              <a:rPr kumimoji="0" lang="en-US" altLang="en-US" sz="1400" b="0" i="0" u="none" strike="noStrike" cap="none" normalizeH="0" baseline="0" dirty="0">
                <a:ln>
                  <a:noFill/>
                </a:ln>
                <a:solidFill>
                  <a:srgbClr val="0F2B3D"/>
                </a:solidFill>
                <a:effectLst/>
                <a:latin typeface="SFMono-Regular"/>
                <a:cs typeface="Open Sans" panose="020B0606030504020204" pitchFamily="34" charset="0"/>
              </a:rPr>
              <a:t>] [varchar](10) NULL, [</a:t>
            </a:r>
            <a:r>
              <a:rPr kumimoji="0" lang="en-US" altLang="en-US" sz="1400" b="0" i="0" u="none" strike="noStrike" cap="none" normalizeH="0" baseline="0" dirty="0" err="1">
                <a:ln>
                  <a:noFill/>
                </a:ln>
                <a:solidFill>
                  <a:srgbClr val="0F2B3D"/>
                </a:solidFill>
                <a:effectLst/>
                <a:latin typeface="SFMono-Regular"/>
                <a:cs typeface="Open Sans" panose="020B0606030504020204" pitchFamily="34" charset="0"/>
              </a:rPr>
              <a:t>AgencyName</a:t>
            </a:r>
            <a:r>
              <a:rPr kumimoji="0" lang="en-US" altLang="en-US" sz="1400" b="0" i="0" u="none" strike="noStrike" cap="none" normalizeH="0" baseline="0" dirty="0">
                <a:ln>
                  <a:noFill/>
                </a:ln>
                <a:solidFill>
                  <a:srgbClr val="0F2B3D"/>
                </a:solidFill>
                <a:effectLst/>
                <a:latin typeface="SFMono-Regular"/>
                <a:cs typeface="Open Sans" panose="020B0606030504020204" pitchFamily="34" charset="0"/>
              </a:rPr>
              <a:t>] [varchar](50) NULL, 	[</a:t>
            </a:r>
            <a:r>
              <a:rPr kumimoji="0" lang="en-US" altLang="en-US" sz="1400" b="0" i="0" u="none" strike="noStrike" cap="none" normalizeH="0" baseline="0" dirty="0" err="1">
                <a:ln>
                  <a:noFill/>
                </a:ln>
                <a:solidFill>
                  <a:srgbClr val="0F2B3D"/>
                </a:solidFill>
                <a:effectLst/>
                <a:latin typeface="SFMono-Regular"/>
                <a:cs typeface="Open Sans" panose="020B0606030504020204" pitchFamily="34" charset="0"/>
              </a:rPr>
              <a:t>EmployeeID</a:t>
            </a:r>
            <a:r>
              <a:rPr kumimoji="0" lang="en-US" altLang="en-US" sz="1400" b="0" i="0" u="none" strike="noStrike" cap="none" normalizeH="0" baseline="0" dirty="0">
                <a:ln>
                  <a:noFill/>
                </a:ln>
                <a:solidFill>
                  <a:srgbClr val="0F2B3D"/>
                </a:solidFill>
                <a:effectLst/>
                <a:latin typeface="SFMono-Regular"/>
                <a:cs typeface="Open Sans" panose="020B0606030504020204" pitchFamily="34" charset="0"/>
              </a:rPr>
              <a:t>] [varchar](10) NULL, [</a:t>
            </a:r>
            <a:r>
              <a:rPr kumimoji="0" lang="en-US" altLang="en-US" sz="1400" b="0" i="0" u="none" strike="noStrike" cap="none" normalizeH="0" baseline="0" dirty="0" err="1">
                <a:ln>
                  <a:noFill/>
                </a:ln>
                <a:solidFill>
                  <a:srgbClr val="0F2B3D"/>
                </a:solidFill>
                <a:effectLst/>
                <a:latin typeface="SFMono-Regular"/>
                <a:cs typeface="Open Sans" panose="020B0606030504020204" pitchFamily="34" charset="0"/>
              </a:rPr>
              <a:t>LastName</a:t>
            </a:r>
            <a:r>
              <a:rPr kumimoji="0" lang="en-US" altLang="en-US" sz="1400" b="0" i="0" u="none" strike="noStrike" cap="none" normalizeH="0" baseline="0" dirty="0">
                <a:ln>
                  <a:noFill/>
                </a:ln>
                <a:solidFill>
                  <a:srgbClr val="0F2B3D"/>
                </a:solidFill>
                <a:effectLst/>
                <a:latin typeface="SFMono-Regular"/>
                <a:cs typeface="Open Sans" panose="020B0606030504020204" pitchFamily="34" charset="0"/>
              </a:rPr>
              <a:t>] [varchar](20) NULL, [FirstName] [varchar](20) NULL, </a:t>
            </a:r>
          </a:p>
          <a:p>
            <a:pPr marL="0" marR="0" lvl="0" indent="0" algn="l" defTabSz="914400" rtl="0" eaLnBrk="0" fontAlgn="base" latinLnBrk="0" hangingPunct="0">
              <a:lnSpc>
                <a:spcPct val="100000"/>
              </a:lnSpc>
              <a:spcBef>
                <a:spcPts val="1000"/>
              </a:spcBef>
              <a:spcAft>
                <a:spcPct val="0"/>
              </a:spcAft>
              <a:buClrTx/>
              <a:buSzTx/>
              <a:buFontTx/>
              <a:buNone/>
              <a:tabLst/>
            </a:pPr>
            <a:r>
              <a:rPr lang="en-US" altLang="en-US" sz="1400" dirty="0">
                <a:solidFill>
                  <a:srgbClr val="0F2B3D"/>
                </a:solidFill>
                <a:latin typeface="SFMono-Regular"/>
                <a:cs typeface="Open Sans" panose="020B0606030504020204" pitchFamily="34" charset="0"/>
              </a:rPr>
              <a:t>	</a:t>
            </a:r>
            <a:r>
              <a:rPr kumimoji="0" lang="en-US" altLang="en-US" sz="1400" b="0" i="0" u="none" strike="noStrike" cap="none" normalizeH="0" baseline="0" dirty="0">
                <a:ln>
                  <a:noFill/>
                </a:ln>
                <a:solidFill>
                  <a:srgbClr val="0F2B3D"/>
                </a:solidFill>
                <a:effectLst/>
                <a:latin typeface="SFMono-Regular"/>
                <a:cs typeface="Open Sans" panose="020B0606030504020204" pitchFamily="34" charset="0"/>
              </a:rPr>
              <a:t>[</a:t>
            </a:r>
            <a:r>
              <a:rPr kumimoji="0" lang="en-US" altLang="en-US" sz="1400" b="0" i="0" u="none" strike="noStrike" cap="none" normalizeH="0" baseline="0" dirty="0" err="1">
                <a:ln>
                  <a:noFill/>
                </a:ln>
                <a:solidFill>
                  <a:srgbClr val="0F2B3D"/>
                </a:solidFill>
                <a:effectLst/>
                <a:latin typeface="SFMono-Regular"/>
                <a:cs typeface="Open Sans" panose="020B0606030504020204" pitchFamily="34" charset="0"/>
              </a:rPr>
              <a:t>AgencyStartDate</a:t>
            </a:r>
            <a:r>
              <a:rPr kumimoji="0" lang="en-US" altLang="en-US" sz="1400" b="0" i="0" u="none" strike="noStrike" cap="none" normalizeH="0" baseline="0" dirty="0">
                <a:ln>
                  <a:noFill/>
                </a:ln>
                <a:solidFill>
                  <a:srgbClr val="0F2B3D"/>
                </a:solidFill>
                <a:effectLst/>
                <a:latin typeface="SFMono-Regular"/>
                <a:cs typeface="Open Sans" panose="020B0606030504020204" pitchFamily="34" charset="0"/>
              </a:rPr>
              <a:t>] [date] NULL, [</a:t>
            </a:r>
            <a:r>
              <a:rPr kumimoji="0" lang="en-US" altLang="en-US" sz="1400" b="0" i="0" u="none" strike="noStrike" cap="none" normalizeH="0" baseline="0" dirty="0" err="1">
                <a:ln>
                  <a:noFill/>
                </a:ln>
                <a:solidFill>
                  <a:srgbClr val="0F2B3D"/>
                </a:solidFill>
                <a:effectLst/>
                <a:latin typeface="SFMono-Regular"/>
                <a:cs typeface="Open Sans" panose="020B0606030504020204" pitchFamily="34" charset="0"/>
              </a:rPr>
              <a:t>WorkLocationBorough</a:t>
            </a:r>
            <a:r>
              <a:rPr kumimoji="0" lang="en-US" altLang="en-US" sz="1400" b="0" i="0" u="none" strike="noStrike" cap="none" normalizeH="0" baseline="0" dirty="0">
                <a:ln>
                  <a:noFill/>
                </a:ln>
                <a:solidFill>
                  <a:srgbClr val="0F2B3D"/>
                </a:solidFill>
                <a:effectLst/>
                <a:latin typeface="SFMono-Regular"/>
                <a:cs typeface="Open Sans" panose="020B0606030504020204" pitchFamily="34" charset="0"/>
              </a:rPr>
              <a:t>] [varchar](50) NULL, [</a:t>
            </a:r>
            <a:r>
              <a:rPr kumimoji="0" lang="en-US" altLang="en-US" sz="1400" b="0" i="0" u="none" strike="noStrike" cap="none" normalizeH="0" baseline="0" dirty="0" err="1">
                <a:ln>
                  <a:noFill/>
                </a:ln>
                <a:solidFill>
                  <a:srgbClr val="0F2B3D"/>
                </a:solidFill>
                <a:effectLst/>
                <a:latin typeface="SFMono-Regular"/>
                <a:cs typeface="Open Sans" panose="020B0606030504020204" pitchFamily="34" charset="0"/>
              </a:rPr>
              <a:t>TitleCode</a:t>
            </a:r>
            <a:r>
              <a:rPr kumimoji="0" lang="en-US" altLang="en-US" sz="1400" b="0" i="0" u="none" strike="noStrike" cap="none" normalizeH="0" baseline="0" dirty="0">
                <a:ln>
                  <a:noFill/>
                </a:ln>
                <a:solidFill>
                  <a:srgbClr val="0F2B3D"/>
                </a:solidFill>
                <a:effectLst/>
                <a:latin typeface="SFMono-Regular"/>
                <a:cs typeface="Open Sans" panose="020B0606030504020204" pitchFamily="34" charset="0"/>
              </a:rPr>
              <a:t>] [varchar](10) NULL, 	[</a:t>
            </a:r>
            <a:r>
              <a:rPr kumimoji="0" lang="en-US" altLang="en-US" sz="1400" b="0" i="0" u="none" strike="noStrike" cap="none" normalizeH="0" baseline="0" dirty="0" err="1">
                <a:ln>
                  <a:noFill/>
                </a:ln>
                <a:solidFill>
                  <a:srgbClr val="0F2B3D"/>
                </a:solidFill>
                <a:effectLst/>
                <a:latin typeface="SFMono-Regular"/>
                <a:cs typeface="Open Sans" panose="020B0606030504020204" pitchFamily="34" charset="0"/>
              </a:rPr>
              <a:t>TitleDescription</a:t>
            </a:r>
            <a:r>
              <a:rPr kumimoji="0" lang="en-US" altLang="en-US" sz="1400" b="0" i="0" u="none" strike="noStrike" cap="none" normalizeH="0" baseline="0" dirty="0">
                <a:ln>
                  <a:noFill/>
                </a:ln>
                <a:solidFill>
                  <a:srgbClr val="0F2B3D"/>
                </a:solidFill>
                <a:effectLst/>
                <a:latin typeface="SFMono-Regular"/>
                <a:cs typeface="Open Sans" panose="020B0606030504020204" pitchFamily="34" charset="0"/>
              </a:rPr>
              <a:t>] [varchar](100) NULL, [LeaveStatusasofJune30] [varchar](50) NULL, [</a:t>
            </a:r>
            <a:r>
              <a:rPr kumimoji="0" lang="en-US" altLang="en-US" sz="1400" b="0" i="0" u="none" strike="noStrike" cap="none" normalizeH="0" baseline="0" dirty="0" err="1">
                <a:ln>
                  <a:noFill/>
                </a:ln>
                <a:solidFill>
                  <a:srgbClr val="0F2B3D"/>
                </a:solidFill>
                <a:effectLst/>
                <a:latin typeface="SFMono-Regular"/>
                <a:cs typeface="Open Sans" panose="020B0606030504020204" pitchFamily="34" charset="0"/>
              </a:rPr>
              <a:t>BaseSalary</a:t>
            </a:r>
            <a:r>
              <a:rPr kumimoji="0" lang="en-US" altLang="en-US" sz="1400" b="0" i="0" u="none" strike="noStrike" cap="none" normalizeH="0" baseline="0" dirty="0">
                <a:ln>
                  <a:noFill/>
                </a:ln>
                <a:solidFill>
                  <a:srgbClr val="0F2B3D"/>
                </a:solidFill>
                <a:effectLst/>
                <a:latin typeface="SFMono-Regular"/>
                <a:cs typeface="Open Sans" panose="020B0606030504020204" pitchFamily="34" charset="0"/>
              </a:rPr>
              <a:t>] [float] NULL, </a:t>
            </a:r>
          </a:p>
          <a:p>
            <a:pPr marL="0" marR="0" lvl="0" indent="0" algn="l" defTabSz="914400" rtl="0" eaLnBrk="0" fontAlgn="base" latinLnBrk="0" hangingPunct="0">
              <a:lnSpc>
                <a:spcPct val="100000"/>
              </a:lnSpc>
              <a:spcBef>
                <a:spcPts val="1000"/>
              </a:spcBef>
              <a:spcAft>
                <a:spcPct val="0"/>
              </a:spcAft>
              <a:buClrTx/>
              <a:buSzTx/>
              <a:buFontTx/>
              <a:buNone/>
              <a:tabLst/>
            </a:pPr>
            <a:r>
              <a:rPr lang="en-US" altLang="en-US" sz="1400" dirty="0">
                <a:solidFill>
                  <a:srgbClr val="0F2B3D"/>
                </a:solidFill>
                <a:latin typeface="SFMono-Regular"/>
                <a:cs typeface="Open Sans" panose="020B0606030504020204" pitchFamily="34" charset="0"/>
              </a:rPr>
              <a:t>	</a:t>
            </a:r>
            <a:r>
              <a:rPr kumimoji="0" lang="en-US" altLang="en-US" sz="1400" b="0" i="0" u="none" strike="noStrike" cap="none" normalizeH="0" baseline="0" dirty="0">
                <a:ln>
                  <a:noFill/>
                </a:ln>
                <a:solidFill>
                  <a:srgbClr val="0F2B3D"/>
                </a:solidFill>
                <a:effectLst/>
                <a:latin typeface="SFMono-Regular"/>
                <a:cs typeface="Open Sans" panose="020B0606030504020204" pitchFamily="34" charset="0"/>
              </a:rPr>
              <a:t>[</a:t>
            </a:r>
            <a:r>
              <a:rPr kumimoji="0" lang="en-US" altLang="en-US" sz="1400" b="0" i="0" u="none" strike="noStrike" cap="none" normalizeH="0" baseline="0" dirty="0" err="1">
                <a:ln>
                  <a:noFill/>
                </a:ln>
                <a:solidFill>
                  <a:srgbClr val="0F2B3D"/>
                </a:solidFill>
                <a:effectLst/>
                <a:latin typeface="SFMono-Regular"/>
                <a:cs typeface="Open Sans" panose="020B0606030504020204" pitchFamily="34" charset="0"/>
              </a:rPr>
              <a:t>PayBasis</a:t>
            </a:r>
            <a:r>
              <a:rPr kumimoji="0" lang="en-US" altLang="en-US" sz="1400" b="0" i="0" u="none" strike="noStrike" cap="none" normalizeH="0" baseline="0" dirty="0">
                <a:ln>
                  <a:noFill/>
                </a:ln>
                <a:solidFill>
                  <a:srgbClr val="0F2B3D"/>
                </a:solidFill>
                <a:effectLst/>
                <a:latin typeface="SFMono-Regular"/>
                <a:cs typeface="Open Sans" panose="020B0606030504020204" pitchFamily="34" charset="0"/>
              </a:rPr>
              <a:t>] [varchar](50) NULL, [</a:t>
            </a:r>
            <a:r>
              <a:rPr kumimoji="0" lang="en-US" altLang="en-US" sz="1400" b="0" i="0" u="none" strike="noStrike" cap="none" normalizeH="0" baseline="0" dirty="0" err="1">
                <a:ln>
                  <a:noFill/>
                </a:ln>
                <a:solidFill>
                  <a:srgbClr val="0F2B3D"/>
                </a:solidFill>
                <a:effectLst/>
                <a:latin typeface="SFMono-Regular"/>
                <a:cs typeface="Open Sans" panose="020B0606030504020204" pitchFamily="34" charset="0"/>
              </a:rPr>
              <a:t>RegularHours</a:t>
            </a:r>
            <a:r>
              <a:rPr kumimoji="0" lang="en-US" altLang="en-US" sz="1400" b="0" i="0" u="none" strike="noStrike" cap="none" normalizeH="0" baseline="0" dirty="0">
                <a:ln>
                  <a:noFill/>
                </a:ln>
                <a:solidFill>
                  <a:srgbClr val="0F2B3D"/>
                </a:solidFill>
                <a:effectLst/>
                <a:latin typeface="SFMono-Regular"/>
                <a:cs typeface="Open Sans" panose="020B0606030504020204" pitchFamily="34" charset="0"/>
              </a:rPr>
              <a:t>] [float] NULL, [</a:t>
            </a:r>
            <a:r>
              <a:rPr kumimoji="0" lang="en-US" altLang="en-US" sz="1400" b="0" i="0" u="none" strike="noStrike" cap="none" normalizeH="0" baseline="0" dirty="0" err="1">
                <a:ln>
                  <a:noFill/>
                </a:ln>
                <a:solidFill>
                  <a:srgbClr val="0F2B3D"/>
                </a:solidFill>
                <a:effectLst/>
                <a:latin typeface="SFMono-Regular"/>
                <a:cs typeface="Open Sans" panose="020B0606030504020204" pitchFamily="34" charset="0"/>
              </a:rPr>
              <a:t>RegularGrossPaid</a:t>
            </a:r>
            <a:r>
              <a:rPr kumimoji="0" lang="en-US" altLang="en-US" sz="1400" b="0" i="0" u="none" strike="noStrike" cap="none" normalizeH="0" baseline="0" dirty="0">
                <a:ln>
                  <a:noFill/>
                </a:ln>
                <a:solidFill>
                  <a:srgbClr val="0F2B3D"/>
                </a:solidFill>
                <a:effectLst/>
                <a:latin typeface="SFMono-Regular"/>
                <a:cs typeface="Open Sans" panose="020B0606030504020204" pitchFamily="34" charset="0"/>
              </a:rPr>
              <a:t>] [float] NULL, [</a:t>
            </a:r>
            <a:r>
              <a:rPr kumimoji="0" lang="en-US" altLang="en-US" sz="1400" b="0" i="0" u="none" strike="noStrike" cap="none" normalizeH="0" baseline="0" dirty="0" err="1">
                <a:ln>
                  <a:noFill/>
                </a:ln>
                <a:solidFill>
                  <a:srgbClr val="0F2B3D"/>
                </a:solidFill>
                <a:effectLst/>
                <a:latin typeface="SFMono-Regular"/>
                <a:cs typeface="Open Sans" panose="020B0606030504020204" pitchFamily="34" charset="0"/>
              </a:rPr>
              <a:t>OTHours</a:t>
            </a:r>
            <a:r>
              <a:rPr kumimoji="0" lang="en-US" altLang="en-US" sz="1400" b="0" i="0" u="none" strike="noStrike" cap="none" normalizeH="0" baseline="0" dirty="0">
                <a:ln>
                  <a:noFill/>
                </a:ln>
                <a:solidFill>
                  <a:srgbClr val="0F2B3D"/>
                </a:solidFill>
                <a:effectLst/>
                <a:latin typeface="SFMono-Regular"/>
                <a:cs typeface="Open Sans" panose="020B0606030504020204" pitchFamily="34" charset="0"/>
              </a:rPr>
              <a:t>] [float] NULL, 	[</a:t>
            </a:r>
            <a:r>
              <a:rPr kumimoji="0" lang="en-US" altLang="en-US" sz="1400" b="0" i="0" u="none" strike="noStrike" cap="none" normalizeH="0" baseline="0" dirty="0" err="1">
                <a:ln>
                  <a:noFill/>
                </a:ln>
                <a:solidFill>
                  <a:srgbClr val="0F2B3D"/>
                </a:solidFill>
                <a:effectLst/>
                <a:latin typeface="SFMono-Regular"/>
                <a:cs typeface="Open Sans" panose="020B0606030504020204" pitchFamily="34" charset="0"/>
              </a:rPr>
              <a:t>TotalOTPaid</a:t>
            </a:r>
            <a:r>
              <a:rPr kumimoji="0" lang="en-US" altLang="en-US" sz="1400" b="0" i="0" u="none" strike="noStrike" cap="none" normalizeH="0" baseline="0" dirty="0">
                <a:ln>
                  <a:noFill/>
                </a:ln>
                <a:solidFill>
                  <a:srgbClr val="0F2B3D"/>
                </a:solidFill>
                <a:effectLst/>
                <a:latin typeface="SFMono-Regular"/>
                <a:cs typeface="Open Sans" panose="020B0606030504020204" pitchFamily="34" charset="0"/>
              </a:rPr>
              <a:t>] [float] NULL, [</a:t>
            </a:r>
            <a:r>
              <a:rPr kumimoji="0" lang="en-US" altLang="en-US" sz="1400" b="0" i="0" u="none" strike="noStrike" cap="none" normalizeH="0" baseline="0" dirty="0" err="1">
                <a:ln>
                  <a:noFill/>
                </a:ln>
                <a:solidFill>
                  <a:srgbClr val="0F2B3D"/>
                </a:solidFill>
                <a:effectLst/>
                <a:latin typeface="SFMono-Regular"/>
                <a:cs typeface="Open Sans" panose="020B0606030504020204" pitchFamily="34" charset="0"/>
              </a:rPr>
              <a:t>TotalOtherPay</a:t>
            </a:r>
            <a:r>
              <a:rPr kumimoji="0" lang="en-US" altLang="en-US" sz="1400" b="0" i="0" u="none" strike="noStrike" cap="none" normalizeH="0" baseline="0" dirty="0">
                <a:ln>
                  <a:noFill/>
                </a:ln>
                <a:solidFill>
                  <a:srgbClr val="0F2B3D"/>
                </a:solidFill>
                <a:effectLst/>
                <a:latin typeface="SFMono-Regular"/>
                <a:cs typeface="Open Sans" panose="020B0606030504020204" pitchFamily="34" charset="0"/>
              </a:rPr>
              <a:t>] [float] NULL </a:t>
            </a:r>
          </a:p>
          <a:p>
            <a:pPr marL="0" marR="0" lvl="0" indent="0" algn="l" defTabSz="914400" rtl="0" eaLnBrk="0" fontAlgn="base" latinLnBrk="0" hangingPunct="0">
              <a:lnSpc>
                <a:spcPct val="100000"/>
              </a:lnSpc>
              <a:spcBef>
                <a:spcPts val="1000"/>
              </a:spcBef>
              <a:spcAft>
                <a:spcPct val="0"/>
              </a:spcAft>
              <a:buClrTx/>
              <a:buSzTx/>
              <a:buFontTx/>
              <a:buNone/>
              <a:tabLst/>
            </a:pPr>
            <a:r>
              <a:rPr kumimoji="0" lang="en-US" altLang="en-US" sz="1400" b="0" i="0" u="none" strike="noStrike" cap="none" normalizeH="0" baseline="0" dirty="0">
                <a:ln>
                  <a:noFill/>
                </a:ln>
                <a:solidFill>
                  <a:srgbClr val="0F2B3D"/>
                </a:solidFill>
                <a:effectLst/>
                <a:latin typeface="SFMono-Regular"/>
                <a:cs typeface="Open Sans" panose="020B0606030504020204" pitchFamily="34" charset="0"/>
              </a:rPr>
              <a:t>) </a:t>
            </a:r>
          </a:p>
          <a:p>
            <a:pPr marL="0" marR="0" lvl="0" indent="0" algn="l" defTabSz="914400" rtl="0" eaLnBrk="0" fontAlgn="base" latinLnBrk="0" hangingPunct="0">
              <a:lnSpc>
                <a:spcPct val="100000"/>
              </a:lnSpc>
              <a:spcBef>
                <a:spcPts val="1000"/>
              </a:spcBef>
              <a:spcAft>
                <a:spcPct val="0"/>
              </a:spcAft>
              <a:buClrTx/>
              <a:buSzTx/>
              <a:buFontTx/>
              <a:buNone/>
              <a:tabLst/>
            </a:pPr>
            <a:r>
              <a:rPr kumimoji="0" lang="en-US" altLang="en-US" sz="1400" b="0" i="0" u="none" strike="noStrike" cap="none" normalizeH="0" baseline="0" dirty="0">
                <a:ln>
                  <a:noFill/>
                </a:ln>
                <a:solidFill>
                  <a:srgbClr val="0F2B3D"/>
                </a:solidFill>
                <a:effectLst/>
                <a:latin typeface="SFMono-Regular"/>
                <a:cs typeface="Open Sans" panose="020B0606030504020204" pitchFamily="34" charset="0"/>
              </a:rPr>
              <a:t>GO</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34112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3A3D-9026-747E-9489-E440955DD4B5}"/>
              </a:ext>
            </a:extLst>
          </p:cNvPr>
          <p:cNvSpPr>
            <a:spLocks noGrp="1"/>
          </p:cNvSpPr>
          <p:nvPr>
            <p:ph type="ctrTitle"/>
          </p:nvPr>
        </p:nvSpPr>
        <p:spPr>
          <a:xfrm>
            <a:off x="872246" y="515566"/>
            <a:ext cx="9144000" cy="1215957"/>
          </a:xfrm>
        </p:spPr>
        <p:txBody>
          <a:bodyPr>
            <a:noAutofit/>
          </a:bodyPr>
          <a:lstStyle/>
          <a:p>
            <a:pPr algn="l"/>
            <a:r>
              <a:rPr lang="en-US" sz="4000" b="0" i="0" dirty="0">
                <a:solidFill>
                  <a:srgbClr val="1A202C"/>
                </a:solidFill>
                <a:effectLst/>
                <a:latin typeface="Open Sans" panose="020B0606030504020204" pitchFamily="34" charset="0"/>
              </a:rPr>
              <a:t>Project: Data Integration Pipelines for NYC Payroll Data Analytics</a:t>
            </a:r>
            <a:endParaRPr lang="en-US" sz="4000" dirty="0"/>
          </a:p>
        </p:txBody>
      </p:sp>
      <p:sp>
        <p:nvSpPr>
          <p:cNvPr id="4" name="Rectangle 1">
            <a:extLst>
              <a:ext uri="{FF2B5EF4-FFF2-40B4-BE49-F238E27FC236}">
                <a16:creationId xmlns:a16="http://schemas.microsoft.com/office/drawing/2014/main" id="{71AC464A-A20A-5B7F-0342-F69FF237DB69}"/>
              </a:ext>
            </a:extLst>
          </p:cNvPr>
          <p:cNvSpPr>
            <a:spLocks noGrp="1" noChangeArrowheads="1"/>
          </p:cNvSpPr>
          <p:nvPr>
            <p:ph type="subTitle" idx="1"/>
          </p:nvPr>
        </p:nvSpPr>
        <p:spPr bwMode="auto">
          <a:xfrm>
            <a:off x="872246" y="2366397"/>
            <a:ext cx="9911711" cy="4298613"/>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1000"/>
              </a:spcBef>
              <a:spcAft>
                <a:spcPct val="0"/>
              </a:spcAft>
              <a:buClrTx/>
              <a:buSzTx/>
              <a:buFontTx/>
              <a:buNone/>
              <a:tabLst/>
            </a:pPr>
            <a:r>
              <a:rPr kumimoji="0" lang="en-US" altLang="en-US" sz="1400" b="1"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4. Create A Synapse Analytics workspace, or use one you already have created.</a:t>
            </a:r>
            <a:endPar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ts val="1000"/>
              </a:spcBef>
              <a:spcAft>
                <a:spcPct val="0"/>
              </a:spcAft>
              <a:buClrTx/>
              <a:buSzTx/>
              <a:buFontTx/>
              <a:buChar char="•"/>
              <a:tabLst/>
            </a:pP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Create a new Azure Data Lake Gen2 and file system for Synapse Analytics when you are creating the Synapse Analytics workspace in the Azure portal.</a:t>
            </a:r>
          </a:p>
          <a:p>
            <a:pPr marL="0" marR="0" lvl="0" indent="0" algn="l" defTabSz="914400" rtl="0" eaLnBrk="0" fontAlgn="base" latinLnBrk="0" hangingPunct="0">
              <a:lnSpc>
                <a:spcPct val="100000"/>
              </a:lnSpc>
              <a:spcBef>
                <a:spcPts val="1000"/>
              </a:spcBef>
              <a:spcAft>
                <a:spcPct val="0"/>
              </a:spcAft>
              <a:buClrTx/>
              <a:buSzTx/>
              <a:buFontTx/>
              <a:buNone/>
              <a:tabLst/>
            </a:pP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Create a SQL dedicated pool in the Synapse Analytics workspace</a:t>
            </a:r>
            <a:endPar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ts val="1000"/>
              </a:spcBef>
              <a:spcAft>
                <a:spcPct val="0"/>
              </a:spcAft>
              <a:buClrTx/>
              <a:buSzTx/>
              <a:buFontTx/>
              <a:buChar char="•"/>
              <a:tabLst/>
            </a:pP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Select DW100c as performance level. Keep defaults for other settings.</a:t>
            </a:r>
          </a:p>
          <a:p>
            <a:pPr marL="0" marR="0" lvl="0" indent="0" algn="l" defTabSz="914400" rtl="0" eaLnBrk="0" fontAlgn="base" latinLnBrk="0" hangingPunct="0">
              <a:lnSpc>
                <a:spcPct val="100000"/>
              </a:lnSpc>
              <a:spcBef>
                <a:spcPts val="1000"/>
              </a:spcBef>
              <a:spcAft>
                <a:spcPct val="0"/>
              </a:spcAft>
              <a:buClrTx/>
              <a:buSzTx/>
              <a:buFontTx/>
              <a:buNone/>
              <a:tabLst/>
            </a:pP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In the SQL dedicated pool, Create master data tables and payroll transaction tables using these SQL scripts (You can execute all four </a:t>
            </a:r>
            <a:r>
              <a:rPr kumimoji="0" lang="en-US" altLang="en-US" sz="1400" b="0" i="0" u="none" strike="noStrike" cap="none" normalizeH="0" baseline="0" dirty="0" err="1">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sql</a:t>
            </a: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 scripts at same time) :</a:t>
            </a:r>
            <a:endPar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ts val="1000"/>
              </a:spcBef>
              <a:spcAft>
                <a:spcPct val="0"/>
              </a:spcAft>
              <a:buClrTx/>
              <a:buSzTx/>
              <a:buFontTx/>
              <a:buNone/>
              <a:tabLst/>
            </a:pP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Create </a:t>
            </a:r>
            <a:r>
              <a:rPr kumimoji="0" lang="en-US" altLang="en-US" sz="1400" b="0" i="0" u="none" strike="noStrike" cap="none" normalizeH="0" baseline="0" dirty="0" err="1">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Emplyee</a:t>
            </a: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 Master Data table:</a:t>
            </a:r>
            <a:endPar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ts val="1000"/>
              </a:spcBef>
              <a:spcAft>
                <a:spcPct val="0"/>
              </a:spcAft>
              <a:buClrTx/>
              <a:buSzTx/>
              <a:buFontTx/>
              <a:buNone/>
              <a:tabLst/>
            </a:pP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CREATE TABLE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dbo</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NYC_Payroll_EMP_MD</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EmployeeID</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[varchar](10) NULL,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LastName</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[varchar](20) NULL, [FirstName] [varchar](20) NULL ) GO </a:t>
            </a:r>
            <a:endPar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ts val="1000"/>
              </a:spcBef>
              <a:spcAft>
                <a:spcPct val="0"/>
              </a:spcAft>
              <a:buClrTx/>
              <a:buSzTx/>
              <a:buFontTx/>
              <a:buNone/>
              <a:tabLst/>
            </a:pP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Create Job Title Table:</a:t>
            </a:r>
            <a:endPar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ts val="1000"/>
              </a:spcBef>
              <a:spcAft>
                <a:spcPct val="0"/>
              </a:spcAft>
              <a:buClrTx/>
              <a:buSzTx/>
              <a:buFontTx/>
              <a:buNone/>
              <a:tabLst/>
            </a:pP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CREATE TABLE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dbo</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NYC_Payroll_TITLE_MD</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TitleCode</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[varchar](10) NULL,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TitleDescription</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[varchar](100) NULL ) GO </a:t>
            </a:r>
            <a:endPar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ts val="1000"/>
              </a:spcBef>
              <a:spcAft>
                <a:spcPct val="0"/>
              </a:spcAft>
              <a:buClrTx/>
              <a:buSzTx/>
              <a:buFontTx/>
              <a:buNone/>
              <a:tabLst/>
            </a:pP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Create Agency Master table:</a:t>
            </a:r>
            <a:endPar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ts val="1000"/>
              </a:spcBef>
              <a:spcAft>
                <a:spcPct val="0"/>
              </a:spcAft>
              <a:buClrTx/>
              <a:buSzTx/>
              <a:buFontTx/>
              <a:buNone/>
              <a:tabLst/>
            </a:pP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CREATE TABLE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dbo</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NYC_Payroll_AGENCY_MD</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AgencyID</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[varchar](10) NULL,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AgencyName</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[varchar](50) NULL ) GO </a:t>
            </a:r>
            <a:endPar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383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3A3D-9026-747E-9489-E440955DD4B5}"/>
              </a:ext>
            </a:extLst>
          </p:cNvPr>
          <p:cNvSpPr>
            <a:spLocks noGrp="1"/>
          </p:cNvSpPr>
          <p:nvPr>
            <p:ph type="ctrTitle"/>
          </p:nvPr>
        </p:nvSpPr>
        <p:spPr>
          <a:xfrm>
            <a:off x="872246" y="515566"/>
            <a:ext cx="9144000" cy="1215957"/>
          </a:xfrm>
        </p:spPr>
        <p:txBody>
          <a:bodyPr>
            <a:noAutofit/>
          </a:bodyPr>
          <a:lstStyle/>
          <a:p>
            <a:pPr algn="l"/>
            <a:r>
              <a:rPr lang="en-US" sz="4000" b="0" i="0" dirty="0">
                <a:solidFill>
                  <a:srgbClr val="1A202C"/>
                </a:solidFill>
                <a:effectLst/>
                <a:latin typeface="Open Sans" panose="020B0606030504020204" pitchFamily="34" charset="0"/>
              </a:rPr>
              <a:t>Project: Data Integration Pipelines for NYC Payroll Data Analytics</a:t>
            </a:r>
            <a:endParaRPr lang="en-US" sz="4000" dirty="0"/>
          </a:p>
        </p:txBody>
      </p:sp>
      <p:sp>
        <p:nvSpPr>
          <p:cNvPr id="3" name="Subtitle 2">
            <a:extLst>
              <a:ext uri="{FF2B5EF4-FFF2-40B4-BE49-F238E27FC236}">
                <a16:creationId xmlns:a16="http://schemas.microsoft.com/office/drawing/2014/main" id="{13AB1C02-3D5D-55CF-5E42-AEB306F46802}"/>
              </a:ext>
            </a:extLst>
          </p:cNvPr>
          <p:cNvSpPr>
            <a:spLocks noGrp="1"/>
          </p:cNvSpPr>
          <p:nvPr>
            <p:ph type="subTitle" idx="1"/>
          </p:nvPr>
        </p:nvSpPr>
        <p:spPr>
          <a:xfrm>
            <a:off x="872246" y="2677909"/>
            <a:ext cx="9144000" cy="3576975"/>
          </a:xfrm>
        </p:spPr>
        <p:txBody>
          <a:bodyPr>
            <a:normAutofit/>
          </a:bodyPr>
          <a:lstStyle/>
          <a:p>
            <a:pPr marL="0" marR="0" lvl="0" indent="0" algn="l" defTabSz="914400" rtl="0" eaLnBrk="0" fontAlgn="base" latinLnBrk="0" hangingPunct="0">
              <a:lnSpc>
                <a:spcPct val="100000"/>
              </a:lnSpc>
              <a:spcBef>
                <a:spcPts val="800"/>
              </a:spcBef>
              <a:spcAft>
                <a:spcPct val="0"/>
              </a:spcAft>
              <a:buClrTx/>
              <a:buSzTx/>
              <a:buFontTx/>
              <a:buNone/>
              <a:tabLst/>
            </a:pPr>
            <a:r>
              <a:rPr kumimoji="0" lang="en-US" altLang="en-US" sz="1400" b="0" i="0" u="none" strike="noStrike" cap="none" normalizeH="0" baseline="0" dirty="0">
                <a:ln>
                  <a:noFill/>
                </a:ln>
                <a:solidFill>
                  <a:srgbClr val="1A202C"/>
                </a:solidFill>
                <a:effectLst/>
                <a:latin typeface="Open Sans" panose="020B0606030504020204" pitchFamily="34" charset="0"/>
                <a:ea typeface="Open Sans" panose="020B0606030504020204" pitchFamily="34" charset="0"/>
                <a:cs typeface="Open Sans" panose="020B0606030504020204" pitchFamily="34" charset="0"/>
              </a:rPr>
              <a:t>Create Payroll transaction data table:</a:t>
            </a:r>
            <a:endPar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ts val="800"/>
              </a:spcBef>
              <a:spcAft>
                <a:spcPct val="0"/>
              </a:spcAft>
              <a:buClrTx/>
              <a:buSzTx/>
              <a:buFontTx/>
              <a:buNone/>
              <a:tabLst/>
            </a:pP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CREATE TABLE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dbo</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NYC_Payroll_Data</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a:t>
            </a:r>
          </a:p>
          <a:p>
            <a:pPr marL="0" marR="0" lvl="0" indent="0" algn="l" defTabSz="914400" rtl="0" eaLnBrk="0" fontAlgn="base" latinLnBrk="0" hangingPunct="0">
              <a:lnSpc>
                <a:spcPct val="100000"/>
              </a:lnSpc>
              <a:spcBef>
                <a:spcPts val="800"/>
              </a:spcBef>
              <a:spcAft>
                <a:spcPct val="0"/>
              </a:spcAft>
              <a:buClrTx/>
              <a:buSzTx/>
              <a:buFontTx/>
              <a:buNone/>
              <a:tabLst/>
            </a:pPr>
            <a:r>
              <a:rPr lang="en-US" altLang="en-US" sz="1400" dirty="0">
                <a:solidFill>
                  <a:srgbClr val="0F2B3D"/>
                </a:solidFill>
                <a:latin typeface="Open Sans" panose="020B0606030504020204" pitchFamily="34" charset="0"/>
                <a:ea typeface="Open Sans" panose="020B0606030504020204" pitchFamily="34" charset="0"/>
                <a:cs typeface="Open Sans" panose="020B0606030504020204" pitchFamily="34" charset="0"/>
              </a:rPr>
              <a:t>	</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FiscalYear</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[int] NULL,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PayrollNumber</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[int] NULL,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AgencyID</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[varchar](10) NULL, </a:t>
            </a:r>
          </a:p>
          <a:p>
            <a:pPr marL="0" marR="0" lvl="0" indent="0" algn="l" defTabSz="914400" rtl="0" eaLnBrk="0" fontAlgn="base" latinLnBrk="0" hangingPunct="0">
              <a:lnSpc>
                <a:spcPct val="100000"/>
              </a:lnSpc>
              <a:spcBef>
                <a:spcPts val="800"/>
              </a:spcBef>
              <a:spcAft>
                <a:spcPct val="0"/>
              </a:spcAft>
              <a:buClrTx/>
              <a:buSzTx/>
              <a:buFontTx/>
              <a:buNone/>
              <a:tabLst/>
            </a:pPr>
            <a:r>
              <a:rPr lang="en-US" altLang="en-US" sz="1400" dirty="0">
                <a:solidFill>
                  <a:srgbClr val="0F2B3D"/>
                </a:solidFill>
                <a:latin typeface="Open Sans" panose="020B0606030504020204" pitchFamily="34" charset="0"/>
                <a:ea typeface="Open Sans" panose="020B0606030504020204" pitchFamily="34" charset="0"/>
                <a:cs typeface="Open Sans" panose="020B0606030504020204" pitchFamily="34" charset="0"/>
              </a:rPr>
              <a:t>	</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AgencyName</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[varchar](50) NULL,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EmployeeID</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[varchar](10) NULL, </a:t>
            </a:r>
          </a:p>
          <a:p>
            <a:pPr marL="0" marR="0" lvl="0" indent="0" algn="l" defTabSz="914400" rtl="0" eaLnBrk="0" fontAlgn="base" latinLnBrk="0" hangingPunct="0">
              <a:lnSpc>
                <a:spcPct val="100000"/>
              </a:lnSpc>
              <a:spcBef>
                <a:spcPts val="800"/>
              </a:spcBef>
              <a:spcAft>
                <a:spcPct val="0"/>
              </a:spcAft>
              <a:buClrTx/>
              <a:buSzTx/>
              <a:buFontTx/>
              <a:buNone/>
              <a:tabLst/>
            </a:pPr>
            <a:r>
              <a:rPr lang="en-US" altLang="en-US" sz="1400" dirty="0">
                <a:solidFill>
                  <a:srgbClr val="0F2B3D"/>
                </a:solidFill>
                <a:latin typeface="Open Sans" panose="020B0606030504020204" pitchFamily="34" charset="0"/>
                <a:ea typeface="Open Sans" panose="020B0606030504020204" pitchFamily="34" charset="0"/>
                <a:cs typeface="Open Sans" panose="020B0606030504020204" pitchFamily="34" charset="0"/>
              </a:rPr>
              <a:t>	</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LastName</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[varchar](20) NULL, [FirstName] [varchar](20) NULL, [</a:t>
            </a:r>
          </a:p>
          <a:p>
            <a:pPr marL="0" marR="0" lvl="0" indent="0" algn="l" defTabSz="914400" rtl="0" eaLnBrk="0" fontAlgn="base" latinLnBrk="0" hangingPunct="0">
              <a:lnSpc>
                <a:spcPct val="100000"/>
              </a:lnSpc>
              <a:spcBef>
                <a:spcPts val="800"/>
              </a:spcBef>
              <a:spcAft>
                <a:spcPct val="0"/>
              </a:spcAft>
              <a:buClrTx/>
              <a:buSzTx/>
              <a:buFontTx/>
              <a:buNone/>
              <a:tabLst/>
            </a:pPr>
            <a:r>
              <a:rPr lang="en-US" altLang="en-US" sz="1400" dirty="0">
                <a:solidFill>
                  <a:srgbClr val="0F2B3D"/>
                </a:solidFill>
                <a:latin typeface="Open Sans" panose="020B0606030504020204" pitchFamily="34" charset="0"/>
                <a:ea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AgencyStartDate</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[date] NULL,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WorkLocationBorough</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[varchar](50) NULL, </a:t>
            </a:r>
          </a:p>
          <a:p>
            <a:pPr marL="0" marR="0" lvl="0" indent="0" algn="l" defTabSz="914400" rtl="0" eaLnBrk="0" fontAlgn="base" latinLnBrk="0" hangingPunct="0">
              <a:lnSpc>
                <a:spcPct val="100000"/>
              </a:lnSpc>
              <a:spcBef>
                <a:spcPts val="800"/>
              </a:spcBef>
              <a:spcAft>
                <a:spcPct val="0"/>
              </a:spcAft>
              <a:buClrTx/>
              <a:buSzTx/>
              <a:buFontTx/>
              <a:buNone/>
              <a:tabLst/>
            </a:pPr>
            <a:r>
              <a:rPr lang="en-US" altLang="en-US" sz="1400" dirty="0">
                <a:solidFill>
                  <a:srgbClr val="0F2B3D"/>
                </a:solidFill>
                <a:latin typeface="Open Sans" panose="020B0606030504020204" pitchFamily="34" charset="0"/>
                <a:ea typeface="Open Sans" panose="020B0606030504020204" pitchFamily="34" charset="0"/>
                <a:cs typeface="Open Sans" panose="020B0606030504020204" pitchFamily="34" charset="0"/>
              </a:rPr>
              <a:t>	</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TitleCode</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[varchar](10) NULL,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TitleDescription</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[varchar](100) NULL, </a:t>
            </a:r>
          </a:p>
          <a:p>
            <a:pPr marL="0" marR="0" lvl="0" indent="0" algn="l" defTabSz="914400" rtl="0" eaLnBrk="0" fontAlgn="base" latinLnBrk="0" hangingPunct="0">
              <a:lnSpc>
                <a:spcPct val="100000"/>
              </a:lnSpc>
              <a:spcBef>
                <a:spcPts val="800"/>
              </a:spcBef>
              <a:spcAft>
                <a:spcPct val="0"/>
              </a:spcAft>
              <a:buClrTx/>
              <a:buSzTx/>
              <a:buFontTx/>
              <a:buNone/>
              <a:tabLst/>
            </a:pPr>
            <a:r>
              <a:rPr lang="en-US" altLang="en-US" sz="1400" dirty="0">
                <a:solidFill>
                  <a:srgbClr val="0F2B3D"/>
                </a:solidFill>
                <a:latin typeface="Open Sans" panose="020B0606030504020204" pitchFamily="34" charset="0"/>
                <a:ea typeface="Open Sans" panose="020B0606030504020204" pitchFamily="34" charset="0"/>
                <a:cs typeface="Open Sans" panose="020B0606030504020204" pitchFamily="34" charset="0"/>
              </a:rPr>
              <a:t>	</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[LeaveStatusasofJune30] [varchar](50) NULL,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BaseSalary</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[float] NULL, </a:t>
            </a:r>
          </a:p>
          <a:p>
            <a:pPr marL="0" marR="0" lvl="0" indent="0" algn="l" defTabSz="914400" rtl="0" eaLnBrk="0" fontAlgn="base" latinLnBrk="0" hangingPunct="0">
              <a:lnSpc>
                <a:spcPct val="100000"/>
              </a:lnSpc>
              <a:spcBef>
                <a:spcPts val="800"/>
              </a:spcBef>
              <a:spcAft>
                <a:spcPct val="0"/>
              </a:spcAft>
              <a:buClrTx/>
              <a:buSzTx/>
              <a:buFontTx/>
              <a:buNone/>
              <a:tabLst/>
            </a:pPr>
            <a:r>
              <a:rPr lang="en-US" altLang="en-US" sz="1400" dirty="0">
                <a:solidFill>
                  <a:srgbClr val="0F2B3D"/>
                </a:solidFill>
                <a:latin typeface="Open Sans" panose="020B0606030504020204" pitchFamily="34" charset="0"/>
                <a:ea typeface="Open Sans" panose="020B0606030504020204" pitchFamily="34" charset="0"/>
                <a:cs typeface="Open Sans" panose="020B0606030504020204" pitchFamily="34" charset="0"/>
              </a:rPr>
              <a:t>	</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PayBasis</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[varchar](50) NULL,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RegularHours</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[float] NULL,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RegularGrossPaid</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[float] NULL,</a:t>
            </a:r>
          </a:p>
          <a:p>
            <a:pPr marL="0" marR="0" lvl="0" indent="0" algn="l" defTabSz="914400" rtl="0" eaLnBrk="0" fontAlgn="base" latinLnBrk="0" hangingPunct="0">
              <a:lnSpc>
                <a:spcPct val="100000"/>
              </a:lnSpc>
              <a:spcBef>
                <a:spcPts val="800"/>
              </a:spcBef>
              <a:spcAft>
                <a:spcPct val="0"/>
              </a:spcAft>
              <a:buClrTx/>
              <a:buSzTx/>
              <a:buFontTx/>
              <a:buNone/>
              <a:tabLst/>
            </a:pPr>
            <a:r>
              <a:rPr lang="en-US" altLang="en-US" sz="1400" dirty="0">
                <a:solidFill>
                  <a:srgbClr val="0F2B3D"/>
                </a:solidFill>
                <a:latin typeface="Open Sans" panose="020B0606030504020204" pitchFamily="34" charset="0"/>
                <a:ea typeface="Open Sans" panose="020B0606030504020204" pitchFamily="34" charset="0"/>
                <a:cs typeface="Open Sans" panose="020B0606030504020204" pitchFamily="34" charset="0"/>
              </a:rPr>
              <a:t>	</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OTHours</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[float] NULL,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TotalOTPaid</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[float] NULL, [</a:t>
            </a:r>
            <a:r>
              <a:rPr kumimoji="0" lang="en-US" altLang="en-US" sz="1400" b="0" i="0" u="none" strike="noStrike" cap="none" normalizeH="0" baseline="0" dirty="0" err="1">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TotalOtherPay</a:t>
            </a:r>
            <a:r>
              <a:rPr kumimoji="0" lang="en-US" altLang="en-US" sz="1400" b="0" i="0" u="none" strike="noStrike" cap="none" normalizeH="0" baseline="0" dirty="0">
                <a:ln>
                  <a:noFill/>
                </a:ln>
                <a:solidFill>
                  <a:srgbClr val="0F2B3D"/>
                </a:solidFill>
                <a:effectLst/>
                <a:latin typeface="Open Sans" panose="020B0606030504020204" pitchFamily="34" charset="0"/>
                <a:ea typeface="Open Sans" panose="020B0606030504020204" pitchFamily="34" charset="0"/>
                <a:cs typeface="Open Sans" panose="020B0606030504020204" pitchFamily="34" charset="0"/>
              </a:rPr>
              <a:t>] [float] NULL ) GO</a:t>
            </a:r>
            <a:r>
              <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p>
        </p:txBody>
      </p:sp>
    </p:spTree>
    <p:extLst>
      <p:ext uri="{BB962C8B-B14F-4D97-AF65-F5344CB8AC3E}">
        <p14:creationId xmlns:p14="http://schemas.microsoft.com/office/powerpoint/2010/main" val="2166063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3A3D-9026-747E-9489-E440955DD4B5}"/>
              </a:ext>
            </a:extLst>
          </p:cNvPr>
          <p:cNvSpPr>
            <a:spLocks noGrp="1"/>
          </p:cNvSpPr>
          <p:nvPr>
            <p:ph type="ctrTitle"/>
          </p:nvPr>
        </p:nvSpPr>
        <p:spPr>
          <a:xfrm>
            <a:off x="872246" y="515566"/>
            <a:ext cx="9144000" cy="1215957"/>
          </a:xfrm>
        </p:spPr>
        <p:txBody>
          <a:bodyPr>
            <a:noAutofit/>
          </a:bodyPr>
          <a:lstStyle/>
          <a:p>
            <a:pPr algn="l"/>
            <a:r>
              <a:rPr lang="en-US" sz="4000" b="0" i="0" dirty="0">
                <a:solidFill>
                  <a:srgbClr val="1A202C"/>
                </a:solidFill>
                <a:effectLst/>
                <a:latin typeface="Open Sans" panose="020B0606030504020204" pitchFamily="34" charset="0"/>
              </a:rPr>
              <a:t>Project: Data Integration Pipelines for NYC Payroll Data Analytics</a:t>
            </a:r>
            <a:endParaRPr lang="en-US" sz="4000" dirty="0"/>
          </a:p>
        </p:txBody>
      </p:sp>
      <p:sp>
        <p:nvSpPr>
          <p:cNvPr id="3" name="Subtitle 2">
            <a:extLst>
              <a:ext uri="{FF2B5EF4-FFF2-40B4-BE49-F238E27FC236}">
                <a16:creationId xmlns:a16="http://schemas.microsoft.com/office/drawing/2014/main" id="{13AB1C02-3D5D-55CF-5E42-AEB306F46802}"/>
              </a:ext>
            </a:extLst>
          </p:cNvPr>
          <p:cNvSpPr>
            <a:spLocks noGrp="1"/>
          </p:cNvSpPr>
          <p:nvPr>
            <p:ph type="subTitle" idx="1"/>
          </p:nvPr>
        </p:nvSpPr>
        <p:spPr>
          <a:xfrm>
            <a:off x="872246" y="2677909"/>
            <a:ext cx="9144000" cy="3576975"/>
          </a:xfrm>
        </p:spPr>
        <p:txBody>
          <a:bodyPr>
            <a:normAutofit/>
          </a:bodyPr>
          <a:lstStyle/>
          <a:p>
            <a:pPr algn="l"/>
            <a:r>
              <a:rPr lang="en-US" sz="1400" b="1" i="0" dirty="0">
                <a:solidFill>
                  <a:srgbClr val="1A202C"/>
                </a:solidFill>
                <a:effectLst/>
                <a:latin typeface="Open Sans" panose="020B0606030504020204" pitchFamily="34" charset="0"/>
              </a:rPr>
              <a:t>Step 2: Create Linked Services</a:t>
            </a:r>
          </a:p>
          <a:p>
            <a:pPr algn="l"/>
            <a:endParaRPr lang="en-US" sz="1400" b="0" i="0" dirty="0">
              <a:solidFill>
                <a:srgbClr val="1A202C"/>
              </a:solidFill>
              <a:effectLst/>
              <a:latin typeface="Open Sans" panose="020B0606030504020204" pitchFamily="34" charset="0"/>
            </a:endParaRPr>
          </a:p>
          <a:p>
            <a:pPr algn="l"/>
            <a:r>
              <a:rPr lang="en-US" sz="1400" b="1" i="0" dirty="0">
                <a:solidFill>
                  <a:srgbClr val="1A202C"/>
                </a:solidFill>
                <a:effectLst/>
                <a:latin typeface="Open Sans" panose="020B0606030504020204" pitchFamily="34" charset="0"/>
              </a:rPr>
              <a:t>1.Create a Linked Service for Azure Data Lake</a:t>
            </a:r>
            <a:endParaRPr lang="en-US" sz="1400" b="0" i="0" dirty="0">
              <a:solidFill>
                <a:srgbClr val="1A202C"/>
              </a:solidFill>
              <a:effectLst/>
              <a:latin typeface="Open Sans" panose="020B0606030504020204" pitchFamily="34" charset="0"/>
            </a:endParaRPr>
          </a:p>
          <a:p>
            <a:pPr algn="l"/>
            <a:r>
              <a:rPr lang="en-US" sz="1400" b="0" i="0" dirty="0">
                <a:solidFill>
                  <a:srgbClr val="1A202C"/>
                </a:solidFill>
                <a:effectLst/>
                <a:latin typeface="Open Sans" panose="020B0606030504020204" pitchFamily="34" charset="0"/>
              </a:rPr>
              <a:t>In Azure Data Factory, create a linked service to the data lake that contains the data files</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From the data stores, select Azure Data Lake Gen 2</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Test the connection</a:t>
            </a:r>
          </a:p>
          <a:p>
            <a:pPr algn="l"/>
            <a:r>
              <a:rPr lang="en-US" sz="1400" b="1" i="0" dirty="0">
                <a:solidFill>
                  <a:srgbClr val="1A202C"/>
                </a:solidFill>
                <a:effectLst/>
                <a:latin typeface="Open Sans" panose="020B0606030504020204" pitchFamily="34" charset="0"/>
              </a:rPr>
              <a:t>2.Create a Linked Service to SQL Database that has the current (2021) data</a:t>
            </a:r>
            <a:endParaRPr lang="en-US" sz="1400" b="0" i="0" dirty="0">
              <a:solidFill>
                <a:srgbClr val="1A202C"/>
              </a:solidFill>
              <a:effectLst/>
              <a:latin typeface="Open Sans" panose="020B0606030504020204" pitchFamily="34" charset="0"/>
            </a:endParaRP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If you get a connection error, remember to add the IP address to the firewall settings in SQL DB in the Azure Portal</a:t>
            </a:r>
          </a:p>
          <a:p>
            <a:pPr algn="l"/>
            <a:r>
              <a:rPr lang="en-US" sz="1400" b="1" i="0" dirty="0">
                <a:solidFill>
                  <a:srgbClr val="1A202C"/>
                </a:solidFill>
                <a:effectLst/>
                <a:latin typeface="Open Sans" panose="020B0606030504020204" pitchFamily="34" charset="0"/>
              </a:rPr>
              <a:t>3. Create a Linked Service for Synapse Analytics</a:t>
            </a:r>
            <a:endParaRPr lang="en-US" sz="1400" b="0" i="0" dirty="0">
              <a:solidFill>
                <a:srgbClr val="1A202C"/>
              </a:solidFill>
              <a:effectLst/>
              <a:latin typeface="Open Sans" panose="020B0606030504020204" pitchFamily="34" charset="0"/>
            </a:endParaRP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Create the linked service to the SQL pool.</a:t>
            </a:r>
          </a:p>
        </p:txBody>
      </p:sp>
    </p:spTree>
    <p:extLst>
      <p:ext uri="{BB962C8B-B14F-4D97-AF65-F5344CB8AC3E}">
        <p14:creationId xmlns:p14="http://schemas.microsoft.com/office/powerpoint/2010/main" val="3298877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3A3D-9026-747E-9489-E440955DD4B5}"/>
              </a:ext>
            </a:extLst>
          </p:cNvPr>
          <p:cNvSpPr>
            <a:spLocks noGrp="1"/>
          </p:cNvSpPr>
          <p:nvPr>
            <p:ph type="ctrTitle"/>
          </p:nvPr>
        </p:nvSpPr>
        <p:spPr>
          <a:xfrm>
            <a:off x="872246" y="515566"/>
            <a:ext cx="9144000" cy="1215957"/>
          </a:xfrm>
        </p:spPr>
        <p:txBody>
          <a:bodyPr>
            <a:noAutofit/>
          </a:bodyPr>
          <a:lstStyle/>
          <a:p>
            <a:pPr algn="l"/>
            <a:r>
              <a:rPr lang="en-US" sz="4000" b="0" i="0" dirty="0">
                <a:solidFill>
                  <a:srgbClr val="1A202C"/>
                </a:solidFill>
                <a:effectLst/>
                <a:latin typeface="Open Sans" panose="020B0606030504020204" pitchFamily="34" charset="0"/>
              </a:rPr>
              <a:t>Project: Data Integration Pipelines for NYC Payroll Data Analytics</a:t>
            </a:r>
            <a:endParaRPr lang="en-US" sz="4000" dirty="0"/>
          </a:p>
        </p:txBody>
      </p:sp>
      <p:sp>
        <p:nvSpPr>
          <p:cNvPr id="3" name="Subtitle 2">
            <a:extLst>
              <a:ext uri="{FF2B5EF4-FFF2-40B4-BE49-F238E27FC236}">
                <a16:creationId xmlns:a16="http://schemas.microsoft.com/office/drawing/2014/main" id="{13AB1C02-3D5D-55CF-5E42-AEB306F46802}"/>
              </a:ext>
            </a:extLst>
          </p:cNvPr>
          <p:cNvSpPr>
            <a:spLocks noGrp="1"/>
          </p:cNvSpPr>
          <p:nvPr>
            <p:ph type="subTitle" idx="1"/>
          </p:nvPr>
        </p:nvSpPr>
        <p:spPr>
          <a:xfrm>
            <a:off x="872246" y="1984442"/>
            <a:ext cx="9507167" cy="4873558"/>
          </a:xfrm>
        </p:spPr>
        <p:txBody>
          <a:bodyPr>
            <a:noAutofit/>
          </a:bodyPr>
          <a:lstStyle/>
          <a:p>
            <a:pPr marL="0" marR="0" lvl="0" indent="0" algn="l" defTabSz="914400" rtl="0" eaLnBrk="0" fontAlgn="base" latinLnBrk="0" hangingPunct="0">
              <a:lnSpc>
                <a:spcPct val="100000"/>
              </a:lnSpc>
              <a:spcBef>
                <a:spcPts val="7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Step 3</a:t>
            </a:r>
            <a:r>
              <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Create Datasets in Azure Data Factory</a:t>
            </a:r>
          </a:p>
          <a:p>
            <a:pPr marL="0" marR="0" lvl="0" indent="0" algn="l" defTabSz="914400" rtl="0" eaLnBrk="0" fontAlgn="base" latinLnBrk="0" hangingPunct="0">
              <a:lnSpc>
                <a:spcPct val="100000"/>
              </a:lnSpc>
              <a:spcBef>
                <a:spcPts val="7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1.Create the datasets for the 2021 Payroll file on Azure Data Lake Gen2</a:t>
            </a:r>
          </a:p>
          <a:p>
            <a:pPr marL="0" marR="0" lvl="0" indent="0" algn="l" defTabSz="914400" rtl="0" eaLnBrk="0" fontAlgn="base" latinLnBrk="0" hangingPunct="0">
              <a:lnSpc>
                <a:spcPct val="100000"/>
              </a:lnSpc>
              <a:spcBef>
                <a:spcPts val="7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Select </a:t>
            </a:r>
            <a:r>
              <a:rPr kumimoji="0" lang="en-US" altLang="en-US" sz="14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DelimitedText</a:t>
            </a:r>
            <a:endPar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ts val="7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Set the path to the nycpayroll_2021.csv in the Data Lake</a:t>
            </a:r>
          </a:p>
          <a:p>
            <a:pPr marL="0" marR="0" lvl="0" indent="0" algn="l" defTabSz="914400" rtl="0" eaLnBrk="0" fontAlgn="base" latinLnBrk="0" hangingPunct="0">
              <a:lnSpc>
                <a:spcPct val="100000"/>
              </a:lnSpc>
              <a:spcBef>
                <a:spcPts val="7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Preview the data to make sure it is correctly parsed</a:t>
            </a:r>
          </a:p>
          <a:p>
            <a:pPr marL="0" marR="0" lvl="0" indent="0" algn="l" defTabSz="914400" rtl="0" eaLnBrk="0" fontAlgn="base" latinLnBrk="0" hangingPunct="0">
              <a:lnSpc>
                <a:spcPct val="100000"/>
              </a:lnSpc>
              <a:spcBef>
                <a:spcPts val="7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2. Repeat the same process to create datasets for the rest of the data files in the Data Lake</a:t>
            </a:r>
          </a:p>
          <a:p>
            <a:pPr marL="0" marR="0" lvl="0" indent="0" algn="l" defTabSz="914400" rtl="0" eaLnBrk="0" fontAlgn="base" latinLnBrk="0" hangingPunct="0">
              <a:lnSpc>
                <a:spcPct val="100000"/>
              </a:lnSpc>
              <a:spcBef>
                <a:spcPts val="7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EmpMaster.csv</a:t>
            </a:r>
          </a:p>
          <a:p>
            <a:pPr marL="0" marR="0" lvl="0" indent="0" algn="l" defTabSz="914400" rtl="0" eaLnBrk="0" fontAlgn="base" latinLnBrk="0" hangingPunct="0">
              <a:lnSpc>
                <a:spcPct val="100000"/>
              </a:lnSpc>
              <a:spcBef>
                <a:spcPts val="7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TitleMaster.csv</a:t>
            </a:r>
          </a:p>
          <a:p>
            <a:pPr marL="0" marR="0" lvl="0" indent="0" algn="l" defTabSz="914400" rtl="0" eaLnBrk="0" fontAlgn="base" latinLnBrk="0" hangingPunct="0">
              <a:lnSpc>
                <a:spcPct val="100000"/>
              </a:lnSpc>
              <a:spcBef>
                <a:spcPts val="7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AgencyMaster.csv</a:t>
            </a:r>
          </a:p>
          <a:p>
            <a:pPr marL="0" marR="0" lvl="0" indent="0" algn="l" defTabSz="914400" rtl="0" eaLnBrk="0" fontAlgn="base" latinLnBrk="0" hangingPunct="0">
              <a:lnSpc>
                <a:spcPct val="100000"/>
              </a:lnSpc>
              <a:spcBef>
                <a:spcPts val="7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Remember to publish all the datasets</a:t>
            </a:r>
          </a:p>
          <a:p>
            <a:pPr marL="0" marR="0" lvl="0" indent="0" algn="l" defTabSz="914400" rtl="0" eaLnBrk="0" fontAlgn="base" latinLnBrk="0" hangingPunct="0">
              <a:lnSpc>
                <a:spcPct val="100000"/>
              </a:lnSpc>
              <a:spcBef>
                <a:spcPts val="7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3. Create the dataset for transaction data table that should contain current (2021) data in SQL DB</a:t>
            </a:r>
          </a:p>
          <a:p>
            <a:pPr marL="0" marR="0" lvl="0" indent="0" algn="l" defTabSz="914400" rtl="0" eaLnBrk="0" fontAlgn="base" latinLnBrk="0" hangingPunct="0">
              <a:lnSpc>
                <a:spcPct val="100000"/>
              </a:lnSpc>
              <a:spcBef>
                <a:spcPts val="7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4. Create the datasets for destination (target) tables in Synapse Analytics</a:t>
            </a:r>
          </a:p>
          <a:p>
            <a:pPr marL="285750" marR="0" lvl="0" indent="-285750" algn="l" defTabSz="914400" rtl="0" eaLnBrk="0" fontAlgn="base" latinLnBrk="0" hangingPunct="0">
              <a:lnSpc>
                <a:spcPct val="100000"/>
              </a:lnSpc>
              <a:spcBef>
                <a:spcPts val="70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dataset for </a:t>
            </a:r>
            <a:r>
              <a:rPr kumimoji="0" lang="en-US" altLang="en-US" sz="14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NYC_Payroll_EMP_MD</a:t>
            </a:r>
            <a:endPar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285750" marR="0" lvl="0" indent="-285750" algn="l" defTabSz="914400" rtl="0" eaLnBrk="0" fontAlgn="base" latinLnBrk="0" hangingPunct="0">
              <a:lnSpc>
                <a:spcPct val="100000"/>
              </a:lnSpc>
              <a:spcBef>
                <a:spcPts val="70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for </a:t>
            </a:r>
            <a:r>
              <a:rPr kumimoji="0" lang="en-US" altLang="en-US" sz="14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NYC_Payroll_TITLE_MD</a:t>
            </a:r>
            <a:endPar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285750" marR="0" lvl="0" indent="-285750" algn="l" defTabSz="914400" rtl="0" eaLnBrk="0" fontAlgn="base" latinLnBrk="0" hangingPunct="0">
              <a:lnSpc>
                <a:spcPct val="100000"/>
              </a:lnSpc>
              <a:spcBef>
                <a:spcPts val="70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for </a:t>
            </a:r>
            <a:r>
              <a:rPr kumimoji="0" lang="en-US" altLang="en-US" sz="14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NYC_Payroll_AGENCY_MD</a:t>
            </a:r>
            <a:endPar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285750" marR="0" lvl="0" indent="-285750" algn="l" defTabSz="914400" rtl="0" eaLnBrk="0" fontAlgn="base" latinLnBrk="0" hangingPunct="0">
              <a:lnSpc>
                <a:spcPct val="100000"/>
              </a:lnSpc>
              <a:spcBef>
                <a:spcPts val="70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for </a:t>
            </a:r>
            <a:r>
              <a:rPr kumimoji="0" lang="en-US" altLang="en-US" sz="14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NYC_Payroll_Data</a:t>
            </a:r>
            <a:endPar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64155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2523</Words>
  <Application>Microsoft Office PowerPoint</Application>
  <PresentationFormat>Widescreen</PresentationFormat>
  <Paragraphs>177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Open Sans</vt:lpstr>
      <vt:lpstr>SFMono-Regular</vt:lpstr>
      <vt:lpstr>Office Theme</vt:lpstr>
      <vt:lpstr>Project: Data Integration Pipelines for NYC Payroll Data Analytics</vt:lpstr>
      <vt:lpstr>Project: Data Integration Pipelines for NYC Payroll Data Analytics</vt:lpstr>
      <vt:lpstr>Project: Data Integration Pipelines for NYC Payroll Data Analytics</vt:lpstr>
      <vt:lpstr>Project: Data Integration Pipelines for NYC Payroll Data Analytics</vt:lpstr>
      <vt:lpstr>Project: Data Integration Pipelines for NYC Payroll Data Analytics</vt:lpstr>
      <vt:lpstr>Project: Data Integration Pipelines for NYC Payroll Data Analytics</vt:lpstr>
      <vt:lpstr>Project: Data Integration Pipelines for NYC Payroll Data Analytics</vt:lpstr>
      <vt:lpstr>Project: Data Integration Pipelines for NYC Payroll Data Analytics</vt:lpstr>
      <vt:lpstr>Project: Data Integration Pipelines for NYC Payroll Data Analytics</vt:lpstr>
      <vt:lpstr>Project: Data Integration Pipelines for NYC Payroll Data Analytics</vt:lpstr>
      <vt:lpstr>Project: Data Integration Pipelines for NYC Payroll Data Analytics</vt:lpstr>
      <vt:lpstr>Project: Data Integration Pipelines for NYC Payroll Data Analytics</vt:lpstr>
      <vt:lpstr>Project: Data Integration Pipelines for NYC Payroll Data Analytics</vt:lpstr>
      <vt:lpstr>Project: Data Integration Pipelines for NYC Payroll Data Analytics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Data Integration Pipelines for NYC Payroll Data Analytics</dc:title>
  <dc:creator>Andrei Nicolae Lazar</dc:creator>
  <cp:lastModifiedBy>Andrei Nicolae Lazar</cp:lastModifiedBy>
  <cp:revision>12</cp:revision>
  <dcterms:created xsi:type="dcterms:W3CDTF">2023-03-06T09:31:18Z</dcterms:created>
  <dcterms:modified xsi:type="dcterms:W3CDTF">2023-03-06T09:46:05Z</dcterms:modified>
</cp:coreProperties>
</file>