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2"/>
  </p:notesMasterIdLst>
  <p:sldIdLst>
    <p:sldId id="287" r:id="rId2"/>
    <p:sldId id="262" r:id="rId3"/>
    <p:sldId id="266" r:id="rId4"/>
    <p:sldId id="267" r:id="rId5"/>
    <p:sldId id="268" r:id="rId6"/>
    <p:sldId id="269" r:id="rId7"/>
    <p:sldId id="270" r:id="rId8"/>
    <p:sldId id="256" r:id="rId9"/>
    <p:sldId id="263" r:id="rId10"/>
    <p:sldId id="264" r:id="rId11"/>
    <p:sldId id="286" r:id="rId12"/>
    <p:sldId id="288" r:id="rId13"/>
    <p:sldId id="280" r:id="rId14"/>
    <p:sldId id="282" r:id="rId15"/>
    <p:sldId id="289" r:id="rId16"/>
    <p:sldId id="290" r:id="rId17"/>
    <p:sldId id="291" r:id="rId18"/>
    <p:sldId id="292" r:id="rId19"/>
    <p:sldId id="293" r:id="rId20"/>
    <p:sldId id="294"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43" autoAdjust="0"/>
    <p:restoredTop sz="94620"/>
  </p:normalViewPr>
  <p:slideViewPr>
    <p:cSldViewPr snapToGrid="0" snapToObjects="1">
      <p:cViewPr varScale="1">
        <p:scale>
          <a:sx n="137" d="100"/>
          <a:sy n="137" d="100"/>
        </p:scale>
        <p:origin x="8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35d473205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35d473205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2883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d0c5613c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d0c5613c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808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7" name="Google Shape;247;p3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4" name="Google Shape;254;p3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5068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9" name="Google Shape;289;p3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98031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4" name="Google Shape;304;p3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45031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2" name="Google Shape;332;p4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98159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7" name="Google Shape;347;p4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77278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4" name="Google Shape;354;p4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9826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4" name="Google Shape;354;p4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20616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4" name="Google Shape;354;p4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10705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 name="Google Shape;70;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4" name="Google Shape;354;p4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3255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1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8" name="Google Shape;108;p1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6" name="Google Shape;116;p1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1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p1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3783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0c5613c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0c5613c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845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spcBef>
                <a:spcPts val="0"/>
              </a:spcBef>
              <a:spcAft>
                <a:spcPts val="0"/>
              </a:spcAft>
              <a:buClr>
                <a:schemeClr val="dk1"/>
              </a:buClr>
              <a:buSzPts val="3600"/>
              <a:buFont typeface="Arial"/>
              <a:buNone/>
              <a:defRPr sz="3600" b="1">
                <a:solidFill>
                  <a:schemeClr val="dk1"/>
                </a:solidFill>
              </a:defRPr>
            </a:lvl3pPr>
            <a:lvl4pPr lvl="3">
              <a:spcBef>
                <a:spcPts val="0"/>
              </a:spcBef>
              <a:spcAft>
                <a:spcPts val="0"/>
              </a:spcAft>
              <a:buClr>
                <a:schemeClr val="dk1"/>
              </a:buClr>
              <a:buSzPts val="3600"/>
              <a:buFont typeface="Arial"/>
              <a:buNone/>
              <a:defRPr sz="3600" b="1">
                <a:solidFill>
                  <a:schemeClr val="dk1"/>
                </a:solidFill>
              </a:defRPr>
            </a:lvl4pPr>
            <a:lvl5pPr lvl="4">
              <a:spcBef>
                <a:spcPts val="0"/>
              </a:spcBef>
              <a:spcAft>
                <a:spcPts val="0"/>
              </a:spcAft>
              <a:buClr>
                <a:schemeClr val="dk1"/>
              </a:buClr>
              <a:buSzPts val="3600"/>
              <a:buFont typeface="Arial"/>
              <a:buNone/>
              <a:defRPr sz="3600" b="1">
                <a:solidFill>
                  <a:schemeClr val="dk1"/>
                </a:solidFill>
              </a:defRPr>
            </a:lvl5pPr>
            <a:lvl6pPr lvl="5">
              <a:spcBef>
                <a:spcPts val="0"/>
              </a:spcBef>
              <a:spcAft>
                <a:spcPts val="0"/>
              </a:spcAft>
              <a:buClr>
                <a:schemeClr val="dk1"/>
              </a:buClr>
              <a:buSzPts val="3600"/>
              <a:buFont typeface="Arial"/>
              <a:buNone/>
              <a:defRPr sz="3600" b="1">
                <a:solidFill>
                  <a:schemeClr val="dk1"/>
                </a:solidFill>
              </a:defRPr>
            </a:lvl6pPr>
            <a:lvl7pPr lvl="6">
              <a:spcBef>
                <a:spcPts val="0"/>
              </a:spcBef>
              <a:spcAft>
                <a:spcPts val="0"/>
              </a:spcAft>
              <a:buClr>
                <a:schemeClr val="dk1"/>
              </a:buClr>
              <a:buSzPts val="3600"/>
              <a:buFont typeface="Arial"/>
              <a:buNone/>
              <a:defRPr sz="3600" b="1">
                <a:solidFill>
                  <a:schemeClr val="dk1"/>
                </a:solidFill>
              </a:defRPr>
            </a:lvl7pPr>
            <a:lvl8pPr lvl="7">
              <a:spcBef>
                <a:spcPts val="0"/>
              </a:spcBef>
              <a:spcAft>
                <a:spcPts val="0"/>
              </a:spcAft>
              <a:buClr>
                <a:schemeClr val="dk1"/>
              </a:buClr>
              <a:buSzPts val="3600"/>
              <a:buFont typeface="Arial"/>
              <a:buNone/>
              <a:defRPr sz="3600" b="1">
                <a:solidFill>
                  <a:schemeClr val="dk1"/>
                </a:solidFill>
              </a:defRPr>
            </a:lvl8pPr>
            <a:lvl9pPr lvl="8">
              <a:spcBef>
                <a:spcPts val="0"/>
              </a:spcBef>
              <a:spcAft>
                <a:spcPts val="0"/>
              </a:spcAft>
              <a:buClr>
                <a:schemeClr val="dk1"/>
              </a:buClr>
              <a:buSzPts val="3600"/>
              <a:buFont typeface="Arial"/>
              <a:buNone/>
              <a:defRPr sz="3600" b="1">
                <a:solidFill>
                  <a:schemeClr val="dk1"/>
                </a:solidFill>
              </a:defRPr>
            </a:lvl9pPr>
          </a:lstStyle>
          <a:p>
            <a:endParaRPr/>
          </a:p>
        </p:txBody>
      </p:sp>
      <p:sp>
        <p:nvSpPr>
          <p:cNvPr id="13" name="Google Shape;13;p3"/>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spcBef>
                <a:spcPts val="0"/>
              </a:spcBef>
              <a:spcAft>
                <a:spcPts val="0"/>
              </a:spcAft>
              <a:buClr>
                <a:schemeClr val="dk1"/>
              </a:buClr>
              <a:buSzPts val="3600"/>
              <a:buFont typeface="Arial"/>
              <a:buNone/>
              <a:defRPr sz="3600" b="1">
                <a:solidFill>
                  <a:schemeClr val="dk1"/>
                </a:solidFill>
              </a:defRPr>
            </a:lvl3pPr>
            <a:lvl4pPr lvl="3">
              <a:spcBef>
                <a:spcPts val="0"/>
              </a:spcBef>
              <a:spcAft>
                <a:spcPts val="0"/>
              </a:spcAft>
              <a:buClr>
                <a:schemeClr val="dk1"/>
              </a:buClr>
              <a:buSzPts val="3600"/>
              <a:buFont typeface="Arial"/>
              <a:buNone/>
              <a:defRPr sz="3600" b="1">
                <a:solidFill>
                  <a:schemeClr val="dk1"/>
                </a:solidFill>
              </a:defRPr>
            </a:lvl4pPr>
            <a:lvl5pPr lvl="4">
              <a:spcBef>
                <a:spcPts val="0"/>
              </a:spcBef>
              <a:spcAft>
                <a:spcPts val="0"/>
              </a:spcAft>
              <a:buClr>
                <a:schemeClr val="dk1"/>
              </a:buClr>
              <a:buSzPts val="3600"/>
              <a:buFont typeface="Arial"/>
              <a:buNone/>
              <a:defRPr sz="3600" b="1">
                <a:solidFill>
                  <a:schemeClr val="dk1"/>
                </a:solidFill>
              </a:defRPr>
            </a:lvl5pPr>
            <a:lvl6pPr lvl="5">
              <a:spcBef>
                <a:spcPts val="0"/>
              </a:spcBef>
              <a:spcAft>
                <a:spcPts val="0"/>
              </a:spcAft>
              <a:buClr>
                <a:schemeClr val="dk1"/>
              </a:buClr>
              <a:buSzPts val="3600"/>
              <a:buFont typeface="Arial"/>
              <a:buNone/>
              <a:defRPr sz="3600" b="1">
                <a:solidFill>
                  <a:schemeClr val="dk1"/>
                </a:solidFill>
              </a:defRPr>
            </a:lvl6pPr>
            <a:lvl7pPr lvl="6">
              <a:spcBef>
                <a:spcPts val="0"/>
              </a:spcBef>
              <a:spcAft>
                <a:spcPts val="0"/>
              </a:spcAft>
              <a:buClr>
                <a:schemeClr val="dk1"/>
              </a:buClr>
              <a:buSzPts val="3600"/>
              <a:buFont typeface="Arial"/>
              <a:buNone/>
              <a:defRPr sz="3600" b="1">
                <a:solidFill>
                  <a:schemeClr val="dk1"/>
                </a:solidFill>
              </a:defRPr>
            </a:lvl7pPr>
            <a:lvl8pPr lvl="7">
              <a:spcBef>
                <a:spcPts val="0"/>
              </a:spcBef>
              <a:spcAft>
                <a:spcPts val="0"/>
              </a:spcAft>
              <a:buClr>
                <a:schemeClr val="dk1"/>
              </a:buClr>
              <a:buSzPts val="3600"/>
              <a:buFont typeface="Arial"/>
              <a:buNone/>
              <a:defRPr sz="3600" b="1">
                <a:solidFill>
                  <a:schemeClr val="dk1"/>
                </a:solidFill>
              </a:defRPr>
            </a:lvl8pPr>
            <a:lvl9pPr lvl="8">
              <a:spcBef>
                <a:spcPts val="0"/>
              </a:spcBef>
              <a:spcAft>
                <a:spcPts val="0"/>
              </a:spcAft>
              <a:buClr>
                <a:schemeClr val="dk1"/>
              </a:buClr>
              <a:buSzPts val="3600"/>
              <a:buFont typeface="Arial"/>
              <a:buNone/>
              <a:defRPr sz="3600" b="1">
                <a:solidFill>
                  <a:schemeClr val="dk1"/>
                </a:solidFill>
              </a:defRPr>
            </a:lvl9pPr>
          </a:lstStyle>
          <a:p>
            <a:endParaRPr/>
          </a:p>
        </p:txBody>
      </p:sp>
      <p:sp>
        <p:nvSpPr>
          <p:cNvPr id="16" name="Google Shape;16;p4"/>
          <p:cNvSpPr txBox="1">
            <a:spLocks noGrp="1"/>
          </p:cNvSpPr>
          <p:nvPr>
            <p:ph type="body" idx="1"/>
          </p:nvPr>
        </p:nvSpPr>
        <p:spPr>
          <a:xfrm>
            <a:off x="457200" y="1200150"/>
            <a:ext cx="3994525" cy="372568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7" name="Google Shape;17;p4"/>
          <p:cNvSpPr txBox="1">
            <a:spLocks noGrp="1"/>
          </p:cNvSpPr>
          <p:nvPr>
            <p:ph type="body" idx="2"/>
          </p:nvPr>
        </p:nvSpPr>
        <p:spPr>
          <a:xfrm>
            <a:off x="4692273" y="1200150"/>
            <a:ext cx="3994525" cy="372568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spcBef>
                <a:spcPts val="0"/>
              </a:spcBef>
              <a:spcAft>
                <a:spcPts val="0"/>
              </a:spcAft>
              <a:buClr>
                <a:schemeClr val="dk1"/>
              </a:buClr>
              <a:buSzPts val="3600"/>
              <a:buFont typeface="Arial"/>
              <a:buNone/>
              <a:defRPr sz="3600" b="1">
                <a:solidFill>
                  <a:schemeClr val="dk1"/>
                </a:solidFill>
              </a:defRPr>
            </a:lvl3pPr>
            <a:lvl4pPr lvl="3">
              <a:spcBef>
                <a:spcPts val="0"/>
              </a:spcBef>
              <a:spcAft>
                <a:spcPts val="0"/>
              </a:spcAft>
              <a:buClr>
                <a:schemeClr val="dk1"/>
              </a:buClr>
              <a:buSzPts val="3600"/>
              <a:buFont typeface="Arial"/>
              <a:buNone/>
              <a:defRPr sz="3600" b="1">
                <a:solidFill>
                  <a:schemeClr val="dk1"/>
                </a:solidFill>
              </a:defRPr>
            </a:lvl4pPr>
            <a:lvl5pPr lvl="4">
              <a:spcBef>
                <a:spcPts val="0"/>
              </a:spcBef>
              <a:spcAft>
                <a:spcPts val="0"/>
              </a:spcAft>
              <a:buClr>
                <a:schemeClr val="dk1"/>
              </a:buClr>
              <a:buSzPts val="3600"/>
              <a:buFont typeface="Arial"/>
              <a:buNone/>
              <a:defRPr sz="3600" b="1">
                <a:solidFill>
                  <a:schemeClr val="dk1"/>
                </a:solidFill>
              </a:defRPr>
            </a:lvl5pPr>
            <a:lvl6pPr lvl="5">
              <a:spcBef>
                <a:spcPts val="0"/>
              </a:spcBef>
              <a:spcAft>
                <a:spcPts val="0"/>
              </a:spcAft>
              <a:buClr>
                <a:schemeClr val="dk1"/>
              </a:buClr>
              <a:buSzPts val="3600"/>
              <a:buFont typeface="Arial"/>
              <a:buNone/>
              <a:defRPr sz="3600" b="1">
                <a:solidFill>
                  <a:schemeClr val="dk1"/>
                </a:solidFill>
              </a:defRPr>
            </a:lvl6pPr>
            <a:lvl7pPr lvl="6">
              <a:spcBef>
                <a:spcPts val="0"/>
              </a:spcBef>
              <a:spcAft>
                <a:spcPts val="0"/>
              </a:spcAft>
              <a:buClr>
                <a:schemeClr val="dk1"/>
              </a:buClr>
              <a:buSzPts val="3600"/>
              <a:buFont typeface="Arial"/>
              <a:buNone/>
              <a:defRPr sz="3600" b="1">
                <a:solidFill>
                  <a:schemeClr val="dk1"/>
                </a:solidFill>
              </a:defRPr>
            </a:lvl7pPr>
            <a:lvl8pPr lvl="7">
              <a:spcBef>
                <a:spcPts val="0"/>
              </a:spcBef>
              <a:spcAft>
                <a:spcPts val="0"/>
              </a:spcAft>
              <a:buClr>
                <a:schemeClr val="dk1"/>
              </a:buClr>
              <a:buSzPts val="3600"/>
              <a:buFont typeface="Arial"/>
              <a:buNone/>
              <a:defRPr sz="3600" b="1">
                <a:solidFill>
                  <a:schemeClr val="dk1"/>
                </a:solidFill>
              </a:defRPr>
            </a:lvl8pPr>
            <a:lvl9pPr lvl="8">
              <a:spcBef>
                <a:spcPts val="0"/>
              </a:spcBef>
              <a:spcAft>
                <a:spcPts val="0"/>
              </a:spcAft>
              <a:buClr>
                <a:schemeClr val="dk1"/>
              </a:buClr>
              <a:buSzPts val="3600"/>
              <a:buFont typeface="Arial"/>
              <a:buNone/>
              <a:defRPr sz="3600" b="1">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4406309"/>
            <a:ext cx="8229600" cy="519520"/>
          </a:xfrm>
          <a:prstGeom prst="rect">
            <a:avLst/>
          </a:prstGeom>
          <a:noFill/>
          <a:ln>
            <a:noFill/>
          </a:ln>
        </p:spPr>
        <p:txBody>
          <a:bodyPr spcFirstLastPara="1" wrap="square" lIns="91425" tIns="91425" rIns="91425" bIns="91425" anchor="t" anchorCtr="0">
            <a:noAutofit/>
          </a:bodyPr>
          <a:lstStyle>
            <a:lvl1pPr marL="457200" marR="0" lvl="0" indent="-228600" algn="ctr"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0" name="Google Shape;10;p2"/>
          <p:cNvSpPr txBox="1">
            <a:spLocks noGrp="1"/>
          </p:cNvSpPr>
          <p:nvPr>
            <p:ph type="subTitle" idx="1"/>
          </p:nvPr>
        </p:nvSpPr>
        <p:spPr>
          <a:xfrm>
            <a:off x="685800" y="2840054"/>
            <a:ext cx="7772400" cy="784738"/>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Tree>
    <p:extLst>
      <p:ext uri="{BB962C8B-B14F-4D97-AF65-F5344CB8AC3E}">
        <p14:creationId xmlns:p14="http://schemas.microsoft.com/office/powerpoint/2010/main" val="30178102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spcBef>
                <a:spcPts val="0"/>
              </a:spcBef>
              <a:spcAft>
                <a:spcPts val="0"/>
              </a:spcAft>
              <a:buClr>
                <a:schemeClr val="dk1"/>
              </a:buClr>
              <a:buSzPts val="3600"/>
              <a:buFont typeface="Arial"/>
              <a:buNone/>
              <a:defRPr sz="3600" b="1">
                <a:solidFill>
                  <a:schemeClr val="dk1"/>
                </a:solidFill>
              </a:defRPr>
            </a:lvl3pPr>
            <a:lvl4pPr lvl="3">
              <a:spcBef>
                <a:spcPts val="0"/>
              </a:spcBef>
              <a:spcAft>
                <a:spcPts val="0"/>
              </a:spcAft>
              <a:buClr>
                <a:schemeClr val="dk1"/>
              </a:buClr>
              <a:buSzPts val="3600"/>
              <a:buFont typeface="Arial"/>
              <a:buNone/>
              <a:defRPr sz="3600" b="1">
                <a:solidFill>
                  <a:schemeClr val="dk1"/>
                </a:solidFill>
              </a:defRPr>
            </a:lvl4pPr>
            <a:lvl5pPr lvl="4">
              <a:spcBef>
                <a:spcPts val="0"/>
              </a:spcBef>
              <a:spcAft>
                <a:spcPts val="0"/>
              </a:spcAft>
              <a:buClr>
                <a:schemeClr val="dk1"/>
              </a:buClr>
              <a:buSzPts val="3600"/>
              <a:buFont typeface="Arial"/>
              <a:buNone/>
              <a:defRPr sz="3600" b="1">
                <a:solidFill>
                  <a:schemeClr val="dk1"/>
                </a:solidFill>
              </a:defRPr>
            </a:lvl5pPr>
            <a:lvl6pPr lvl="5">
              <a:spcBef>
                <a:spcPts val="0"/>
              </a:spcBef>
              <a:spcAft>
                <a:spcPts val="0"/>
              </a:spcAft>
              <a:buClr>
                <a:schemeClr val="dk1"/>
              </a:buClr>
              <a:buSzPts val="3600"/>
              <a:buFont typeface="Arial"/>
              <a:buNone/>
              <a:defRPr sz="3600" b="1">
                <a:solidFill>
                  <a:schemeClr val="dk1"/>
                </a:solidFill>
              </a:defRPr>
            </a:lvl6pPr>
            <a:lvl7pPr lvl="6">
              <a:spcBef>
                <a:spcPts val="0"/>
              </a:spcBef>
              <a:spcAft>
                <a:spcPts val="0"/>
              </a:spcAft>
              <a:buClr>
                <a:schemeClr val="dk1"/>
              </a:buClr>
              <a:buSzPts val="3600"/>
              <a:buFont typeface="Arial"/>
              <a:buNone/>
              <a:defRPr sz="3600" b="1">
                <a:solidFill>
                  <a:schemeClr val="dk1"/>
                </a:solidFill>
              </a:defRPr>
            </a:lvl7pPr>
            <a:lvl8pPr lvl="7">
              <a:spcBef>
                <a:spcPts val="0"/>
              </a:spcBef>
              <a:spcAft>
                <a:spcPts val="0"/>
              </a:spcAft>
              <a:buClr>
                <a:schemeClr val="dk1"/>
              </a:buClr>
              <a:buSzPts val="3600"/>
              <a:buFont typeface="Arial"/>
              <a:buNone/>
              <a:defRPr sz="3600" b="1">
                <a:solidFill>
                  <a:schemeClr val="dk1"/>
                </a:solidFill>
              </a:defRPr>
            </a:lvl8pPr>
            <a:lvl9pPr lvl="8">
              <a:spcBef>
                <a:spcPts val="0"/>
              </a:spcBef>
              <a:spcAft>
                <a:spcPts val="0"/>
              </a:spcAft>
              <a:buClr>
                <a:schemeClr val="dk1"/>
              </a:buClr>
              <a:buSzPts val="3600"/>
              <a:buFont typeface="Arial"/>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60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1pPr>
            <a:lvl2pPr marL="914400" marR="0" lvl="1"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crumfortrello.com/"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en.wikipedia.org/wiki/MoSCoW_method"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 dirty="0"/>
              <a:t>Agile in the core</a:t>
            </a:r>
            <a:endParaRPr dirty="0"/>
          </a:p>
        </p:txBody>
      </p:sp>
      <p:sp>
        <p:nvSpPr>
          <p:cNvPr id="43" name="Google Shape;43;p10"/>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
              <a:t> </a:t>
            </a:r>
            <a:endParaRPr/>
          </a:p>
        </p:txBody>
      </p:sp>
      <p:pic>
        <p:nvPicPr>
          <p:cNvPr id="44" name="Google Shape;44;p10" descr="scrum.JPG"/>
          <p:cNvPicPr preferRelativeResize="0"/>
          <p:nvPr/>
        </p:nvPicPr>
        <p:blipFill>
          <a:blip r:embed="rId3">
            <a:alphaModFix/>
          </a:blip>
          <a:stretch>
            <a:fillRect/>
          </a:stretch>
        </p:blipFill>
        <p:spPr>
          <a:xfrm>
            <a:off x="204200" y="1165800"/>
            <a:ext cx="8705198" cy="3794401"/>
          </a:xfrm>
          <a:prstGeom prst="rect">
            <a:avLst/>
          </a:prstGeom>
          <a:noFill/>
          <a:ln>
            <a:noFill/>
          </a:ln>
        </p:spPr>
      </p:pic>
    </p:spTree>
    <p:extLst>
      <p:ext uri="{BB962C8B-B14F-4D97-AF65-F5344CB8AC3E}">
        <p14:creationId xmlns:p14="http://schemas.microsoft.com/office/powerpoint/2010/main" val="226213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
              <a:t>SCRUM - roles, artifacts, events</a:t>
            </a:r>
            <a:endParaRPr/>
          </a:p>
        </p:txBody>
      </p:sp>
      <p:sp>
        <p:nvSpPr>
          <p:cNvPr id="80" name="Google Shape;80;p16"/>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800"/>
          </a:p>
        </p:txBody>
      </p:sp>
      <p:pic>
        <p:nvPicPr>
          <p:cNvPr id="81" name="Google Shape;81;p16" descr="scrum cycle.jpg"/>
          <p:cNvPicPr preferRelativeResize="0"/>
          <p:nvPr/>
        </p:nvPicPr>
        <p:blipFill>
          <a:blip r:embed="rId3">
            <a:alphaModFix/>
          </a:blip>
          <a:stretch>
            <a:fillRect/>
          </a:stretch>
        </p:blipFill>
        <p:spPr>
          <a:xfrm>
            <a:off x="-15200" y="1063376"/>
            <a:ext cx="9144000" cy="4017275"/>
          </a:xfrm>
          <a:prstGeom prst="rect">
            <a:avLst/>
          </a:prstGeom>
          <a:noFill/>
          <a:ln>
            <a:noFill/>
          </a:ln>
        </p:spPr>
      </p:pic>
    </p:spTree>
    <p:extLst>
      <p:ext uri="{BB962C8B-B14F-4D97-AF65-F5344CB8AC3E}">
        <p14:creationId xmlns:p14="http://schemas.microsoft.com/office/powerpoint/2010/main" val="3686922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600"/>
              <a:buFont typeface="Arial"/>
              <a:buNone/>
            </a:pPr>
            <a:r>
              <a:rPr lang="en-US" sz="3600" b="1" i="0" u="none" strike="noStrike" cap="none">
                <a:solidFill>
                  <a:schemeClr val="dk1"/>
                </a:solidFill>
                <a:latin typeface="Arial"/>
                <a:ea typeface="Arial"/>
                <a:cs typeface="Arial"/>
                <a:sym typeface="Arial"/>
              </a:rPr>
              <a:t>Product backlog</a:t>
            </a:r>
            <a:endParaRPr sz="3600" b="1" i="0" u="none" strike="noStrike" cap="none">
              <a:solidFill>
                <a:schemeClr val="dk1"/>
              </a:solidFill>
              <a:latin typeface="Arial"/>
              <a:ea typeface="Arial"/>
              <a:cs typeface="Arial"/>
              <a:sym typeface="Arial"/>
            </a:endParaRPr>
          </a:p>
        </p:txBody>
      </p:sp>
      <p:pic>
        <p:nvPicPr>
          <p:cNvPr id="250" name="Google Shape;250;p38"/>
          <p:cNvPicPr preferRelativeResize="0"/>
          <p:nvPr/>
        </p:nvPicPr>
        <p:blipFill rotWithShape="1">
          <a:blip r:embed="rId3">
            <a:alphaModFix/>
          </a:blip>
          <a:srcRect/>
          <a:stretch/>
        </p:blipFill>
        <p:spPr>
          <a:xfrm>
            <a:off x="1143000" y="1569308"/>
            <a:ext cx="7020000" cy="3285000"/>
          </a:xfrm>
          <a:prstGeom prst="rect">
            <a:avLst/>
          </a:prstGeom>
          <a:noFill/>
          <a:ln>
            <a:noFill/>
          </a:ln>
        </p:spPr>
      </p:pic>
      <p:sp>
        <p:nvSpPr>
          <p:cNvPr id="251" name="Google Shape;251;p38"/>
          <p:cNvSpPr txBox="1">
            <a:spLocks noGrp="1"/>
          </p:cNvSpPr>
          <p:nvPr>
            <p:ph type="body" idx="1"/>
          </p:nvPr>
        </p:nvSpPr>
        <p:spPr>
          <a:xfrm>
            <a:off x="457200" y="1063378"/>
            <a:ext cx="8229600" cy="386247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To do-list of things you need to deliver for the project listed in modules, epic stories and user stories</a:t>
            </a:r>
            <a:endParaRPr sz="2000" b="0" i="0" u="none" strike="noStrike" cap="none">
              <a:solidFill>
                <a:schemeClr val="dk1"/>
              </a:solidFill>
              <a:latin typeface="Arial"/>
              <a:ea typeface="Arial"/>
              <a:cs typeface="Arial"/>
              <a:sym typeface="Arial"/>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Agile Techniques</a:t>
            </a:r>
            <a:endParaRPr sz="3200" b="1" i="0" u="none" strike="noStrike" cap="none">
              <a:solidFill>
                <a:schemeClr val="dk1"/>
              </a:solidFill>
              <a:latin typeface="Arial"/>
              <a:ea typeface="Arial"/>
              <a:cs typeface="Arial"/>
              <a:sym typeface="Arial"/>
            </a:endParaRPr>
          </a:p>
        </p:txBody>
      </p:sp>
      <p:sp>
        <p:nvSpPr>
          <p:cNvPr id="257" name="Google Shape;257;p39"/>
          <p:cNvSpPr txBox="1">
            <a:spLocks noGrp="1"/>
          </p:cNvSpPr>
          <p:nvPr>
            <p:ph type="body" idx="1"/>
          </p:nvPr>
        </p:nvSpPr>
        <p:spPr>
          <a:xfrm>
            <a:off x="444843" y="1063378"/>
            <a:ext cx="8229600" cy="3725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User Story</a:t>
            </a:r>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Describes a </a:t>
            </a:r>
            <a:r>
              <a:rPr lang="en-US" sz="1800" b="1" i="0" u="none" strike="noStrike" cap="none">
                <a:solidFill>
                  <a:schemeClr val="dk1"/>
                </a:solidFill>
                <a:latin typeface="Arial"/>
                <a:ea typeface="Arial"/>
                <a:cs typeface="Arial"/>
                <a:sym typeface="Arial"/>
              </a:rPr>
              <a:t>feature</a:t>
            </a:r>
            <a:r>
              <a:rPr lang="en-US" sz="1800" b="0" i="0" u="none" strike="noStrike" cap="none">
                <a:solidFill>
                  <a:schemeClr val="dk1"/>
                </a:solidFill>
                <a:latin typeface="Arial"/>
                <a:ea typeface="Arial"/>
                <a:cs typeface="Arial"/>
                <a:sym typeface="Arial"/>
              </a:rPr>
              <a:t>, a small piece of functionality used to incrementally build the application; Formulated in the </a:t>
            </a:r>
            <a:r>
              <a:rPr lang="en-US" sz="1800" b="1" i="0" u="none" strike="noStrike" cap="none">
                <a:solidFill>
                  <a:schemeClr val="dk1"/>
                </a:solidFill>
                <a:latin typeface="Arial"/>
                <a:ea typeface="Arial"/>
                <a:cs typeface="Arial"/>
                <a:sym typeface="Arial"/>
              </a:rPr>
              <a:t>customer’s terminology</a:t>
            </a:r>
            <a:r>
              <a:rPr lang="en-US" sz="18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Represents </a:t>
            </a:r>
            <a:r>
              <a:rPr lang="en-US" sz="1800" b="1" i="0" u="none" strike="noStrike" cap="none">
                <a:solidFill>
                  <a:schemeClr val="dk1"/>
                </a:solidFill>
                <a:latin typeface="Arial"/>
                <a:ea typeface="Arial"/>
                <a:cs typeface="Arial"/>
                <a:sym typeface="Arial"/>
              </a:rPr>
              <a:t>business value</a:t>
            </a: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I</a:t>
            </a:r>
            <a:r>
              <a:rPr lang="en-US" sz="1800" b="0" i="0" u="none" strike="noStrike" cap="none">
                <a:solidFill>
                  <a:schemeClr val="dk1"/>
                </a:solidFill>
                <a:latin typeface="Arial"/>
                <a:ea typeface="Arial"/>
                <a:cs typeface="Arial"/>
                <a:sym typeface="Arial"/>
              </a:rPr>
              <a:t>ndependent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N</a:t>
            </a:r>
            <a:r>
              <a:rPr lang="en-US" sz="1800" b="0" i="0" u="none" strike="noStrike" cap="none">
                <a:solidFill>
                  <a:schemeClr val="dk1"/>
                </a:solidFill>
                <a:latin typeface="Arial"/>
                <a:ea typeface="Arial"/>
                <a:cs typeface="Arial"/>
                <a:sym typeface="Arial"/>
              </a:rPr>
              <a:t>egotiable</a:t>
            </a:r>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V</a:t>
            </a:r>
            <a:r>
              <a:rPr lang="en-US" sz="1800" b="0" i="0" u="none" strike="noStrike" cap="none">
                <a:solidFill>
                  <a:schemeClr val="dk1"/>
                </a:solidFill>
                <a:latin typeface="Arial"/>
                <a:ea typeface="Arial"/>
                <a:cs typeface="Arial"/>
                <a:sym typeface="Arial"/>
              </a:rPr>
              <a:t>aluable</a:t>
            </a:r>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E</a:t>
            </a:r>
            <a:r>
              <a:rPr lang="en-US" sz="1800" b="0" i="0" u="none" strike="noStrike" cap="none">
                <a:solidFill>
                  <a:schemeClr val="dk1"/>
                </a:solidFill>
                <a:latin typeface="Arial"/>
                <a:ea typeface="Arial"/>
                <a:cs typeface="Arial"/>
                <a:sym typeface="Arial"/>
              </a:rPr>
              <a:t>stimable</a:t>
            </a:r>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S</a:t>
            </a:r>
            <a:r>
              <a:rPr lang="en-US" sz="1800" b="0" i="0" u="none" strike="noStrike" cap="none">
                <a:solidFill>
                  <a:schemeClr val="dk1"/>
                </a:solidFill>
                <a:latin typeface="Arial"/>
                <a:ea typeface="Arial"/>
                <a:cs typeface="Arial"/>
                <a:sym typeface="Arial"/>
              </a:rPr>
              <a:t>mall</a:t>
            </a:r>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T</a:t>
            </a:r>
            <a:r>
              <a:rPr lang="en-US" sz="1800" b="0" i="0" u="none" strike="noStrike" cap="none">
                <a:solidFill>
                  <a:schemeClr val="dk1"/>
                </a:solidFill>
                <a:latin typeface="Arial"/>
                <a:ea typeface="Arial"/>
                <a:cs typeface="Arial"/>
                <a:sym typeface="Arial"/>
              </a:rPr>
              <a:t>estable</a:t>
            </a:r>
            <a:endParaRPr sz="1800" b="0" i="0" u="none" strike="noStrike" cap="none">
              <a:solidFill>
                <a:schemeClr val="dk1"/>
              </a:solidFill>
              <a:latin typeface="Arial"/>
              <a:ea typeface="Arial"/>
              <a:cs typeface="Arial"/>
              <a:sym typeface="Arial"/>
            </a:endParaRPr>
          </a:p>
        </p:txBody>
      </p:sp>
      <p:pic>
        <p:nvPicPr>
          <p:cNvPr id="258" name="Google Shape;258;p39"/>
          <p:cNvPicPr preferRelativeResize="0"/>
          <p:nvPr/>
        </p:nvPicPr>
        <p:blipFill rotWithShape="1">
          <a:blip r:embed="rId3">
            <a:alphaModFix/>
          </a:blip>
          <a:srcRect/>
          <a:stretch/>
        </p:blipFill>
        <p:spPr>
          <a:xfrm>
            <a:off x="4304370" y="2265405"/>
            <a:ext cx="3505099" cy="2523672"/>
          </a:xfrm>
          <a:prstGeom prst="rect">
            <a:avLst/>
          </a:prstGeom>
          <a:noFill/>
          <a:ln>
            <a:noFill/>
          </a:ln>
        </p:spPr>
      </p:pic>
    </p:spTree>
    <p:extLst>
      <p:ext uri="{BB962C8B-B14F-4D97-AF65-F5344CB8AC3E}">
        <p14:creationId xmlns:p14="http://schemas.microsoft.com/office/powerpoint/2010/main" val="1162718437"/>
      </p:ext>
    </p:extLst>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Agile Techniques</a:t>
            </a:r>
            <a:endParaRPr sz="3200" b="1" i="0" u="none" strike="noStrike" cap="none">
              <a:solidFill>
                <a:schemeClr val="dk1"/>
              </a:solidFill>
              <a:latin typeface="Arial"/>
              <a:ea typeface="Arial"/>
              <a:cs typeface="Arial"/>
              <a:sym typeface="Arial"/>
            </a:endParaRPr>
          </a:p>
        </p:txBody>
      </p:sp>
      <p:sp>
        <p:nvSpPr>
          <p:cNvPr id="292" name="Google Shape;292;p44"/>
          <p:cNvSpPr txBox="1">
            <a:spLocks noGrp="1"/>
          </p:cNvSpPr>
          <p:nvPr>
            <p:ph type="body" idx="1"/>
          </p:nvPr>
        </p:nvSpPr>
        <p:spPr>
          <a:xfrm>
            <a:off x="457200" y="1200150"/>
            <a:ext cx="8229600" cy="3725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Estimation </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City landscape </a:t>
            </a:r>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Story points – planning poker</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3" name="Google Shape;293;p44"/>
          <p:cNvSpPr/>
          <p:nvPr/>
        </p:nvSpPr>
        <p:spPr>
          <a:xfrm>
            <a:off x="3805882" y="1736124"/>
            <a:ext cx="1303638" cy="290384"/>
          </a:xfrm>
          <a:prstGeom prst="rect">
            <a:avLst/>
          </a:prstGeom>
          <a:solidFill>
            <a:srgbClr val="D1E0AF"/>
          </a:solidFill>
          <a:ln w="25400" cap="flat" cmpd="sng">
            <a:solidFill>
              <a:srgbClr val="D1E0A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94" name="Google Shape;294;p44"/>
          <p:cNvPicPr preferRelativeResize="0"/>
          <p:nvPr/>
        </p:nvPicPr>
        <p:blipFill rotWithShape="1">
          <a:blip r:embed="rId3">
            <a:alphaModFix/>
          </a:blip>
          <a:srcRect/>
          <a:stretch/>
        </p:blipFill>
        <p:spPr>
          <a:xfrm>
            <a:off x="3731739" y="1647208"/>
            <a:ext cx="3386137" cy="3278641"/>
          </a:xfrm>
          <a:prstGeom prst="rect">
            <a:avLst/>
          </a:prstGeom>
          <a:noFill/>
          <a:ln>
            <a:noFill/>
          </a:ln>
        </p:spPr>
      </p:pic>
    </p:spTree>
    <p:extLst>
      <p:ext uri="{BB962C8B-B14F-4D97-AF65-F5344CB8AC3E}">
        <p14:creationId xmlns:p14="http://schemas.microsoft.com/office/powerpoint/2010/main" val="2639887691"/>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Agile Techniques</a:t>
            </a:r>
            <a:endParaRPr sz="3200" b="1" i="0" u="none" strike="noStrike" cap="none">
              <a:solidFill>
                <a:schemeClr val="dk1"/>
              </a:solidFill>
              <a:latin typeface="Arial"/>
              <a:ea typeface="Arial"/>
              <a:cs typeface="Arial"/>
              <a:sym typeface="Arial"/>
            </a:endParaRPr>
          </a:p>
        </p:txBody>
      </p:sp>
      <p:sp>
        <p:nvSpPr>
          <p:cNvPr id="307" name="Google Shape;307;p46"/>
          <p:cNvSpPr txBox="1">
            <a:spLocks noGrp="1"/>
          </p:cNvSpPr>
          <p:nvPr>
            <p:ph type="body" idx="1"/>
          </p:nvPr>
        </p:nvSpPr>
        <p:spPr>
          <a:xfrm>
            <a:off x="457200" y="1200150"/>
            <a:ext cx="8229600" cy="3725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Prioritization - MoSCoW</a:t>
            </a:r>
            <a:endParaRPr sz="2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1" i="0" u="none" strike="noStrike" cap="none">
                <a:solidFill>
                  <a:schemeClr val="dk1"/>
                </a:solidFill>
                <a:latin typeface="Arial"/>
                <a:ea typeface="Arial"/>
                <a:cs typeface="Arial"/>
                <a:sym typeface="Arial"/>
              </a:rPr>
              <a:t>Must have</a:t>
            </a:r>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Without this feature the objectives can not be met</a:t>
            </a: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1" i="0" u="none" strike="noStrike" cap="none">
                <a:solidFill>
                  <a:schemeClr val="dk1"/>
                </a:solidFill>
                <a:latin typeface="Arial"/>
                <a:ea typeface="Arial"/>
                <a:cs typeface="Arial"/>
                <a:sym typeface="Arial"/>
              </a:rPr>
              <a:t>Should Have</a:t>
            </a:r>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Without this feature a workaround has to be created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(which also costs some time)</a:t>
            </a: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1" i="0" u="none" strike="noStrike" cap="none">
                <a:solidFill>
                  <a:schemeClr val="dk1"/>
                </a:solidFill>
                <a:latin typeface="Arial"/>
                <a:ea typeface="Arial"/>
                <a:cs typeface="Arial"/>
                <a:sym typeface="Arial"/>
              </a:rPr>
              <a:t>Could Have</a:t>
            </a:r>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Has a ROI regarding the objectives but can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be missed</a:t>
            </a: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1" i="0" u="none" strike="noStrike" cap="none">
                <a:solidFill>
                  <a:schemeClr val="dk1"/>
                </a:solidFill>
                <a:latin typeface="Arial"/>
                <a:ea typeface="Arial"/>
                <a:cs typeface="Arial"/>
                <a:sym typeface="Arial"/>
              </a:rPr>
              <a:t>Won’t have </a:t>
            </a:r>
            <a:r>
              <a:rPr lang="en-US" sz="1800" b="0" i="0" u="none" strike="noStrike" cap="none">
                <a:solidFill>
                  <a:schemeClr val="dk1"/>
                </a:solidFill>
                <a:latin typeface="Arial"/>
                <a:ea typeface="Arial"/>
                <a:cs typeface="Arial"/>
                <a:sym typeface="Arial"/>
              </a:rPr>
              <a:t>this time</a:t>
            </a:r>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Does not contribute to the objectives at all</a:t>
            </a:r>
            <a:endParaRPr sz="1800" b="0" i="0" u="none" strike="noStrike" cap="none">
              <a:solidFill>
                <a:schemeClr val="dk1"/>
              </a:solidFill>
              <a:latin typeface="Arial"/>
              <a:ea typeface="Arial"/>
              <a:cs typeface="Arial"/>
              <a:sym typeface="Arial"/>
            </a:endParaRPr>
          </a:p>
        </p:txBody>
      </p:sp>
      <p:pic>
        <p:nvPicPr>
          <p:cNvPr id="308" name="Google Shape;308;p46"/>
          <p:cNvPicPr preferRelativeResize="0"/>
          <p:nvPr/>
        </p:nvPicPr>
        <p:blipFill rotWithShape="1">
          <a:blip r:embed="rId3">
            <a:alphaModFix/>
          </a:blip>
          <a:srcRect/>
          <a:stretch/>
        </p:blipFill>
        <p:spPr>
          <a:xfrm>
            <a:off x="5990189" y="1647208"/>
            <a:ext cx="3123420" cy="3278641"/>
          </a:xfrm>
          <a:prstGeom prst="rect">
            <a:avLst/>
          </a:prstGeom>
          <a:noFill/>
          <a:ln>
            <a:noFill/>
          </a:ln>
        </p:spPr>
      </p:pic>
    </p:spTree>
    <p:extLst>
      <p:ext uri="{BB962C8B-B14F-4D97-AF65-F5344CB8AC3E}">
        <p14:creationId xmlns:p14="http://schemas.microsoft.com/office/powerpoint/2010/main" val="207612499"/>
      </p:ext>
    </p:extLst>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Agile Techniques - Sprint</a:t>
            </a:r>
            <a:endParaRPr sz="3200" b="1" i="0" u="none" strike="noStrike" cap="none">
              <a:solidFill>
                <a:schemeClr val="dk1"/>
              </a:solidFill>
              <a:latin typeface="Arial"/>
              <a:ea typeface="Arial"/>
              <a:cs typeface="Arial"/>
              <a:sym typeface="Arial"/>
            </a:endParaRPr>
          </a:p>
        </p:txBody>
      </p:sp>
      <p:sp>
        <p:nvSpPr>
          <p:cNvPr id="335" name="Google Shape;335;p50"/>
          <p:cNvSpPr txBox="1">
            <a:spLocks noGrp="1"/>
          </p:cNvSpPr>
          <p:nvPr>
            <p:ph type="body" idx="1"/>
          </p:nvPr>
        </p:nvSpPr>
        <p:spPr>
          <a:xfrm>
            <a:off x="284205" y="852616"/>
            <a:ext cx="8402595" cy="429088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Daily scrum</a:t>
            </a:r>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When</a:t>
            </a:r>
            <a:r>
              <a:rPr lang="en-US" sz="1800" b="0" i="0" u="none" strike="noStrike" cap="none">
                <a:solidFill>
                  <a:schemeClr val="dk1"/>
                </a:solidFill>
                <a:latin typeface="Arial"/>
                <a:ea typeface="Arial"/>
                <a:cs typeface="Arial"/>
                <a:sym typeface="Arial"/>
              </a:rPr>
              <a:t>: every day, same time, same place</a:t>
            </a:r>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Max 15 min</a:t>
            </a:r>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Attendees</a:t>
            </a:r>
            <a:r>
              <a:rPr lang="en-US" sz="1800" b="0" i="0" u="none" strike="noStrike" cap="none">
                <a:solidFill>
                  <a:schemeClr val="dk1"/>
                </a:solidFill>
                <a:latin typeface="Arial"/>
                <a:ea typeface="Arial"/>
                <a:cs typeface="Arial"/>
                <a:sym typeface="Arial"/>
              </a:rPr>
              <a:t>: all team members</a:t>
            </a:r>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Input</a:t>
            </a:r>
            <a:r>
              <a:rPr lang="en-US" sz="1800" b="0" i="0" u="none" strike="noStrike" cap="none">
                <a:solidFill>
                  <a:schemeClr val="dk1"/>
                </a:solidFill>
                <a:latin typeface="Arial"/>
                <a:ea typeface="Arial"/>
                <a:cs typeface="Arial"/>
                <a:sym typeface="Arial"/>
              </a:rPr>
              <a:t>: individual team member’s state of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workcurrently and completed</a:t>
            </a:r>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Scrum board</a:t>
            </a:r>
            <a:r>
              <a:rPr lang="en-US" sz="1800" b="0" i="0" u="none" strike="noStrike" cap="none">
                <a:solidFill>
                  <a:schemeClr val="dk1"/>
                </a:solidFill>
                <a:latin typeface="Arial"/>
                <a:ea typeface="Arial"/>
                <a:cs typeface="Arial"/>
                <a:sym typeface="Arial"/>
              </a:rPr>
              <a:t>: makes clear who’s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working on what and visualise sprint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Progress</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Agenda:</a:t>
            </a:r>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What did you do yesterday that’s worth mentioning?</a:t>
            </a:r>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What will you do today that helps reaching the spring goal?</a:t>
            </a:r>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What is blocking you?</a:t>
            </a:r>
            <a:endParaRPr sz="1800" b="0" i="0" u="none" strike="noStrike" cap="none">
              <a:solidFill>
                <a:schemeClr val="dk1"/>
              </a:solidFill>
              <a:latin typeface="Arial"/>
              <a:ea typeface="Arial"/>
              <a:cs typeface="Arial"/>
              <a:sym typeface="Arial"/>
            </a:endParaRPr>
          </a:p>
        </p:txBody>
      </p:sp>
      <p:pic>
        <p:nvPicPr>
          <p:cNvPr id="336" name="Google Shape;336;p50"/>
          <p:cNvPicPr preferRelativeResize="0"/>
          <p:nvPr/>
        </p:nvPicPr>
        <p:blipFill rotWithShape="1">
          <a:blip r:embed="rId3">
            <a:alphaModFix/>
          </a:blip>
          <a:srcRect/>
          <a:stretch/>
        </p:blipFill>
        <p:spPr>
          <a:xfrm>
            <a:off x="4572000" y="2177822"/>
            <a:ext cx="4313275" cy="1780183"/>
          </a:xfrm>
          <a:prstGeom prst="rect">
            <a:avLst/>
          </a:prstGeom>
          <a:noFill/>
          <a:ln>
            <a:noFill/>
          </a:ln>
        </p:spPr>
      </p:pic>
    </p:spTree>
    <p:extLst>
      <p:ext uri="{BB962C8B-B14F-4D97-AF65-F5344CB8AC3E}">
        <p14:creationId xmlns:p14="http://schemas.microsoft.com/office/powerpoint/2010/main" val="2237847707"/>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Agile Techniques - Sprint</a:t>
            </a:r>
            <a:endParaRPr sz="3200" b="1" i="0" u="none" strike="noStrike" cap="none">
              <a:solidFill>
                <a:schemeClr val="dk1"/>
              </a:solidFill>
              <a:latin typeface="Arial"/>
              <a:ea typeface="Arial"/>
              <a:cs typeface="Arial"/>
              <a:sym typeface="Arial"/>
            </a:endParaRPr>
          </a:p>
        </p:txBody>
      </p:sp>
      <p:sp>
        <p:nvSpPr>
          <p:cNvPr id="350" name="Google Shape;350;p52"/>
          <p:cNvSpPr txBox="1">
            <a:spLocks noGrp="1"/>
          </p:cNvSpPr>
          <p:nvPr>
            <p:ph type="body" idx="1"/>
          </p:nvPr>
        </p:nvSpPr>
        <p:spPr>
          <a:xfrm>
            <a:off x="284205" y="852616"/>
            <a:ext cx="8402595" cy="429088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sz="24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Demo/Review/Heartbeat</a:t>
            </a:r>
            <a:endParaRPr dirty="0"/>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When</a:t>
            </a:r>
            <a:r>
              <a:rPr lang="en-US" sz="1800" b="0" i="0" u="none" strike="noStrike" cap="none" dirty="0">
                <a:solidFill>
                  <a:schemeClr val="dk1"/>
                </a:solidFill>
                <a:latin typeface="Arial"/>
                <a:ea typeface="Arial"/>
                <a:cs typeface="Arial"/>
                <a:sym typeface="Arial"/>
              </a:rPr>
              <a:t>: last day of each iteration</a:t>
            </a:r>
            <a:endParaRPr dirty="0"/>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Attendees</a:t>
            </a:r>
            <a:r>
              <a:rPr lang="en-US" sz="1800" b="0" i="0" u="none" strike="noStrike" cap="none" dirty="0">
                <a:solidFill>
                  <a:schemeClr val="dk1"/>
                </a:solidFill>
                <a:latin typeface="Arial"/>
                <a:ea typeface="Arial"/>
                <a:cs typeface="Arial"/>
                <a:sym typeface="Arial"/>
              </a:rPr>
              <a:t>: all team members, stakeholders</a:t>
            </a:r>
            <a:endParaRPr dirty="0"/>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Lead</a:t>
            </a:r>
            <a:r>
              <a:rPr lang="en-US" sz="1800" b="0" i="0" u="none" strike="noStrike" cap="none" dirty="0">
                <a:solidFill>
                  <a:schemeClr val="dk1"/>
                </a:solidFill>
                <a:latin typeface="Arial"/>
                <a:ea typeface="Arial"/>
                <a:cs typeface="Arial"/>
                <a:sym typeface="Arial"/>
              </a:rPr>
              <a:t>: rotation</a:t>
            </a:r>
            <a:endParaRPr dirty="0"/>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Input:</a:t>
            </a:r>
            <a:r>
              <a:rPr lang="en-US" sz="1800" b="0" i="0" u="none" strike="noStrike" cap="none" dirty="0">
                <a:solidFill>
                  <a:schemeClr val="dk1"/>
                </a:solidFill>
                <a:latin typeface="Arial"/>
                <a:ea typeface="Arial"/>
                <a:cs typeface="Arial"/>
                <a:sym typeface="Arial"/>
              </a:rPr>
              <a:t> working and tested software</a:t>
            </a:r>
            <a:endParaRPr dirty="0"/>
          </a:p>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Agenda</a:t>
            </a:r>
            <a:r>
              <a:rPr lang="en-US" sz="1800" b="0" i="0" u="none" strike="noStrike" cap="none" dirty="0">
                <a:solidFill>
                  <a:schemeClr val="dk1"/>
                </a:solidFill>
                <a:latin typeface="Arial"/>
                <a:ea typeface="Arial"/>
                <a:cs typeface="Arial"/>
                <a:sym typeface="Arial"/>
              </a:rPr>
              <a:t>:</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baseline after iteration</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demonstrate new functionalities</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generate feedback</a:t>
            </a:r>
            <a:endParaRPr sz="1800" b="1" i="0" u="none" strike="noStrike" cap="none" dirty="0">
              <a:solidFill>
                <a:schemeClr val="dk1"/>
              </a:solidFill>
              <a:latin typeface="Arial"/>
              <a:ea typeface="Arial"/>
              <a:cs typeface="Arial"/>
              <a:sym typeface="Arial"/>
            </a:endParaRPr>
          </a:p>
        </p:txBody>
      </p:sp>
      <p:pic>
        <p:nvPicPr>
          <p:cNvPr id="351" name="Google Shape;351;p52"/>
          <p:cNvPicPr preferRelativeResize="0"/>
          <p:nvPr/>
        </p:nvPicPr>
        <p:blipFill rotWithShape="1">
          <a:blip r:embed="rId3">
            <a:alphaModFix/>
          </a:blip>
          <a:srcRect/>
          <a:stretch/>
        </p:blipFill>
        <p:spPr>
          <a:xfrm>
            <a:off x="5040291" y="3072320"/>
            <a:ext cx="3240000" cy="1359000"/>
          </a:xfrm>
          <a:prstGeom prst="rect">
            <a:avLst/>
          </a:prstGeom>
          <a:noFill/>
          <a:ln>
            <a:noFill/>
          </a:ln>
        </p:spPr>
      </p:pic>
    </p:spTree>
    <p:extLst>
      <p:ext uri="{BB962C8B-B14F-4D97-AF65-F5344CB8AC3E}">
        <p14:creationId xmlns:p14="http://schemas.microsoft.com/office/powerpoint/2010/main" val="3103047344"/>
      </p:ext>
    </p:extLst>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Agile Techniques - Sprint</a:t>
            </a:r>
            <a:endParaRPr sz="3200" b="1" i="0" u="none" strike="noStrike" cap="none">
              <a:solidFill>
                <a:schemeClr val="dk1"/>
              </a:solidFill>
              <a:latin typeface="Arial"/>
              <a:ea typeface="Arial"/>
              <a:cs typeface="Arial"/>
              <a:sym typeface="Arial"/>
            </a:endParaRPr>
          </a:p>
        </p:txBody>
      </p:sp>
      <p:sp>
        <p:nvSpPr>
          <p:cNvPr id="357" name="Google Shape;357;p53"/>
          <p:cNvSpPr txBox="1">
            <a:spLocks noGrp="1"/>
          </p:cNvSpPr>
          <p:nvPr>
            <p:ph type="body" idx="1"/>
          </p:nvPr>
        </p:nvSpPr>
        <p:spPr>
          <a:xfrm>
            <a:off x="284205" y="852616"/>
            <a:ext cx="8402595" cy="429088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sz="24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Retrospectives</a:t>
            </a:r>
            <a:endParaRPr dirty="0"/>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When</a:t>
            </a:r>
            <a:r>
              <a:rPr lang="en-US" sz="1800" b="0" i="0" u="none" strike="noStrike" cap="none" dirty="0">
                <a:solidFill>
                  <a:schemeClr val="dk1"/>
                </a:solidFill>
                <a:latin typeface="Arial"/>
                <a:ea typeface="Arial"/>
                <a:cs typeface="Arial"/>
                <a:sym typeface="Arial"/>
              </a:rPr>
              <a:t>: last day of each iteration</a:t>
            </a:r>
            <a:endParaRPr dirty="0"/>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Attendees</a:t>
            </a:r>
            <a:r>
              <a:rPr lang="en-US" sz="1800" b="0" i="0" u="none" strike="noStrike" cap="none" dirty="0">
                <a:solidFill>
                  <a:schemeClr val="dk1"/>
                </a:solidFill>
                <a:latin typeface="Arial"/>
                <a:ea typeface="Arial"/>
                <a:cs typeface="Arial"/>
                <a:sym typeface="Arial"/>
              </a:rPr>
              <a:t>: all team members and product owner</a:t>
            </a:r>
            <a:endParaRPr dirty="0"/>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Lead</a:t>
            </a:r>
            <a:r>
              <a:rPr lang="en-US" sz="1800" b="0" i="0" u="none" strike="noStrike" cap="none" dirty="0">
                <a:solidFill>
                  <a:schemeClr val="dk1"/>
                </a:solidFill>
                <a:latin typeface="Arial"/>
                <a:ea typeface="Arial"/>
                <a:cs typeface="Arial"/>
                <a:sym typeface="Arial"/>
              </a:rPr>
              <a:t>: rotation</a:t>
            </a:r>
            <a:endParaRPr dirty="0"/>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Input</a:t>
            </a:r>
            <a:r>
              <a:rPr lang="en-US" sz="1800" b="0" i="0" u="none" strike="noStrike" cap="none" dirty="0">
                <a:solidFill>
                  <a:schemeClr val="dk1"/>
                </a:solidFill>
                <a:latin typeface="Arial"/>
                <a:ea typeface="Arial"/>
                <a:cs typeface="Arial"/>
                <a:sym typeface="Arial"/>
              </a:rPr>
              <a:t>: list of </a:t>
            </a:r>
            <a:r>
              <a:rPr lang="en-US" sz="1800" dirty="0"/>
              <a:t>good things, not so good things, </a:t>
            </a: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Impediments</a:t>
            </a:r>
            <a:r>
              <a:rPr lang="en-US" sz="1800" dirty="0"/>
              <a:t> and suggestions/solutions. </a:t>
            </a:r>
            <a:r>
              <a:rPr lang="en-US" sz="1800" b="0" i="0" u="none" strike="noStrike" cap="none" dirty="0">
                <a:solidFill>
                  <a:schemeClr val="dk1"/>
                </a:solidFill>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Agenda:</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discuss actions last retrospective</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gather data (what went well? Improved?)</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generate insights (why?)</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formulate actions</a:t>
            </a:r>
            <a:endParaRPr sz="1800" b="1" i="0" u="none" strike="noStrike" cap="none" dirty="0">
              <a:solidFill>
                <a:schemeClr val="dk1"/>
              </a:solidFill>
              <a:latin typeface="Arial"/>
              <a:ea typeface="Arial"/>
              <a:cs typeface="Arial"/>
              <a:sym typeface="Arial"/>
            </a:endParaRPr>
          </a:p>
        </p:txBody>
      </p:sp>
      <p:pic>
        <p:nvPicPr>
          <p:cNvPr id="358" name="Google Shape;358;p53"/>
          <p:cNvPicPr preferRelativeResize="0"/>
          <p:nvPr/>
        </p:nvPicPr>
        <p:blipFill rotWithShape="1">
          <a:blip r:embed="rId3">
            <a:alphaModFix/>
          </a:blip>
          <a:srcRect/>
          <a:stretch/>
        </p:blipFill>
        <p:spPr>
          <a:xfrm>
            <a:off x="4923146" y="2716820"/>
            <a:ext cx="3672000" cy="2070000"/>
          </a:xfrm>
          <a:prstGeom prst="rect">
            <a:avLst/>
          </a:prstGeom>
          <a:noFill/>
          <a:ln>
            <a:noFill/>
          </a:ln>
        </p:spPr>
      </p:pic>
    </p:spTree>
    <p:extLst>
      <p:ext uri="{BB962C8B-B14F-4D97-AF65-F5344CB8AC3E}">
        <p14:creationId xmlns:p14="http://schemas.microsoft.com/office/powerpoint/2010/main" val="3180853835"/>
      </p:ext>
    </p:extLst>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dirty="0">
                <a:solidFill>
                  <a:schemeClr val="dk1"/>
                </a:solidFill>
                <a:latin typeface="Arial"/>
                <a:ea typeface="Arial"/>
                <a:cs typeface="Arial"/>
                <a:sym typeface="Arial"/>
              </a:rPr>
              <a:t>Trello for Scrum #1</a:t>
            </a:r>
            <a:endParaRPr sz="3200" b="1" i="0" u="none" strike="noStrike" cap="none" dirty="0">
              <a:solidFill>
                <a:schemeClr val="dk1"/>
              </a:solidFill>
              <a:latin typeface="Arial"/>
              <a:ea typeface="Arial"/>
              <a:cs typeface="Arial"/>
              <a:sym typeface="Arial"/>
            </a:endParaRPr>
          </a:p>
        </p:txBody>
      </p:sp>
      <p:sp>
        <p:nvSpPr>
          <p:cNvPr id="357" name="Google Shape;357;p53"/>
          <p:cNvSpPr txBox="1">
            <a:spLocks noGrp="1"/>
          </p:cNvSpPr>
          <p:nvPr>
            <p:ph type="body" idx="1"/>
          </p:nvPr>
        </p:nvSpPr>
        <p:spPr>
          <a:xfrm>
            <a:off x="284205" y="852616"/>
            <a:ext cx="8402595" cy="429088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1200" b="1" i="0" u="none" strike="noStrike" cap="none" dirty="0">
              <a:solidFill>
                <a:schemeClr val="dk1"/>
              </a:solidFill>
              <a:latin typeface="Arial"/>
              <a:ea typeface="Arial"/>
              <a:cs typeface="Arial"/>
              <a:sym typeface="Arial"/>
            </a:endParaRPr>
          </a:p>
          <a:p>
            <a:r>
              <a:rPr lang="en-GB" sz="1200" b="1" dirty="0"/>
              <a:t>Trello - BOARDS</a:t>
            </a:r>
            <a:endParaRPr lang="en-US" sz="1200" dirty="0"/>
          </a:p>
          <a:p>
            <a:r>
              <a:rPr lang="en-GB" sz="1200" dirty="0"/>
              <a:t> </a:t>
            </a:r>
            <a:endParaRPr lang="en-US" sz="1200" dirty="0"/>
          </a:p>
          <a:p>
            <a:r>
              <a:rPr lang="en-GB" sz="1200" dirty="0"/>
              <a:t>We will have 3 types of </a:t>
            </a:r>
            <a:r>
              <a:rPr lang="en-GB" sz="1200" dirty="0" err="1"/>
              <a:t>trello</a:t>
            </a:r>
            <a:r>
              <a:rPr lang="en-GB" sz="1200" dirty="0"/>
              <a:t> boards:</a:t>
            </a:r>
            <a:endParaRPr lang="en-US" sz="1200" dirty="0"/>
          </a:p>
          <a:p>
            <a:r>
              <a:rPr lang="en-GB" sz="1200" dirty="0"/>
              <a:t> </a:t>
            </a:r>
            <a:endParaRPr lang="en-US" sz="1200" dirty="0"/>
          </a:p>
          <a:p>
            <a:r>
              <a:rPr lang="en-GB" sz="1200" b="1" dirty="0"/>
              <a:t>1. Product Backlog</a:t>
            </a:r>
            <a:r>
              <a:rPr lang="en-GB" sz="1200" dirty="0"/>
              <a:t> -this will be </a:t>
            </a:r>
            <a:r>
              <a:rPr lang="en-GB" sz="1200" dirty="0">
                <a:solidFill>
                  <a:srgbClr val="FF0000"/>
                </a:solidFill>
              </a:rPr>
              <a:t>only one board for the project</a:t>
            </a:r>
            <a:r>
              <a:rPr lang="en-GB" sz="1200" dirty="0"/>
              <a:t>. This board will be organized into the following lists of cards:</a:t>
            </a:r>
            <a:endParaRPr lang="en-US" sz="1200" dirty="0"/>
          </a:p>
          <a:p>
            <a:r>
              <a:rPr lang="en-GB" sz="1200" b="1" dirty="0"/>
              <a:t> </a:t>
            </a:r>
            <a:endParaRPr lang="en-US" sz="1200" dirty="0"/>
          </a:p>
          <a:p>
            <a:r>
              <a:rPr lang="en-GB" sz="1200" b="1" dirty="0"/>
              <a:t>Ideas</a:t>
            </a:r>
            <a:r>
              <a:rPr lang="en-GB" sz="1200" dirty="0"/>
              <a:t> - No detail, just a stub for the product owner to develop an idea.</a:t>
            </a:r>
            <a:endParaRPr lang="en-US" sz="1200" dirty="0"/>
          </a:p>
          <a:p>
            <a:r>
              <a:rPr lang="en-GB" sz="1200" b="1" dirty="0"/>
              <a:t> </a:t>
            </a:r>
            <a:endParaRPr lang="en-US" sz="1200" dirty="0"/>
          </a:p>
          <a:p>
            <a:r>
              <a:rPr lang="en-GB" sz="1200" b="1" dirty="0"/>
              <a:t>Requirements Gathering</a:t>
            </a:r>
            <a:r>
              <a:rPr lang="en-GB" sz="1200" dirty="0"/>
              <a:t> - A list of user stories and desired functionality. At this point the card will receive one of these 3 labels - Bug, Enhancement (improve functionality), Feature (create functionality)</a:t>
            </a:r>
            <a:endParaRPr lang="en-US" sz="1200" dirty="0"/>
          </a:p>
          <a:p>
            <a:r>
              <a:rPr lang="en-GB" sz="1200" b="1" dirty="0"/>
              <a:t> </a:t>
            </a:r>
            <a:endParaRPr lang="en-US" sz="1200" dirty="0"/>
          </a:p>
          <a:p>
            <a:r>
              <a:rPr lang="en-GB" sz="1200" b="1" dirty="0"/>
              <a:t>Ready for Estimating </a:t>
            </a:r>
            <a:r>
              <a:rPr lang="en-GB" sz="1200" dirty="0"/>
              <a:t>- at this point user stories are ready for estimation - you should use planning poker and estimate using story points ( Fibonacci numbers) - you need to install this extension - </a:t>
            </a:r>
            <a:r>
              <a:rPr lang="en-GB" sz="1200" dirty="0">
                <a:hlinkClick r:id="rId3"/>
              </a:rPr>
              <a:t>http://scrumfortrello.com/</a:t>
            </a:r>
            <a:r>
              <a:rPr lang="en-GB" sz="1200" dirty="0"/>
              <a:t> . The team moves cards from </a:t>
            </a:r>
            <a:r>
              <a:rPr lang="en-GB" sz="1200" i="1" dirty="0"/>
              <a:t>Ready for Estimation</a:t>
            </a:r>
            <a:r>
              <a:rPr lang="en-GB" sz="1200" dirty="0"/>
              <a:t> to </a:t>
            </a:r>
            <a:r>
              <a:rPr lang="en-GB" sz="1200" i="1" dirty="0"/>
              <a:t>Sprint Candidates </a:t>
            </a:r>
            <a:r>
              <a:rPr lang="en-GB" sz="1200" dirty="0"/>
              <a:t>during a </a:t>
            </a:r>
            <a:r>
              <a:rPr lang="en-GB" sz="1200" b="1" dirty="0"/>
              <a:t>Sprint Planning</a:t>
            </a:r>
            <a:r>
              <a:rPr lang="en-GB" sz="1200" dirty="0"/>
              <a:t> meeting. If user stories are not complete, cards get moved back to Requirements Gathering.</a:t>
            </a:r>
            <a:endParaRPr lang="en-US" sz="1200" dirty="0"/>
          </a:p>
          <a:p>
            <a:r>
              <a:rPr lang="en-GB" sz="1200" b="1" dirty="0"/>
              <a:t> </a:t>
            </a:r>
            <a:endParaRPr lang="en-US" sz="1200" dirty="0"/>
          </a:p>
          <a:p>
            <a:r>
              <a:rPr lang="en-GB" sz="1200" b="1" dirty="0"/>
              <a:t>Sprint Candidates</a:t>
            </a:r>
            <a:r>
              <a:rPr lang="en-GB" sz="1200" dirty="0"/>
              <a:t> - For tickets that have been estimated. On this board, the Product Owner is responsible for prioritization of cards within each list using </a:t>
            </a:r>
            <a:r>
              <a:rPr lang="en-GB" sz="1200" dirty="0" err="1"/>
              <a:t>MoSCoW</a:t>
            </a:r>
            <a:r>
              <a:rPr lang="en-GB" sz="1200" dirty="0"/>
              <a:t> ( Must, Should, Could, Won't ). - </a:t>
            </a:r>
            <a:r>
              <a:rPr lang="en-GB" sz="1200" dirty="0">
                <a:hlinkClick r:id="rId4"/>
              </a:rPr>
              <a:t>http://en.wikipedia.org/wiki/MoSCoW_method</a:t>
            </a:r>
            <a:r>
              <a:rPr lang="en-GB" sz="1200" dirty="0"/>
              <a:t> - At this point the card will receive one of these 3 labels - Must, Should, Could ( we will not consider the </a:t>
            </a:r>
            <a:r>
              <a:rPr lang="en-GB" sz="1200" dirty="0" err="1"/>
              <a:t>won'ts</a:t>
            </a:r>
            <a:r>
              <a:rPr lang="en-GB" sz="1200" dirty="0"/>
              <a:t>, these will be deleted or ignored ( no label). </a:t>
            </a:r>
            <a:endParaRPr lang="en-US" sz="1200" dirty="0"/>
          </a:p>
          <a:p>
            <a:pPr marL="0" marR="0" lvl="0" indent="0" algn="l" rtl="0">
              <a:lnSpc>
                <a:spcPct val="100000"/>
              </a:lnSpc>
              <a:spcBef>
                <a:spcPts val="0"/>
              </a:spcBef>
              <a:spcAft>
                <a:spcPts val="0"/>
              </a:spcAft>
              <a:buClr>
                <a:schemeClr val="dk1"/>
              </a:buClr>
              <a:buSzPts val="2400"/>
              <a:buFont typeface="Arial"/>
              <a:buNone/>
            </a:pPr>
            <a:endParaRPr sz="10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sz="1800" b="1"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58467327"/>
      </p:ext>
    </p:extLst>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dirty="0">
                <a:solidFill>
                  <a:schemeClr val="dk1"/>
                </a:solidFill>
                <a:latin typeface="Arial"/>
                <a:ea typeface="Arial"/>
                <a:cs typeface="Arial"/>
                <a:sym typeface="Arial"/>
              </a:rPr>
              <a:t>Trello for Scrum #2</a:t>
            </a:r>
            <a:endParaRPr sz="3200" b="1" i="0" u="none" strike="noStrike" cap="none" dirty="0">
              <a:solidFill>
                <a:schemeClr val="dk1"/>
              </a:solidFill>
              <a:latin typeface="Arial"/>
              <a:ea typeface="Arial"/>
              <a:cs typeface="Arial"/>
              <a:sym typeface="Arial"/>
            </a:endParaRPr>
          </a:p>
        </p:txBody>
      </p:sp>
      <p:sp>
        <p:nvSpPr>
          <p:cNvPr id="357" name="Google Shape;357;p53"/>
          <p:cNvSpPr txBox="1">
            <a:spLocks noGrp="1"/>
          </p:cNvSpPr>
          <p:nvPr>
            <p:ph type="body" idx="1"/>
          </p:nvPr>
        </p:nvSpPr>
        <p:spPr>
          <a:xfrm>
            <a:off x="284205" y="852616"/>
            <a:ext cx="8402595" cy="429088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1200" b="1" i="0" u="none" strike="noStrike" cap="none" dirty="0">
              <a:solidFill>
                <a:schemeClr val="dk1"/>
              </a:solidFill>
              <a:latin typeface="Arial"/>
              <a:ea typeface="Arial"/>
              <a:cs typeface="Arial"/>
              <a:sym typeface="Arial"/>
            </a:endParaRPr>
          </a:p>
          <a:p>
            <a:r>
              <a:rPr lang="en-GB" sz="1200" b="1" dirty="0"/>
              <a:t>2. Sprint Backlog – </a:t>
            </a:r>
            <a:r>
              <a:rPr lang="en-GB" sz="1200" dirty="0">
                <a:solidFill>
                  <a:srgbClr val="FF0000"/>
                </a:solidFill>
              </a:rPr>
              <a:t>one board for each Sprint</a:t>
            </a:r>
            <a:r>
              <a:rPr lang="en-GB" sz="1200" dirty="0"/>
              <a:t>. Cards should only appear on this board if they have been approved for a specific sprint by the Product Owner ( are </a:t>
            </a:r>
            <a:r>
              <a:rPr lang="en-GB" sz="1200" dirty="0" err="1"/>
              <a:t>labeled</a:t>
            </a:r>
            <a:r>
              <a:rPr lang="en-GB" sz="1200" dirty="0"/>
              <a:t> with Must, Should, Could):</a:t>
            </a:r>
            <a:endParaRPr lang="en-US" sz="1200" dirty="0"/>
          </a:p>
          <a:p>
            <a:r>
              <a:rPr lang="en-GB" sz="1200" dirty="0"/>
              <a:t> </a:t>
            </a:r>
            <a:endParaRPr lang="en-US" sz="1200" dirty="0"/>
          </a:p>
          <a:p>
            <a:r>
              <a:rPr lang="en-GB" sz="1200" b="1" dirty="0"/>
              <a:t>Sprint Backlog</a:t>
            </a:r>
            <a:r>
              <a:rPr lang="en-GB" sz="1200" dirty="0"/>
              <a:t> - This is ordered based on priority determined by Product Owner.</a:t>
            </a:r>
            <a:endParaRPr lang="en-US" sz="1200" dirty="0"/>
          </a:p>
          <a:p>
            <a:r>
              <a:rPr lang="en-GB" sz="1200" b="1" dirty="0"/>
              <a:t> </a:t>
            </a:r>
            <a:endParaRPr lang="en-US" sz="1200" dirty="0"/>
          </a:p>
          <a:p>
            <a:r>
              <a:rPr lang="en-GB" sz="1200" b="1" dirty="0"/>
              <a:t>Blocked</a:t>
            </a:r>
            <a:r>
              <a:rPr lang="en-GB" sz="1200" dirty="0"/>
              <a:t>  - cards not started but blocked by a specific developer. </a:t>
            </a:r>
            <a:endParaRPr lang="en-US" sz="1200" dirty="0"/>
          </a:p>
          <a:p>
            <a:r>
              <a:rPr lang="en-GB" sz="1200" b="1" dirty="0"/>
              <a:t> </a:t>
            </a:r>
            <a:endParaRPr lang="en-US" sz="1200" dirty="0"/>
          </a:p>
          <a:p>
            <a:r>
              <a:rPr lang="en-GB" sz="1200" b="1" dirty="0"/>
              <a:t>In progress</a:t>
            </a:r>
            <a:r>
              <a:rPr lang="en-GB" sz="1200" dirty="0"/>
              <a:t> - cards under development</a:t>
            </a:r>
            <a:endParaRPr lang="en-US" sz="1200" dirty="0"/>
          </a:p>
          <a:p>
            <a:r>
              <a:rPr lang="en-GB" sz="1200" b="1" dirty="0"/>
              <a:t> </a:t>
            </a:r>
            <a:endParaRPr lang="en-US" sz="1200" dirty="0"/>
          </a:p>
          <a:p>
            <a:r>
              <a:rPr lang="en-GB" sz="1200" b="1" dirty="0"/>
              <a:t>QA bug reports</a:t>
            </a:r>
            <a:r>
              <a:rPr lang="en-GB" sz="1200" dirty="0"/>
              <a:t> - This prevents QA testers from moving cards back to the Product Backlog, or straight into “In progress”.</a:t>
            </a:r>
            <a:endParaRPr lang="en-US" sz="1200" dirty="0"/>
          </a:p>
          <a:p>
            <a:r>
              <a:rPr lang="en-GB" sz="1200" b="1" dirty="0"/>
              <a:t> </a:t>
            </a:r>
            <a:endParaRPr lang="en-US" sz="1200" dirty="0"/>
          </a:p>
          <a:p>
            <a:r>
              <a:rPr lang="en-GB" sz="1200" b="1" dirty="0"/>
              <a:t>Ready for QA</a:t>
            </a:r>
            <a:r>
              <a:rPr lang="en-GB" sz="1200" dirty="0"/>
              <a:t> - Cards moved by developers when they are ready for testing</a:t>
            </a:r>
            <a:endParaRPr lang="en-US" sz="1200" dirty="0"/>
          </a:p>
          <a:p>
            <a:r>
              <a:rPr lang="en-GB" sz="1200" b="1" dirty="0"/>
              <a:t>Done</a:t>
            </a:r>
            <a:r>
              <a:rPr lang="en-GB" sz="1200" dirty="0"/>
              <a:t> - cards tested are ready to be deployed.</a:t>
            </a:r>
            <a:endParaRPr lang="en-US" sz="1200" dirty="0"/>
          </a:p>
          <a:p>
            <a:r>
              <a:rPr lang="en-GB" sz="1200" dirty="0"/>
              <a:t> </a:t>
            </a:r>
            <a:endParaRPr lang="en-US" sz="1200" dirty="0"/>
          </a:p>
          <a:p>
            <a:r>
              <a:rPr lang="en-GB" sz="1200" dirty="0"/>
              <a:t>You will meet daily, max 15 min to discuss – this is called </a:t>
            </a:r>
            <a:r>
              <a:rPr lang="en-GB" sz="1200" b="1" dirty="0"/>
              <a:t>Daily Meeting/Daily </a:t>
            </a:r>
            <a:r>
              <a:rPr lang="en-GB" sz="1200" b="1" dirty="0" err="1"/>
              <a:t>Standup</a:t>
            </a:r>
            <a:r>
              <a:rPr lang="en-GB" sz="1200" b="1" dirty="0"/>
              <a:t> Meeting</a:t>
            </a:r>
            <a:r>
              <a:rPr lang="en-GB" sz="1200" dirty="0"/>
              <a:t>. Each team member will talk about his/her individual progress. </a:t>
            </a:r>
          </a:p>
          <a:p>
            <a:endParaRPr lang="en-GB" sz="1200" dirty="0"/>
          </a:p>
          <a:p>
            <a:r>
              <a:rPr lang="en-GB" sz="1200" dirty="0"/>
              <a:t>After each sprint you will do a  </a:t>
            </a:r>
            <a:r>
              <a:rPr lang="en-GB" sz="1200" b="1" dirty="0"/>
              <a:t>Demo (Review) </a:t>
            </a:r>
            <a:r>
              <a:rPr lang="en-GB" sz="1200" dirty="0"/>
              <a:t>and present your </a:t>
            </a:r>
            <a:r>
              <a:rPr lang="en-GB" sz="1200" dirty="0" err="1"/>
              <a:t>magnific</a:t>
            </a:r>
            <a:r>
              <a:rPr lang="en-GB" sz="1200" dirty="0"/>
              <a:t> progress. </a:t>
            </a:r>
            <a:r>
              <a:rPr lang="en-GB" sz="1200" dirty="0">
                <a:sym typeface="Wingdings" pitchFamily="2" charset="2"/>
              </a:rPr>
              <a:t></a:t>
            </a:r>
            <a:r>
              <a:rPr lang="en-GB" sz="1200" dirty="0"/>
              <a:t> The entire team must join these meetings and sometimes the professor will join as well. :)</a:t>
            </a:r>
            <a:endParaRPr lang="en-US" sz="1200" dirty="0"/>
          </a:p>
          <a:p>
            <a:pPr marL="0" marR="0" lvl="0" indent="0" algn="l" rtl="0">
              <a:lnSpc>
                <a:spcPct val="100000"/>
              </a:lnSpc>
              <a:spcBef>
                <a:spcPts val="0"/>
              </a:spcBef>
              <a:spcAft>
                <a:spcPts val="0"/>
              </a:spcAft>
              <a:buClr>
                <a:schemeClr val="dk1"/>
              </a:buClr>
              <a:buSzPts val="2400"/>
              <a:buFont typeface="Arial"/>
              <a:buNone/>
            </a:pPr>
            <a:endParaRPr sz="10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sz="1800" b="1"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24648393"/>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600"/>
              <a:buFont typeface="Arial"/>
              <a:buNone/>
            </a:pPr>
            <a:r>
              <a:rPr lang="en-US" sz="3600" b="1" i="0" u="none" strike="noStrike" cap="none">
                <a:solidFill>
                  <a:schemeClr val="dk1"/>
                </a:solidFill>
                <a:latin typeface="Arial"/>
                <a:ea typeface="Arial"/>
                <a:cs typeface="Arial"/>
                <a:sym typeface="Arial"/>
              </a:rPr>
              <a:t>Agile - Introduction</a:t>
            </a:r>
            <a:endParaRPr sz="3600" b="1" i="0" u="none" strike="noStrike" cap="none">
              <a:solidFill>
                <a:schemeClr val="dk1"/>
              </a:solidFill>
              <a:latin typeface="Arial"/>
              <a:ea typeface="Arial"/>
              <a:cs typeface="Arial"/>
              <a:sym typeface="Arial"/>
            </a:endParaRPr>
          </a:p>
        </p:txBody>
      </p:sp>
      <p:pic>
        <p:nvPicPr>
          <p:cNvPr id="73" name="Google Shape;73;p14"/>
          <p:cNvPicPr preferRelativeResize="0"/>
          <p:nvPr/>
        </p:nvPicPr>
        <p:blipFill rotWithShape="1">
          <a:blip r:embed="rId3">
            <a:alphaModFix/>
          </a:blip>
          <a:srcRect/>
          <a:stretch/>
        </p:blipFill>
        <p:spPr>
          <a:xfrm>
            <a:off x="6584995" y="1348575"/>
            <a:ext cx="2160000" cy="1620000"/>
          </a:xfrm>
          <a:prstGeom prst="rect">
            <a:avLst/>
          </a:prstGeom>
          <a:noFill/>
          <a:ln>
            <a:noFill/>
          </a:ln>
        </p:spPr>
      </p:pic>
      <p:sp>
        <p:nvSpPr>
          <p:cNvPr id="74" name="Google Shape;74;p14"/>
          <p:cNvSpPr txBox="1">
            <a:spLocks noGrp="1"/>
          </p:cNvSpPr>
          <p:nvPr>
            <p:ph type="body" idx="1"/>
          </p:nvPr>
        </p:nvSpPr>
        <p:spPr>
          <a:xfrm>
            <a:off x="457200" y="1200150"/>
            <a:ext cx="8229600" cy="3725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Why many projects are perceived as not successful?</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 The solution does not deliver what the </a:t>
            </a:r>
            <a:r>
              <a:rPr lang="en-US" sz="2000" b="0" i="1" u="none" strike="noStrike" cap="none">
                <a:solidFill>
                  <a:schemeClr val="dk1"/>
                </a:solidFill>
                <a:latin typeface="Arial"/>
                <a:ea typeface="Arial"/>
                <a:cs typeface="Arial"/>
                <a:sym typeface="Arial"/>
              </a:rPr>
              <a:t>business needs</a:t>
            </a:r>
            <a:endParaRPr/>
          </a:p>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 The solution has a lot of </a:t>
            </a:r>
            <a:r>
              <a:rPr lang="en-US" sz="2000" b="0" i="1" u="none" strike="noStrike" cap="none">
                <a:solidFill>
                  <a:schemeClr val="dk1"/>
                </a:solidFill>
                <a:latin typeface="Arial"/>
                <a:ea typeface="Arial"/>
                <a:cs typeface="Arial"/>
                <a:sym typeface="Arial"/>
              </a:rPr>
              <a:t>hindering errors</a:t>
            </a:r>
            <a:endParaRPr/>
          </a:p>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 The solution has overall </a:t>
            </a:r>
            <a:r>
              <a:rPr lang="en-US" sz="2000" b="0" i="1" u="none" strike="noStrike" cap="none">
                <a:solidFill>
                  <a:schemeClr val="dk1"/>
                </a:solidFill>
                <a:latin typeface="Arial"/>
                <a:ea typeface="Arial"/>
                <a:cs typeface="Arial"/>
                <a:sym typeface="Arial"/>
              </a:rPr>
              <a:t>poor performance</a:t>
            </a:r>
            <a:endParaRPr/>
          </a:p>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 The solution is </a:t>
            </a:r>
            <a:r>
              <a:rPr lang="en-US" sz="2000" b="0" i="1" u="none" strike="noStrike" cap="none">
                <a:solidFill>
                  <a:schemeClr val="dk1"/>
                </a:solidFill>
                <a:latin typeface="Arial"/>
                <a:ea typeface="Arial"/>
                <a:cs typeface="Arial"/>
                <a:sym typeface="Arial"/>
              </a:rPr>
              <a:t>not accepted </a:t>
            </a:r>
            <a:r>
              <a:rPr lang="en-US" sz="2000" b="0" i="0" u="none" strike="noStrike" cap="none">
                <a:solidFill>
                  <a:schemeClr val="dk1"/>
                </a:solidFill>
                <a:latin typeface="Arial"/>
                <a:ea typeface="Arial"/>
                <a:cs typeface="Arial"/>
                <a:sym typeface="Arial"/>
              </a:rPr>
              <a:t>by the end user population</a:t>
            </a:r>
            <a:endParaRPr/>
          </a:p>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 The solution is very </a:t>
            </a:r>
            <a:r>
              <a:rPr lang="en-US" sz="2000" b="0" i="1" u="none" strike="noStrike" cap="none">
                <a:solidFill>
                  <a:schemeClr val="dk1"/>
                </a:solidFill>
                <a:latin typeface="Arial"/>
                <a:ea typeface="Arial"/>
                <a:cs typeface="Arial"/>
                <a:sym typeface="Arial"/>
              </a:rPr>
              <a:t>difficult to maintain</a:t>
            </a:r>
            <a:endParaRPr/>
          </a:p>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 The project runs </a:t>
            </a:r>
            <a:r>
              <a:rPr lang="en-US" sz="2000" b="0" i="1" u="none" strike="noStrike" cap="none">
                <a:solidFill>
                  <a:schemeClr val="dk1"/>
                </a:solidFill>
                <a:latin typeface="Arial"/>
                <a:ea typeface="Arial"/>
                <a:cs typeface="Arial"/>
                <a:sym typeface="Arial"/>
              </a:rPr>
              <a:t>over time </a:t>
            </a:r>
            <a:r>
              <a:rPr lang="en-US" sz="2000" b="0" i="0" u="none" strike="noStrike" cap="none">
                <a:solidFill>
                  <a:schemeClr val="dk1"/>
                </a:solidFill>
                <a:latin typeface="Arial"/>
                <a:ea typeface="Arial"/>
                <a:cs typeface="Arial"/>
                <a:sym typeface="Arial"/>
              </a:rPr>
              <a:t>and </a:t>
            </a:r>
            <a:r>
              <a:rPr lang="en-US" sz="2000" b="0" i="1" u="none" strike="noStrike" cap="none">
                <a:solidFill>
                  <a:schemeClr val="dk1"/>
                </a:solidFill>
                <a:latin typeface="Arial"/>
                <a:ea typeface="Arial"/>
                <a:cs typeface="Arial"/>
                <a:sym typeface="Arial"/>
              </a:rPr>
              <a:t>over budget</a:t>
            </a:r>
            <a:endParaRPr sz="2000" b="0" i="0" u="none" strike="noStrike" cap="none">
              <a:solidFill>
                <a:schemeClr val="dk1"/>
              </a:solidFill>
              <a:latin typeface="Arial"/>
              <a:ea typeface="Arial"/>
              <a:cs typeface="Arial"/>
              <a:sym typeface="Arial"/>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dirty="0">
                <a:solidFill>
                  <a:schemeClr val="dk1"/>
                </a:solidFill>
                <a:latin typeface="Arial"/>
                <a:ea typeface="Arial"/>
                <a:cs typeface="Arial"/>
                <a:sym typeface="Arial"/>
              </a:rPr>
              <a:t>Trello for Scrum #3</a:t>
            </a:r>
            <a:endParaRPr sz="3200" b="1" i="0" u="none" strike="noStrike" cap="none" dirty="0">
              <a:solidFill>
                <a:schemeClr val="dk1"/>
              </a:solidFill>
              <a:latin typeface="Arial"/>
              <a:ea typeface="Arial"/>
              <a:cs typeface="Arial"/>
              <a:sym typeface="Arial"/>
            </a:endParaRPr>
          </a:p>
        </p:txBody>
      </p:sp>
      <p:sp>
        <p:nvSpPr>
          <p:cNvPr id="357" name="Google Shape;357;p53"/>
          <p:cNvSpPr txBox="1">
            <a:spLocks noGrp="1"/>
          </p:cNvSpPr>
          <p:nvPr>
            <p:ph type="body" idx="1"/>
          </p:nvPr>
        </p:nvSpPr>
        <p:spPr>
          <a:xfrm>
            <a:off x="284205" y="852616"/>
            <a:ext cx="8402595" cy="429088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1200" b="1" i="0" u="none" strike="noStrike" cap="none" dirty="0">
              <a:solidFill>
                <a:schemeClr val="dk1"/>
              </a:solidFill>
              <a:latin typeface="Arial"/>
              <a:ea typeface="Arial"/>
              <a:cs typeface="Arial"/>
              <a:sym typeface="Arial"/>
            </a:endParaRPr>
          </a:p>
          <a:p>
            <a:r>
              <a:rPr lang="en-GB" sz="1200" b="1" dirty="0"/>
              <a:t>3.Sprint Retrospective - </a:t>
            </a:r>
            <a:r>
              <a:rPr lang="en-GB" sz="1200" dirty="0">
                <a:solidFill>
                  <a:srgbClr val="FF0000"/>
                </a:solidFill>
              </a:rPr>
              <a:t>one board for each Sprint</a:t>
            </a:r>
            <a:endParaRPr lang="en-US" sz="1200" dirty="0">
              <a:solidFill>
                <a:srgbClr val="FF0000"/>
              </a:solidFill>
            </a:endParaRPr>
          </a:p>
          <a:p>
            <a:r>
              <a:rPr lang="en-GB" sz="1200" dirty="0"/>
              <a:t>At the end of each Sprint, the team meets for the Sprint Retrospective. In this meeting the team looks in detail at how things went during the Sprint. They determine and commit to specific action items to make things go better. The team may decide to change something to their process. </a:t>
            </a:r>
            <a:endParaRPr lang="en-US" sz="1200" dirty="0"/>
          </a:p>
          <a:p>
            <a:endParaRPr lang="en-GB" sz="1200" dirty="0"/>
          </a:p>
          <a:p>
            <a:r>
              <a:rPr lang="en-GB" sz="1200" dirty="0"/>
              <a:t>You will point out in a separate list for each of these: </a:t>
            </a:r>
            <a:r>
              <a:rPr lang="en-GB" sz="1200" b="1" dirty="0"/>
              <a:t>Successes</a:t>
            </a:r>
            <a:r>
              <a:rPr lang="en-GB" sz="1200" dirty="0"/>
              <a:t>, </a:t>
            </a:r>
            <a:r>
              <a:rPr lang="en-GB" sz="1200" b="1" dirty="0"/>
              <a:t>Less than successes</a:t>
            </a:r>
            <a:r>
              <a:rPr lang="en-GB" sz="1200" dirty="0"/>
              <a:t>, </a:t>
            </a:r>
            <a:r>
              <a:rPr lang="en-GB" sz="1200" b="1" dirty="0"/>
              <a:t>What hindered the sprint</a:t>
            </a:r>
            <a:r>
              <a:rPr lang="en-GB" sz="1200" dirty="0"/>
              <a:t> and </a:t>
            </a:r>
            <a:r>
              <a:rPr lang="en-GB" sz="1200" b="1" dirty="0"/>
              <a:t>Suggestions</a:t>
            </a:r>
            <a:r>
              <a:rPr lang="en-GB" sz="1200" dirty="0"/>
              <a:t>. </a:t>
            </a:r>
            <a:endParaRPr lang="en-US" sz="1200" dirty="0"/>
          </a:p>
          <a:p>
            <a:r>
              <a:rPr lang="en-GB" sz="1200" dirty="0"/>
              <a:t> </a:t>
            </a:r>
            <a:endParaRPr lang="en-US" sz="1200" dirty="0"/>
          </a:p>
          <a:p>
            <a:r>
              <a:rPr lang="en-GB" sz="1200" dirty="0"/>
              <a:t>** Each sprint will have 1 week.</a:t>
            </a:r>
            <a:endParaRPr lang="en-US" sz="1200" dirty="0"/>
          </a:p>
          <a:p>
            <a:r>
              <a:rPr lang="en-GB" sz="1200" dirty="0"/>
              <a:t>** After each sprint we will measure and try to improve the team velocity - number of story points in a sprint. </a:t>
            </a:r>
            <a:endParaRPr lang="en-US" sz="1200" dirty="0"/>
          </a:p>
          <a:p>
            <a:pPr marL="0" marR="0" lvl="0" indent="0" algn="l" rtl="0">
              <a:lnSpc>
                <a:spcPct val="100000"/>
              </a:lnSpc>
              <a:spcBef>
                <a:spcPts val="0"/>
              </a:spcBef>
              <a:spcAft>
                <a:spcPts val="0"/>
              </a:spcAft>
              <a:buClr>
                <a:schemeClr val="dk1"/>
              </a:buClr>
              <a:buSzPts val="2400"/>
              <a:buFont typeface="Arial"/>
              <a:buNone/>
            </a:pPr>
            <a:endParaRPr sz="10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lang="en-US"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sz="1800" b="1"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73028956"/>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600"/>
              <a:buFont typeface="Arial"/>
              <a:buNone/>
            </a:pPr>
            <a:r>
              <a:rPr lang="en-US" sz="3600" b="1" i="0" u="none" strike="noStrike" cap="none">
                <a:solidFill>
                  <a:schemeClr val="dk1"/>
                </a:solidFill>
                <a:latin typeface="Arial"/>
                <a:ea typeface="Arial"/>
                <a:cs typeface="Arial"/>
                <a:sym typeface="Arial"/>
              </a:rPr>
              <a:t>Agile Manifesto</a:t>
            </a:r>
            <a:endParaRPr sz="3600" b="1" i="0" u="none" strike="noStrike" cap="none">
              <a:solidFill>
                <a:schemeClr val="dk1"/>
              </a:solidFill>
              <a:latin typeface="Arial"/>
              <a:ea typeface="Arial"/>
              <a:cs typeface="Arial"/>
              <a:sym typeface="Arial"/>
            </a:endParaRPr>
          </a:p>
        </p:txBody>
      </p:sp>
      <p:sp>
        <p:nvSpPr>
          <p:cNvPr id="104" name="Google Shape;104;p18"/>
          <p:cNvSpPr txBox="1">
            <a:spLocks noGrp="1"/>
          </p:cNvSpPr>
          <p:nvPr>
            <p:ph type="body" idx="1"/>
          </p:nvPr>
        </p:nvSpPr>
        <p:spPr>
          <a:xfrm>
            <a:off x="441999" y="1240589"/>
            <a:ext cx="8229600" cy="372569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Individuals and interactions</a:t>
            </a:r>
            <a:r>
              <a:rPr lang="en-US" sz="2000" b="0" i="0" u="none" strike="noStrike" cap="none">
                <a:solidFill>
                  <a:schemeClr val="dk1"/>
                </a:solidFill>
                <a:latin typeface="Arial"/>
                <a:ea typeface="Arial"/>
                <a:cs typeface="Arial"/>
                <a:sym typeface="Arial"/>
              </a:rPr>
              <a:t> over processes and tools</a:t>
            </a:r>
            <a:br>
              <a:rPr lang="en-US" sz="2000" b="0" i="0" u="none" strike="noStrike" cap="none">
                <a:solidFill>
                  <a:schemeClr val="dk1"/>
                </a:solidFill>
                <a:latin typeface="Arial"/>
                <a:ea typeface="Arial"/>
                <a:cs typeface="Arial"/>
                <a:sym typeface="Arial"/>
              </a:rPr>
            </a:br>
            <a:endParaRPr sz="2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Working software</a:t>
            </a:r>
            <a:r>
              <a:rPr lang="en-US" sz="2000" b="0" i="0" u="none" strike="noStrike" cap="none">
                <a:solidFill>
                  <a:schemeClr val="dk1"/>
                </a:solidFill>
                <a:latin typeface="Arial"/>
                <a:ea typeface="Arial"/>
                <a:cs typeface="Arial"/>
                <a:sym typeface="Arial"/>
              </a:rPr>
              <a:t> over comprehensive documentation</a:t>
            </a:r>
            <a:br>
              <a:rPr lang="en-US" sz="2000" b="0" i="0" u="none" strike="noStrike" cap="none">
                <a:solidFill>
                  <a:schemeClr val="dk1"/>
                </a:solidFill>
                <a:latin typeface="Arial"/>
                <a:ea typeface="Arial"/>
                <a:cs typeface="Arial"/>
                <a:sym typeface="Arial"/>
              </a:rPr>
            </a:br>
            <a:endParaRPr sz="2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Customer collaboration</a:t>
            </a:r>
            <a:r>
              <a:rPr lang="en-US" sz="2000" b="0" i="0" u="none" strike="noStrike" cap="none">
                <a:solidFill>
                  <a:schemeClr val="dk1"/>
                </a:solidFill>
                <a:latin typeface="Arial"/>
                <a:ea typeface="Arial"/>
                <a:cs typeface="Arial"/>
                <a:sym typeface="Arial"/>
              </a:rPr>
              <a:t> over contract negotiation</a:t>
            </a:r>
            <a:br>
              <a:rPr lang="en-US" sz="2000" b="0" i="0" u="none" strike="noStrike" cap="none">
                <a:solidFill>
                  <a:schemeClr val="dk1"/>
                </a:solidFill>
                <a:latin typeface="Arial"/>
                <a:ea typeface="Arial"/>
                <a:cs typeface="Arial"/>
                <a:sym typeface="Arial"/>
              </a:rPr>
            </a:br>
            <a:endParaRPr sz="2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Responding to change</a:t>
            </a:r>
            <a:r>
              <a:rPr lang="en-US" sz="2000" b="0" i="0" u="none" strike="noStrike" cap="none">
                <a:solidFill>
                  <a:schemeClr val="dk1"/>
                </a:solidFill>
                <a:latin typeface="Arial"/>
                <a:ea typeface="Arial"/>
                <a:cs typeface="Arial"/>
                <a:sym typeface="Arial"/>
              </a:rPr>
              <a:t> over following a plan</a:t>
            </a:r>
            <a:br>
              <a:rPr lang="en-US" sz="2000" b="0" i="0" u="none" strike="noStrike" cap="none">
                <a:solidFill>
                  <a:schemeClr val="dk1"/>
                </a:solidFill>
                <a:latin typeface="Arial"/>
                <a:ea typeface="Arial"/>
                <a:cs typeface="Arial"/>
                <a:sym typeface="Arial"/>
              </a:rPr>
            </a:br>
            <a:endParaRPr sz="2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That is, while there is value in the items on</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the right, we value the items on the left more.</a:t>
            </a:r>
            <a:br>
              <a:rPr lang="en-US" sz="1600" b="0" i="0" u="none" strike="noStrike" cap="none">
                <a:solidFill>
                  <a:schemeClr val="dk1"/>
                </a:solidFill>
                <a:latin typeface="Arial"/>
                <a:ea typeface="Arial"/>
                <a:cs typeface="Arial"/>
                <a:sym typeface="Arial"/>
              </a:rPr>
            </a:br>
            <a:br>
              <a:rPr lang="en-US" sz="1600" b="0" i="0" u="none" strike="noStrike" cap="none">
                <a:solidFill>
                  <a:schemeClr val="dk1"/>
                </a:solidFill>
                <a:latin typeface="Arial"/>
                <a:ea typeface="Arial"/>
                <a:cs typeface="Arial"/>
                <a:sym typeface="Arial"/>
              </a:rPr>
            </a:br>
            <a:endParaRPr sz="1600" b="0" i="0" u="none" strike="noStrike" cap="none">
              <a:solidFill>
                <a:schemeClr val="dk1"/>
              </a:solidFill>
              <a:latin typeface="Arial"/>
              <a:ea typeface="Arial"/>
              <a:cs typeface="Arial"/>
              <a:sym typeface="Arial"/>
            </a:endParaRPr>
          </a:p>
        </p:txBody>
      </p:sp>
      <p:pic>
        <p:nvPicPr>
          <p:cNvPr id="105" name="Google Shape;105;p18"/>
          <p:cNvPicPr preferRelativeResize="0"/>
          <p:nvPr/>
        </p:nvPicPr>
        <p:blipFill rotWithShape="1">
          <a:blip r:embed="rId3">
            <a:alphaModFix/>
          </a:blip>
          <a:srcRect/>
          <a:stretch/>
        </p:blipFill>
        <p:spPr>
          <a:xfrm>
            <a:off x="72363" y="3683489"/>
            <a:ext cx="1969072" cy="1171382"/>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Principles behind the Agile manifesto</a:t>
            </a:r>
            <a:endParaRPr sz="3200" b="1" i="0" u="none" strike="noStrike" cap="none">
              <a:solidFill>
                <a:schemeClr val="dk1"/>
              </a:solidFill>
              <a:latin typeface="Arial"/>
              <a:ea typeface="Arial"/>
              <a:cs typeface="Arial"/>
              <a:sym typeface="Arial"/>
            </a:endParaRPr>
          </a:p>
        </p:txBody>
      </p:sp>
      <p:sp>
        <p:nvSpPr>
          <p:cNvPr id="111" name="Google Shape;111;p19"/>
          <p:cNvSpPr txBox="1">
            <a:spLocks noGrp="1"/>
          </p:cNvSpPr>
          <p:nvPr>
            <p:ph type="body" idx="1"/>
          </p:nvPr>
        </p:nvSpPr>
        <p:spPr>
          <a:xfrm>
            <a:off x="441999" y="1240589"/>
            <a:ext cx="8229600" cy="3725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 Our highest priority is to satisfy the customer</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through early and continuous delivery</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of valuable software.</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2. Welcome changing requirements, even late in </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development. Agile processes harness change for </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the customer's competitive advantage.</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3. Deliver working software frequently, from a </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couple of weeks to a couple of months, with a </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preference to the shorter timescale.</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12" name="Google Shape;112;p19"/>
          <p:cNvPicPr preferRelativeResize="0"/>
          <p:nvPr/>
        </p:nvPicPr>
        <p:blipFill rotWithShape="1">
          <a:blip r:embed="rId3">
            <a:alphaModFix/>
          </a:blip>
          <a:srcRect/>
          <a:stretch/>
        </p:blipFill>
        <p:spPr>
          <a:xfrm>
            <a:off x="6364614" y="1240589"/>
            <a:ext cx="1980000" cy="1980000"/>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Principles behind the Agile manifesto</a:t>
            </a:r>
            <a:endParaRPr sz="3200" b="1" i="0" u="none" strike="noStrike" cap="none">
              <a:solidFill>
                <a:schemeClr val="dk1"/>
              </a:solidFill>
              <a:latin typeface="Arial"/>
              <a:ea typeface="Arial"/>
              <a:cs typeface="Arial"/>
              <a:sym typeface="Arial"/>
            </a:endParaRPr>
          </a:p>
        </p:txBody>
      </p:sp>
      <p:sp>
        <p:nvSpPr>
          <p:cNvPr id="119" name="Google Shape;119;p20"/>
          <p:cNvSpPr txBox="1">
            <a:spLocks noGrp="1"/>
          </p:cNvSpPr>
          <p:nvPr>
            <p:ph type="body" idx="1"/>
          </p:nvPr>
        </p:nvSpPr>
        <p:spPr>
          <a:xfrm>
            <a:off x="441999" y="1240589"/>
            <a:ext cx="8229600" cy="3725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4. Business people and developers must work </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together daily throughout the project.</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5. Build projects around motivated individuals. </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Give them the environment and support they need, </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and trust them to get the job done.</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6. The most efficient and effective method of </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conveying information to and within a development </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team is face-to-face conversation.</a:t>
            </a:r>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20" name="Google Shape;120;p20"/>
          <p:cNvPicPr preferRelativeResize="0"/>
          <p:nvPr/>
        </p:nvPicPr>
        <p:blipFill rotWithShape="1">
          <a:blip r:embed="rId3">
            <a:alphaModFix/>
          </a:blip>
          <a:srcRect/>
          <a:stretch/>
        </p:blipFill>
        <p:spPr>
          <a:xfrm>
            <a:off x="5737727" y="1740591"/>
            <a:ext cx="3029659" cy="2272244"/>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Principles behind the Agile manifesto</a:t>
            </a:r>
            <a:endParaRPr sz="3200" b="1" i="0" u="none" strike="noStrike" cap="none">
              <a:solidFill>
                <a:schemeClr val="dk1"/>
              </a:solidFill>
              <a:latin typeface="Arial"/>
              <a:ea typeface="Arial"/>
              <a:cs typeface="Arial"/>
              <a:sym typeface="Arial"/>
            </a:endParaRPr>
          </a:p>
        </p:txBody>
      </p:sp>
      <p:sp>
        <p:nvSpPr>
          <p:cNvPr id="126" name="Google Shape;126;p21"/>
          <p:cNvSpPr txBox="1">
            <a:spLocks noGrp="1"/>
          </p:cNvSpPr>
          <p:nvPr>
            <p:ph type="body" idx="1"/>
          </p:nvPr>
        </p:nvSpPr>
        <p:spPr>
          <a:xfrm>
            <a:off x="441999" y="1240589"/>
            <a:ext cx="8229600" cy="3725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7. Working software is the primary measure of progress.</a:t>
            </a:r>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Agile processes promote sustainable development. </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8. The sponsors, developers, and users should be able </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to maintain a constant pace indefinitely.</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9. Continuous attention to technical excellence </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and good design enhances agility.</a:t>
            </a:r>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27" name="Google Shape;127;p21"/>
          <p:cNvPicPr preferRelativeResize="0"/>
          <p:nvPr/>
        </p:nvPicPr>
        <p:blipFill rotWithShape="1">
          <a:blip r:embed="rId3">
            <a:alphaModFix/>
          </a:blip>
          <a:srcRect/>
          <a:stretch/>
        </p:blipFill>
        <p:spPr>
          <a:xfrm>
            <a:off x="6374306" y="1209634"/>
            <a:ext cx="2434196" cy="1893804"/>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Principles behind the Agile manifesto</a:t>
            </a:r>
            <a:endParaRPr sz="3200" b="1" i="0" u="none" strike="noStrike" cap="none">
              <a:solidFill>
                <a:schemeClr val="dk1"/>
              </a:solidFill>
              <a:latin typeface="Arial"/>
              <a:ea typeface="Arial"/>
              <a:cs typeface="Arial"/>
              <a:sym typeface="Arial"/>
            </a:endParaRPr>
          </a:p>
        </p:txBody>
      </p:sp>
      <p:sp>
        <p:nvSpPr>
          <p:cNvPr id="134" name="Google Shape;134;p22"/>
          <p:cNvSpPr txBox="1">
            <a:spLocks noGrp="1"/>
          </p:cNvSpPr>
          <p:nvPr>
            <p:ph type="body" idx="1"/>
          </p:nvPr>
        </p:nvSpPr>
        <p:spPr>
          <a:xfrm>
            <a:off x="441999" y="1240589"/>
            <a:ext cx="8229600" cy="3725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10. Simplicity--the art of maximizing the amount </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of work not done--is essential.</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11. The best architectures, requirements, and designs </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emerge from self-organizing teams.</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12. At regular intervals, the team reflects on how </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to become more effective, then tunes and adjusts </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its behavior accordingly.</a:t>
            </a:r>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35" name="Google Shape;135;p22"/>
          <p:cNvPicPr preferRelativeResize="0"/>
          <p:nvPr/>
        </p:nvPicPr>
        <p:blipFill rotWithShape="1">
          <a:blip r:embed="rId3">
            <a:alphaModFix/>
          </a:blip>
          <a:srcRect/>
          <a:stretch/>
        </p:blipFill>
        <p:spPr>
          <a:xfrm>
            <a:off x="6090189" y="1575095"/>
            <a:ext cx="2700000" cy="2412000"/>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8"/>
          <p:cNvSpPr txBox="1">
            <a:spLocks noGrp="1"/>
          </p:cNvSpPr>
          <p:nvPr>
            <p:ph type="ctrTitle"/>
          </p:nvPr>
        </p:nvSpPr>
        <p:spPr>
          <a:xfrm>
            <a:off x="38950" y="3048900"/>
            <a:ext cx="4974900" cy="95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 sz="3000">
                <a:solidFill>
                  <a:srgbClr val="F3F3F3"/>
                </a:solidFill>
              </a:rPr>
              <a:t>AGILE</a:t>
            </a:r>
            <a:endParaRPr sz="3000">
              <a:solidFill>
                <a:srgbClr val="F3F3F3"/>
              </a:solidFill>
            </a:endParaRPr>
          </a:p>
          <a:p>
            <a:pPr marL="0" lvl="0" indent="0" algn="ctr" rtl="0">
              <a:spcBef>
                <a:spcPts val="0"/>
              </a:spcBef>
              <a:spcAft>
                <a:spcPts val="0"/>
              </a:spcAft>
              <a:buNone/>
            </a:pPr>
            <a:r>
              <a:rPr lang="ro" sz="3000">
                <a:solidFill>
                  <a:srgbClr val="F3F3F3"/>
                </a:solidFill>
              </a:rPr>
              <a:t>Project Management</a:t>
            </a:r>
            <a:endParaRPr sz="3000">
              <a:solidFill>
                <a:srgbClr val="F3F3F3"/>
              </a:solidFill>
            </a:endParaRPr>
          </a:p>
        </p:txBody>
      </p:sp>
      <p:sp>
        <p:nvSpPr>
          <p:cNvPr id="28" name="Google Shape;28;p8"/>
          <p:cNvSpPr txBox="1">
            <a:spLocks noGrp="1"/>
          </p:cNvSpPr>
          <p:nvPr>
            <p:ph type="subTitle" idx="1"/>
          </p:nvPr>
        </p:nvSpPr>
        <p:spPr>
          <a:xfrm>
            <a:off x="655100" y="3904700"/>
            <a:ext cx="40602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 sz="1800">
                <a:solidFill>
                  <a:srgbClr val="FFFFFF"/>
                </a:solidFill>
              </a:rPr>
              <a:t>Trainer: Daniel Ilinca</a:t>
            </a:r>
            <a:endParaRPr sz="1800">
              <a:solidFill>
                <a:srgbClr val="FFFFFF"/>
              </a:solidFill>
            </a:endParaRPr>
          </a:p>
        </p:txBody>
      </p:sp>
      <p:sp>
        <p:nvSpPr>
          <p:cNvPr id="29" name="Google Shape;29;p8"/>
          <p:cNvSpPr txBox="1"/>
          <p:nvPr/>
        </p:nvSpPr>
        <p:spPr>
          <a:xfrm>
            <a:off x="810075" y="780375"/>
            <a:ext cx="6971100" cy="169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000" b="1" dirty="0">
                <a:solidFill>
                  <a:srgbClr val="333333"/>
                </a:solidFill>
                <a:highlight>
                  <a:srgbClr val="FFFFFF"/>
                </a:highlight>
              </a:rPr>
              <a:t>Let’s </a:t>
            </a:r>
            <a:r>
              <a:rPr lang="ro" sz="3000" b="1" dirty="0">
                <a:solidFill>
                  <a:srgbClr val="333333"/>
                </a:solidFill>
                <a:highlight>
                  <a:srgbClr val="FFFFFF"/>
                </a:highlight>
              </a:rPr>
              <a:t>SCRUM</a:t>
            </a:r>
            <a:endParaRPr sz="3000" dirty="0"/>
          </a:p>
        </p:txBody>
      </p:sp>
      <p:pic>
        <p:nvPicPr>
          <p:cNvPr id="30" name="Google Shape;30;p8" descr="cover.jpg"/>
          <p:cNvPicPr preferRelativeResize="0"/>
          <p:nvPr/>
        </p:nvPicPr>
        <p:blipFill>
          <a:blip r:embed="rId3">
            <a:alphaModFix/>
          </a:blip>
          <a:stretch>
            <a:fillRect/>
          </a:stretch>
        </p:blipFill>
        <p:spPr>
          <a:xfrm>
            <a:off x="6475" y="1424675"/>
            <a:ext cx="9144000" cy="3718825"/>
          </a:xfrm>
          <a:prstGeom prst="rect">
            <a:avLst/>
          </a:prstGeom>
          <a:noFill/>
          <a:ln>
            <a:noFill/>
          </a:ln>
        </p:spPr>
      </p:pic>
    </p:spTree>
    <p:extLst>
      <p:ext uri="{BB962C8B-B14F-4D97-AF65-F5344CB8AC3E}">
        <p14:creationId xmlns:p14="http://schemas.microsoft.com/office/powerpoint/2010/main" val="41334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
              <a:t>SCRUM - roles, artifacts, events</a:t>
            </a:r>
            <a:endParaRPr/>
          </a:p>
        </p:txBody>
      </p:sp>
      <p:sp>
        <p:nvSpPr>
          <p:cNvPr id="74" name="Google Shape;74;p15"/>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 sz="1800" u="sng" dirty="0"/>
              <a:t>Roles </a:t>
            </a:r>
            <a:r>
              <a:rPr lang="ro" sz="1800" dirty="0"/>
              <a:t>                                      </a:t>
            </a:r>
            <a:r>
              <a:rPr lang="ro" sz="1800" u="sng" dirty="0"/>
              <a:t>Artifacts  </a:t>
            </a:r>
            <a:r>
              <a:rPr lang="ro" sz="1800" dirty="0"/>
              <a:t>                              </a:t>
            </a:r>
            <a:r>
              <a:rPr lang="ro" sz="1800" u="sng" dirty="0"/>
              <a:t>Events</a:t>
            </a:r>
            <a:endParaRPr sz="1800" u="sng" dirty="0"/>
          </a:p>
          <a:p>
            <a:pPr marL="0" lvl="0" indent="0" algn="l" rtl="0">
              <a:spcBef>
                <a:spcPts val="600"/>
              </a:spcBef>
              <a:spcAft>
                <a:spcPts val="0"/>
              </a:spcAft>
              <a:buNone/>
            </a:pPr>
            <a:r>
              <a:rPr lang="ro" sz="1800" dirty="0"/>
              <a:t>Product Owner                        Product Backlog                   Sprint</a:t>
            </a:r>
            <a:endParaRPr sz="1800" dirty="0"/>
          </a:p>
          <a:p>
            <a:pPr marL="0" lvl="0" indent="0" algn="l" rtl="0">
              <a:spcBef>
                <a:spcPts val="600"/>
              </a:spcBef>
              <a:spcAft>
                <a:spcPts val="0"/>
              </a:spcAft>
              <a:buNone/>
            </a:pPr>
            <a:r>
              <a:rPr lang="ro" sz="1800" dirty="0"/>
              <a:t>Scrum Master                          Sprint Backlog                      Sprint Planning</a:t>
            </a:r>
            <a:endParaRPr sz="1800" dirty="0"/>
          </a:p>
          <a:p>
            <a:pPr marL="0" lvl="0" indent="0" algn="l" rtl="0">
              <a:spcBef>
                <a:spcPts val="600"/>
              </a:spcBef>
              <a:spcAft>
                <a:spcPts val="0"/>
              </a:spcAft>
              <a:buNone/>
            </a:pPr>
            <a:r>
              <a:rPr lang="ro" sz="1800" dirty="0"/>
              <a:t>Development Team                 </a:t>
            </a:r>
            <a:r>
              <a:rPr lang="en-US" sz="1800" dirty="0"/>
              <a:t>User Story</a:t>
            </a:r>
            <a:r>
              <a:rPr lang="ro" sz="1800" dirty="0"/>
              <a:t>                            Daily Scrum</a:t>
            </a:r>
            <a:endParaRPr sz="1800" dirty="0"/>
          </a:p>
          <a:p>
            <a:pPr marL="0" lvl="0" indent="0" algn="l" rtl="0">
              <a:spcBef>
                <a:spcPts val="600"/>
              </a:spcBef>
              <a:spcAft>
                <a:spcPts val="0"/>
              </a:spcAft>
              <a:buNone/>
            </a:pPr>
            <a:r>
              <a:rPr lang="ro" sz="1800" dirty="0"/>
              <a:t>                                                Definition of Done                 Sprint Review</a:t>
            </a:r>
            <a:endParaRPr sz="1800" dirty="0"/>
          </a:p>
          <a:p>
            <a:pPr marL="0" lvl="0" indent="0" algn="l" rtl="0">
              <a:spcBef>
                <a:spcPts val="600"/>
              </a:spcBef>
              <a:spcAft>
                <a:spcPts val="0"/>
              </a:spcAft>
              <a:buNone/>
            </a:pPr>
            <a:r>
              <a:rPr lang="ro" sz="1800" dirty="0"/>
              <a:t>                                                                                             </a:t>
            </a:r>
            <a:r>
              <a:rPr lang="en-US" sz="1800" dirty="0"/>
              <a:t> </a:t>
            </a:r>
            <a:r>
              <a:rPr lang="ro" sz="1800" dirty="0"/>
              <a:t>Sprint Retrospective</a:t>
            </a:r>
            <a:endParaRPr sz="1800" dirty="0"/>
          </a:p>
          <a:p>
            <a:pPr marL="0" lvl="0" indent="0" algn="l" rtl="0">
              <a:spcBef>
                <a:spcPts val="600"/>
              </a:spcBef>
              <a:spcAft>
                <a:spcPts val="0"/>
              </a:spcAft>
              <a:buNone/>
            </a:pPr>
            <a:r>
              <a:rPr lang="ro" sz="1800" dirty="0"/>
              <a:t>                                                                                                </a:t>
            </a:r>
            <a:endParaRPr sz="1800" dirty="0"/>
          </a:p>
        </p:txBody>
      </p:sp>
    </p:spTree>
    <p:extLst>
      <p:ext uri="{BB962C8B-B14F-4D97-AF65-F5344CB8AC3E}">
        <p14:creationId xmlns:p14="http://schemas.microsoft.com/office/powerpoint/2010/main" val="824186693"/>
      </p:ext>
    </p:extLst>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1363</Words>
  <Application>Microsoft Macintosh PowerPoint</Application>
  <PresentationFormat>On-screen Show (16:9)</PresentationFormat>
  <Paragraphs>181</Paragraphs>
  <Slides>20</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simple-light</vt:lpstr>
      <vt:lpstr>Agile in the core</vt:lpstr>
      <vt:lpstr>Agile - Introduction</vt:lpstr>
      <vt:lpstr>Agile Manifesto</vt:lpstr>
      <vt:lpstr>Principles behind the Agile manifesto</vt:lpstr>
      <vt:lpstr>Principles behind the Agile manifesto</vt:lpstr>
      <vt:lpstr>Principles behind the Agile manifesto</vt:lpstr>
      <vt:lpstr>Principles behind the Agile manifesto</vt:lpstr>
      <vt:lpstr>AGILE Project Management</vt:lpstr>
      <vt:lpstr>SCRUM - roles, artifacts, events</vt:lpstr>
      <vt:lpstr>SCRUM - roles, artifacts, events</vt:lpstr>
      <vt:lpstr>Product backlog</vt:lpstr>
      <vt:lpstr>Agile Techniques</vt:lpstr>
      <vt:lpstr>Agile Techniques</vt:lpstr>
      <vt:lpstr>Agile Techniques</vt:lpstr>
      <vt:lpstr>Agile Techniques - Sprint</vt:lpstr>
      <vt:lpstr>Agile Techniques - Sprint</vt:lpstr>
      <vt:lpstr>Agile Techniques - Sprint</vt:lpstr>
      <vt:lpstr>Trello for Scrum #1</vt:lpstr>
      <vt:lpstr>Trello for Scrum #2</vt:lpstr>
      <vt:lpstr>Trello for Scrum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Project Management</dc:title>
  <dc:creator>Bittnet Training</dc:creator>
  <cp:lastModifiedBy>Daniel Ilinca</cp:lastModifiedBy>
  <cp:revision>6</cp:revision>
  <dcterms:modified xsi:type="dcterms:W3CDTF">2020-03-28T16:57:32Z</dcterms:modified>
</cp:coreProperties>
</file>