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60" r:id="rId5"/>
    <p:sldId id="274" r:id="rId6"/>
    <p:sldId id="276" r:id="rId7"/>
    <p:sldId id="277" r:id="rId8"/>
    <p:sldId id="273" r:id="rId9"/>
    <p:sldId id="264" r:id="rId10"/>
    <p:sldId id="278" r:id="rId11"/>
    <p:sldId id="279" r:id="rId12"/>
    <p:sldId id="280" r:id="rId13"/>
    <p:sldId id="281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u" id="{5EDC4222-66B8-41C9-AE4B-0D165183235E}">
          <p14:sldIdLst>
            <p14:sldId id="256"/>
          </p14:sldIdLst>
        </p14:section>
        <p14:section name="Introducere" id="{CFF814BD-162C-4288-AAF6-13371292FCFC}">
          <p14:sldIdLst>
            <p14:sldId id="259"/>
            <p14:sldId id="258"/>
          </p14:sldIdLst>
        </p14:section>
        <p14:section name="Conținut" id="{E8160C94-EAF3-4908-859F-9CE47FBA4D81}">
          <p14:sldIdLst>
            <p14:sldId id="260"/>
            <p14:sldId id="274"/>
            <p14:sldId id="276"/>
            <p14:sldId id="277"/>
            <p14:sldId id="273"/>
            <p14:sldId id="264"/>
            <p14:sldId id="278"/>
            <p14:sldId id="279"/>
            <p14:sldId id="280"/>
          </p14:sldIdLst>
        </p14:section>
        <p14:section name="Concluzii" id="{1D61EB52-FB0E-4B5D-B409-9E15BE4BD662}">
          <p14:sldIdLst>
            <p14:sldId id="281"/>
          </p14:sldIdLst>
        </p14:section>
        <p14:section name="Instructiuni" id="{AE7B04E6-0DD9-4EB7-8F84-672E3FA7EE3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r>
              <a:rPr lang="en-US">
                <a:solidFill>
                  <a:schemeClr val="tx1"/>
                </a:solidFill>
              </a:rPr>
              <a:t>Set de 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150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Set de date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B7-4709-A0E6-B14A821E6A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FB7-4709-A0E6-B14A821E6AE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150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Atribute statistice</c:v>
                </c:pt>
                <c:pt idx="1">
                  <c:v>Atribute spectrale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174</c:v>
                </c:pt>
                <c:pt idx="1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7-4709-A0E6-B14A821E6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67578204817084"/>
          <c:y val="0.40748051534685265"/>
          <c:w val="0.28732421795182916"/>
          <c:h val="0.33683072582125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B5697-8D62-42AF-9072-AA835C499DC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3DF526-B49D-4620-BA16-8FBED00DA4C6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Clasificarea semnalelor EEG</a:t>
          </a:r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pentru determinarea stării mentale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177FA86-9FA8-4D26-96F4-13C3DDFEDE6F}" type="parTrans" cxnId="{0D424E61-37DB-489D-B7E4-EEA1FE959DC3}">
      <dgm:prSet/>
      <dgm:spPr/>
      <dgm:t>
        <a:bodyPr/>
        <a:lstStyle/>
        <a:p>
          <a:endParaRPr lang="en-US"/>
        </a:p>
      </dgm:t>
    </dgm:pt>
    <dgm:pt modelId="{6B328BB2-6530-430A-AD94-6D47FE259653}" type="sibTrans" cxnId="{0D424E61-37DB-489D-B7E4-EEA1FE959DC3}">
      <dgm:prSet/>
      <dgm:spPr/>
      <dgm:t>
        <a:bodyPr/>
        <a:lstStyle/>
        <a:p>
          <a:endParaRPr lang="en-US"/>
        </a:p>
      </dgm:t>
    </dgm:pt>
    <dgm:pt modelId="{5C092B44-020C-4692-A6F7-C688819594BF}">
      <dgm:prSet/>
      <dgm:spPr/>
      <dgm:t>
        <a:bodyPr/>
        <a:lstStyle/>
        <a:p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Folosirea rețelelor convoluționale pentru realizarea clasificării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9E9BEBD-DCE9-48DD-9C78-1CFBCB24BD48}" type="parTrans" cxnId="{30B2999A-DD3E-4F58-91FD-F50F375089E7}">
      <dgm:prSet/>
      <dgm:spPr/>
      <dgm:t>
        <a:bodyPr/>
        <a:lstStyle/>
        <a:p>
          <a:endParaRPr lang="en-US"/>
        </a:p>
      </dgm:t>
    </dgm:pt>
    <dgm:pt modelId="{856502F0-D800-423B-A396-FCB829091C0D}" type="sibTrans" cxnId="{30B2999A-DD3E-4F58-91FD-F50F375089E7}">
      <dgm:prSet/>
      <dgm:spPr/>
      <dgm:t>
        <a:bodyPr/>
        <a:lstStyle/>
        <a:p>
          <a:endParaRPr lang="en-US"/>
        </a:p>
      </dgm:t>
    </dgm:pt>
    <dgm:pt modelId="{33A75183-21A3-4C24-A6AF-F9222F838EA9}" type="pres">
      <dgm:prSet presAssocID="{A14B5697-8D62-42AF-9072-AA835C499D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2C6A9A-8600-43E8-ACF3-BA5452190B01}" type="pres">
      <dgm:prSet presAssocID="{AE3DF526-B49D-4620-BA16-8FBED00DA4C6}" presName="hierRoot1" presStyleCnt="0"/>
      <dgm:spPr/>
    </dgm:pt>
    <dgm:pt modelId="{E481651E-E94F-448D-967C-535DC84C9B1C}" type="pres">
      <dgm:prSet presAssocID="{AE3DF526-B49D-4620-BA16-8FBED00DA4C6}" presName="composite" presStyleCnt="0"/>
      <dgm:spPr/>
    </dgm:pt>
    <dgm:pt modelId="{B21E5B46-9E94-4283-AC16-DBACCF25A40B}" type="pres">
      <dgm:prSet presAssocID="{AE3DF526-B49D-4620-BA16-8FBED00DA4C6}" presName="background" presStyleLbl="node0" presStyleIdx="0" presStyleCnt="2"/>
      <dgm:spPr/>
    </dgm:pt>
    <dgm:pt modelId="{E6599C14-61B0-40B0-AFA7-EB6C478B4CB6}" type="pres">
      <dgm:prSet presAssocID="{AE3DF526-B49D-4620-BA16-8FBED00DA4C6}" presName="text" presStyleLbl="fgAcc0" presStyleIdx="0" presStyleCnt="2">
        <dgm:presLayoutVars>
          <dgm:chPref val="3"/>
        </dgm:presLayoutVars>
      </dgm:prSet>
      <dgm:spPr/>
    </dgm:pt>
    <dgm:pt modelId="{02F5078B-45A7-4B87-A3B4-4BC20B36AE9A}" type="pres">
      <dgm:prSet presAssocID="{AE3DF526-B49D-4620-BA16-8FBED00DA4C6}" presName="hierChild2" presStyleCnt="0"/>
      <dgm:spPr/>
    </dgm:pt>
    <dgm:pt modelId="{F7EAF747-B286-4BB1-9B7D-8FD472DFBA87}" type="pres">
      <dgm:prSet presAssocID="{5C092B44-020C-4692-A6F7-C688819594BF}" presName="hierRoot1" presStyleCnt="0"/>
      <dgm:spPr/>
    </dgm:pt>
    <dgm:pt modelId="{E0A8FFE1-38DE-4A6A-9AD4-2F3E9136BC39}" type="pres">
      <dgm:prSet presAssocID="{5C092B44-020C-4692-A6F7-C688819594BF}" presName="composite" presStyleCnt="0"/>
      <dgm:spPr/>
    </dgm:pt>
    <dgm:pt modelId="{15DC0615-68E7-4D9A-9AC2-FBCC054B66F4}" type="pres">
      <dgm:prSet presAssocID="{5C092B44-020C-4692-A6F7-C688819594BF}" presName="background" presStyleLbl="node0" presStyleIdx="1" presStyleCnt="2"/>
      <dgm:spPr/>
    </dgm:pt>
    <dgm:pt modelId="{13F5757A-01CF-463A-B5DE-9DF0D77D1F35}" type="pres">
      <dgm:prSet presAssocID="{5C092B44-020C-4692-A6F7-C688819594BF}" presName="text" presStyleLbl="fgAcc0" presStyleIdx="1" presStyleCnt="2">
        <dgm:presLayoutVars>
          <dgm:chPref val="3"/>
        </dgm:presLayoutVars>
      </dgm:prSet>
      <dgm:spPr/>
    </dgm:pt>
    <dgm:pt modelId="{29BA1D4C-8A75-401F-B5C0-930010F13642}" type="pres">
      <dgm:prSet presAssocID="{5C092B44-020C-4692-A6F7-C688819594BF}" presName="hierChild2" presStyleCnt="0"/>
      <dgm:spPr/>
    </dgm:pt>
  </dgm:ptLst>
  <dgm:cxnLst>
    <dgm:cxn modelId="{8948752C-76C6-4BB3-9B29-EA15153AFED1}" type="presOf" srcId="{A14B5697-8D62-42AF-9072-AA835C499DCC}" destId="{33A75183-21A3-4C24-A6AF-F9222F838EA9}" srcOrd="0" destOrd="0" presId="urn:microsoft.com/office/officeart/2005/8/layout/hierarchy1"/>
    <dgm:cxn modelId="{0D424E61-37DB-489D-B7E4-EEA1FE959DC3}" srcId="{A14B5697-8D62-42AF-9072-AA835C499DCC}" destId="{AE3DF526-B49D-4620-BA16-8FBED00DA4C6}" srcOrd="0" destOrd="0" parTransId="{7177FA86-9FA8-4D26-96F4-13C3DDFEDE6F}" sibTransId="{6B328BB2-6530-430A-AD94-6D47FE259653}"/>
    <dgm:cxn modelId="{30FA368D-3E96-467D-B659-D7BA0FD086B2}" type="presOf" srcId="{AE3DF526-B49D-4620-BA16-8FBED00DA4C6}" destId="{E6599C14-61B0-40B0-AFA7-EB6C478B4CB6}" srcOrd="0" destOrd="0" presId="urn:microsoft.com/office/officeart/2005/8/layout/hierarchy1"/>
    <dgm:cxn modelId="{30B2999A-DD3E-4F58-91FD-F50F375089E7}" srcId="{A14B5697-8D62-42AF-9072-AA835C499DCC}" destId="{5C092B44-020C-4692-A6F7-C688819594BF}" srcOrd="1" destOrd="0" parTransId="{F9E9BEBD-DCE9-48DD-9C78-1CFBCB24BD48}" sibTransId="{856502F0-D800-423B-A396-FCB829091C0D}"/>
    <dgm:cxn modelId="{9F61C2AC-5B80-4D8B-AF43-8BE3C58D839B}" type="presOf" srcId="{5C092B44-020C-4692-A6F7-C688819594BF}" destId="{13F5757A-01CF-463A-B5DE-9DF0D77D1F35}" srcOrd="0" destOrd="0" presId="urn:microsoft.com/office/officeart/2005/8/layout/hierarchy1"/>
    <dgm:cxn modelId="{3A3A2621-D02B-49A6-B38A-9AFA25AE914E}" type="presParOf" srcId="{33A75183-21A3-4C24-A6AF-F9222F838EA9}" destId="{5C2C6A9A-8600-43E8-ACF3-BA5452190B01}" srcOrd="0" destOrd="0" presId="urn:microsoft.com/office/officeart/2005/8/layout/hierarchy1"/>
    <dgm:cxn modelId="{40358B67-5F30-4035-B783-6545A9F21E0F}" type="presParOf" srcId="{5C2C6A9A-8600-43E8-ACF3-BA5452190B01}" destId="{E481651E-E94F-448D-967C-535DC84C9B1C}" srcOrd="0" destOrd="0" presId="urn:microsoft.com/office/officeart/2005/8/layout/hierarchy1"/>
    <dgm:cxn modelId="{5F153A70-9517-4CB2-A787-6CBCC8EEB4EC}" type="presParOf" srcId="{E481651E-E94F-448D-967C-535DC84C9B1C}" destId="{B21E5B46-9E94-4283-AC16-DBACCF25A40B}" srcOrd="0" destOrd="0" presId="urn:microsoft.com/office/officeart/2005/8/layout/hierarchy1"/>
    <dgm:cxn modelId="{D5F55B07-36CF-4EFA-9877-E3466F52C4A5}" type="presParOf" srcId="{E481651E-E94F-448D-967C-535DC84C9B1C}" destId="{E6599C14-61B0-40B0-AFA7-EB6C478B4CB6}" srcOrd="1" destOrd="0" presId="urn:microsoft.com/office/officeart/2005/8/layout/hierarchy1"/>
    <dgm:cxn modelId="{4E1B12E1-49D6-4598-A026-F68C9529C7CF}" type="presParOf" srcId="{5C2C6A9A-8600-43E8-ACF3-BA5452190B01}" destId="{02F5078B-45A7-4B87-A3B4-4BC20B36AE9A}" srcOrd="1" destOrd="0" presId="urn:microsoft.com/office/officeart/2005/8/layout/hierarchy1"/>
    <dgm:cxn modelId="{9AF2A716-94B7-4DA3-BE7C-6527D8DCF8A9}" type="presParOf" srcId="{33A75183-21A3-4C24-A6AF-F9222F838EA9}" destId="{F7EAF747-B286-4BB1-9B7D-8FD472DFBA87}" srcOrd="1" destOrd="0" presId="urn:microsoft.com/office/officeart/2005/8/layout/hierarchy1"/>
    <dgm:cxn modelId="{7730860E-E476-4B0D-846E-39582DE2A3C1}" type="presParOf" srcId="{F7EAF747-B286-4BB1-9B7D-8FD472DFBA87}" destId="{E0A8FFE1-38DE-4A6A-9AD4-2F3E9136BC39}" srcOrd="0" destOrd="0" presId="urn:microsoft.com/office/officeart/2005/8/layout/hierarchy1"/>
    <dgm:cxn modelId="{00E3FA70-4638-427F-B3EA-5BA831531D94}" type="presParOf" srcId="{E0A8FFE1-38DE-4A6A-9AD4-2F3E9136BC39}" destId="{15DC0615-68E7-4D9A-9AC2-FBCC054B66F4}" srcOrd="0" destOrd="0" presId="urn:microsoft.com/office/officeart/2005/8/layout/hierarchy1"/>
    <dgm:cxn modelId="{845031D4-79D3-4E1F-84EF-36F524BDBA3E}" type="presParOf" srcId="{E0A8FFE1-38DE-4A6A-9AD4-2F3E9136BC39}" destId="{13F5757A-01CF-463A-B5DE-9DF0D77D1F35}" srcOrd="1" destOrd="0" presId="urn:microsoft.com/office/officeart/2005/8/layout/hierarchy1"/>
    <dgm:cxn modelId="{A4B0B9A1-1DBE-4FBF-862A-E05CC797CF7B}" type="presParOf" srcId="{F7EAF747-B286-4BB1-9B7D-8FD472DFBA87}" destId="{29BA1D4C-8A75-401F-B5C0-930010F136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8439F-17D2-4617-9DE2-10EE1328094A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C360E1-AACF-48CD-9516-2776AD06D908}">
      <dgm:prSet/>
      <dgm:spPr/>
      <dgm:t>
        <a:bodyPr/>
        <a:lstStyle/>
        <a:p>
          <a:pPr algn="ctr"/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Extragerea semnalelor EEG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EE2C9A-9177-45E2-80F1-3B822BE67CAC}" type="parTrans" cxnId="{11DF8559-85AE-493F-9DCF-9D8172023F38}">
      <dgm:prSet/>
      <dgm:spPr/>
      <dgm:t>
        <a:bodyPr/>
        <a:lstStyle/>
        <a:p>
          <a:endParaRPr lang="en-US"/>
        </a:p>
      </dgm:t>
    </dgm:pt>
    <dgm:pt modelId="{EA9105E0-4F5D-4355-9E91-26CC4836BDEA}" type="sibTrans" cxnId="{11DF8559-85AE-493F-9DCF-9D8172023F3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09357CB-3C95-4235-8565-48E180CECD0C}">
      <dgm:prSet/>
      <dgm:spPr/>
      <dgm:t>
        <a:bodyPr/>
        <a:lstStyle/>
        <a:p>
          <a:pPr algn="ctr"/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Extragerea atributelor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2ADDEEC-56F0-48EA-9DDF-79AE2BF10722}" type="parTrans" cxnId="{DA7C9103-0CB7-4EC8-948C-61E08BDA2950}">
      <dgm:prSet/>
      <dgm:spPr/>
      <dgm:t>
        <a:bodyPr/>
        <a:lstStyle/>
        <a:p>
          <a:endParaRPr lang="en-US"/>
        </a:p>
      </dgm:t>
    </dgm:pt>
    <dgm:pt modelId="{6B895CB3-194A-4BC3-802A-08AA3DC0C63B}" type="sibTrans" cxnId="{DA7C9103-0CB7-4EC8-948C-61E08BDA295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F36908C-9950-407E-A695-533EB2EF19F5}">
      <dgm:prSet/>
      <dgm:spPr/>
      <dgm:t>
        <a:bodyPr/>
        <a:lstStyle/>
        <a:p>
          <a:pPr algn="ctr"/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Arhitectura rețelei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9F00306-5702-40ED-A8A5-8B0C25C975D9}" type="parTrans" cxnId="{464ECA4C-DE2E-4BF4-BE33-E5F1E57E57BB}">
      <dgm:prSet/>
      <dgm:spPr/>
      <dgm:t>
        <a:bodyPr/>
        <a:lstStyle/>
        <a:p>
          <a:endParaRPr lang="en-US"/>
        </a:p>
      </dgm:t>
    </dgm:pt>
    <dgm:pt modelId="{4FA383E4-38DF-4EF3-935F-EA2E0F908C8C}" type="sibTrans" cxnId="{464ECA4C-DE2E-4BF4-BE33-E5F1E57E57B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8AD83CB-2721-4561-ADF2-3C1D1F245760}">
      <dgm:prSet/>
      <dgm:spPr/>
      <dgm:t>
        <a:bodyPr/>
        <a:lstStyle/>
        <a:p>
          <a:pPr algn="ctr"/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Rezultate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A46497-2FA5-483B-8435-01C00CE3A41F}" type="parTrans" cxnId="{B0C0D990-FC4D-40FF-89A5-466ED8245685}">
      <dgm:prSet/>
      <dgm:spPr/>
      <dgm:t>
        <a:bodyPr/>
        <a:lstStyle/>
        <a:p>
          <a:endParaRPr lang="en-150"/>
        </a:p>
      </dgm:t>
    </dgm:pt>
    <dgm:pt modelId="{1988EFA3-94D3-4DBF-A450-FA374301DCC4}" type="sibTrans" cxnId="{B0C0D990-FC4D-40FF-89A5-466ED8245685}">
      <dgm:prSet phldrT="04" phldr="0"/>
      <dgm:spPr/>
      <dgm:t>
        <a:bodyPr/>
        <a:lstStyle/>
        <a:p>
          <a:r>
            <a:rPr lang="en-150"/>
            <a:t>04</a:t>
          </a:r>
        </a:p>
      </dgm:t>
    </dgm:pt>
    <dgm:pt modelId="{F519A7A0-42DD-40CA-B328-1717461F033D}" type="pres">
      <dgm:prSet presAssocID="{D5C8439F-17D2-4617-9DE2-10EE1328094A}" presName="Name0" presStyleCnt="0">
        <dgm:presLayoutVars>
          <dgm:animLvl val="lvl"/>
          <dgm:resizeHandles val="exact"/>
        </dgm:presLayoutVars>
      </dgm:prSet>
      <dgm:spPr/>
    </dgm:pt>
    <dgm:pt modelId="{39DB566E-6207-49F2-A94A-B7503BEF1F3E}" type="pres">
      <dgm:prSet presAssocID="{E6C360E1-AACF-48CD-9516-2776AD06D908}" presName="compositeNode" presStyleCnt="0">
        <dgm:presLayoutVars>
          <dgm:bulletEnabled val="1"/>
        </dgm:presLayoutVars>
      </dgm:prSet>
      <dgm:spPr/>
    </dgm:pt>
    <dgm:pt modelId="{0739B2A0-2004-4221-A175-BE3E55A03F18}" type="pres">
      <dgm:prSet presAssocID="{E6C360E1-AACF-48CD-9516-2776AD06D908}" presName="bgRect" presStyleLbl="alignNode1" presStyleIdx="0" presStyleCnt="4"/>
      <dgm:spPr/>
    </dgm:pt>
    <dgm:pt modelId="{B49F841E-1B5C-4B46-8686-5FA0775938ED}" type="pres">
      <dgm:prSet presAssocID="{EA9105E0-4F5D-4355-9E91-26CC4836BDE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7CDAE9A-72D6-401C-A900-04A6F3ADCBCF}" type="pres">
      <dgm:prSet presAssocID="{E6C360E1-AACF-48CD-9516-2776AD06D908}" presName="nodeRect" presStyleLbl="alignNode1" presStyleIdx="0" presStyleCnt="4">
        <dgm:presLayoutVars>
          <dgm:bulletEnabled val="1"/>
        </dgm:presLayoutVars>
      </dgm:prSet>
      <dgm:spPr/>
    </dgm:pt>
    <dgm:pt modelId="{9C7E5E9A-5CC9-4CDF-B4FE-F9B609E618CD}" type="pres">
      <dgm:prSet presAssocID="{EA9105E0-4F5D-4355-9E91-26CC4836BDEA}" presName="sibTrans" presStyleCnt="0"/>
      <dgm:spPr/>
    </dgm:pt>
    <dgm:pt modelId="{2746557F-C01E-4BD3-8D9D-508308F2C2F8}" type="pres">
      <dgm:prSet presAssocID="{209357CB-3C95-4235-8565-48E180CECD0C}" presName="compositeNode" presStyleCnt="0">
        <dgm:presLayoutVars>
          <dgm:bulletEnabled val="1"/>
        </dgm:presLayoutVars>
      </dgm:prSet>
      <dgm:spPr/>
    </dgm:pt>
    <dgm:pt modelId="{77D70D4C-B361-4430-9B49-F7317BB151E9}" type="pres">
      <dgm:prSet presAssocID="{209357CB-3C95-4235-8565-48E180CECD0C}" presName="bgRect" presStyleLbl="alignNode1" presStyleIdx="1" presStyleCnt="4"/>
      <dgm:spPr/>
    </dgm:pt>
    <dgm:pt modelId="{7C5782F2-72EC-4DDF-A017-AD40C385DD09}" type="pres">
      <dgm:prSet presAssocID="{6B895CB3-194A-4BC3-802A-08AA3DC0C63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8ACC1E6-AB46-40EB-A601-3C160DAFC19A}" type="pres">
      <dgm:prSet presAssocID="{209357CB-3C95-4235-8565-48E180CECD0C}" presName="nodeRect" presStyleLbl="alignNode1" presStyleIdx="1" presStyleCnt="4">
        <dgm:presLayoutVars>
          <dgm:bulletEnabled val="1"/>
        </dgm:presLayoutVars>
      </dgm:prSet>
      <dgm:spPr/>
    </dgm:pt>
    <dgm:pt modelId="{82A305C7-9FA1-46E5-9809-C17FEE045B06}" type="pres">
      <dgm:prSet presAssocID="{6B895CB3-194A-4BC3-802A-08AA3DC0C63B}" presName="sibTrans" presStyleCnt="0"/>
      <dgm:spPr/>
    </dgm:pt>
    <dgm:pt modelId="{12888AE7-4697-45A2-BA16-D22FDEE40E32}" type="pres">
      <dgm:prSet presAssocID="{DF36908C-9950-407E-A695-533EB2EF19F5}" presName="compositeNode" presStyleCnt="0">
        <dgm:presLayoutVars>
          <dgm:bulletEnabled val="1"/>
        </dgm:presLayoutVars>
      </dgm:prSet>
      <dgm:spPr/>
    </dgm:pt>
    <dgm:pt modelId="{4A62E2DA-56EB-4D1E-98F6-6B0A98B889E6}" type="pres">
      <dgm:prSet presAssocID="{DF36908C-9950-407E-A695-533EB2EF19F5}" presName="bgRect" presStyleLbl="alignNode1" presStyleIdx="2" presStyleCnt="4"/>
      <dgm:spPr/>
    </dgm:pt>
    <dgm:pt modelId="{45509005-97AD-4314-80D7-816235CCBA47}" type="pres">
      <dgm:prSet presAssocID="{4FA383E4-38DF-4EF3-935F-EA2E0F908C8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52D2F7B-6C62-41F4-9445-56575968A458}" type="pres">
      <dgm:prSet presAssocID="{DF36908C-9950-407E-A695-533EB2EF19F5}" presName="nodeRect" presStyleLbl="alignNode1" presStyleIdx="2" presStyleCnt="4">
        <dgm:presLayoutVars>
          <dgm:bulletEnabled val="1"/>
        </dgm:presLayoutVars>
      </dgm:prSet>
      <dgm:spPr/>
    </dgm:pt>
    <dgm:pt modelId="{29732CC2-AF1B-45B8-858F-0E8CD283EF29}" type="pres">
      <dgm:prSet presAssocID="{4FA383E4-38DF-4EF3-935F-EA2E0F908C8C}" presName="sibTrans" presStyleCnt="0"/>
      <dgm:spPr/>
    </dgm:pt>
    <dgm:pt modelId="{02FF4493-617C-4D59-9274-4BE98F2B18E2}" type="pres">
      <dgm:prSet presAssocID="{68AD83CB-2721-4561-ADF2-3C1D1F245760}" presName="compositeNode" presStyleCnt="0">
        <dgm:presLayoutVars>
          <dgm:bulletEnabled val="1"/>
        </dgm:presLayoutVars>
      </dgm:prSet>
      <dgm:spPr/>
    </dgm:pt>
    <dgm:pt modelId="{E3D7CA41-5F67-41A5-9FF9-F48C93027AA0}" type="pres">
      <dgm:prSet presAssocID="{68AD83CB-2721-4561-ADF2-3C1D1F245760}" presName="bgRect" presStyleLbl="alignNode1" presStyleIdx="3" presStyleCnt="4"/>
      <dgm:spPr/>
    </dgm:pt>
    <dgm:pt modelId="{2BA2A846-2937-4C50-92D6-8A32828BA294}" type="pres">
      <dgm:prSet presAssocID="{1988EFA3-94D3-4DBF-A450-FA374301DCC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2EF0F10-44DC-40D2-9A49-1C84E80B8077}" type="pres">
      <dgm:prSet presAssocID="{68AD83CB-2721-4561-ADF2-3C1D1F24576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8F1BF02-6A7A-41A7-9D78-038AB7EE4194}" type="presOf" srcId="{E6C360E1-AACF-48CD-9516-2776AD06D908}" destId="{0739B2A0-2004-4221-A175-BE3E55A03F18}" srcOrd="0" destOrd="0" presId="urn:microsoft.com/office/officeart/2016/7/layout/LinearBlockProcessNumbered"/>
    <dgm:cxn modelId="{B732E602-795B-42DE-8F85-9E834B2DF094}" type="presOf" srcId="{68AD83CB-2721-4561-ADF2-3C1D1F245760}" destId="{52EF0F10-44DC-40D2-9A49-1C84E80B8077}" srcOrd="1" destOrd="0" presId="urn:microsoft.com/office/officeart/2016/7/layout/LinearBlockProcessNumbered"/>
    <dgm:cxn modelId="{DA7C9103-0CB7-4EC8-948C-61E08BDA2950}" srcId="{D5C8439F-17D2-4617-9DE2-10EE1328094A}" destId="{209357CB-3C95-4235-8565-48E180CECD0C}" srcOrd="1" destOrd="0" parTransId="{72ADDEEC-56F0-48EA-9DDF-79AE2BF10722}" sibTransId="{6B895CB3-194A-4BC3-802A-08AA3DC0C63B}"/>
    <dgm:cxn modelId="{2C2DEC06-7CBF-408A-988C-5D6DB12AA465}" type="presOf" srcId="{DF36908C-9950-407E-A695-533EB2EF19F5}" destId="{4A62E2DA-56EB-4D1E-98F6-6B0A98B889E6}" srcOrd="0" destOrd="0" presId="urn:microsoft.com/office/officeart/2016/7/layout/LinearBlockProcessNumbered"/>
    <dgm:cxn modelId="{E339C217-CE9B-45A3-95F6-9655DBAABEF4}" type="presOf" srcId="{4FA383E4-38DF-4EF3-935F-EA2E0F908C8C}" destId="{45509005-97AD-4314-80D7-816235CCBA47}" srcOrd="0" destOrd="0" presId="urn:microsoft.com/office/officeart/2016/7/layout/LinearBlockProcessNumbered"/>
    <dgm:cxn modelId="{464ECA4C-DE2E-4BF4-BE33-E5F1E57E57BB}" srcId="{D5C8439F-17D2-4617-9DE2-10EE1328094A}" destId="{DF36908C-9950-407E-A695-533EB2EF19F5}" srcOrd="2" destOrd="0" parTransId="{B9F00306-5702-40ED-A8A5-8B0C25C975D9}" sibTransId="{4FA383E4-38DF-4EF3-935F-EA2E0F908C8C}"/>
    <dgm:cxn modelId="{C4D56275-9F59-4D13-9F23-A4BC1F41DEA7}" type="presOf" srcId="{EA9105E0-4F5D-4355-9E91-26CC4836BDEA}" destId="{B49F841E-1B5C-4B46-8686-5FA0775938ED}" srcOrd="0" destOrd="0" presId="urn:microsoft.com/office/officeart/2016/7/layout/LinearBlockProcessNumbered"/>
    <dgm:cxn modelId="{11DF8559-85AE-493F-9DCF-9D8172023F38}" srcId="{D5C8439F-17D2-4617-9DE2-10EE1328094A}" destId="{E6C360E1-AACF-48CD-9516-2776AD06D908}" srcOrd="0" destOrd="0" parTransId="{BDEE2C9A-9177-45E2-80F1-3B822BE67CAC}" sibTransId="{EA9105E0-4F5D-4355-9E91-26CC4836BDEA}"/>
    <dgm:cxn modelId="{B4B9FD87-DF93-4CD1-8E49-84FA1C47DB37}" type="presOf" srcId="{DF36908C-9950-407E-A695-533EB2EF19F5}" destId="{852D2F7B-6C62-41F4-9445-56575968A458}" srcOrd="1" destOrd="0" presId="urn:microsoft.com/office/officeart/2016/7/layout/LinearBlockProcessNumbered"/>
    <dgm:cxn modelId="{B0C0D990-FC4D-40FF-89A5-466ED8245685}" srcId="{D5C8439F-17D2-4617-9DE2-10EE1328094A}" destId="{68AD83CB-2721-4561-ADF2-3C1D1F245760}" srcOrd="3" destOrd="0" parTransId="{8BA46497-2FA5-483B-8435-01C00CE3A41F}" sibTransId="{1988EFA3-94D3-4DBF-A450-FA374301DCC4}"/>
    <dgm:cxn modelId="{0B8B1E9B-FBE2-455B-B726-DE615CF61639}" type="presOf" srcId="{D5C8439F-17D2-4617-9DE2-10EE1328094A}" destId="{F519A7A0-42DD-40CA-B328-1717461F033D}" srcOrd="0" destOrd="0" presId="urn:microsoft.com/office/officeart/2016/7/layout/LinearBlockProcessNumbered"/>
    <dgm:cxn modelId="{2DC4359C-A299-4F6C-BA71-58D876BDF8E2}" type="presOf" srcId="{1988EFA3-94D3-4DBF-A450-FA374301DCC4}" destId="{2BA2A846-2937-4C50-92D6-8A32828BA294}" srcOrd="0" destOrd="0" presId="urn:microsoft.com/office/officeart/2016/7/layout/LinearBlockProcessNumbered"/>
    <dgm:cxn modelId="{BAD6C8A3-53DD-48A3-9500-5973C06A083B}" type="presOf" srcId="{68AD83CB-2721-4561-ADF2-3C1D1F245760}" destId="{E3D7CA41-5F67-41A5-9FF9-F48C93027AA0}" srcOrd="0" destOrd="0" presId="urn:microsoft.com/office/officeart/2016/7/layout/LinearBlockProcessNumbered"/>
    <dgm:cxn modelId="{61AFD9A8-8639-4151-B9DF-32D99DB98142}" type="presOf" srcId="{209357CB-3C95-4235-8565-48E180CECD0C}" destId="{77D70D4C-B361-4430-9B49-F7317BB151E9}" srcOrd="0" destOrd="0" presId="urn:microsoft.com/office/officeart/2016/7/layout/LinearBlockProcessNumbered"/>
    <dgm:cxn modelId="{37B3DBA9-9C71-40EF-BB58-F866A4BF2095}" type="presOf" srcId="{E6C360E1-AACF-48CD-9516-2776AD06D908}" destId="{47CDAE9A-72D6-401C-A900-04A6F3ADCBCF}" srcOrd="1" destOrd="0" presId="urn:microsoft.com/office/officeart/2016/7/layout/LinearBlockProcessNumbered"/>
    <dgm:cxn modelId="{8E5479D7-4B45-4CAA-838A-DE4F25096DBA}" type="presOf" srcId="{209357CB-3C95-4235-8565-48E180CECD0C}" destId="{68ACC1E6-AB46-40EB-A601-3C160DAFC19A}" srcOrd="1" destOrd="0" presId="urn:microsoft.com/office/officeart/2016/7/layout/LinearBlockProcessNumbered"/>
    <dgm:cxn modelId="{5408B9F9-88C2-40A2-94A1-3705DF0C3A5A}" type="presOf" srcId="{6B895CB3-194A-4BC3-802A-08AA3DC0C63B}" destId="{7C5782F2-72EC-4DDF-A017-AD40C385DD09}" srcOrd="0" destOrd="0" presId="urn:microsoft.com/office/officeart/2016/7/layout/LinearBlockProcessNumbered"/>
    <dgm:cxn modelId="{BA82EFF3-22C5-4C1E-8C91-DEB9FDA5754E}" type="presParOf" srcId="{F519A7A0-42DD-40CA-B328-1717461F033D}" destId="{39DB566E-6207-49F2-A94A-B7503BEF1F3E}" srcOrd="0" destOrd="0" presId="urn:microsoft.com/office/officeart/2016/7/layout/LinearBlockProcessNumbered"/>
    <dgm:cxn modelId="{FCB92372-36BF-4C49-8539-AE5EB36E8205}" type="presParOf" srcId="{39DB566E-6207-49F2-A94A-B7503BEF1F3E}" destId="{0739B2A0-2004-4221-A175-BE3E55A03F18}" srcOrd="0" destOrd="0" presId="urn:microsoft.com/office/officeart/2016/7/layout/LinearBlockProcessNumbered"/>
    <dgm:cxn modelId="{C6C467AC-B46F-4D27-8A45-AAD7F0D13A31}" type="presParOf" srcId="{39DB566E-6207-49F2-A94A-B7503BEF1F3E}" destId="{B49F841E-1B5C-4B46-8686-5FA0775938ED}" srcOrd="1" destOrd="0" presId="urn:microsoft.com/office/officeart/2016/7/layout/LinearBlockProcessNumbered"/>
    <dgm:cxn modelId="{393B90A6-0174-4371-A08D-8DBA682F12C4}" type="presParOf" srcId="{39DB566E-6207-49F2-A94A-B7503BEF1F3E}" destId="{47CDAE9A-72D6-401C-A900-04A6F3ADCBCF}" srcOrd="2" destOrd="0" presId="urn:microsoft.com/office/officeart/2016/7/layout/LinearBlockProcessNumbered"/>
    <dgm:cxn modelId="{B803AB49-B174-478D-B815-B0A69A169846}" type="presParOf" srcId="{F519A7A0-42DD-40CA-B328-1717461F033D}" destId="{9C7E5E9A-5CC9-4CDF-B4FE-F9B609E618CD}" srcOrd="1" destOrd="0" presId="urn:microsoft.com/office/officeart/2016/7/layout/LinearBlockProcessNumbered"/>
    <dgm:cxn modelId="{76D8FAE5-EB66-48E1-90C9-9AFDB810D25A}" type="presParOf" srcId="{F519A7A0-42DD-40CA-B328-1717461F033D}" destId="{2746557F-C01E-4BD3-8D9D-508308F2C2F8}" srcOrd="2" destOrd="0" presId="urn:microsoft.com/office/officeart/2016/7/layout/LinearBlockProcessNumbered"/>
    <dgm:cxn modelId="{4B93F172-798C-46E0-9024-4590F3857ED3}" type="presParOf" srcId="{2746557F-C01E-4BD3-8D9D-508308F2C2F8}" destId="{77D70D4C-B361-4430-9B49-F7317BB151E9}" srcOrd="0" destOrd="0" presId="urn:microsoft.com/office/officeart/2016/7/layout/LinearBlockProcessNumbered"/>
    <dgm:cxn modelId="{1ADE9F34-E720-48E9-856C-DB4983E51802}" type="presParOf" srcId="{2746557F-C01E-4BD3-8D9D-508308F2C2F8}" destId="{7C5782F2-72EC-4DDF-A017-AD40C385DD09}" srcOrd="1" destOrd="0" presId="urn:microsoft.com/office/officeart/2016/7/layout/LinearBlockProcessNumbered"/>
    <dgm:cxn modelId="{B2513921-0881-4770-9BA8-1CEA1C998F9F}" type="presParOf" srcId="{2746557F-C01E-4BD3-8D9D-508308F2C2F8}" destId="{68ACC1E6-AB46-40EB-A601-3C160DAFC19A}" srcOrd="2" destOrd="0" presId="urn:microsoft.com/office/officeart/2016/7/layout/LinearBlockProcessNumbered"/>
    <dgm:cxn modelId="{21EC5E49-2652-415F-A8E9-89644523EAFE}" type="presParOf" srcId="{F519A7A0-42DD-40CA-B328-1717461F033D}" destId="{82A305C7-9FA1-46E5-9809-C17FEE045B06}" srcOrd="3" destOrd="0" presId="urn:microsoft.com/office/officeart/2016/7/layout/LinearBlockProcessNumbered"/>
    <dgm:cxn modelId="{84DF62BC-8558-4E81-AD5B-1585844CB7F3}" type="presParOf" srcId="{F519A7A0-42DD-40CA-B328-1717461F033D}" destId="{12888AE7-4697-45A2-BA16-D22FDEE40E32}" srcOrd="4" destOrd="0" presId="urn:microsoft.com/office/officeart/2016/7/layout/LinearBlockProcessNumbered"/>
    <dgm:cxn modelId="{D7D1EF63-95BB-4D08-BA07-45DAA641315A}" type="presParOf" srcId="{12888AE7-4697-45A2-BA16-D22FDEE40E32}" destId="{4A62E2DA-56EB-4D1E-98F6-6B0A98B889E6}" srcOrd="0" destOrd="0" presId="urn:microsoft.com/office/officeart/2016/7/layout/LinearBlockProcessNumbered"/>
    <dgm:cxn modelId="{53E0AD40-24C0-4F3E-B1E9-465DDA6285F0}" type="presParOf" srcId="{12888AE7-4697-45A2-BA16-D22FDEE40E32}" destId="{45509005-97AD-4314-80D7-816235CCBA47}" srcOrd="1" destOrd="0" presId="urn:microsoft.com/office/officeart/2016/7/layout/LinearBlockProcessNumbered"/>
    <dgm:cxn modelId="{B4DB9646-B29D-42A1-A3DB-2E1775E03E0F}" type="presParOf" srcId="{12888AE7-4697-45A2-BA16-D22FDEE40E32}" destId="{852D2F7B-6C62-41F4-9445-56575968A458}" srcOrd="2" destOrd="0" presId="urn:microsoft.com/office/officeart/2016/7/layout/LinearBlockProcessNumbered"/>
    <dgm:cxn modelId="{968F667C-297B-45BF-80AA-BD1A8CE75F4D}" type="presParOf" srcId="{F519A7A0-42DD-40CA-B328-1717461F033D}" destId="{29732CC2-AF1B-45B8-858F-0E8CD283EF29}" srcOrd="5" destOrd="0" presId="urn:microsoft.com/office/officeart/2016/7/layout/LinearBlockProcessNumbered"/>
    <dgm:cxn modelId="{BDE824B1-B4B8-4C81-8A88-1D0AFC3FF2F4}" type="presParOf" srcId="{F519A7A0-42DD-40CA-B328-1717461F033D}" destId="{02FF4493-617C-4D59-9274-4BE98F2B18E2}" srcOrd="6" destOrd="0" presId="urn:microsoft.com/office/officeart/2016/7/layout/LinearBlockProcessNumbered"/>
    <dgm:cxn modelId="{6AFF9F03-1C3D-47D5-BF80-1BFC386D94D8}" type="presParOf" srcId="{02FF4493-617C-4D59-9274-4BE98F2B18E2}" destId="{E3D7CA41-5F67-41A5-9FF9-F48C93027AA0}" srcOrd="0" destOrd="0" presId="urn:microsoft.com/office/officeart/2016/7/layout/LinearBlockProcessNumbered"/>
    <dgm:cxn modelId="{DA5B678F-1F5B-4F46-A6F4-F72D1216BE57}" type="presParOf" srcId="{02FF4493-617C-4D59-9274-4BE98F2B18E2}" destId="{2BA2A846-2937-4C50-92D6-8A32828BA294}" srcOrd="1" destOrd="0" presId="urn:microsoft.com/office/officeart/2016/7/layout/LinearBlockProcessNumbered"/>
    <dgm:cxn modelId="{9818FE45-8240-4183-8026-CE59D3020EE8}" type="presParOf" srcId="{02FF4493-617C-4D59-9274-4BE98F2B18E2}" destId="{52EF0F10-44DC-40D2-9A49-1C84E80B807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E5B46-9E94-4283-AC16-DBACCF25A40B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99C14-61B0-40B0-AFA7-EB6C478B4CB6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Clasificarea semnalelor EEG</a:t>
          </a:r>
          <a:r>
            <a:rPr lang="ro-RO" sz="3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pentru determinarea stării mentale</a:t>
          </a:r>
          <a:endParaRPr lang="en-US" sz="35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585701" y="1066737"/>
        <a:ext cx="4337991" cy="2693452"/>
      </dsp:txXfrm>
    </dsp:sp>
    <dsp:sp modelId="{15DC0615-68E7-4D9A-9AC2-FBCC054B66F4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5757A-01CF-463A-B5DE-9DF0D77D1F3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Folosirea rețelelor convoluționale pentru realizarea clasificării</a:t>
          </a:r>
          <a:endParaRPr lang="en-US" sz="35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9B2A0-2004-4221-A175-BE3E55A03F18}">
      <dsp:nvSpPr>
        <dsp:cNvPr id="0" name=""/>
        <dsp:cNvSpPr/>
      </dsp:nvSpPr>
      <dsp:spPr>
        <a:xfrm>
          <a:off x="206" y="591109"/>
          <a:ext cx="2494373" cy="299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0" rIns="24638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Extragerea semnalelor EEG</a:t>
          </a:r>
          <a:endParaRPr lang="en-US" sz="26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06" y="1788409"/>
        <a:ext cx="2494373" cy="1795949"/>
      </dsp:txXfrm>
    </dsp:sp>
    <dsp:sp modelId="{B49F841E-1B5C-4B46-8686-5FA0775938ED}">
      <dsp:nvSpPr>
        <dsp:cNvPr id="0" name=""/>
        <dsp:cNvSpPr/>
      </dsp:nvSpPr>
      <dsp:spPr>
        <a:xfrm>
          <a:off x="206" y="591109"/>
          <a:ext cx="2494373" cy="11972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165100" rIns="246389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01</a:t>
          </a:r>
        </a:p>
      </dsp:txBody>
      <dsp:txXfrm>
        <a:off x="206" y="591109"/>
        <a:ext cx="2494373" cy="1197299"/>
      </dsp:txXfrm>
    </dsp:sp>
    <dsp:sp modelId="{77D70D4C-B361-4430-9B49-F7317BB151E9}">
      <dsp:nvSpPr>
        <dsp:cNvPr id="0" name=""/>
        <dsp:cNvSpPr/>
      </dsp:nvSpPr>
      <dsp:spPr>
        <a:xfrm>
          <a:off x="2694130" y="591109"/>
          <a:ext cx="2494373" cy="2993248"/>
        </a:xfrm>
        <a:prstGeom prst="rec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0" rIns="24638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Extragerea atributelor</a:t>
          </a:r>
          <a:endParaRPr lang="en-US" sz="26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694130" y="1788409"/>
        <a:ext cx="2494373" cy="1795949"/>
      </dsp:txXfrm>
    </dsp:sp>
    <dsp:sp modelId="{7C5782F2-72EC-4DDF-A017-AD40C385DD09}">
      <dsp:nvSpPr>
        <dsp:cNvPr id="0" name=""/>
        <dsp:cNvSpPr/>
      </dsp:nvSpPr>
      <dsp:spPr>
        <a:xfrm>
          <a:off x="2694130" y="591109"/>
          <a:ext cx="2494373" cy="11972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165100" rIns="246389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02</a:t>
          </a:r>
        </a:p>
      </dsp:txBody>
      <dsp:txXfrm>
        <a:off x="2694130" y="591109"/>
        <a:ext cx="2494373" cy="1197299"/>
      </dsp:txXfrm>
    </dsp:sp>
    <dsp:sp modelId="{4A62E2DA-56EB-4D1E-98F6-6B0A98B889E6}">
      <dsp:nvSpPr>
        <dsp:cNvPr id="0" name=""/>
        <dsp:cNvSpPr/>
      </dsp:nvSpPr>
      <dsp:spPr>
        <a:xfrm>
          <a:off x="5388053" y="591109"/>
          <a:ext cx="2494373" cy="2993248"/>
        </a:xfrm>
        <a:prstGeom prst="rect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0" rIns="24638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Arhitectura rețelei</a:t>
          </a:r>
          <a:endParaRPr lang="en-US" sz="26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5388053" y="1788409"/>
        <a:ext cx="2494373" cy="1795949"/>
      </dsp:txXfrm>
    </dsp:sp>
    <dsp:sp modelId="{45509005-97AD-4314-80D7-816235CCBA47}">
      <dsp:nvSpPr>
        <dsp:cNvPr id="0" name=""/>
        <dsp:cNvSpPr/>
      </dsp:nvSpPr>
      <dsp:spPr>
        <a:xfrm>
          <a:off x="5388053" y="591109"/>
          <a:ext cx="2494373" cy="11972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165100" rIns="246389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03</a:t>
          </a:r>
        </a:p>
      </dsp:txBody>
      <dsp:txXfrm>
        <a:off x="5388053" y="591109"/>
        <a:ext cx="2494373" cy="1197299"/>
      </dsp:txXfrm>
    </dsp:sp>
    <dsp:sp modelId="{E3D7CA41-5F67-41A5-9FF9-F48C93027AA0}">
      <dsp:nvSpPr>
        <dsp:cNvPr id="0" name=""/>
        <dsp:cNvSpPr/>
      </dsp:nvSpPr>
      <dsp:spPr>
        <a:xfrm>
          <a:off x="8081977" y="591109"/>
          <a:ext cx="2494373" cy="2993248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0" rIns="24638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Rezultate</a:t>
          </a:r>
          <a:endParaRPr lang="en-US" sz="26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8081977" y="1788409"/>
        <a:ext cx="2494373" cy="1795949"/>
      </dsp:txXfrm>
    </dsp:sp>
    <dsp:sp modelId="{2BA2A846-2937-4C50-92D6-8A32828BA294}">
      <dsp:nvSpPr>
        <dsp:cNvPr id="0" name=""/>
        <dsp:cNvSpPr/>
      </dsp:nvSpPr>
      <dsp:spPr>
        <a:xfrm>
          <a:off x="8081977" y="591109"/>
          <a:ext cx="2494373" cy="11972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165100" rIns="246389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5600" kern="1200"/>
            <a:t>04</a:t>
          </a:r>
        </a:p>
      </dsp:txBody>
      <dsp:txXfrm>
        <a:off x="8081977" y="591109"/>
        <a:ext cx="2494373" cy="119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5181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095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1122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2549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7955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928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69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138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9134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159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553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5529-B81B-4A8C-A325-F05DA8A8B5F0}" type="datetimeFigureOut">
              <a:rPr lang="en-150" smtClean="0"/>
              <a:t>23/06/2020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96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35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7E7C5-AB46-4035-AEEE-10158EF29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500" y="1758272"/>
            <a:ext cx="10640754" cy="1490310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CLASIFICAREA SEMNALELOR EEG</a:t>
            </a:r>
            <a:b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FOLOSIND RE</a:t>
            </a:r>
            <a:r>
              <a:rPr lang="ro-RO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Ț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ELE</a:t>
            </a:r>
            <a:r>
              <a:rPr lang="ro-RO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CONVOLU</a:t>
            </a:r>
            <a:r>
              <a:rPr lang="ro-RO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Ț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IONALE PENTRU</a:t>
            </a:r>
            <a:b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it-IT" sz="28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DETERMINAREA ST</a:t>
            </a:r>
            <a:r>
              <a:rPr lang="ro-RO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Ă</a:t>
            </a:r>
            <a:r>
              <a:rPr lang="it-IT" sz="28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RII MENTALE</a:t>
            </a:r>
            <a:endParaRPr lang="en-150" sz="2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0" name="Picture 37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B9F9DB-CF3A-48B1-BB2A-7ECD1E69B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860" y="4573031"/>
            <a:ext cx="3483429" cy="450447"/>
          </a:xfrm>
        </p:spPr>
        <p:txBody>
          <a:bodyPr anchor="ctr">
            <a:normAutofit/>
          </a:bodyPr>
          <a:lstStyle/>
          <a:p>
            <a:pPr algn="l"/>
            <a:r>
              <a:rPr lang="en-US" i="1" dirty="0" err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Conduc</a:t>
            </a:r>
            <a:r>
              <a:rPr lang="ro-RO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ă</a:t>
            </a:r>
            <a:r>
              <a:rPr lang="en-US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tor</a:t>
            </a:r>
            <a:r>
              <a:rPr lang="ro-RO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ș</a:t>
            </a:r>
            <a:r>
              <a:rPr lang="en-US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tiin</a:t>
            </a:r>
            <a:r>
              <a:rPr lang="ro-RO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ț</a:t>
            </a:r>
            <a:r>
              <a:rPr lang="en-US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ific</a:t>
            </a:r>
            <a:endParaRPr lang="en-150" i="1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3601F-8585-4337-BA95-504BCF7E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0" y="179008"/>
            <a:ext cx="10590997" cy="1509217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CAC46228-06A7-45CD-9C1B-D0AE3A915AF9}"/>
              </a:ext>
            </a:extLst>
          </p:cNvPr>
          <p:cNvSpPr txBox="1">
            <a:spLocks/>
          </p:cNvSpPr>
          <p:nvPr/>
        </p:nvSpPr>
        <p:spPr>
          <a:xfrm>
            <a:off x="7598711" y="5045959"/>
            <a:ext cx="3483429" cy="4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ro-RO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ă</a:t>
            </a:r>
            <a:r>
              <a:rPr lang="en-US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sui Alexandru-Andrei</a:t>
            </a:r>
            <a:endParaRPr lang="ro-RO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1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3C5010E-F0F5-4ACF-889A-B0C39DFF2FC3}"/>
              </a:ext>
            </a:extLst>
          </p:cNvPr>
          <p:cNvSpPr txBox="1">
            <a:spLocks/>
          </p:cNvSpPr>
          <p:nvPr/>
        </p:nvSpPr>
        <p:spPr>
          <a:xfrm>
            <a:off x="1109860" y="5045345"/>
            <a:ext cx="3483429" cy="449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Ș</a:t>
            </a:r>
            <a:r>
              <a:rPr lang="pt-BR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.l.dr.ing. </a:t>
            </a:r>
            <a:r>
              <a:rPr lang="pt-BR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Ana Maria DAN</a:t>
            </a:r>
            <a:endParaRPr lang="en-15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531C76F-5134-4678-83A8-A7B656EBC422}"/>
              </a:ext>
            </a:extLst>
          </p:cNvPr>
          <p:cNvSpPr txBox="1">
            <a:spLocks/>
          </p:cNvSpPr>
          <p:nvPr/>
        </p:nvSpPr>
        <p:spPr>
          <a:xfrm>
            <a:off x="4354283" y="6175361"/>
            <a:ext cx="3483429" cy="6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4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Timișoara</a:t>
            </a:r>
          </a:p>
          <a:p>
            <a:r>
              <a:rPr lang="ro-RO" sz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Iunie, 2020</a:t>
            </a:r>
          </a:p>
          <a:p>
            <a:endParaRPr lang="en-1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9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Hiper-parametrii rețelei</a:t>
            </a:r>
            <a:endParaRPr lang="en-US" sz="400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0ACE88-FAEE-4BC1-9341-C67DDBC03B8F}"/>
                  </a:ext>
                </a:extLst>
              </p:cNvPr>
              <p:cNvSpPr txBox="1"/>
              <p:nvPr/>
            </p:nvSpPr>
            <p:spPr>
              <a:xfrm>
                <a:off x="723600" y="3099829"/>
                <a:ext cx="8392120" cy="329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Funcția de cost folosită: </a:t>
                </a:r>
                <a:r>
                  <a:rPr lang="ro-RO" sz="2000" i="1"/>
                  <a:t>Categorical Cross-Entropy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Clasele au fost codificate folosind tehnica: </a:t>
                </a:r>
                <a:r>
                  <a:rPr lang="ro-RO" sz="2000" i="1"/>
                  <a:t>One-Hot Encoding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Funcția de optimizare: </a:t>
                </a:r>
                <a:r>
                  <a:rPr lang="ro-RO" sz="2000" i="1"/>
                  <a:t>Adam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Rata de învățare inițială: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+mj-lt"/>
                      </a:rPr>
                      <m:t>7∗</m:t>
                    </m:r>
                    <m:sSup>
                      <m:sSupPr>
                        <m:ctrlPr>
                          <a:rPr lang="ro-RO" sz="2000" b="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+mj-lt"/>
                          </a:rPr>
                          <m:t>10</m:t>
                        </m:r>
                      </m:e>
                      <m:sup>
                        <m:r>
                          <a:rPr lang="ro-RO" sz="2000" b="0" i="1" smtClean="0">
                            <a:latin typeface="+mj-lt"/>
                          </a:rPr>
                          <m:t>−4</m:t>
                        </m:r>
                      </m:sup>
                    </m:sSup>
                  </m:oMath>
                </a14:m>
                <a:endParaRPr lang="ro-RO" sz="2000" b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Batch size: 32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 b="0"/>
                  <a:t>Epoci: 100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ro-RO" sz="2000">
                  <a:latin typeface="+mj-lt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0ACE88-FAEE-4BC1-9341-C67DDBC03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0" y="3099829"/>
                <a:ext cx="8392120" cy="3294748"/>
              </a:xfrm>
              <a:prstGeom prst="rect">
                <a:avLst/>
              </a:prstGeom>
              <a:blipFill>
                <a:blip r:embed="rId3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2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Rezultate</a:t>
            </a:r>
            <a:endParaRPr lang="en-US" sz="4000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9" name="Picture 48" descr="A close up of a map&#10;&#10;Description automatically generated">
            <a:extLst>
              <a:ext uri="{FF2B5EF4-FFF2-40B4-BE49-F238E27FC236}">
                <a16:creationId xmlns:a16="http://schemas.microsoft.com/office/drawing/2014/main" id="{9855AE16-9481-4DFF-86F6-16B24EAB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4028687"/>
            <a:ext cx="3532110" cy="2550236"/>
          </a:xfrm>
          <a:prstGeom prst="rect">
            <a:avLst/>
          </a:prstGeom>
        </p:spPr>
      </p:pic>
      <p:pic>
        <p:nvPicPr>
          <p:cNvPr id="51" name="Picture 50" descr="A close up of a map&#10;&#10;Description automatically generated">
            <a:extLst>
              <a:ext uri="{FF2B5EF4-FFF2-40B4-BE49-F238E27FC236}">
                <a16:creationId xmlns:a16="http://schemas.microsoft.com/office/drawing/2014/main" id="{9143C309-8F1D-487B-8C45-5FE8E9C06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4" y="4028687"/>
            <a:ext cx="3532110" cy="255023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407349-13E9-48CF-BB0C-50E51D37D4E5}"/>
              </a:ext>
            </a:extLst>
          </p:cNvPr>
          <p:cNvSpPr txBox="1"/>
          <p:nvPr/>
        </p:nvSpPr>
        <p:spPr>
          <a:xfrm>
            <a:off x="1370815" y="3380278"/>
            <a:ext cx="35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Acuratețea medie obținută: 92%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3EB22-0511-40EE-A318-D4F02FA871B8}"/>
              </a:ext>
            </a:extLst>
          </p:cNvPr>
          <p:cNvSpPr txBox="1"/>
          <p:nvPr/>
        </p:nvSpPr>
        <p:spPr>
          <a:xfrm>
            <a:off x="7376161" y="3380278"/>
            <a:ext cx="407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Valoarea medie a funcției de cost: 0.27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7605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Rezultate</a:t>
            </a:r>
            <a:endParaRPr lang="en-US" sz="4000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855AE16-9481-4DFF-86F6-16B24EAB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225" y="4375952"/>
            <a:ext cx="4225190" cy="1594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143C309-8F1D-487B-8C45-5FE8E9C06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982" y="3356473"/>
            <a:ext cx="4019791" cy="2727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C436C-447C-438B-B348-8AF62C56A691}"/>
              </a:ext>
            </a:extLst>
          </p:cNvPr>
          <p:cNvSpPr txBox="1"/>
          <p:nvPr/>
        </p:nvSpPr>
        <p:spPr>
          <a:xfrm>
            <a:off x="1076233" y="3451093"/>
            <a:ext cx="432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Valorile metricilor </a:t>
            </a:r>
            <a:r>
              <a:rPr lang="it-IT" sz="1600" i="1"/>
              <a:t>precision</a:t>
            </a:r>
            <a:r>
              <a:rPr lang="it-IT" sz="1600"/>
              <a:t>, </a:t>
            </a:r>
            <a:r>
              <a:rPr lang="it-IT" sz="1600" i="1"/>
              <a:t>recall</a:t>
            </a:r>
            <a:r>
              <a:rPr lang="it-IT" sz="1600"/>
              <a:t> </a:t>
            </a:r>
            <a:r>
              <a:rPr lang="ro-RO" sz="1600"/>
              <a:t>și</a:t>
            </a:r>
            <a:r>
              <a:rPr lang="it-IT" sz="1600"/>
              <a:t> </a:t>
            </a:r>
            <a:r>
              <a:rPr lang="it-IT" sz="1600" i="1"/>
              <a:t>F1</a:t>
            </a:r>
            <a:r>
              <a:rPr lang="it-IT" sz="1600"/>
              <a:t> </a:t>
            </a:r>
            <a:r>
              <a:rPr lang="it-IT" sz="1600" i="1"/>
              <a:t>score</a:t>
            </a:r>
            <a:r>
              <a:rPr lang="it-IT" sz="1600"/>
              <a:t> pentru fiecare</a:t>
            </a:r>
            <a:r>
              <a:rPr lang="ro-RO" sz="1600"/>
              <a:t> </a:t>
            </a:r>
            <a:r>
              <a:rPr lang="en-US" sz="1600"/>
              <a:t>clas</a:t>
            </a:r>
            <a:r>
              <a:rPr lang="ro-RO" sz="1600"/>
              <a:t>ă</a:t>
            </a:r>
            <a:endParaRPr lang="en-150" sz="1600"/>
          </a:p>
        </p:txBody>
      </p:sp>
    </p:spTree>
    <p:extLst>
      <p:ext uri="{BB962C8B-B14F-4D97-AF65-F5344CB8AC3E}">
        <p14:creationId xmlns:p14="http://schemas.microsoft.com/office/powerpoint/2010/main" val="247198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Concluzii</a:t>
            </a:r>
            <a:endParaRPr lang="en-US" sz="4000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C436C-447C-438B-B348-8AF62C56A691}"/>
              </a:ext>
            </a:extLst>
          </p:cNvPr>
          <p:cNvSpPr txBox="1"/>
          <p:nvPr/>
        </p:nvSpPr>
        <p:spPr>
          <a:xfrm>
            <a:off x="1179226" y="2978922"/>
            <a:ext cx="983354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/>
              <a:t>Demonstrarea conceptului transpunerii informațiilor conținute în semnalele EEG sub forma unor imagini</a:t>
            </a:r>
          </a:p>
          <a:p>
            <a:endParaRPr lang="ro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/>
              <a:t>Rezultate promițătoare obținute folosind rețelele convoluționale pentru clasificare</a:t>
            </a:r>
          </a:p>
          <a:p>
            <a:endParaRPr lang="ro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/>
              <a:t>În continuarea dezvoltării se propun următoarele idei:</a:t>
            </a:r>
          </a:p>
          <a:p>
            <a:endParaRPr lang="ro-RO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sz="1600"/>
              <a:t>Diferențierea claselor în timpul înregistrării semnalelor EEG</a:t>
            </a:r>
          </a:p>
          <a:p>
            <a:pPr lvl="1"/>
            <a:endParaRPr lang="ro-RO" sz="160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sz="1600"/>
              <a:t>Gruparea atributelor în funcție de corelația acestora și aranjarea lor într-o anumită ordine</a:t>
            </a:r>
          </a:p>
          <a:p>
            <a:pPr lvl="1"/>
            <a:endParaRPr lang="ro-RO" sz="160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sz="1600"/>
              <a:t>Extragerea unui număr mai mare de atribute din semnalele EEG, rezultând o imagine mai mare</a:t>
            </a:r>
            <a:endParaRPr lang="en-150" sz="1600"/>
          </a:p>
        </p:txBody>
      </p:sp>
    </p:spTree>
    <p:extLst>
      <p:ext uri="{BB962C8B-B14F-4D97-AF65-F5344CB8AC3E}">
        <p14:creationId xmlns:p14="http://schemas.microsoft.com/office/powerpoint/2010/main" val="202468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41E6F8-F20B-4C70-936C-63E5DD809247}"/>
              </a:ext>
            </a:extLst>
          </p:cNvPr>
          <p:cNvSpPr/>
          <p:nvPr/>
        </p:nvSpPr>
        <p:spPr>
          <a:xfrm>
            <a:off x="1114697" y="801189"/>
            <a:ext cx="105547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 continuare te gandesti cam ce ai putea prezenta 3-5min la partea practica (programul, setul de date, comenzi antrenare, rezultate, imagini intermediare pe parcursul antrenarii) si 7 min (10-15 slideuri) la prezentare. nu prezinti generalitati despre retele , prezinti reteau construita de tine si la aceasta explici si teorie pe unde trebuie (1 slide titlu, 1 slide tema obiective, 1 slide structura lucrarii,7-10 slideuri continut (cred ca poti sa urmezi structura din capitolul 3 cu etape si rezultate) 1 slide concluzii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9853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B85B-405E-4300-BFEC-88F44AE3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4000" b="1" kern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Obiective</a:t>
            </a:r>
            <a:endParaRPr lang="en-US" b="1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C03F4265-E67E-4F5E-81FE-D0D26F714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287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9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679A0-385B-4E4E-B962-E77E350E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3" y="798881"/>
            <a:ext cx="9624992" cy="10489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40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Structură</a:t>
            </a:r>
            <a:endParaRPr lang="en-US" sz="4000" b="1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8" name="Content Placeholder 13">
            <a:extLst>
              <a:ext uri="{FF2B5EF4-FFF2-40B4-BE49-F238E27FC236}">
                <a16:creationId xmlns:a16="http://schemas.microsoft.com/office/drawing/2014/main" id="{D02B1F46-6731-4C2E-9231-970C890A8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61115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49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Extragerea semnalelor EEG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082D0-1983-4BB5-AF2C-E49D03B3E4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21941" y="3796306"/>
            <a:ext cx="3992406" cy="2068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neutru</a:t>
            </a:r>
            <a:endParaRPr lang="en-US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relaxat</a:t>
            </a:r>
          </a:p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concentrat</a:t>
            </a:r>
            <a:endParaRPr lang="en-US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Content Placeholder 5" descr="Exemplu semnale EEG Muse 2016">
            <a:extLst>
              <a:ext uri="{FF2B5EF4-FFF2-40B4-BE49-F238E27FC236}">
                <a16:creationId xmlns:a16="http://schemas.microsoft.com/office/drawing/2014/main" id="{75635579-7F45-4F29-9851-5DC47DE3B0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97078" y="2959098"/>
            <a:ext cx="6586993" cy="32276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6584C2-AF35-47B9-8D63-9DE295B950A5}"/>
              </a:ext>
            </a:extLst>
          </p:cNvPr>
          <p:cNvSpPr txBox="1"/>
          <p:nvPr/>
        </p:nvSpPr>
        <p:spPr>
          <a:xfrm>
            <a:off x="5326144" y="6225998"/>
            <a:ext cx="60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Exemplu semnale EEG Muse 2016</a:t>
            </a:r>
            <a:endParaRPr lang="en-150" sz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39EB19-5134-42E5-8820-D43F895FFAEE}"/>
              </a:ext>
            </a:extLst>
          </p:cNvPr>
          <p:cNvSpPr txBox="1">
            <a:spLocks/>
          </p:cNvSpPr>
          <p:nvPr/>
        </p:nvSpPr>
        <p:spPr>
          <a:xfrm>
            <a:off x="721941" y="3078205"/>
            <a:ext cx="3992406" cy="70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ro-RO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Trei stări mentale:</a:t>
            </a:r>
          </a:p>
        </p:txBody>
      </p:sp>
    </p:spTree>
    <p:extLst>
      <p:ext uri="{BB962C8B-B14F-4D97-AF65-F5344CB8AC3E}">
        <p14:creationId xmlns:p14="http://schemas.microsoft.com/office/powerpoint/2010/main" val="13225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en-US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xtragerea atributelor</a:t>
            </a:r>
            <a:endParaRPr lang="en-US" sz="4000" b="1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082D0-1983-4BB5-AF2C-E49D03B3E4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21940" y="3852997"/>
            <a:ext cx="3992406" cy="157419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0" indent="-514350">
              <a:lnSpc>
                <a:spcPct val="200000"/>
              </a:lnSpc>
            </a:pPr>
            <a:r>
              <a:rPr lang="ro-RO" sz="24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statistice</a:t>
            </a:r>
          </a:p>
          <a:p>
            <a:pPr marL="571500" indent="-514350">
              <a:lnSpc>
                <a:spcPct val="200000"/>
              </a:lnSpc>
            </a:pPr>
            <a:r>
              <a:rPr lang="ro-RO" sz="24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spectrale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39EB19-5134-42E5-8820-D43F895FFAEE}"/>
              </a:ext>
            </a:extLst>
          </p:cNvPr>
          <p:cNvSpPr txBox="1">
            <a:spLocks/>
          </p:cNvSpPr>
          <p:nvPr/>
        </p:nvSpPr>
        <p:spPr>
          <a:xfrm>
            <a:off x="721940" y="3191422"/>
            <a:ext cx="6323294" cy="63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Set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 date format din:</a:t>
            </a:r>
            <a:endPara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57DBBF-4C98-4C09-A37A-FB1F7BF40170}"/>
              </a:ext>
            </a:extLst>
          </p:cNvPr>
          <p:cNvGraphicFramePr/>
          <p:nvPr/>
        </p:nvGraphicFramePr>
        <p:xfrm>
          <a:off x="7045234" y="3245152"/>
          <a:ext cx="3964142" cy="278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404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statistice</a:t>
            </a:r>
            <a:endParaRPr lang="en-US" sz="4000" b="1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082D0-1983-4BB5-AF2C-E49D03B3E4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338962" y="3029643"/>
            <a:ext cx="4895086" cy="3597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0">
              <a:lnSpc>
                <a:spcPct val="100000"/>
              </a:lnSpc>
              <a:buNone/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extrase: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Media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Deviația standard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Varianța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Momentul centrat de ordin 3 (asimetria)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Momentul centrat de ordin 4 (aplatizarea)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Covarianța perechilor de semnale EEG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Valoarea maximă și minimă</a:t>
            </a:r>
          </a:p>
          <a:p>
            <a:pPr marL="400050" indent="-342900">
              <a:lnSpc>
                <a:spcPct val="100000"/>
              </a:lnSpc>
            </a:pPr>
            <a:endParaRPr lang="ro-RO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6ACAD5F-DADE-49C9-8AC9-13A034B9EF16}"/>
              </a:ext>
            </a:extLst>
          </p:cNvPr>
          <p:cNvSpPr txBox="1">
            <a:spLocks/>
          </p:cNvSpPr>
          <p:nvPr/>
        </p:nvSpPr>
        <p:spPr>
          <a:xfrm>
            <a:off x="721938" y="3029643"/>
            <a:ext cx="4895086" cy="26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o-RO" sz="2000">
                <a:latin typeface="+mj-lt"/>
              </a:rPr>
              <a:t>Prin atribute statistice se înțelege un set de caracteristici de natură statistică (ex. media, deviația standard, varianța etc.)</a:t>
            </a:r>
            <a:endParaRPr lang="ro-RO" sz="2000">
              <a:solidFill>
                <a:srgbClr val="000000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spectrale</a:t>
            </a:r>
            <a:endParaRPr lang="en-US" sz="4000" b="1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B55E70E3-565C-4663-9170-0A075A11E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45" y="2794772"/>
            <a:ext cx="4777017" cy="3582763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3152506-CE77-43BE-A231-7F7130C4CBB8}"/>
              </a:ext>
            </a:extLst>
          </p:cNvPr>
          <p:cNvSpPr txBox="1">
            <a:spLocks/>
          </p:cNvSpPr>
          <p:nvPr/>
        </p:nvSpPr>
        <p:spPr>
          <a:xfrm>
            <a:off x="7116694" y="6264318"/>
            <a:ext cx="4353368" cy="30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o-RO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" indent="0">
              <a:lnSpc>
                <a:spcPct val="100000"/>
              </a:lnSpc>
              <a:buNone/>
            </a:pPr>
            <a:r>
              <a:rPr lang="ro-RO" sz="48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Răspunsul în frecvență a filtrului trece-jos de tip Chebyshev I de ordin 6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E28B4-16BF-4165-8CB9-BC6A6A47B6AD}"/>
              </a:ext>
            </a:extLst>
          </p:cNvPr>
          <p:cNvSpPr txBox="1">
            <a:spLocks/>
          </p:cNvSpPr>
          <p:nvPr/>
        </p:nvSpPr>
        <p:spPr>
          <a:xfrm>
            <a:off x="721938" y="2881858"/>
            <a:ext cx="4895086" cy="39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342900">
              <a:lnSpc>
                <a:spcPct val="100000"/>
              </a:lnSpc>
            </a:pPr>
            <a:r>
              <a:rPr lang="ro-RO" sz="2000">
                <a:latin typeface="+mj-lt"/>
              </a:rPr>
              <a:t>Prin atribute spectrale se înțelege un set de caracteristici legate de spectrul semnalului EEG</a:t>
            </a:r>
          </a:p>
          <a:p>
            <a:pPr marL="400050" indent="-342900">
              <a:lnSpc>
                <a:spcPct val="100000"/>
              </a:lnSpc>
            </a:pPr>
            <a:r>
              <a:rPr lang="ro-RO" sz="2000"/>
              <a:t>Semnalele EEG au fost centrate și filtrate</a:t>
            </a:r>
          </a:p>
          <a:p>
            <a:pPr marL="400050" indent="-342900">
              <a:lnSpc>
                <a:spcPct val="100000"/>
              </a:lnSpc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extrase:</a:t>
            </a:r>
          </a:p>
          <a:p>
            <a:pPr marL="85725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Amplitudinile fiecărei componente spectrale</a:t>
            </a:r>
          </a:p>
          <a:p>
            <a:pPr marL="85725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Primele 10 cele mai Amplitudinile celor mai </a:t>
            </a:r>
          </a:p>
          <a:p>
            <a:pPr marL="400050" indent="-342900">
              <a:lnSpc>
                <a:spcPct val="100000"/>
              </a:lnSpc>
            </a:pPr>
            <a:endParaRPr lang="ro-RO" sz="2000"/>
          </a:p>
          <a:p>
            <a:pPr marL="57150" indent="0">
              <a:lnSpc>
                <a:spcPct val="100000"/>
              </a:lnSpc>
              <a:buNone/>
            </a:pPr>
            <a:endParaRPr lang="ro-RO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504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Procesarea setului de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082D0-1983-4BB5-AF2C-E49D03B3E4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21939" y="3072176"/>
            <a:ext cx="5033323" cy="3467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14350">
              <a:lnSpc>
                <a:spcPct val="100000"/>
              </a:lnSpc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Selecția celor mai semnificative atribute</a:t>
            </a:r>
          </a:p>
          <a:p>
            <a:pPr marL="57150" indent="0">
              <a:lnSpc>
                <a:spcPct val="100000"/>
              </a:lnSpc>
              <a:buNone/>
            </a:pPr>
            <a:endParaRPr lang="ro-RO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0" indent="-514350">
              <a:lnSpc>
                <a:spcPct val="100000"/>
              </a:lnSpc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Normalizarea datelor</a:t>
            </a:r>
          </a:p>
          <a:p>
            <a:pPr marL="57150" indent="0">
              <a:lnSpc>
                <a:spcPct val="100000"/>
              </a:lnSpc>
              <a:buNone/>
            </a:pPr>
            <a:endParaRPr lang="ro-RO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0" indent="-514350">
              <a:lnSpc>
                <a:spcPct val="100000"/>
              </a:lnSpc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Transformarea în imagine</a:t>
            </a:r>
          </a:p>
          <a:p>
            <a:pPr marL="57150" indent="0">
              <a:lnSpc>
                <a:spcPct val="150000"/>
              </a:lnSpc>
              <a:buNone/>
            </a:pPr>
            <a:endParaRPr lang="ro-RO" sz="24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50B5B5-06C1-4B63-8B8E-1E792FDE5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38" y="3072176"/>
            <a:ext cx="457263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Arhitectura rețelei</a:t>
            </a:r>
            <a:endParaRPr lang="en-US" sz="400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9FE890-5766-45F1-BD2C-AA0EC55055AA}"/>
              </a:ext>
            </a:extLst>
          </p:cNvPr>
          <p:cNvGrpSpPr/>
          <p:nvPr/>
        </p:nvGrpSpPr>
        <p:grpSpPr>
          <a:xfrm>
            <a:off x="5554828" y="3264182"/>
            <a:ext cx="5457916" cy="3047892"/>
            <a:chOff x="5978172" y="3197468"/>
            <a:chExt cx="5797271" cy="304789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EC754F-0A7D-4D47-BB1E-C380D7C4514F}"/>
                </a:ext>
              </a:extLst>
            </p:cNvPr>
            <p:cNvSpPr/>
            <p:nvPr/>
          </p:nvSpPr>
          <p:spPr>
            <a:xfrm>
              <a:off x="8139333" y="344722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7" rIns="105000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D6AC6F-6386-4ADB-B8A4-A821F21F1482}"/>
                </a:ext>
              </a:extLst>
            </p:cNvPr>
            <p:cNvSpPr/>
            <p:nvPr/>
          </p:nvSpPr>
          <p:spPr>
            <a:xfrm>
              <a:off x="7156226" y="3197468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200" kern="1200"/>
                <a:t>Conv2D</a:t>
              </a:r>
              <a:endParaRPr lang="en-150" sz="12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2C42C6-4B9A-4668-B0C3-13B75DA649EE}"/>
                </a:ext>
              </a:extLst>
            </p:cNvPr>
            <p:cNvSpPr/>
            <p:nvPr/>
          </p:nvSpPr>
          <p:spPr>
            <a:xfrm>
              <a:off x="9350770" y="344722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7" rIns="105001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266586-37A1-4E19-956E-3584DCD4B8BE}"/>
                </a:ext>
              </a:extLst>
            </p:cNvPr>
            <p:cNvSpPr/>
            <p:nvPr/>
          </p:nvSpPr>
          <p:spPr>
            <a:xfrm>
              <a:off x="8367662" y="3197468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200" kern="1200"/>
                <a:t>Conv2D</a:t>
              </a:r>
              <a:endParaRPr lang="en-150" sz="12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397DA3-F8A5-4DE3-A7D5-2482199F05CD}"/>
                </a:ext>
              </a:extLst>
            </p:cNvPr>
            <p:cNvSpPr/>
            <p:nvPr/>
          </p:nvSpPr>
          <p:spPr>
            <a:xfrm>
              <a:off x="10562207" y="344722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7" rIns="105001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0CDBB-725A-414F-ABC8-37AA0518BA28}"/>
                </a:ext>
              </a:extLst>
            </p:cNvPr>
            <p:cNvSpPr/>
            <p:nvPr/>
          </p:nvSpPr>
          <p:spPr>
            <a:xfrm>
              <a:off x="9579099" y="3197468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BatchNorm</a:t>
              </a:r>
              <a:endParaRPr lang="en-150" sz="12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F56AB4-947A-4E2E-BFA7-1920F452B6F9}"/>
                </a:ext>
              </a:extLst>
            </p:cNvPr>
            <p:cNvSpPr/>
            <p:nvPr/>
          </p:nvSpPr>
          <p:spPr>
            <a:xfrm>
              <a:off x="7648680" y="3786613"/>
              <a:ext cx="3634309" cy="195928"/>
            </a:xfrm>
            <a:custGeom>
              <a:avLst/>
              <a:gdLst>
                <a:gd name="connsiteX0" fmla="*/ 3634309 w 3634309"/>
                <a:gd name="connsiteY0" fmla="*/ 0 h 195928"/>
                <a:gd name="connsiteX1" fmla="*/ 3634309 w 3634309"/>
                <a:gd name="connsiteY1" fmla="*/ 115064 h 195928"/>
                <a:gd name="connsiteX2" fmla="*/ 0 w 3634309"/>
                <a:gd name="connsiteY2" fmla="*/ 115064 h 195928"/>
                <a:gd name="connsiteX3" fmla="*/ 0 w 3634309"/>
                <a:gd name="connsiteY3" fmla="*/ 195928 h 19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309" h="195928">
                  <a:moveTo>
                    <a:pt x="3634309" y="0"/>
                  </a:moveTo>
                  <a:lnTo>
                    <a:pt x="3634309" y="115064"/>
                  </a:lnTo>
                  <a:lnTo>
                    <a:pt x="0" y="115064"/>
                  </a:lnTo>
                  <a:lnTo>
                    <a:pt x="0" y="195928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8820" tIns="96832" rIns="1738821" bIns="9683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77CE22-CEA3-4AC7-BC74-185D1C285838}"/>
                </a:ext>
              </a:extLst>
            </p:cNvPr>
            <p:cNvSpPr/>
            <p:nvPr/>
          </p:nvSpPr>
          <p:spPr>
            <a:xfrm>
              <a:off x="10790536" y="3197468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Dropout</a:t>
              </a:r>
              <a:endParaRPr lang="en-150" sz="12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FF0FB3-95FD-47F8-B109-31B4809A05D5}"/>
                </a:ext>
              </a:extLst>
            </p:cNvPr>
            <p:cNvSpPr/>
            <p:nvPr/>
          </p:nvSpPr>
          <p:spPr>
            <a:xfrm>
              <a:off x="8139333" y="4264694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8" rIns="105000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C94073B-6E17-4E81-BCE6-AE45AC7D9CA7}"/>
                </a:ext>
              </a:extLst>
            </p:cNvPr>
            <p:cNvSpPr/>
            <p:nvPr/>
          </p:nvSpPr>
          <p:spPr>
            <a:xfrm>
              <a:off x="7156226" y="4014942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Conv2D</a:t>
              </a:r>
              <a:endParaRPr lang="en-150" sz="12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C70036-D149-4E77-9DE4-E123ADBC0AD6}"/>
                </a:ext>
              </a:extLst>
            </p:cNvPr>
            <p:cNvSpPr/>
            <p:nvPr/>
          </p:nvSpPr>
          <p:spPr>
            <a:xfrm>
              <a:off x="9350770" y="4264694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8" rIns="105001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D7DA63-D0EF-4C6B-A779-E70E7D5FCF13}"/>
                </a:ext>
              </a:extLst>
            </p:cNvPr>
            <p:cNvSpPr/>
            <p:nvPr/>
          </p:nvSpPr>
          <p:spPr>
            <a:xfrm>
              <a:off x="8367662" y="4014942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Conv2D</a:t>
              </a:r>
              <a:endParaRPr lang="en-150" sz="1200" kern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2A11A4-DAED-487C-AB04-1E5FDB38A8B0}"/>
                </a:ext>
              </a:extLst>
            </p:cNvPr>
            <p:cNvSpPr/>
            <p:nvPr/>
          </p:nvSpPr>
          <p:spPr>
            <a:xfrm>
              <a:off x="10562207" y="4264694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8" rIns="105001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95FE8A-1949-4D28-A6CB-A1A424954E26}"/>
                </a:ext>
              </a:extLst>
            </p:cNvPr>
            <p:cNvSpPr/>
            <p:nvPr/>
          </p:nvSpPr>
          <p:spPr>
            <a:xfrm>
              <a:off x="9579099" y="4014942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 BatchNorm</a:t>
              </a:r>
              <a:endParaRPr lang="en-150" sz="12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4763B0-6DB5-4994-B234-38539FA7A174}"/>
                </a:ext>
              </a:extLst>
            </p:cNvPr>
            <p:cNvSpPr/>
            <p:nvPr/>
          </p:nvSpPr>
          <p:spPr>
            <a:xfrm>
              <a:off x="7648680" y="4604087"/>
              <a:ext cx="3634309" cy="195928"/>
            </a:xfrm>
            <a:custGeom>
              <a:avLst/>
              <a:gdLst>
                <a:gd name="connsiteX0" fmla="*/ 3634309 w 3634309"/>
                <a:gd name="connsiteY0" fmla="*/ 0 h 195928"/>
                <a:gd name="connsiteX1" fmla="*/ 3634309 w 3634309"/>
                <a:gd name="connsiteY1" fmla="*/ 115064 h 195928"/>
                <a:gd name="connsiteX2" fmla="*/ 0 w 3634309"/>
                <a:gd name="connsiteY2" fmla="*/ 115064 h 195928"/>
                <a:gd name="connsiteX3" fmla="*/ 0 w 3634309"/>
                <a:gd name="connsiteY3" fmla="*/ 195928 h 19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309" h="195928">
                  <a:moveTo>
                    <a:pt x="3634309" y="0"/>
                  </a:moveTo>
                  <a:lnTo>
                    <a:pt x="3634309" y="115064"/>
                  </a:lnTo>
                  <a:lnTo>
                    <a:pt x="0" y="115064"/>
                  </a:lnTo>
                  <a:lnTo>
                    <a:pt x="0" y="195928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8820" tIns="96831" rIns="1738821" bIns="9683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AFEBAB-1DBA-4C91-884E-8E2B640413DF}"/>
                </a:ext>
              </a:extLst>
            </p:cNvPr>
            <p:cNvSpPr/>
            <p:nvPr/>
          </p:nvSpPr>
          <p:spPr>
            <a:xfrm>
              <a:off x="10790536" y="4014942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Drop</a:t>
              </a:r>
              <a:r>
                <a:rPr lang="ro-RO" sz="1200" kern="1200"/>
                <a:t>ou</a:t>
              </a:r>
              <a:r>
                <a:rPr lang="fr-FR" sz="1200" kern="1200"/>
                <a:t>t</a:t>
              </a:r>
              <a:endParaRPr lang="en-150" sz="1200" kern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99D2098-AF6D-4937-90E9-467592D75FB5}"/>
                </a:ext>
              </a:extLst>
            </p:cNvPr>
            <p:cNvSpPr/>
            <p:nvPr/>
          </p:nvSpPr>
          <p:spPr>
            <a:xfrm>
              <a:off x="8139333" y="5082168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7" rIns="105000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2C567F-FB83-4BC6-8355-E76384F02F47}"/>
                </a:ext>
              </a:extLst>
            </p:cNvPr>
            <p:cNvSpPr/>
            <p:nvPr/>
          </p:nvSpPr>
          <p:spPr>
            <a:xfrm>
              <a:off x="7156226" y="4832415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Conv2D</a:t>
              </a:r>
              <a:endParaRPr lang="en-150" sz="1200" kern="12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0FCC54B-B2A4-4749-AB97-6E81BB292C03}"/>
                </a:ext>
              </a:extLst>
            </p:cNvPr>
            <p:cNvSpPr/>
            <p:nvPr/>
          </p:nvSpPr>
          <p:spPr>
            <a:xfrm>
              <a:off x="9350770" y="5082168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7" rIns="105001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42CA19-0995-41A0-B697-C47BB04886C0}"/>
                </a:ext>
              </a:extLst>
            </p:cNvPr>
            <p:cNvSpPr/>
            <p:nvPr/>
          </p:nvSpPr>
          <p:spPr>
            <a:xfrm>
              <a:off x="8367662" y="4832415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Conv2D</a:t>
              </a:r>
              <a:endParaRPr lang="en-150" sz="1200" kern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B1E00E-BE5D-4369-81A9-B46BC81D73DC}"/>
                </a:ext>
              </a:extLst>
            </p:cNvPr>
            <p:cNvSpPr/>
            <p:nvPr/>
          </p:nvSpPr>
          <p:spPr>
            <a:xfrm>
              <a:off x="10562207" y="5082168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7" rIns="105001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8AC87B-91DD-4033-8554-F9C6ED736164}"/>
                </a:ext>
              </a:extLst>
            </p:cNvPr>
            <p:cNvSpPr/>
            <p:nvPr/>
          </p:nvSpPr>
          <p:spPr>
            <a:xfrm>
              <a:off x="9579099" y="4832415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BatchNorm</a:t>
              </a:r>
              <a:endParaRPr lang="en-150" sz="1200" kern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C18F45-EAE8-4EDD-9FF7-CAD30637AC65}"/>
                </a:ext>
              </a:extLst>
            </p:cNvPr>
            <p:cNvSpPr/>
            <p:nvPr/>
          </p:nvSpPr>
          <p:spPr>
            <a:xfrm>
              <a:off x="7648680" y="5421560"/>
              <a:ext cx="3634309" cy="195928"/>
            </a:xfrm>
            <a:custGeom>
              <a:avLst/>
              <a:gdLst>
                <a:gd name="connsiteX0" fmla="*/ 3634309 w 3634309"/>
                <a:gd name="connsiteY0" fmla="*/ 0 h 195928"/>
                <a:gd name="connsiteX1" fmla="*/ 3634309 w 3634309"/>
                <a:gd name="connsiteY1" fmla="*/ 115064 h 195928"/>
                <a:gd name="connsiteX2" fmla="*/ 0 w 3634309"/>
                <a:gd name="connsiteY2" fmla="*/ 115064 h 195928"/>
                <a:gd name="connsiteX3" fmla="*/ 0 w 3634309"/>
                <a:gd name="connsiteY3" fmla="*/ 195928 h 19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309" h="195928">
                  <a:moveTo>
                    <a:pt x="3634309" y="0"/>
                  </a:moveTo>
                  <a:lnTo>
                    <a:pt x="3634309" y="115064"/>
                  </a:lnTo>
                  <a:lnTo>
                    <a:pt x="0" y="115064"/>
                  </a:lnTo>
                  <a:lnTo>
                    <a:pt x="0" y="195928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8820" tIns="96832" rIns="1738821" bIns="9683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E282E0-8507-4F2E-8D4E-2D0E9DB7BCF3}"/>
                </a:ext>
              </a:extLst>
            </p:cNvPr>
            <p:cNvSpPr/>
            <p:nvPr/>
          </p:nvSpPr>
          <p:spPr>
            <a:xfrm>
              <a:off x="10790536" y="4832415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Flatten</a:t>
              </a:r>
              <a:endParaRPr lang="en-150" sz="1200" kern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CEBF7B5-ACC7-45D2-BCCC-05ECD393484C}"/>
                </a:ext>
              </a:extLst>
            </p:cNvPr>
            <p:cNvSpPr/>
            <p:nvPr/>
          </p:nvSpPr>
          <p:spPr>
            <a:xfrm>
              <a:off x="8139333" y="589964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8" rIns="105000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720325-D214-4904-B874-28D5BD6A009D}"/>
                </a:ext>
              </a:extLst>
            </p:cNvPr>
            <p:cNvSpPr/>
            <p:nvPr/>
          </p:nvSpPr>
          <p:spPr>
            <a:xfrm>
              <a:off x="7156226" y="5649889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Dense</a:t>
              </a:r>
              <a:endParaRPr lang="en-150" sz="1200" kern="1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A3D406-B07F-4F11-96CC-4FF8CF9C0EFE}"/>
                </a:ext>
              </a:extLst>
            </p:cNvPr>
            <p:cNvSpPr/>
            <p:nvPr/>
          </p:nvSpPr>
          <p:spPr>
            <a:xfrm>
              <a:off x="9350770" y="589964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8" rIns="105001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9E767E-70CA-4C77-AC04-5726AAACBC9F}"/>
                </a:ext>
              </a:extLst>
            </p:cNvPr>
            <p:cNvSpPr/>
            <p:nvPr/>
          </p:nvSpPr>
          <p:spPr>
            <a:xfrm>
              <a:off x="8367662" y="5649889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Dropout</a:t>
              </a:r>
              <a:endParaRPr lang="en-150" sz="1200" kern="1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641AF3-5F0E-4FD5-BA4F-E06BE14E31B9}"/>
                </a:ext>
              </a:extLst>
            </p:cNvPr>
            <p:cNvSpPr/>
            <p:nvPr/>
          </p:nvSpPr>
          <p:spPr>
            <a:xfrm>
              <a:off x="9579099" y="5649889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Dense</a:t>
              </a:r>
              <a:endParaRPr lang="en-150" sz="1200" kern="12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1C103A-611A-4290-9918-97C3E2ABF064}"/>
                </a:ext>
              </a:extLst>
            </p:cNvPr>
            <p:cNvSpPr/>
            <p:nvPr/>
          </p:nvSpPr>
          <p:spPr>
            <a:xfrm>
              <a:off x="5978172" y="3201324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200" kern="1200"/>
                <a:t>Intrare</a:t>
              </a:r>
              <a:endParaRPr lang="en-150" sz="12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235C132-B963-4328-AEE7-6344AF4931CD}"/>
                </a:ext>
              </a:extLst>
            </p:cNvPr>
            <p:cNvSpPr/>
            <p:nvPr/>
          </p:nvSpPr>
          <p:spPr>
            <a:xfrm>
              <a:off x="6956615" y="344722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7" rIns="105000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F190A63-D8D8-471C-BCE2-1E3D611089E1}"/>
                </a:ext>
              </a:extLst>
            </p:cNvPr>
            <p:cNvSpPr/>
            <p:nvPr/>
          </p:nvSpPr>
          <p:spPr>
            <a:xfrm>
              <a:off x="10553791" y="5904168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8" rIns="105001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5435B9-7E6B-440E-B763-1194E97AC845}"/>
                </a:ext>
              </a:extLst>
            </p:cNvPr>
            <p:cNvSpPr/>
            <p:nvPr/>
          </p:nvSpPr>
          <p:spPr>
            <a:xfrm>
              <a:off x="10782120" y="5654416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200" kern="1200"/>
                <a:t>Ieșire</a:t>
              </a:r>
              <a:endParaRPr lang="en-150" sz="1200" kern="12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90ACE88-FAEE-4BC1-9341-C67DDBC03B8F}"/>
              </a:ext>
            </a:extLst>
          </p:cNvPr>
          <p:cNvSpPr txBox="1"/>
          <p:nvPr/>
        </p:nvSpPr>
        <p:spPr>
          <a:xfrm>
            <a:off x="723600" y="3099829"/>
            <a:ext cx="3979817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/>
              <a:t>Straturi folosite: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Conv2D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BatchNormalization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Dropout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Flatten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Dense</a:t>
            </a:r>
            <a:endParaRPr lang="en-150" sz="2000"/>
          </a:p>
        </p:txBody>
      </p:sp>
    </p:spTree>
    <p:extLst>
      <p:ext uri="{BB962C8B-B14F-4D97-AF65-F5344CB8AC3E}">
        <p14:creationId xmlns:p14="http://schemas.microsoft.com/office/powerpoint/2010/main" val="14408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466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CMU Serif</vt:lpstr>
      <vt:lpstr>Wingdings</vt:lpstr>
      <vt:lpstr>Office Theme</vt:lpstr>
      <vt:lpstr>CLASIFICAREA SEMNALELOR EEG FOLOSIND REȚELE CONVOLUȚIONALE PENTRU DETERMINAREA STĂRII MENTALE</vt:lpstr>
      <vt:lpstr>Obiective</vt:lpstr>
      <vt:lpstr>Structură</vt:lpstr>
      <vt:lpstr>Extragerea semnalelor EEG</vt:lpstr>
      <vt:lpstr>Extragerea atributelor</vt:lpstr>
      <vt:lpstr>Atribute statistice</vt:lpstr>
      <vt:lpstr>Atribute spectrale</vt:lpstr>
      <vt:lpstr>Procesarea setului de date</vt:lpstr>
      <vt:lpstr>Arhitectura rețelei</vt:lpstr>
      <vt:lpstr>Hiper-parametrii rețelei</vt:lpstr>
      <vt:lpstr>Rezultate</vt:lpstr>
      <vt:lpstr>Rezultate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SEMNALELOR EEG FOLOSIND REȚELE CONVOLUȚIONALE PENTRU DETERMINAREA STĂRII MENTALE</dc:title>
  <dc:creator>Andrei</dc:creator>
  <cp:lastModifiedBy>Andrei</cp:lastModifiedBy>
  <cp:revision>36</cp:revision>
  <dcterms:created xsi:type="dcterms:W3CDTF">2020-06-23T17:01:53Z</dcterms:created>
  <dcterms:modified xsi:type="dcterms:W3CDTF">2020-06-23T18:44:57Z</dcterms:modified>
</cp:coreProperties>
</file>