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40" autoAdjust="0"/>
  </p:normalViewPr>
  <p:slideViewPr>
    <p:cSldViewPr snapToGrid="0" snapToObjects="1">
      <p:cViewPr varScale="1">
        <p:scale>
          <a:sx n="96" d="100"/>
          <a:sy n="96" d="100"/>
        </p:scale>
        <p:origin x="-14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28/05/15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8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28/05/15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28/05/15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28/05/15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28/05/15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28/05/15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28/05/15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28/05/15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7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28/05/15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28/05/15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B42-8622-3540-A01B-51440168FE9C}" type="datetimeFigureOut">
              <a:rPr lang="it-IT" smtClean="0"/>
              <a:t>28/05/15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1B42-8622-3540-A01B-51440168FE9C}" type="datetimeFigureOut">
              <a:rPr lang="it-IT" smtClean="0"/>
              <a:t>28/05/15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E0B6-ACDC-C54C-895F-B773D9089EA4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Beta Altera </a:t>
            </a:r>
            <a:r>
              <a:rPr lang="en-US" dirty="0" err="1" smtClean="0">
                <a:solidFill>
                  <a:schemeClr val="accent1"/>
                </a:solidFill>
              </a:rPr>
              <a:t>Floorplan</a:t>
            </a:r>
            <a:r>
              <a:rPr lang="en-US" dirty="0" smtClean="0">
                <a:solidFill>
                  <a:schemeClr val="accent1"/>
                </a:solidFill>
              </a:rPr>
              <a:t> Results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5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1 Region 1 Lab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Even with the problem generated with only for placing 1 region that needs 1 LAB block we can see the difference between the discretizing and completely free approach:</a:t>
            </a:r>
          </a:p>
          <a:p>
            <a:r>
              <a:rPr lang="en-US" dirty="0" smtClean="0"/>
              <a:t>With Discretization: Time to optimize=0.5 sec</a:t>
            </a:r>
          </a:p>
          <a:p>
            <a:r>
              <a:rPr lang="en-US" dirty="0" smtClean="0"/>
              <a:t>Complete Freedom: Time to optimize=163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9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More Regions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next examples are generated using N regions with a requirement of 100 LAB and definitively discard the complete freedom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7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More Regions Results</a:t>
            </a:r>
            <a:endParaRPr lang="en-US" dirty="0">
              <a:solidFill>
                <a:srgbClr val="4F81BD"/>
              </a:solidFill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083007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Only Feasibility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With </a:t>
                      </a:r>
                      <a:r>
                        <a:rPr lang="it-IT" sz="1200" u="none" strike="noStrike" dirty="0" err="1">
                          <a:effectLst/>
                        </a:rPr>
                        <a:t>Objective</a:t>
                      </a:r>
                      <a:r>
                        <a:rPr lang="it-IT" sz="1200" u="none" strike="noStrike" dirty="0">
                          <a:effectLst/>
                        </a:rPr>
                        <a:t> </a:t>
                      </a:r>
                      <a:r>
                        <a:rPr lang="it-IT" sz="1200" u="none" strike="noStrike" dirty="0" err="1">
                          <a:effectLst/>
                        </a:rPr>
                        <a:t>Function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 err="1" smtClean="0">
                          <a:effectLst/>
                        </a:rPr>
                        <a:t>N.Of</a:t>
                      </a:r>
                      <a:r>
                        <a:rPr lang="it-IT" sz="1200" u="none" strike="noStrike" dirty="0" smtClean="0">
                          <a:effectLst/>
                        </a:rPr>
                        <a:t> </a:t>
                      </a:r>
                      <a:r>
                        <a:rPr lang="it-IT" sz="1200" u="none" strike="noStrike" dirty="0" err="1">
                          <a:effectLst/>
                        </a:rPr>
                        <a:t>Regions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Discretized</a:t>
                      </a:r>
                      <a:r>
                        <a:rPr lang="it-IT" sz="1200" u="none" strike="noStrike" dirty="0">
                          <a:effectLst/>
                        </a:rPr>
                        <a:t> Version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Complete Version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Discretized</a:t>
                      </a:r>
                      <a:r>
                        <a:rPr lang="it-IT" sz="1200" u="none" strike="noStrike" dirty="0">
                          <a:effectLst/>
                        </a:rPr>
                        <a:t> Version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Complete Version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0.814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 smtClean="0">
                          <a:effectLst/>
                        </a:rPr>
                        <a:t>&gt;10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0.809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 smtClean="0">
                          <a:effectLst/>
                        </a:rPr>
                        <a:t>&gt;10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1.477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1.622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&gt;20 min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2.138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2.162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&gt;20 min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2.861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2.943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5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3.433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3.508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&gt;20 </a:t>
                      </a:r>
                      <a:r>
                        <a:rPr lang="it-IT" sz="1200" u="none" strike="noStrike" dirty="0" err="1">
                          <a:effectLst/>
                        </a:rPr>
                        <a:t>min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89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Comparing Precision: </a:t>
            </a:r>
            <a:br>
              <a:rPr lang="en-US" dirty="0" smtClean="0">
                <a:solidFill>
                  <a:srgbClr val="4F81BD"/>
                </a:solidFill>
              </a:rPr>
            </a:br>
            <a:r>
              <a:rPr lang="en-US" dirty="0" smtClean="0">
                <a:solidFill>
                  <a:srgbClr val="4F81BD"/>
                </a:solidFill>
              </a:rPr>
              <a:t>Regions Parameters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77713"/>
              </p:ext>
            </p:extLst>
          </p:nvPr>
        </p:nvGraphicFramePr>
        <p:xfrm>
          <a:off x="2514600" y="1789394"/>
          <a:ext cx="4114800" cy="294483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72464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Region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LAB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DSP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MK20</a:t>
                      </a:r>
                      <a:endParaRPr lang="it-IT" sz="14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19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F81BD"/>
                </a:solidFill>
              </a:rPr>
              <a:t>Comparing Precision: </a:t>
            </a:r>
            <a:br>
              <a:rPr lang="en-US" dirty="0">
                <a:solidFill>
                  <a:srgbClr val="4F81BD"/>
                </a:solidFill>
              </a:rPr>
            </a:br>
            <a:r>
              <a:rPr lang="en-US" dirty="0">
                <a:solidFill>
                  <a:srgbClr val="4F81BD"/>
                </a:solidFill>
              </a:rPr>
              <a:t>Regions Parameters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16303"/>
              </p:ext>
            </p:extLst>
          </p:nvPr>
        </p:nvGraphicFramePr>
        <p:xfrm>
          <a:off x="262964" y="1726080"/>
          <a:ext cx="4114800" cy="294483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72464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Region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LAB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DSP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MK20</a:t>
                      </a:r>
                      <a:endParaRPr lang="it-IT" sz="14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17"/>
              </p:ext>
            </p:extLst>
          </p:nvPr>
        </p:nvGraphicFramePr>
        <p:xfrm>
          <a:off x="4572000" y="3488359"/>
          <a:ext cx="4114800" cy="294483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72464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Region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LAB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DSP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MK20</a:t>
                      </a:r>
                      <a:endParaRPr lang="it-IT" sz="14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1500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smtClean="0"/>
                        <a:t>10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32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14436"/>
              </p:ext>
            </p:extLst>
          </p:nvPr>
        </p:nvGraphicFramePr>
        <p:xfrm>
          <a:off x="457202" y="179960"/>
          <a:ext cx="8309266" cy="632375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87038"/>
                <a:gridCol w="1187038"/>
                <a:gridCol w="1187038"/>
                <a:gridCol w="1187038"/>
                <a:gridCol w="1187038"/>
                <a:gridCol w="1187038"/>
                <a:gridCol w="1187038"/>
              </a:tblGrid>
              <a:tr h="53255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Number</a:t>
                      </a:r>
                      <a:r>
                        <a:rPr lang="it-IT" sz="1400" baseline="0" dirty="0" smtClean="0"/>
                        <a:t> of </a:t>
                      </a:r>
                      <a:r>
                        <a:rPr lang="it-IT" sz="1400" baseline="0" dirty="0" err="1" smtClean="0"/>
                        <a:t>regions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Bitstream </a:t>
                      </a:r>
                      <a:r>
                        <a:rPr lang="it-IT" sz="1400" dirty="0" err="1" smtClean="0"/>
                        <a:t>Weigth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Perimeter</a:t>
                      </a:r>
                      <a:r>
                        <a:rPr lang="it-IT" sz="1400" dirty="0" smtClean="0"/>
                        <a:t> </a:t>
                      </a:r>
                      <a:r>
                        <a:rPr lang="it-IT" sz="1400" dirty="0" err="1" smtClean="0"/>
                        <a:t>Weight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Wasted</a:t>
                      </a:r>
                      <a:r>
                        <a:rPr lang="it-IT" sz="1400" dirty="0" smtClean="0"/>
                        <a:t> </a:t>
                      </a:r>
                      <a:r>
                        <a:rPr lang="it-IT" sz="1400" dirty="0" err="1" smtClean="0"/>
                        <a:t>Rsc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dirty="0" err="1" smtClean="0"/>
                        <a:t>Weight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 smtClean="0"/>
                        <a:t>Low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Prec</a:t>
                      </a:r>
                      <a:endParaRPr lang="it-IT" sz="1400" baseline="0" dirty="0" smtClean="0"/>
                    </a:p>
                    <a:p>
                      <a:pPr algn="ctr"/>
                      <a:r>
                        <a:rPr lang="it-IT" sz="1400" baseline="0" dirty="0" smtClean="0"/>
                        <a:t>Time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Medium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Prec</a:t>
                      </a:r>
                      <a:endParaRPr lang="it-IT" sz="1400" baseline="0" dirty="0" smtClean="0"/>
                    </a:p>
                    <a:p>
                      <a:pPr algn="ctr"/>
                      <a:r>
                        <a:rPr lang="it-IT" sz="1400" baseline="0" dirty="0" smtClean="0"/>
                        <a:t>Time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smtClean="0"/>
                        <a:t>High </a:t>
                      </a:r>
                      <a:r>
                        <a:rPr lang="it-IT" sz="1400" dirty="0" err="1" smtClean="0"/>
                        <a:t>Prec</a:t>
                      </a:r>
                      <a:endParaRPr lang="it-IT" sz="1400" dirty="0" smtClean="0"/>
                    </a:p>
                    <a:p>
                      <a:pPr algn="ctr"/>
                      <a:r>
                        <a:rPr lang="it-IT" sz="1400" dirty="0" smtClean="0"/>
                        <a:t>Time</a:t>
                      </a:r>
                      <a:endParaRPr lang="it-IT" sz="14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5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7.189s </a:t>
                      </a:r>
                    </a:p>
                    <a:p>
                      <a:pPr algn="ctr"/>
                      <a:r>
                        <a:rPr lang="it-IT" sz="1600" baseline="0" dirty="0" smtClean="0"/>
                        <a:t> 6.3s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16.866s</a:t>
                      </a:r>
                    </a:p>
                    <a:p>
                      <a:pPr algn="ctr"/>
                      <a:r>
                        <a:rPr lang="it-IT" sz="1600" dirty="0" smtClean="0"/>
                        <a:t>14.913s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75.064s</a:t>
                      </a:r>
                    </a:p>
                    <a:p>
                      <a:pPr algn="ctr"/>
                      <a:r>
                        <a:rPr lang="it-IT" sz="1600" dirty="0" smtClean="0"/>
                        <a:t>69.098s</a:t>
                      </a:r>
                      <a:endParaRPr lang="it-IT" sz="1600" dirty="0"/>
                    </a:p>
                  </a:txBody>
                  <a:tcPr/>
                </a:tc>
              </a:tr>
              <a:tr h="567111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5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18.553s</a:t>
                      </a:r>
                    </a:p>
                    <a:p>
                      <a:pPr algn="ctr"/>
                      <a:r>
                        <a:rPr lang="it-IT" sz="1600" dirty="0" smtClean="0"/>
                        <a:t>17.986s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30.748s</a:t>
                      </a:r>
                    </a:p>
                    <a:p>
                      <a:pPr algn="ctr"/>
                      <a:r>
                        <a:rPr lang="it-IT" sz="1600" dirty="0" smtClean="0"/>
                        <a:t>29.15s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75.634s 69.497s</a:t>
                      </a:r>
                      <a:endParaRPr lang="it-IT" sz="16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5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7.219s</a:t>
                      </a:r>
                    </a:p>
                    <a:p>
                      <a:pPr algn="ctr"/>
                      <a:r>
                        <a:rPr lang="it-IT" sz="1600" dirty="0" smtClean="0"/>
                        <a:t>6.439s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16.913s</a:t>
                      </a:r>
                    </a:p>
                    <a:p>
                      <a:pPr algn="ctr"/>
                      <a:r>
                        <a:rPr lang="it-IT" sz="1600" dirty="0" smtClean="0"/>
                        <a:t>15.564s</a:t>
                      </a:r>
                      <a:endParaRPr lang="it-IT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74.51s</a:t>
                      </a:r>
                    </a:p>
                    <a:p>
                      <a:pPr algn="ctr"/>
                      <a:r>
                        <a:rPr lang="it-IT" sz="1600" dirty="0" smtClean="0"/>
                        <a:t>71.607s</a:t>
                      </a:r>
                      <a:endParaRPr lang="it-IT" sz="16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5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50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50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50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23.421s</a:t>
                      </a:r>
                    </a:p>
                    <a:p>
                      <a:pPr algn="ctr"/>
                      <a:r>
                        <a:rPr lang="it-IT" sz="1600" dirty="0" smtClean="0"/>
                        <a:t>22.62s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28.106s</a:t>
                      </a:r>
                    </a:p>
                    <a:p>
                      <a:pPr algn="ctr"/>
                      <a:r>
                        <a:rPr lang="it-IT" sz="1600" dirty="0" smtClean="0"/>
                        <a:t>27.985s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76.331s</a:t>
                      </a:r>
                    </a:p>
                    <a:p>
                      <a:pPr algn="ctr"/>
                      <a:r>
                        <a:rPr lang="it-IT" sz="1600" dirty="0" smtClean="0"/>
                        <a:t>70.562s</a:t>
                      </a:r>
                      <a:endParaRPr lang="it-IT" sz="16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23.594s</a:t>
                      </a:r>
                    </a:p>
                    <a:p>
                      <a:pPr algn="ctr"/>
                      <a:r>
                        <a:rPr lang="it-IT" sz="1600" dirty="0" smtClean="0"/>
                        <a:t>18.819s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28.871s</a:t>
                      </a:r>
                    </a:p>
                    <a:p>
                      <a:pPr algn="ctr"/>
                      <a:r>
                        <a:rPr lang="it-IT" sz="1600" dirty="0" smtClean="0"/>
                        <a:t>28.809s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78.667s</a:t>
                      </a:r>
                    </a:p>
                    <a:p>
                      <a:pPr algn="ctr"/>
                      <a:r>
                        <a:rPr lang="it-IT" sz="1600" dirty="0" smtClean="0"/>
                        <a:t>68.57s</a:t>
                      </a:r>
                      <a:endParaRPr lang="it-IT" sz="16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13.332s</a:t>
                      </a:r>
                    </a:p>
                    <a:p>
                      <a:pPr algn="ctr"/>
                      <a:r>
                        <a:rPr lang="it-IT" sz="1600" dirty="0" smtClean="0"/>
                        <a:t>11.922s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33.451s</a:t>
                      </a:r>
                    </a:p>
                    <a:p>
                      <a:pPr algn="ctr"/>
                      <a:r>
                        <a:rPr lang="it-IT" sz="1600" dirty="0" smtClean="0"/>
                        <a:t>29.222s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133.174s</a:t>
                      </a:r>
                    </a:p>
                    <a:p>
                      <a:pPr algn="ctr"/>
                      <a:r>
                        <a:rPr lang="it-IT" sz="1600" dirty="0" smtClean="0"/>
                        <a:t>117.03s</a:t>
                      </a:r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28.743s</a:t>
                      </a:r>
                    </a:p>
                    <a:p>
                      <a:pPr algn="ctr"/>
                      <a:r>
                        <a:rPr lang="it-IT" sz="1600" dirty="0" smtClean="0"/>
                        <a:t>19.56s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42.496s</a:t>
                      </a:r>
                    </a:p>
                    <a:p>
                      <a:pPr algn="ctr"/>
                      <a:r>
                        <a:rPr lang="it-IT" sz="1600" dirty="0" smtClean="0"/>
                        <a:t>39.821s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131.595s</a:t>
                      </a:r>
                    </a:p>
                    <a:p>
                      <a:pPr algn="ctr"/>
                      <a:r>
                        <a:rPr lang="it-IT" sz="1600" dirty="0" smtClean="0"/>
                        <a:t>118.379s</a:t>
                      </a:r>
                      <a:endParaRPr lang="it-IT" sz="16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14.819s</a:t>
                      </a:r>
                    </a:p>
                    <a:p>
                      <a:pPr algn="ctr"/>
                      <a:r>
                        <a:rPr lang="it-IT" sz="1600" dirty="0" smtClean="0"/>
                        <a:t>12.78s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33.873s</a:t>
                      </a:r>
                    </a:p>
                    <a:p>
                      <a:pPr algn="ctr"/>
                      <a:r>
                        <a:rPr lang="it-IT" sz="1600" dirty="0" smtClean="0"/>
                        <a:t>30.268s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129.653s</a:t>
                      </a:r>
                    </a:p>
                    <a:p>
                      <a:pPr algn="ctr"/>
                      <a:r>
                        <a:rPr lang="it-IT" sz="1600" dirty="0" smtClean="0"/>
                        <a:t>119.936s</a:t>
                      </a:r>
                      <a:endParaRPr lang="it-IT" sz="16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50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50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50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28.313s</a:t>
                      </a:r>
                    </a:p>
                    <a:p>
                      <a:pPr algn="ctr"/>
                      <a:r>
                        <a:rPr lang="it-IT" sz="1600" dirty="0" smtClean="0"/>
                        <a:t>27.027s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39.474s</a:t>
                      </a:r>
                    </a:p>
                    <a:p>
                      <a:pPr algn="ctr"/>
                      <a:r>
                        <a:rPr lang="it-IT" sz="1600" dirty="0" smtClean="0"/>
                        <a:t>43.31s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130.743s</a:t>
                      </a:r>
                    </a:p>
                    <a:p>
                      <a:pPr algn="ctr"/>
                      <a:r>
                        <a:rPr lang="it-IT" sz="1600" dirty="0" smtClean="0"/>
                        <a:t>115.888s</a:t>
                      </a:r>
                      <a:endParaRPr lang="it-IT" sz="1600" dirty="0"/>
                    </a:p>
                  </a:txBody>
                  <a:tcPr/>
                </a:tc>
              </a:tr>
              <a:tr h="444038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28.588s</a:t>
                      </a:r>
                    </a:p>
                    <a:p>
                      <a:pPr algn="ctr"/>
                      <a:r>
                        <a:rPr lang="it-IT" sz="1600" dirty="0" smtClean="0"/>
                        <a:t>26.802s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43.527s</a:t>
                      </a:r>
                    </a:p>
                    <a:p>
                      <a:pPr algn="ctr"/>
                      <a:r>
                        <a:rPr lang="it-IT" sz="1600" dirty="0" smtClean="0"/>
                        <a:t>38.94s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132.643s</a:t>
                      </a:r>
                    </a:p>
                    <a:p>
                      <a:pPr algn="ctr"/>
                      <a:r>
                        <a:rPr lang="it-IT" sz="1600" dirty="0" smtClean="0"/>
                        <a:t>125.556s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8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95998"/>
              </p:ext>
            </p:extLst>
          </p:nvPr>
        </p:nvGraphicFramePr>
        <p:xfrm>
          <a:off x="1074835" y="2326374"/>
          <a:ext cx="6096000" cy="2225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07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Altera Freedom level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Dealing with an Altera Board gives us a great degree of freedom in creating partially reconfigurable regions. Every block on the board could ideally be a region, this means that in a 220x175 blocks board we could generate 38500 regions.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8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Freedom Price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great freedom degree gives us a lot of possibilities when it comes to choosing a possible area for a region, but this makes our choice incredibly computationally heavy.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Problem Example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Let’s think for a moment at a problem with N regions, each of them requiring just one block (suppose 1 LAB). </a:t>
            </a:r>
            <a:r>
              <a:rPr lang="en-US" dirty="0"/>
              <a:t>E</a:t>
            </a:r>
            <a:r>
              <a:rPr lang="en-US" dirty="0" smtClean="0"/>
              <a:t>ven excluding the reducible areas (areas bigger than what actually needed, such as a 2x2 area in this case) each region has 38500 possible positions, this means N*38500 possible areas! (192500 for just 5 regions)</a:t>
            </a:r>
          </a:p>
          <a:p>
            <a:pPr marL="0" indent="0">
              <a:buNone/>
            </a:pPr>
            <a:r>
              <a:rPr lang="en-US" dirty="0" smtClean="0"/>
              <a:t>This is clearly too much to handle in a reasonable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3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Proposed Solution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way we propose to tackle this problem is reducing this freedom by “discretizing” the board, this ,in general ,  prevent the solution from reaching the global optimum, but it allows the computation to end in a reasonable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Discretization Example</a:t>
            </a:r>
            <a:endParaRPr lang="en-US" dirty="0">
              <a:solidFill>
                <a:srgbClr val="4F81BD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rcRect l="-22136" r="-22136"/>
          <a:stretch>
            <a:fillRect/>
          </a:stretch>
        </p:blipFill>
        <p:spPr/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3489"/>
            <a:ext cx="9144000" cy="1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6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Discretization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previous example we discretized a 220x175 board into a 86x10 representation, this allows us to work with a reasonable number of possible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1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Future ideas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very critical cases this discretization could affect the feasibility of the solution and not only its performance (e.g. : in the previous solution 11 regions that requires the exact amount of blocks of one row in the original </a:t>
            </a:r>
            <a:r>
              <a:rPr lang="en-US" dirty="0" err="1" smtClean="0"/>
              <a:t>fpga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 smtClean="0"/>
              <a:t>For this particular cases we thought that if a feasible solution is not found the software could restart the computation using a less strict discretization (requiring a lot more time).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9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81BD"/>
                </a:solidFill>
              </a:rPr>
              <a:t>Examples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23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659</Words>
  <Application>Microsoft Macintosh PowerPoint</Application>
  <PresentationFormat>Presentazione su schermo (4:3)</PresentationFormat>
  <Paragraphs>239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Tema di Office</vt:lpstr>
      <vt:lpstr>Beta Altera Floorplan Results</vt:lpstr>
      <vt:lpstr>Altera Freedom level</vt:lpstr>
      <vt:lpstr>Freedom Price</vt:lpstr>
      <vt:lpstr>Problem Example</vt:lpstr>
      <vt:lpstr>Proposed Solution</vt:lpstr>
      <vt:lpstr>Discretization Example</vt:lpstr>
      <vt:lpstr>Discretization</vt:lpstr>
      <vt:lpstr>Future ideas</vt:lpstr>
      <vt:lpstr>Examples</vt:lpstr>
      <vt:lpstr>1 Region 1 Lab</vt:lpstr>
      <vt:lpstr>More Regions</vt:lpstr>
      <vt:lpstr>More Regions Results</vt:lpstr>
      <vt:lpstr>Comparing Precision:  Regions Parameters</vt:lpstr>
      <vt:lpstr>Comparing Precision:  Regions Parameters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Filippo Pellolio</dc:creator>
  <cp:lastModifiedBy>Andrea Rottigni</cp:lastModifiedBy>
  <cp:revision>24</cp:revision>
  <dcterms:created xsi:type="dcterms:W3CDTF">2015-05-14T12:27:07Z</dcterms:created>
  <dcterms:modified xsi:type="dcterms:W3CDTF">2015-05-28T21:30:29Z</dcterms:modified>
</cp:coreProperties>
</file>