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20c121932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20c121932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20c121932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20c12193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78bc09a4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e78bc09a4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78bc09a4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e78bc09a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78bc09a4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e78bc09a4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e7901575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e7901575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79f14dc0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e79f14dc0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79f14dc0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e79f14dc0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79f14dc0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e79f14dc0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e79f14dc0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e79f14dc0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90ff78f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90ff78f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e93171548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e93171548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79f14dc0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e79f14dc0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90ff78ff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90ff78ff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20c12193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20c12193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20c12193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20c12193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20c12193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20c12193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20c12193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20c12193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20c12193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20c12193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90ff78ff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90ff78ff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eprint.iacr.org/2021/126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DEMONSTRAȚII ZERO-KNOWLEDGE DE APARTENENȚĂ LA MULȚIMI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729575" y="3504150"/>
            <a:ext cx="76881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Absolvent: Pârjol Andrei-Nicolae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Coordonator științific: Conf.dr. Ruxandra Olimid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462675"/>
            <a:ext cx="7688700" cy="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Arbori hash Merkle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6672450" y="1049775"/>
            <a:ext cx="2395500" cy="4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Arbore Merkle sparse de adâncime 3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/>
              <a:t>Am introdus elementele  A,B,C,D,E,F.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/>
              <a:t>Nodurile frunză conțin doar valorile hash ale elementelor din </a:t>
            </a:r>
            <a:r>
              <a:rPr lang="ro"/>
              <a:t>mulțimea</a:t>
            </a:r>
            <a:r>
              <a:rPr lang="ro"/>
              <a:t> suport. Restul nodurilor sunt calculate folosind funcția hash POSEIDON care primește ca și intrări valorile nodurilor copii.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049775"/>
            <a:ext cx="5830225" cy="35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Demonstrații de apartenență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parcurgerea corectă a drumului de la nodul frunză cu valoarea 𝑃𝑂𝑆(𝑥) pentru care se face demonstrația până la rădăcina arborelui împreună cu o demonstrație pentru cunoașterea preimaginii valorii hash </a:t>
            </a:r>
            <a:r>
              <a:rPr lang="ro" sz="1800"/>
              <a:t>𝑃𝑂𝑆(𝑥) 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Complexitate în timp : O(log(|S|)) . Folosim 2 vectori : </a:t>
            </a:r>
            <a:r>
              <a:rPr i="1" lang="ro" sz="1800"/>
              <a:t>siblings </a:t>
            </a:r>
            <a:r>
              <a:rPr lang="ro" sz="1800"/>
              <a:t>și </a:t>
            </a:r>
            <a:r>
              <a:rPr i="1" lang="ro" sz="1800"/>
              <a:t>path</a:t>
            </a:r>
            <a:r>
              <a:rPr lang="ro" sz="1800"/>
              <a:t> pentru a reconstrui rădăcina și acceptăm demonstrația doar dacă rădăcina obținută este egală cu rădăcina publică.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527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Demonstrații de apartenență 2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6352500" y="1062725"/>
            <a:ext cx="2791500" cy="40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/>
              <a:t>Sunt colorate cu verde toate nodurile care fac parte din vectorul 𝑠𝑖𝑏𝑙𝑖𝑛𝑔𝑠𝐶 pentru demonstrația de apartenență a elementului 𝐶.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1800"/>
              <a:t>𝑃𝑟𝑜𝑣𝑒(𝑥, 𝑆) generează vectorii 𝑠𝑖𝑏𝑙𝑖𝑛𝑔𝑠𝐶 = [𝐷′ , 𝐴𝐵′ , 00𝐸𝐹′ ], 𝑝𝑎𝑡ℎ𝐶 = [0, 1, 0] împreună cu o demonstrație zK-SNARK pentru cunoașterea preimaginii 𝑃𝑂𝑆(𝐶).</a:t>
            </a:r>
            <a:endParaRPr sz="1800"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21875"/>
            <a:ext cx="6047698" cy="3728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Modelul UTXO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729450" y="1789650"/>
            <a:ext cx="7688700" cy="3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/>
              <a:t>Nu putem șterge sau actualiza elemente din arborele hash așa că le vom anula folosind valori hash “nullifier”.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800"/>
              <a:t>Folosim modelul UTXO (2 arbori hash) pentru a memora valorile hash și pentru a memora valorile nullifier pentru hash-urile anulate.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800"/>
              <a:t>Demonstrația va conține 3 părți : demonstrația de apartenență, demonstrația că valoarea nullifier-ului a fost calculată corect și demonstrația de non-apartenență a nullifier-ului (elementul nu a fost anulat încă).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1800"/>
              <a:t>Valoarea nullifier-ului poate să fie publică deoarece aceasta nu poate fi asociată cu nici una din valorile hash publice din arborele Merkle (securitate computațională).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Demonstrații de </a:t>
            </a:r>
            <a:r>
              <a:rPr lang="ro"/>
              <a:t>non-apartenență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729450" y="2078875"/>
            <a:ext cx="7688700" cy="30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/>
              <a:t>În practică demonstrațiile de non-apartenență folosesc un arbore Merkle sparse cu adâncimea suficient de mare pentru a cuprinde toate valorile din codomeniul funcției hash(în cazul nostru 254 de nivele). Vom folosi valorile hash ale nullifier-ilor pe post de index în vectorul nodurilor frunză și vom codifica valorile 0 pentru nefolosit și 1 pentru folosit.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800"/>
              <a:t>Astfel pentru a demonstra non-apartenența unui nullifier va trebui să demonstrăm apartenența valori 0 la poziția nullifier-ului.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1800"/>
              <a:t>Deși această abordare este simplă și elegantă, în mediul zero-knowledge este ineficientă deoarece fiecare nivel necesită un apel costisitor la funcția hash.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Arbori indexați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/>
              <a:t>Acest arbore este dens, are o adâncime substanțial mai mică și nodurile frunză reprezintă hash commitment-urile nodurilor unei liste circulare simplu înlănțuite de hash-uri nullifier ordonate în ordine crescătoare.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1800"/>
              <a:t>Lista va conține toate cheiile anulate din arborele hash principal în ordine crescătoare după nullifier-ul folosit iar structura unui nod din listă este compusă din: valoarea nullifierului 𝑛𝑙𝑓𝑟, valoarea nullifier-ului următor în ordine crescătoare 𝑛𝑙𝑓𝑟𝑛𝑒𝑥𝑡  și index-ul din listă al următorului nullifier în ordine crescătoare 𝑖Next: 𝑙𝑖𝑠𝑡𝑛𝑜𝑑𝑒 = {𝑛𝑙𝑓𝑟, 𝑖Next, 𝑛𝑙𝑓𝑟𝑛𝑒𝑥𝑡}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727650" y="496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Arbori indexați 2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366375" y="3278625"/>
            <a:ext cx="8337600" cy="18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/>
              <a:t>În arborele indexat inserăm doar hash commitment-ul leafTreeNode=POSEIDON(listNode) , de exemplu F=POSEIDON(5,2,10).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800"/>
              <a:t>Folosim valorile 0 și p-1 pe post de margini inferioare/superioare.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1800"/>
              <a:t>După ce inserăm un nou nod în listă trebuie să actualizăm și nodurile frunză din arbore.</a:t>
            </a:r>
            <a:endParaRPr sz="1800"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1031819"/>
            <a:ext cx="9144001" cy="2246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Demonstrații de non-apartenență eficiente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ne folosim de proprietatea nodurilor din listă: pentru fiecare nod, valorile hash cuprinse între </a:t>
            </a:r>
            <a:r>
              <a:rPr i="1" lang="ro" sz="1800"/>
              <a:t>nlfr </a:t>
            </a:r>
            <a:r>
              <a:rPr lang="ro" sz="1800"/>
              <a:t>și </a:t>
            </a:r>
            <a:r>
              <a:rPr i="1" lang="ro" sz="1800"/>
              <a:t>nlfrnext</a:t>
            </a:r>
            <a:r>
              <a:rPr lang="ro" sz="1800"/>
              <a:t> nu au fost încă folosite.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găsim un nod în lista circulară care să cuprindă valoarea curentă, calculăm hash commitmentul și facem demonstrația de apartenență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reducem astfel </a:t>
            </a:r>
            <a:r>
              <a:rPr lang="ro" sz="1800"/>
              <a:t>numărul</a:t>
            </a:r>
            <a:r>
              <a:rPr lang="ro" sz="1800"/>
              <a:t> de apeluri la funcția hash deoarece structura arborelui devine densă și în același timp înlocuim o mare parte din apelurile rămase la funcția hash cu operații de comparare mai ușoare.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596000" y="614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Comparația performanței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000" y="1525901"/>
            <a:ext cx="7955601" cy="33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Compilarea circuitelor aritmetice cu CIRCOM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/>
              <a:t>CIRCOM este cel mai performant limbaj pentru dezvoltarea SNARK-urilor. Acesta este folosit pentru scrierea și compilarea circuitelor(QAP - Quadratic Arithmetic Programs). După compilare sunt generate fișiere *.r1cs, ce reprezintă programele sub forma unor sisteme de constrâgeri folosite apoi la demonstrații.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800"/>
              <a:t>Set de operatori speciali.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800"/>
              <a:t>Semnale publice, intermediare și de ieșire. Au un domeniu de valori setat(Fp).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1800"/>
              <a:t>Diverse limitări ale limbajului duc la implementări neconvenționale. 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Cuprins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853850"/>
            <a:ext cx="7688700" cy="32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o" sz="2000"/>
              <a:t>Contribuția personală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o" sz="2000"/>
              <a:t>Preliminarii teoretice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ro" sz="2000"/>
              <a:t>Demonstrații ZK și SNARK-uri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ro" sz="2000"/>
              <a:t>Acumulatori criptografici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o" sz="2000"/>
              <a:t>Arbori Merkle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ro" sz="2000"/>
              <a:t>Modelul UTXO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ro" sz="2000"/>
              <a:t>Arbori indexați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o" sz="2000"/>
              <a:t>Implementarea SNARK-urilor folosind CIRCOM 2.0 și snarkJS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snarkJS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o" sz="2000"/>
              <a:t>framework JS folosit pentru utilizarea circuitelor generate de CIRCOM.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o" sz="2000"/>
              <a:t>generează cheile de verificare și demonstrare folosite de cele 2 entități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o" sz="2000"/>
              <a:t>suportă protocoalele GROTH16, PLONK și FFLONK.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729450" y="508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Bibliografie selectivă </a:t>
            </a:r>
            <a:endParaRPr/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729450" y="1190750"/>
            <a:ext cx="7688700" cy="3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700"/>
              <a:t>[1] Ioanna Tzialla, Abhiram Kothapalli, Bryan Parno și Srinath Setty, Transparency Dictionaries with Succinct Proofs of Correct Operation, Cryptology ePrint Archive, Paper 2021/1263, https://eprint.iacr.org/2021/1263, 2021, url: https: //</a:t>
            </a:r>
            <a:r>
              <a:rPr lang="ro" sz="1700" u="sng">
                <a:solidFill>
                  <a:schemeClr val="hlink"/>
                </a:solidFill>
                <a:hlinkClick r:id="rId3"/>
              </a:rPr>
              <a:t>eprint.iacr.org/2021/1263</a:t>
            </a:r>
            <a:r>
              <a:rPr lang="ro" sz="1700"/>
              <a:t>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700"/>
              <a:t>[2] Official Circom 2.0 Documentation, https://docs.circom.io/, Ultima accesare: 2024-05-19.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700"/>
              <a:t>[3] Dionysis Zindros, Lecture 10: Accounts Model and Merkle Trees, Stanford, Spring online lecture, 2022, url: https://web.stanford.edu/class/ee374/lec_notes/ lec10.pdf, Ultima accesare: 2024-05-19.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700"/>
              <a:t>[4] Green și Blaze, Zero Knowledge Proofs: An illustrated primer – A Few Thoughts on Cryptographic Engineering, url: https://blog.cryptographyengineering.com/ 2014/11/27/zero-knowledge-proofs-illustrated-primer/, Ultima accesare: 2024-04-24.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700"/>
              <a:t>[5] Shafi Goldwasser, Silvio Micali și </a:t>
            </a:r>
            <a:r>
              <a:rPr lang="ro" sz="1700"/>
              <a:t>Charles</a:t>
            </a:r>
            <a:r>
              <a:rPr lang="ro" sz="1700"/>
              <a:t> Rackoff, „The knowledge complexity of interactive proof-systems”, în Oct. 2019, isbn: 9781450372664, doi: 10 . 1145 / 3335741.3335750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700"/>
              <a:t>[6] Daniel Benarroch, Matteo Campanelli, Dario Fiore, Kobi Gurkan și Dimitris Kolonelos, „Zero-Knowledge Proofs for Set Membership: Efficient, Succinct, Modular”, în Financial Cryptography and Data Security, ed. de Nikita Borisov și Claudia Diaz, Berlin, Heidelberg: Springer Berlin Heidelberg, 2021, pp. 393–414, isbn: 978-3-662- 64322-8.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1700"/>
              <a:t>[7] Foteini Baldimtsi, Ioanna Karantaidou și Srinivasan Raghuraman, „Oblivious Accumulators”, în Public-Key Cryptography – PKC 2024, ed. de Qiang Tang și Vanessa Teague, Cham: Springer Nature Switzerland, 2024, pp. 99–131, isbn: 978-3-031- 57722-2.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Contribuția personală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ro" sz="1500">
                <a:solidFill>
                  <a:srgbClr val="000000"/>
                </a:solidFill>
                <a:highlight>
                  <a:srgbClr val="FFFFFF"/>
                </a:highlight>
              </a:rPr>
              <a:t>scrierea de librării JavaScript și circuite CIRCOM pentru implementarea arborilor hash Merkle și a procedurilor de generare și verificare a demonstrațiilor.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ro" sz="1500">
                <a:solidFill>
                  <a:srgbClr val="000000"/>
                </a:solidFill>
                <a:highlight>
                  <a:srgbClr val="FFFFFF"/>
                </a:highlight>
              </a:rPr>
              <a:t>se propun și îmbunătățiri, folosind arbori hash ”indexați” introduși în lucrarea Transparency Dictionaries with Succinct Proofs of Correct Operation [1], care permit reducerea adâncimii arborilor folosiți în demonstrațiile de non-apartenență.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Introducere în demonstrații zero-knowledge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853850"/>
            <a:ext cx="7688700" cy="3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537"/>
              <a:t>Avem 2 entități , Prover (generează demonstrația 𝝅) și Verifier (verifică demonstrația </a:t>
            </a:r>
            <a:r>
              <a:rPr lang="ro" sz="1537"/>
              <a:t>𝝅</a:t>
            </a:r>
            <a:r>
              <a:rPr lang="ro" sz="1537"/>
              <a:t>).</a:t>
            </a:r>
            <a:endParaRPr sz="153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537"/>
              <a:t>Prover-ul are ca scop demonstrarea cunoașterii unei informații fără a o </a:t>
            </a:r>
            <a:r>
              <a:rPr lang="ro" sz="1537"/>
              <a:t>dezvălui Verifier-ului</a:t>
            </a:r>
            <a:r>
              <a:rPr lang="ro" sz="1537"/>
              <a:t>.</a:t>
            </a:r>
            <a:endParaRPr sz="153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537"/>
              <a:t>Demonstrațiile au următoarele proprietăți : completitudine, corectitudine și zero-knowledge.</a:t>
            </a:r>
            <a:endParaRPr sz="153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537"/>
              <a:t>Prin definiție Prover-ul are putere de calcul nelimitată și Verifier-ul are putere de calcul limitată. </a:t>
            </a:r>
            <a:endParaRPr sz="153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537"/>
              <a:t>Securitatea este computațională: Avem un parametru de securitate, iar pentru un Verifier nu este fezabil să încerce să descopere informația ascunsă.</a:t>
            </a:r>
            <a:endParaRPr sz="153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612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SNARK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700"/>
              <a:t>S</a:t>
            </a:r>
            <a:r>
              <a:rPr lang="ro" sz="1700"/>
              <a:t>uccint </a:t>
            </a:r>
            <a:r>
              <a:rPr b="1" lang="ro" sz="1700"/>
              <a:t>N</a:t>
            </a:r>
            <a:r>
              <a:rPr lang="ro" sz="1700"/>
              <a:t>on-Interactive </a:t>
            </a:r>
            <a:r>
              <a:rPr b="1" lang="ro" sz="1700"/>
              <a:t>Ar</a:t>
            </a:r>
            <a:r>
              <a:rPr lang="ro" sz="1700"/>
              <a:t>gument of </a:t>
            </a:r>
            <a:r>
              <a:rPr b="1" lang="ro" sz="1700"/>
              <a:t>K</a:t>
            </a:r>
            <a:r>
              <a:rPr lang="ro" sz="1700"/>
              <a:t>nowledge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700"/>
              <a:t>Proprități adiționale: demonstrații cu dimensiune redusă (câteva sute de biți) și non-interactivitatea dintre cele două entități.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700"/>
              <a:t>În lucrare folosim limbajul CIRCOM 2 pentru a implementa SNARK-uri însă acestea pot fi implementate și pe mașini virtuale sau direct pe procesoare.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Scopul lucrării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/>
              <a:t>Să dezvoltăm un </a:t>
            </a:r>
            <a:r>
              <a:rPr b="1" lang="ro" sz="1800"/>
              <a:t>SNARK</a:t>
            </a:r>
            <a:r>
              <a:rPr lang="ro" sz="1800"/>
              <a:t> pentru demonstrarea eficientă a apartenenței/non-apartenenței unui element x la o mulțime 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o" sz="1800"/>
              <a:t>Verifier-ul</a:t>
            </a:r>
            <a:r>
              <a:rPr lang="ro" sz="1800"/>
              <a:t> trebuie să poată astfel să verifice demonstrația într-un timp de lucru subliniar (＜|S| ) și fără să trebuiască să memoreze toate elementele din 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1800"/>
              <a:t>De asemenea , dorim să păstrăm proprietatea de zero-knowledge: </a:t>
            </a:r>
            <a:r>
              <a:rPr b="1" lang="ro" sz="1800"/>
              <a:t>Verfier-ul </a:t>
            </a:r>
            <a:r>
              <a:rPr lang="ro" sz="1800"/>
              <a:t>trebuie să verifice corectitudinea demonstrației fără ca aceasta să dezvăluie informații despre x.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Acumulator criptografic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30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/>
              <a:t>Este o reprezentare compactă a unei mulțimi de elemente sub forma unei valori hash. Folosim următorii 3 algoritmi 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𝐴 ← 𝐴𝑐𝑐(𝑆) - realizează compresia mulțimii 𝑆 într-o valoare hash notată cu 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𝜋 ← 𝑃 𝑟𝑜𝑣𝑒(𝑥, 𝑆) - generează demonstrația de apartenență la mulțimea 𝑆 pentru elementul 𝑥.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{0, 1} ← 𝑉 𝑒𝑟𝑖𝑓𝑦(𝐴, 𝜋 ) - acceptă sau respinge demonstrația 𝜋 folosind valoarea hash 𝐴.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557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Arbori hash Merkle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1227600"/>
            <a:ext cx="7688700" cy="39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/>
              <a:t>Arborii hash Merkle sunt acumulatori criptografici sub forma unor arbori binari împreună cu </a:t>
            </a:r>
            <a:r>
              <a:rPr lang="ro" sz="1800"/>
              <a:t>o funcție hash criptografică(zk-friendly).</a:t>
            </a:r>
            <a:r>
              <a:rPr lang="ro" sz="1800"/>
              <a:t>  Rădăcina arborelui este calculată de jos în sus (de la nodurile frunză spre rădăcină) după urmatoarele reguli: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pentru nodurile frunză :                                                          &lt;-nod frunză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800"/>
              <a:t>										                   &lt;-cheie secretă din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800"/>
              <a:t>												mulțimea suport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800" y="2200788"/>
            <a:ext cx="1536075" cy="2165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557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Arbori hash Merkle 2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1274225"/>
            <a:ext cx="7688700" cy="3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pentru restul nodurilor                                                                         </a:t>
            </a:r>
            <a:r>
              <a:rPr lang="ro" sz="1600"/>
              <a:t>&lt;-nod din arbore 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800"/>
              <a:t>                                                                                                                                       </a:t>
            </a:r>
            <a:r>
              <a:rPr lang="ro" sz="1600"/>
              <a:t>&lt;-noduri copil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1800"/>
              <a:t>Sunt publicate rădăcina arborelui și vectorul nodurilor frunză ce conține valorile hash ale elementelor din mulțimea suport. Arborii Merkle realizează un vector commitment.</a:t>
            </a:r>
            <a:endParaRPr sz="1800"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26600"/>
            <a:ext cx="2105449" cy="293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