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AAF0-AB39-4049-8E79-02342F8A03A7}" type="datetimeFigureOut">
              <a:rPr lang="en-US" smtClean="0"/>
              <a:t>5/9/14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93159-34D8-AF40-A6E7-D338F8F4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5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0BAB0-CEEE-2740-88CA-E2DF6F6907BE}" type="datetimeFigureOut">
              <a:rPr lang="en-US" smtClean="0"/>
              <a:t>5/9/14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4FF0F-E6FC-C744-A85F-A69B988A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4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5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41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–</a:t>
            </a:r>
            <a:br>
              <a:rPr lang="en-US" dirty="0" smtClean="0"/>
            </a:br>
            <a:r>
              <a:rPr lang="en-US" dirty="0" err="1" smtClean="0"/>
              <a:t>Mulțimi</a:t>
            </a:r>
            <a:r>
              <a:rPr lang="en-US" dirty="0" smtClean="0"/>
              <a:t> </a:t>
            </a:r>
            <a:r>
              <a:rPr lang="en-US" dirty="0" err="1" smtClean="0"/>
              <a:t>disjuncte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78920"/>
            <a:ext cx="6400800" cy="59656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andrei.parvu@cti.pub.ro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5" descr="http://upload.wikimedia.org/wikipedia/commons/2/29/Sigla_A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4393" y="152400"/>
            <a:ext cx="2133600" cy="931672"/>
          </a:xfrm>
          <a:prstGeom prst="rect">
            <a:avLst/>
          </a:prstGeom>
          <a:noFill/>
        </p:spPr>
      </p:pic>
      <p:pic>
        <p:nvPicPr>
          <p:cNvPr id="5" name="Picture 7" descr="http://upload.wikimedia.org/wikipedia/ro/f/fe/Universitatea_Politehnica_Bucuresti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52400"/>
            <a:ext cx="914400" cy="906793"/>
          </a:xfrm>
          <a:prstGeom prst="rect">
            <a:avLst/>
          </a:prstGeom>
          <a:noFill/>
        </p:spPr>
      </p:pic>
      <p:pic>
        <p:nvPicPr>
          <p:cNvPr id="6" name="Picture 11" descr="http://ocw.cs.pub.ro/courses/res/sigla_c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152400"/>
            <a:ext cx="2057400" cy="909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41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6" y="2347575"/>
            <a:ext cx="3806488" cy="2832504"/>
          </a:xfrm>
          <a:prstGeom prst="rect">
            <a:avLst/>
          </a:prstGeom>
        </p:spPr>
      </p:pic>
      <p:pic>
        <p:nvPicPr>
          <p:cNvPr id="8" name="Picture 7" descr="he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36" y="2347575"/>
            <a:ext cx="3650325" cy="23238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5529" y="189272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Size: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189272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Height: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9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Euristici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7885"/>
          </a:xfrm>
        </p:spPr>
        <p:txBody>
          <a:bodyPr/>
          <a:lstStyle/>
          <a:p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aflam</a:t>
            </a:r>
            <a:r>
              <a:rPr lang="en-US" dirty="0" smtClean="0"/>
              <a:t> </a:t>
            </a:r>
            <a:r>
              <a:rPr lang="en-US" dirty="0" err="1" smtClean="0"/>
              <a:t>radacina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nod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nodurile</a:t>
            </a:r>
            <a:r>
              <a:rPr lang="en-US" dirty="0" smtClean="0"/>
              <a:t> de la </a:t>
            </a:r>
            <a:r>
              <a:rPr lang="en-US" i="1" dirty="0" smtClean="0"/>
              <a:t>x</a:t>
            </a:r>
            <a:r>
              <a:rPr lang="en-US" dirty="0" smtClean="0"/>
              <a:t> la </a:t>
            </a:r>
            <a:r>
              <a:rPr lang="en-US" dirty="0" err="1" smtClean="0"/>
              <a:t>radacina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radacinei</a:t>
            </a:r>
            <a:endParaRPr lang="en-US" dirty="0" smtClean="0"/>
          </a:p>
          <a:p>
            <a:r>
              <a:rPr lang="en-US" dirty="0" err="1" smtClean="0"/>
              <a:t>Aplicam</a:t>
            </a:r>
            <a:r>
              <a:rPr lang="en-US" dirty="0" smtClean="0"/>
              <a:t> </a:t>
            </a:r>
            <a:r>
              <a:rPr lang="en-US" i="1" dirty="0" smtClean="0"/>
              <a:t>find(10)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 arbore din slide-</a:t>
            </a:r>
            <a:r>
              <a:rPr lang="en-US" dirty="0" err="1" smtClean="0"/>
              <a:t>ul</a:t>
            </a:r>
            <a:r>
              <a:rPr lang="en-US" dirty="0" smtClean="0"/>
              <a:t> precedent: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comp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07" y="3303603"/>
            <a:ext cx="5867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Complexitate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euristica</a:t>
            </a:r>
            <a:r>
              <a:rPr lang="en-US" dirty="0" smtClean="0"/>
              <a:t> union-by-size/height:</a:t>
            </a:r>
          </a:p>
          <a:p>
            <a:pPr lvl="1"/>
            <a:r>
              <a:rPr lang="en-US" i="1" dirty="0" smtClean="0"/>
              <a:t>O(</a:t>
            </a:r>
            <a:r>
              <a:rPr lang="en-US" i="1" dirty="0" err="1" smtClean="0"/>
              <a:t>logN</a:t>
            </a:r>
            <a:r>
              <a:rPr lang="en-US" i="1" dirty="0" smtClean="0"/>
              <a:t>)</a:t>
            </a:r>
          </a:p>
          <a:p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euristica</a:t>
            </a:r>
            <a:r>
              <a:rPr lang="en-US" dirty="0" smtClean="0"/>
              <a:t> union </a:t>
            </a:r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euristica</a:t>
            </a:r>
            <a:r>
              <a:rPr lang="en-US" dirty="0" smtClean="0"/>
              <a:t> path-compression:</a:t>
            </a:r>
          </a:p>
          <a:p>
            <a:pPr lvl="1"/>
            <a:r>
              <a:rPr lang="en-US" i="1" dirty="0" smtClean="0"/>
              <a:t>O(alpha(n))</a:t>
            </a:r>
            <a:r>
              <a:rPr lang="en-US" dirty="0" smtClean="0"/>
              <a:t>, </a:t>
            </a:r>
            <a:r>
              <a:rPr lang="en-US" i="1" dirty="0" smtClean="0"/>
              <a:t>alpha</a:t>
            </a:r>
            <a:r>
              <a:rPr lang="en-US" dirty="0" smtClean="0"/>
              <a:t> = </a:t>
            </a:r>
            <a:r>
              <a:rPr lang="en-US" dirty="0" err="1" smtClean="0"/>
              <a:t>inversa</a:t>
            </a:r>
            <a:r>
              <a:rPr lang="en-US" dirty="0" smtClean="0"/>
              <a:t> </a:t>
            </a:r>
            <a:r>
              <a:rPr lang="en-US" dirty="0" err="1" smtClean="0"/>
              <a:t>functiei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Ackermann</a:t>
            </a:r>
          </a:p>
          <a:p>
            <a:pPr lvl="1"/>
            <a:r>
              <a:rPr lang="en-US" dirty="0" smtClean="0"/>
              <a:t>&lt;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formează</a:t>
            </a:r>
            <a:r>
              <a:rPr lang="en-US" dirty="0" smtClean="0"/>
              <a:t> o </a:t>
            </a:r>
            <a:r>
              <a:rPr lang="en-US" dirty="0" err="1" smtClean="0"/>
              <a:t>mulțime</a:t>
            </a:r>
            <a:endParaRPr lang="en-US" dirty="0" smtClean="0"/>
          </a:p>
          <a:p>
            <a:r>
              <a:rPr lang="en-US" dirty="0" err="1" smtClean="0"/>
              <a:t>Operații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Interogare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in </a:t>
            </a:r>
            <a:r>
              <a:rPr lang="en-US" dirty="0" err="1" smtClean="0"/>
              <a:t>aceeași</a:t>
            </a:r>
            <a:r>
              <a:rPr lang="en-US" dirty="0" smtClean="0"/>
              <a:t> </a:t>
            </a:r>
            <a:r>
              <a:rPr lang="en-US" dirty="0" err="1" smtClean="0"/>
              <a:t>multime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Modificare</a:t>
            </a:r>
            <a:r>
              <a:rPr lang="en-US" dirty="0" smtClean="0"/>
              <a:t>: </a:t>
            </a:r>
            <a:r>
              <a:rPr lang="en-US" dirty="0" err="1" smtClean="0"/>
              <a:t>unește</a:t>
            </a:r>
            <a:r>
              <a:rPr lang="en-US" dirty="0" smtClean="0"/>
              <a:t> </a:t>
            </a:r>
            <a:r>
              <a:rPr lang="en-US" dirty="0" err="1" smtClean="0"/>
              <a:t>mulțimea</a:t>
            </a:r>
            <a:r>
              <a:rPr lang="en-US" dirty="0" smtClean="0"/>
              <a:t> din care face parte </a:t>
            </a:r>
            <a:r>
              <a:rPr lang="en-US" i="1" dirty="0" smtClean="0"/>
              <a:t>x</a:t>
            </a:r>
            <a:r>
              <a:rPr lang="en-US" dirty="0" smtClean="0"/>
              <a:t> cu </a:t>
            </a:r>
            <a:r>
              <a:rPr lang="en-US" dirty="0" err="1" smtClean="0"/>
              <a:t>mulțimea</a:t>
            </a:r>
            <a:r>
              <a:rPr lang="en-US" dirty="0" smtClean="0"/>
              <a:t> din care face parte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Reprezentăm</a:t>
            </a:r>
            <a:r>
              <a:rPr lang="en-US" dirty="0" smtClean="0"/>
              <a:t> </a:t>
            </a:r>
            <a:r>
              <a:rPr lang="en-US" dirty="0" err="1" smtClean="0"/>
              <a:t>mulțimile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Liste</a:t>
            </a:r>
            <a:endParaRPr lang="en-US" dirty="0" smtClean="0"/>
          </a:p>
          <a:p>
            <a:pPr lvl="1"/>
            <a:r>
              <a:rPr lang="en-US" dirty="0" err="1" smtClean="0"/>
              <a:t>Vectori</a:t>
            </a:r>
            <a:endParaRPr lang="en-US" dirty="0" smtClean="0"/>
          </a:p>
          <a:p>
            <a:pPr lvl="1"/>
            <a:r>
              <a:rPr lang="en-US" dirty="0" err="1" smtClean="0"/>
              <a:t>Vectori</a:t>
            </a:r>
            <a:r>
              <a:rPr lang="en-US" dirty="0" smtClean="0"/>
              <a:t> </a:t>
            </a:r>
            <a:r>
              <a:rPr lang="en-US" dirty="0" err="1" smtClean="0"/>
              <a:t>caracteristici</a:t>
            </a:r>
            <a:endParaRPr lang="en-US" dirty="0" smtClean="0"/>
          </a:p>
          <a:p>
            <a:pPr lvl="1"/>
            <a:r>
              <a:rPr lang="en-US" dirty="0" err="1" smtClean="0"/>
              <a:t>Arbori</a:t>
            </a:r>
            <a:endParaRPr lang="en-US" dirty="0"/>
          </a:p>
          <a:p>
            <a:pPr lvl="2"/>
            <a:r>
              <a:rPr lang="en-US" sz="2300" dirty="0" err="1" smtClean="0"/>
              <a:t>ar</a:t>
            </a:r>
            <a:r>
              <a:rPr lang="en-US" sz="2300" dirty="0" smtClean="0"/>
              <a:t> </a:t>
            </a:r>
            <a:r>
              <a:rPr lang="en-US" sz="2300" dirty="0" err="1" smtClean="0"/>
              <a:t>putea</a:t>
            </a:r>
            <a:r>
              <a:rPr lang="en-US" sz="2300" dirty="0" smtClean="0"/>
              <a:t> fi o </a:t>
            </a:r>
            <a:r>
              <a:rPr lang="en-US" sz="2300" dirty="0" err="1" smtClean="0"/>
              <a:t>idee</a:t>
            </a:r>
            <a:r>
              <a:rPr lang="en-US" sz="2300" dirty="0" smtClean="0"/>
              <a:t> </a:t>
            </a:r>
            <a:r>
              <a:rPr lang="en-US" sz="2300" dirty="0" err="1" smtClean="0"/>
              <a:t>bună</a:t>
            </a:r>
            <a:endParaRPr lang="en-US" sz="23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Reprezentare</a:t>
            </a:r>
            <a:r>
              <a:rPr lang="en-US" dirty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arbori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mulțime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fi un arbore cu </a:t>
            </a:r>
            <a:r>
              <a:rPr lang="en-US" dirty="0" err="1" smtClean="0"/>
              <a:t>rădăcină</a:t>
            </a:r>
            <a:endParaRPr lang="en-US" dirty="0" smtClean="0"/>
          </a:p>
          <a:p>
            <a:r>
              <a:rPr lang="en-US" dirty="0" smtClean="0"/>
              <a:t>=&gt; </a:t>
            </a:r>
            <a:r>
              <a:rPr lang="en-US" dirty="0" err="1" smtClean="0"/>
              <a:t>avem</a:t>
            </a:r>
            <a:r>
              <a:rPr lang="en-US" dirty="0" smtClean="0"/>
              <a:t> o </a:t>
            </a:r>
            <a:r>
              <a:rPr lang="en-US" dirty="0" err="1" smtClean="0"/>
              <a:t>pădure</a:t>
            </a:r>
            <a:r>
              <a:rPr lang="en-US" dirty="0" smtClean="0"/>
              <a:t> de </a:t>
            </a:r>
            <a:r>
              <a:rPr lang="en-US" dirty="0" err="1" smtClean="0"/>
              <a:t>arbori</a:t>
            </a:r>
            <a:endParaRPr lang="en-US" dirty="0" smtClean="0"/>
          </a:p>
          <a:p>
            <a:r>
              <a:rPr lang="en-US" dirty="0" err="1" smtClean="0"/>
              <a:t>Interogare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ind(x)</a:t>
            </a:r>
            <a:r>
              <a:rPr lang="en-US" dirty="0" smtClean="0"/>
              <a:t>: </a:t>
            </a:r>
            <a:r>
              <a:rPr lang="en-US" dirty="0" err="1" smtClean="0"/>
              <a:t>află</a:t>
            </a:r>
            <a:r>
              <a:rPr lang="en-US" dirty="0" smtClean="0"/>
              <a:t> </a:t>
            </a:r>
            <a:r>
              <a:rPr lang="en-US" dirty="0" err="1" smtClean="0"/>
              <a:t>rădăcina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care se </a:t>
            </a:r>
            <a:r>
              <a:rPr lang="en-US" dirty="0" err="1" smtClean="0"/>
              <a:t>află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endParaRPr lang="en-US" i="1" dirty="0" smtClean="0"/>
          </a:p>
          <a:p>
            <a:pPr lvl="1"/>
            <a:r>
              <a:rPr lang="en-US" dirty="0" err="1" smtClean="0"/>
              <a:t>verificăm</a:t>
            </a:r>
            <a:r>
              <a:rPr lang="en-US" dirty="0" smtClean="0"/>
              <a:t> </a:t>
            </a:r>
            <a:r>
              <a:rPr lang="en-US" dirty="0" err="1" smtClean="0"/>
              <a:t>rădăcinile</a:t>
            </a:r>
            <a:r>
              <a:rPr lang="en-US" dirty="0" smtClean="0"/>
              <a:t> </a:t>
            </a:r>
            <a:r>
              <a:rPr lang="en-US" dirty="0" err="1" smtClean="0"/>
              <a:t>arborilor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endParaRPr lang="en-US" i="1" dirty="0" smtClean="0"/>
          </a:p>
          <a:p>
            <a:r>
              <a:rPr lang="en-US" dirty="0" err="1" smtClean="0"/>
              <a:t>Unirea</a:t>
            </a:r>
            <a:r>
              <a:rPr lang="en-US" dirty="0" smtClean="0"/>
              <a:t> a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mulțimi</a:t>
            </a:r>
            <a:r>
              <a:rPr lang="en-US" dirty="0" smtClean="0"/>
              <a:t> (</a:t>
            </a:r>
            <a:r>
              <a:rPr lang="en-US" i="1" dirty="0" smtClean="0"/>
              <a:t>union(x, y)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trasare</a:t>
            </a:r>
            <a:r>
              <a:rPr lang="en-US" dirty="0" smtClean="0"/>
              <a:t> </a:t>
            </a:r>
            <a:r>
              <a:rPr lang="en-US" dirty="0" err="1" smtClean="0"/>
              <a:t>muchie</a:t>
            </a:r>
            <a:r>
              <a:rPr lang="en-US" dirty="0" smtClean="0"/>
              <a:t> </a:t>
            </a:r>
            <a:r>
              <a:rPr lang="en-US" dirty="0" err="1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arbori</a:t>
            </a:r>
            <a:endParaRPr lang="en-US" dirty="0" smtClean="0"/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rădăcinile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pas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651876"/>
            <a:ext cx="65786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77910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unim</a:t>
            </a:r>
            <a:r>
              <a:rPr lang="en-US" dirty="0" smtClean="0"/>
              <a:t> 4 cu 5</a:t>
            </a:r>
            <a:endParaRPr lang="en-US" dirty="0"/>
          </a:p>
        </p:txBody>
      </p:sp>
      <p:pic>
        <p:nvPicPr>
          <p:cNvPr id="9" name="Picture 8" descr="pas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48435"/>
            <a:ext cx="5626100" cy="165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4376" y="49394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u</a:t>
            </a:r>
            <a:r>
              <a:rPr lang="en-US" dirty="0" err="1" smtClean="0"/>
              <a:t>nim</a:t>
            </a:r>
            <a:r>
              <a:rPr lang="en-US" dirty="0" smtClean="0"/>
              <a:t> 4 cu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4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pa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1417638"/>
            <a:ext cx="5041900" cy="1778000"/>
          </a:xfrm>
          <a:prstGeom prst="rect">
            <a:avLst/>
          </a:prstGeom>
        </p:spPr>
      </p:pic>
      <p:pic>
        <p:nvPicPr>
          <p:cNvPr id="8" name="Picture 7" descr="pa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3673391"/>
            <a:ext cx="4318000" cy="173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084" y="2772266"/>
            <a:ext cx="3352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Unim</a:t>
            </a:r>
            <a:r>
              <a:rPr lang="en-US" dirty="0" smtClean="0"/>
              <a:t> 3 cu 7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5 </a:t>
            </a:r>
            <a:r>
              <a:rPr lang="en-US" dirty="0" err="1" smtClean="0"/>
              <a:t>si</a:t>
            </a:r>
            <a:r>
              <a:rPr lang="en-US" dirty="0" smtClean="0"/>
              <a:t> 7 in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multime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u, 3 != 4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Dar 5 </a:t>
            </a:r>
            <a:r>
              <a:rPr lang="en-US" dirty="0" err="1" smtClean="0"/>
              <a:t>si</a:t>
            </a:r>
            <a:r>
              <a:rPr lang="en-US" dirty="0" smtClean="0"/>
              <a:t> 6?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a, 4 == 4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Unim</a:t>
            </a:r>
            <a:r>
              <a:rPr lang="en-US" dirty="0" smtClean="0"/>
              <a:t> 8 cu 4</a:t>
            </a:r>
          </a:p>
        </p:txBody>
      </p:sp>
    </p:spTree>
    <p:extLst>
      <p:ext uri="{BB962C8B-B14F-4D97-AF65-F5344CB8AC3E}">
        <p14:creationId xmlns:p14="http://schemas.microsoft.com/office/powerpoint/2010/main" val="326654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pas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3965"/>
            <a:ext cx="3670300" cy="2616200"/>
          </a:xfrm>
          <a:prstGeom prst="rect">
            <a:avLst/>
          </a:prstGeom>
        </p:spPr>
      </p:pic>
      <p:pic>
        <p:nvPicPr>
          <p:cNvPr id="8" name="Picture 7" descr="pas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53" y="1323965"/>
            <a:ext cx="3657600" cy="2616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7279" y="4383143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Unim</a:t>
            </a:r>
            <a:r>
              <a:rPr lang="en-US" dirty="0" smtClean="0"/>
              <a:t> 8 cu 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6 </a:t>
            </a:r>
            <a:r>
              <a:rPr lang="en-US" dirty="0" err="1" smtClean="0"/>
              <a:t>si</a:t>
            </a:r>
            <a:r>
              <a:rPr lang="en-US" dirty="0" smtClean="0"/>
              <a:t> 9 in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multime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Da, 8 ==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8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Euristici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r>
              <a:rPr lang="en-US" dirty="0" smtClean="0"/>
              <a:t> de a </a:t>
            </a:r>
            <a:r>
              <a:rPr lang="en-US" dirty="0" err="1" smtClean="0"/>
              <a:t>uni</a:t>
            </a:r>
            <a:r>
              <a:rPr lang="en-US" dirty="0" smtClean="0"/>
              <a:t>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cu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  <a:r>
              <a:rPr lang="en-US" dirty="0" err="1" smtClean="0"/>
              <a:t>Pe</a:t>
            </a:r>
            <a:r>
              <a:rPr lang="en-US" dirty="0" smtClean="0"/>
              <a:t> care o </a:t>
            </a:r>
            <a:r>
              <a:rPr lang="en-US" dirty="0" err="1" smtClean="0"/>
              <a:t>alegem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euristici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Union-by-size: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fiul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dimensiune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&lt; </a:t>
            </a:r>
            <a:r>
              <a:rPr lang="en-US" dirty="0" err="1" smtClean="0"/>
              <a:t>dimensiune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Union-by-height: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fiul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inaltime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&lt; </a:t>
            </a:r>
            <a:r>
              <a:rPr lang="en-US" dirty="0" err="1" smtClean="0"/>
              <a:t>inaltime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2415231"/>
            <a:ext cx="3683000" cy="1803400"/>
          </a:xfrm>
          <a:prstGeom prst="rect">
            <a:avLst/>
          </a:prstGeom>
        </p:spPr>
      </p:pic>
      <p:pic>
        <p:nvPicPr>
          <p:cNvPr id="8" name="Picture 7" descr="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40" y="2415231"/>
            <a:ext cx="1536700" cy="257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6350" y="18678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3622" y="18678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442</Words>
  <Application>Microsoft Macintosh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Structuri de Date – Mulțimi disjuncte</vt:lpstr>
      <vt:lpstr>Problemă</vt:lpstr>
      <vt:lpstr>Idei</vt:lpstr>
      <vt:lpstr>Reprezentare ca arbori</vt:lpstr>
      <vt:lpstr>Exemplu</vt:lpstr>
      <vt:lpstr>Exemplu (2)</vt:lpstr>
      <vt:lpstr>Exemplu (3)</vt:lpstr>
      <vt:lpstr>Euristici</vt:lpstr>
      <vt:lpstr>Exemplu</vt:lpstr>
      <vt:lpstr>Exemplu (2)</vt:lpstr>
      <vt:lpstr>Euristici (2)</vt:lpstr>
      <vt:lpstr>Complexitate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– Mulțimi disjuncte</dc:title>
  <dc:creator>Andrei Parvu</dc:creator>
  <cp:lastModifiedBy>Andrei Parvu</cp:lastModifiedBy>
  <cp:revision>18</cp:revision>
  <dcterms:created xsi:type="dcterms:W3CDTF">2014-05-09T15:51:01Z</dcterms:created>
  <dcterms:modified xsi:type="dcterms:W3CDTF">2014-05-13T07:06:25Z</dcterms:modified>
</cp:coreProperties>
</file>