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4762-D577-EE4A-8EBF-69220DDF3D43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A69E-7F64-244F-8054-5BD522C56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7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ED5F-7C49-6340-A964-75912870877B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E5C78-AD6C-A448-8268-3DF48B033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63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E5C78-AD6C-A448-8268-3DF48B0336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7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0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0B58-0F6D-B04A-BA00-FEC84FEE7A8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1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pgeom.cs.uiuc.edu/~jeffe/teaching/algorithms/notes/10-treaps.pdf" TargetMode="External"/><Relationship Id="rId4" Type="http://schemas.openxmlformats.org/officeDocument/2006/relationships/hyperlink" Target="http://www.cs.cmu.edu/afs/cs.cmu.edu/academic/class/15451-s07/www/lecture_notes/lect0208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afs/cs.cmu.edu/project/scandal/public/papers/treaps-spaa9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Structuri</a:t>
            </a:r>
            <a:r>
              <a:rPr lang="en-US" dirty="0" smtClean="0"/>
              <a:t> de Date –</a:t>
            </a:r>
            <a:br>
              <a:rPr lang="en-US" dirty="0" smtClean="0"/>
            </a:br>
            <a:r>
              <a:rPr lang="en-US" dirty="0" err="1" smtClean="0"/>
              <a:t>Arbori</a:t>
            </a:r>
            <a:r>
              <a:rPr lang="en-US" dirty="0" smtClean="0"/>
              <a:t> </a:t>
            </a:r>
            <a:r>
              <a:rPr lang="en-US" dirty="0" err="1" smtClean="0"/>
              <a:t>binari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echilibrați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Treap-uri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04521"/>
            <a:ext cx="6400800" cy="506095"/>
          </a:xfrm>
        </p:spPr>
        <p:txBody>
          <a:bodyPr>
            <a:norm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ndrei.parvu@cti.pub.ro</a:t>
            </a:r>
            <a:endParaRPr lang="en-US" sz="2400" dirty="0"/>
          </a:p>
        </p:txBody>
      </p:sp>
      <p:pic>
        <p:nvPicPr>
          <p:cNvPr id="4" name="Picture 11" descr="http://ocw.cs.pub.ro/courses/res/sigla_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52400"/>
            <a:ext cx="2057400" cy="909476"/>
          </a:xfrm>
          <a:prstGeom prst="rect">
            <a:avLst/>
          </a:prstGeom>
          <a:noFill/>
        </p:spPr>
      </p:pic>
      <p:pic>
        <p:nvPicPr>
          <p:cNvPr id="5" name="Picture 5" descr="http://upload.wikimedia.org/wikipedia/commons/2/29/Sigla_A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4393" y="152400"/>
            <a:ext cx="2133600" cy="931672"/>
          </a:xfrm>
          <a:prstGeom prst="rect">
            <a:avLst/>
          </a:prstGeom>
          <a:noFill/>
        </p:spPr>
      </p:pic>
      <p:pic>
        <p:nvPicPr>
          <p:cNvPr id="6" name="Picture 7" descr="http://upload.wikimedia.org/wikipedia/ro/f/fe/Universitatea_Politehnica_Bucurest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52400"/>
            <a:ext cx="914400" cy="906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294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treap</a:t>
            </a:r>
            <a:endParaRPr lang="en-US" dirty="0"/>
          </a:p>
        </p:txBody>
      </p:sp>
      <p:pic>
        <p:nvPicPr>
          <p:cNvPr id="7" name="Content Placeholder 6" descr="Screen Shot 2014-04-26 at 10.16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41" r="-19041"/>
          <a:stretch>
            <a:fillRect/>
          </a:stretch>
        </p:blipFill>
        <p:spPr>
          <a:xfrm>
            <a:off x="933416" y="1791743"/>
            <a:ext cx="7281863" cy="40036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La </a:t>
            </a:r>
            <a:r>
              <a:rPr lang="en-US" sz="2300" dirty="0" err="1" smtClean="0"/>
              <a:t>fel</a:t>
            </a:r>
            <a:r>
              <a:rPr lang="en-US" sz="2300" dirty="0" smtClean="0"/>
              <a:t> </a:t>
            </a:r>
            <a:r>
              <a:rPr lang="en-US" sz="2300" dirty="0" err="1" smtClean="0"/>
              <a:t>ca</a:t>
            </a:r>
            <a:r>
              <a:rPr lang="en-US" sz="2300" dirty="0" smtClean="0"/>
              <a:t> la BST, </a:t>
            </a:r>
            <a:r>
              <a:rPr lang="en-US" sz="2300" dirty="0" err="1" smtClean="0"/>
              <a:t>coborâm</a:t>
            </a:r>
            <a:r>
              <a:rPr lang="en-US" sz="2300" dirty="0" smtClean="0"/>
              <a:t> </a:t>
            </a:r>
            <a:r>
              <a:rPr lang="en-US" sz="2300" dirty="0" err="1"/>
              <a:t>î</a:t>
            </a:r>
            <a:r>
              <a:rPr lang="en-US" sz="2300" dirty="0" err="1" smtClean="0"/>
              <a:t>n</a:t>
            </a:r>
            <a:r>
              <a:rPr lang="en-US" sz="2300" dirty="0" smtClean="0"/>
              <a:t> arbore </a:t>
            </a:r>
            <a:r>
              <a:rPr lang="en-US" sz="2300" dirty="0" err="1" smtClean="0"/>
              <a:t>până</a:t>
            </a:r>
            <a:r>
              <a:rPr lang="en-US" sz="2300" dirty="0" smtClean="0"/>
              <a:t> </a:t>
            </a:r>
            <a:r>
              <a:rPr lang="en-US" sz="2300" dirty="0" err="1" smtClean="0"/>
              <a:t>găsim</a:t>
            </a:r>
            <a:r>
              <a:rPr lang="en-US" sz="2300" dirty="0" smtClean="0"/>
              <a:t> un nod liber</a:t>
            </a:r>
          </a:p>
          <a:p>
            <a:r>
              <a:rPr lang="en-US" sz="2300" dirty="0" err="1" smtClean="0"/>
              <a:t>Dupa</a:t>
            </a:r>
            <a:r>
              <a:rPr lang="en-US" sz="2300" dirty="0" smtClean="0"/>
              <a:t> </a:t>
            </a:r>
            <a:r>
              <a:rPr lang="en-US" sz="2300" dirty="0" err="1" smtClean="0"/>
              <a:t>inserare</a:t>
            </a:r>
            <a:r>
              <a:rPr lang="en-US" sz="2300" dirty="0" smtClean="0"/>
              <a:t> </a:t>
            </a:r>
            <a:r>
              <a:rPr lang="en-US" sz="2300" dirty="0" err="1" smtClean="0"/>
              <a:t>avem</a:t>
            </a:r>
            <a:r>
              <a:rPr lang="en-US" sz="2300" dirty="0" smtClean="0"/>
              <a:t> </a:t>
            </a:r>
            <a:r>
              <a:rPr lang="en-US" sz="2300" dirty="0" err="1" smtClean="0"/>
              <a:t>grijă</a:t>
            </a:r>
            <a:r>
              <a:rPr lang="en-US" sz="2300" dirty="0" smtClean="0"/>
              <a:t> </a:t>
            </a:r>
            <a:r>
              <a:rPr lang="en-US" sz="2300" dirty="0" err="1" smtClean="0"/>
              <a:t>să</a:t>
            </a:r>
            <a:r>
              <a:rPr lang="en-US" sz="2300" dirty="0" smtClean="0"/>
              <a:t> </a:t>
            </a:r>
            <a:r>
              <a:rPr lang="en-US" sz="2300" dirty="0" err="1" smtClean="0"/>
              <a:t>satisfacem</a:t>
            </a:r>
            <a:r>
              <a:rPr lang="en-US" sz="2300" dirty="0" smtClean="0"/>
              <a:t> </a:t>
            </a:r>
            <a:r>
              <a:rPr lang="en-US" sz="2300" dirty="0" err="1" smtClean="0"/>
              <a:t>invariantul</a:t>
            </a:r>
            <a:r>
              <a:rPr lang="en-US" sz="2300" dirty="0" smtClean="0"/>
              <a:t> de heap, </a:t>
            </a:r>
            <a:r>
              <a:rPr lang="en-US" sz="2300" dirty="0" err="1" smtClean="0"/>
              <a:t>aplicând</a:t>
            </a:r>
            <a:r>
              <a:rPr lang="en-US" sz="2300" dirty="0" smtClean="0"/>
              <a:t> </a:t>
            </a:r>
            <a:r>
              <a:rPr lang="en-US" sz="2300" dirty="0" err="1" smtClean="0"/>
              <a:t>posibile</a:t>
            </a:r>
            <a:r>
              <a:rPr lang="en-US" sz="2300" dirty="0" smtClean="0"/>
              <a:t> </a:t>
            </a:r>
            <a:r>
              <a:rPr lang="en-US" sz="2300" dirty="0" err="1" smtClean="0"/>
              <a:t>rotații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Screen Shot 2014-04-26 at 10.23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049" y="3185604"/>
            <a:ext cx="5820412" cy="32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1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7" name="Content Placeholder 6" descr="Screen Shot 2014-04-26 at 10.26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87" r="-798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 descr="Screen Shot 2014-04-26 at 10.2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33104"/>
            <a:ext cx="3149600" cy="3619500"/>
          </a:xfrm>
          <a:prstGeom prst="rect">
            <a:avLst/>
          </a:prstGeom>
        </p:spPr>
      </p:pic>
      <p:pic>
        <p:nvPicPr>
          <p:cNvPr id="14" name="Picture 13" descr="Screen Shot 2014-04-26 at 10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733104"/>
            <a:ext cx="3035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3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7" name="Content Placeholder 6" descr="Screen Shot 2014-04-26 at 10.3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05" b="-175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Ș</a:t>
            </a:r>
            <a:r>
              <a:rPr lang="en-US" dirty="0" err="1" smtClean="0"/>
              <a:t>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nodul</a:t>
            </a:r>
            <a:r>
              <a:rPr lang="en-US" sz="2300" dirty="0" smtClean="0"/>
              <a:t> </a:t>
            </a:r>
            <a:r>
              <a:rPr lang="en-US" sz="2300" dirty="0" err="1" smtClean="0"/>
              <a:t>până</a:t>
            </a:r>
            <a:r>
              <a:rPr lang="en-US" sz="2300" dirty="0" smtClean="0"/>
              <a:t> </a:t>
            </a:r>
            <a:r>
              <a:rPr lang="en-US" sz="2300" dirty="0" err="1" smtClean="0"/>
              <a:t>ajunge</a:t>
            </a:r>
            <a:r>
              <a:rPr lang="en-US" sz="2300" dirty="0" smtClean="0"/>
              <a:t> </a:t>
            </a:r>
            <a:r>
              <a:rPr lang="en-US" sz="2300" dirty="0" err="1" smtClean="0"/>
              <a:t>frunză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treap</a:t>
            </a:r>
            <a:endParaRPr lang="en-US" sz="2300" dirty="0" smtClean="0"/>
          </a:p>
          <a:p>
            <a:r>
              <a:rPr lang="en-US" sz="2300" dirty="0" err="1" smtClean="0"/>
              <a:t>Invariantul</a:t>
            </a:r>
            <a:r>
              <a:rPr lang="en-US" sz="2300" dirty="0" smtClean="0"/>
              <a:t> de heap: </a:t>
            </a:r>
            <a:r>
              <a:rPr lang="en-US" sz="2300" dirty="0" err="1" smtClean="0"/>
              <a:t>rotim</a:t>
            </a:r>
            <a:r>
              <a:rPr lang="en-US" sz="2300" dirty="0" smtClean="0"/>
              <a:t> </a:t>
            </a:r>
            <a:r>
              <a:rPr lang="en-US" sz="2300" dirty="0" err="1" smtClean="0"/>
              <a:t>în</a:t>
            </a:r>
            <a:r>
              <a:rPr lang="en-US" sz="2300" dirty="0" smtClean="0"/>
              <a:t> </a:t>
            </a:r>
            <a:r>
              <a:rPr lang="en-US" sz="2300" dirty="0" err="1" smtClean="0"/>
              <a:t>direcția</a:t>
            </a:r>
            <a:r>
              <a:rPr lang="en-US" sz="2300" dirty="0" smtClean="0"/>
              <a:t> </a:t>
            </a:r>
            <a:r>
              <a:rPr lang="en-US" sz="2300" dirty="0" err="1" smtClean="0"/>
              <a:t>fiului</a:t>
            </a:r>
            <a:r>
              <a:rPr lang="en-US" sz="2300" dirty="0" smtClean="0"/>
              <a:t> cu </a:t>
            </a:r>
            <a:r>
              <a:rPr lang="en-US" sz="2300" dirty="0" err="1" smtClean="0"/>
              <a:t>prioritate</a:t>
            </a:r>
            <a:r>
              <a:rPr lang="en-US" sz="2300" dirty="0" smtClean="0"/>
              <a:t> </a:t>
            </a:r>
            <a:r>
              <a:rPr lang="en-US" sz="2300" dirty="0" err="1" smtClean="0"/>
              <a:t>mai</a:t>
            </a:r>
            <a:r>
              <a:rPr lang="en-US" sz="2300" dirty="0" smtClean="0"/>
              <a:t> </a:t>
            </a:r>
            <a:r>
              <a:rPr lang="en-US" sz="2300" dirty="0" err="1" smtClean="0"/>
              <a:t>mică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Screen Shot 2014-04-26 at 11.2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582" y="2832162"/>
            <a:ext cx="4980054" cy="3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ștergere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Asemănător</a:t>
            </a:r>
            <a:r>
              <a:rPr lang="en-US" dirty="0" smtClean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inversă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Existență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menține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BST, se </a:t>
            </a:r>
            <a:r>
              <a:rPr lang="en-US" dirty="0" err="1" smtClean="0"/>
              <a:t>folosește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respectarea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 heap</a:t>
            </a:r>
          </a:p>
          <a:p>
            <a:r>
              <a:rPr lang="en-US" dirty="0" err="1" smtClean="0"/>
              <a:t>Unicitate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Nodul</a:t>
            </a:r>
            <a:r>
              <a:rPr lang="en-US" dirty="0" smtClean="0"/>
              <a:t> cu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va</a:t>
            </a:r>
            <a:r>
              <a:rPr lang="en-US" dirty="0" smtClean="0"/>
              <a:t> fi </a:t>
            </a:r>
            <a:r>
              <a:rPr lang="en-US" dirty="0" err="1" smtClean="0"/>
              <a:t>radacină</a:t>
            </a:r>
            <a:endParaRPr lang="en-US" dirty="0" smtClean="0"/>
          </a:p>
          <a:p>
            <a:pPr lvl="1"/>
            <a:r>
              <a:rPr lang="en-US" dirty="0" err="1" smtClean="0"/>
              <a:t>Împarte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mod </a:t>
            </a:r>
            <a:r>
              <a:rPr lang="en-US" dirty="0" err="1" smtClean="0"/>
              <a:t>unic</a:t>
            </a:r>
            <a:r>
              <a:rPr lang="en-US" dirty="0" smtClean="0"/>
              <a:t> (</a:t>
            </a:r>
            <a:r>
              <a:rPr lang="en-US" dirty="0" err="1" smtClean="0"/>
              <a:t>după</a:t>
            </a:r>
            <a:r>
              <a:rPr lang="en-US" dirty="0" smtClean="0"/>
              <a:t> </a:t>
            </a:r>
            <a:r>
              <a:rPr lang="en-US" dirty="0" err="1" smtClean="0"/>
              <a:t>invariantul</a:t>
            </a:r>
            <a:r>
              <a:rPr lang="en-US" dirty="0" smtClean="0"/>
              <a:t> de BST)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subarbori</a:t>
            </a:r>
            <a:endParaRPr lang="en-US" dirty="0" smtClean="0"/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aplică</a:t>
            </a:r>
            <a:r>
              <a:rPr lang="en-US" dirty="0" smtClean="0"/>
              <a:t> </a:t>
            </a:r>
            <a:r>
              <a:rPr lang="en-US" dirty="0" err="1" smtClean="0"/>
              <a:t>recursiv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Datorită</a:t>
            </a:r>
            <a:r>
              <a:rPr lang="en-US" dirty="0" smtClean="0"/>
              <a:t> </a:t>
            </a:r>
            <a:r>
              <a:rPr lang="en-US" dirty="0" err="1" smtClean="0"/>
              <a:t>alegerii</a:t>
            </a:r>
            <a:r>
              <a:rPr lang="en-US" dirty="0" smtClean="0"/>
              <a:t> random a </a:t>
            </a:r>
            <a:r>
              <a:rPr lang="en-US" dirty="0" err="1" smtClean="0"/>
              <a:t>priorităților</a:t>
            </a:r>
            <a:r>
              <a:rPr lang="en-US" dirty="0" smtClean="0"/>
              <a:t>, </a:t>
            </a:r>
            <a:r>
              <a:rPr lang="en-US" dirty="0" err="1" smtClean="0"/>
              <a:t>inserarea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stergerea</a:t>
            </a:r>
            <a:r>
              <a:rPr lang="en-US" dirty="0" smtClean="0"/>
              <a:t> au </a:t>
            </a:r>
            <a:r>
              <a:rPr lang="en-US" dirty="0" err="1" smtClean="0"/>
              <a:t>loc</a:t>
            </a:r>
            <a:r>
              <a:rPr lang="en-US" dirty="0" smtClean="0"/>
              <a:t> in O(</a:t>
            </a:r>
            <a:r>
              <a:rPr lang="en-US" dirty="0" err="1" smtClean="0"/>
              <a:t>logN</a:t>
            </a:r>
            <a:r>
              <a:rPr lang="en-US" dirty="0" smtClean="0"/>
              <a:t>), N – </a:t>
            </a:r>
            <a:r>
              <a:rPr lang="en-US" dirty="0" err="1" smtClean="0"/>
              <a:t>numărul</a:t>
            </a:r>
            <a:r>
              <a:rPr lang="en-US" dirty="0" smtClean="0"/>
              <a:t> de </a:t>
            </a:r>
            <a:r>
              <a:rPr lang="en-US" dirty="0" err="1" smtClean="0"/>
              <a:t>noduri</a:t>
            </a:r>
            <a:r>
              <a:rPr lang="en-US" dirty="0" smtClean="0"/>
              <a:t> din arbore</a:t>
            </a:r>
          </a:p>
          <a:p>
            <a:r>
              <a:rPr lang="en-US" dirty="0" err="1" smtClean="0"/>
              <a:t>Numărul</a:t>
            </a:r>
            <a:r>
              <a:rPr lang="en-US" dirty="0" smtClean="0"/>
              <a:t> </a:t>
            </a:r>
            <a:r>
              <a:rPr lang="en-US" dirty="0" err="1" smtClean="0"/>
              <a:t>așteptat</a:t>
            </a:r>
            <a:r>
              <a:rPr lang="en-US" dirty="0" smtClean="0"/>
              <a:t> de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într</a:t>
            </a:r>
            <a:r>
              <a:rPr lang="en-US" dirty="0" smtClean="0"/>
              <a:t>-o </a:t>
            </a:r>
            <a:r>
              <a:rPr lang="en-US" dirty="0" err="1" smtClean="0"/>
              <a:t>inserare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O(1)</a:t>
            </a:r>
          </a:p>
          <a:p>
            <a:r>
              <a:rPr lang="en-US" dirty="0" err="1" smtClean="0"/>
              <a:t>Demonstrație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Depășeste</a:t>
            </a:r>
            <a:r>
              <a:rPr lang="en-US" dirty="0" smtClean="0"/>
              <a:t> </a:t>
            </a:r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r>
              <a:rPr lang="en-US" dirty="0" smtClean="0"/>
              <a:t> :)</a:t>
            </a:r>
          </a:p>
          <a:p>
            <a:pPr lvl="1"/>
            <a:r>
              <a:rPr lang="en-US" dirty="0" smtClean="0"/>
              <a:t>Dar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găsi</a:t>
            </a:r>
            <a:r>
              <a:rPr lang="en-US" dirty="0" smtClean="0"/>
              <a:t> la [1]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0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operații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minima</a:t>
            </a:r>
          </a:p>
          <a:p>
            <a:r>
              <a:rPr lang="en-US" dirty="0" err="1" smtClean="0"/>
              <a:t>Găsire</a:t>
            </a:r>
            <a:r>
              <a:rPr lang="en-US" dirty="0" smtClean="0"/>
              <a:t> element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maximă</a:t>
            </a:r>
            <a:endParaRPr lang="en-US" dirty="0" smtClean="0"/>
          </a:p>
          <a:p>
            <a:r>
              <a:rPr lang="en-US" dirty="0" err="1" smtClean="0"/>
              <a:t>Găsirea</a:t>
            </a:r>
            <a:r>
              <a:rPr lang="en-US" dirty="0" smtClean="0"/>
              <a:t> </a:t>
            </a:r>
            <a:r>
              <a:rPr lang="en-US" dirty="0" err="1" smtClean="0"/>
              <a:t>celei</a:t>
            </a:r>
            <a:r>
              <a:rPr lang="en-US" dirty="0" smtClean="0"/>
              <a:t> de-a k-a </a:t>
            </a:r>
            <a:r>
              <a:rPr lang="en-US" dirty="0" err="1" smtClean="0"/>
              <a:t>cheie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ordine</a:t>
            </a:r>
            <a:r>
              <a:rPr lang="en-US" dirty="0" smtClean="0"/>
              <a:t> </a:t>
            </a:r>
            <a:r>
              <a:rPr lang="en-US" dirty="0" err="1" smtClean="0"/>
              <a:t>sortată</a:t>
            </a:r>
            <a:endParaRPr lang="en-US" dirty="0" smtClean="0"/>
          </a:p>
          <a:p>
            <a:r>
              <a:rPr lang="en-US" dirty="0" smtClean="0"/>
              <a:t>Split</a:t>
            </a:r>
          </a:p>
          <a:p>
            <a:r>
              <a:rPr lang="en-US" dirty="0" smtClean="0"/>
              <a:t>Join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328"/>
            <a:ext cx="8229600" cy="650309"/>
          </a:xfrm>
        </p:spPr>
        <p:txBody>
          <a:bodyPr>
            <a:normAutofit/>
          </a:bodyPr>
          <a:lstStyle/>
          <a:p>
            <a:r>
              <a:rPr lang="en-US" dirty="0" err="1" smtClean="0"/>
              <a:t>Recapitulare</a:t>
            </a:r>
            <a:r>
              <a:rPr lang="en-US" dirty="0" smtClean="0"/>
              <a:t>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Chei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noduri</a:t>
            </a:r>
            <a:endParaRPr lang="en-US" dirty="0"/>
          </a:p>
          <a:p>
            <a:r>
              <a:rPr lang="en-US" dirty="0" err="1" smtClean="0"/>
              <a:t>Cheia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este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decât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nodurilor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stâng</a:t>
            </a:r>
            <a:endParaRPr lang="en-US" dirty="0" smtClean="0"/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mică</a:t>
            </a:r>
            <a:r>
              <a:rPr lang="en-US" dirty="0" smtClean="0"/>
              <a:t> </a:t>
            </a:r>
            <a:r>
              <a:rPr lang="en-US" dirty="0" err="1" smtClean="0"/>
              <a:t>decât</a:t>
            </a:r>
            <a:r>
              <a:rPr lang="en-US" dirty="0" smtClean="0"/>
              <a:t> </a:t>
            </a:r>
            <a:r>
              <a:rPr lang="en-US" dirty="0" err="1" smtClean="0"/>
              <a:t>cheile</a:t>
            </a:r>
            <a:r>
              <a:rPr lang="en-US" dirty="0" smtClean="0"/>
              <a:t> </a:t>
            </a:r>
            <a:r>
              <a:rPr lang="en-US" dirty="0" err="1" smtClean="0"/>
              <a:t>nodurilor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err="1" smtClean="0"/>
              <a:t>Operații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nserare</a:t>
            </a:r>
            <a:r>
              <a:rPr lang="en-US" dirty="0" smtClean="0"/>
              <a:t>, </a:t>
            </a:r>
            <a:r>
              <a:rPr lang="en-US" dirty="0" err="1"/>
              <a:t>ș</a:t>
            </a:r>
            <a:r>
              <a:rPr lang="en-US" dirty="0" err="1" smtClean="0"/>
              <a:t>tergere</a:t>
            </a:r>
            <a:r>
              <a:rPr lang="en-US" dirty="0" smtClean="0"/>
              <a:t>, </a:t>
            </a:r>
            <a:r>
              <a:rPr lang="en-US" dirty="0" err="1" smtClean="0"/>
              <a:t>găsire</a:t>
            </a:r>
            <a:r>
              <a:rPr lang="en-US" dirty="0" smtClean="0"/>
              <a:t> maxim, </a:t>
            </a:r>
            <a:r>
              <a:rPr lang="en-US" dirty="0" err="1" smtClean="0"/>
              <a:t>găsire</a:t>
            </a:r>
            <a:r>
              <a:rPr lang="en-US" dirty="0" smtClean="0"/>
              <a:t> minim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adâncime_arbore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comparație</a:t>
            </a:r>
            <a:r>
              <a:rPr lang="en-US" dirty="0" smtClean="0"/>
              <a:t> </a:t>
            </a:r>
            <a:r>
              <a:rPr lang="en-US" dirty="0" err="1" smtClean="0"/>
              <a:t>alți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arbori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BST</a:t>
            </a:r>
          </a:p>
          <a:p>
            <a:r>
              <a:rPr lang="en-US" dirty="0" smtClean="0"/>
              <a:t>Augmented BST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ștergere</a:t>
            </a:r>
            <a:r>
              <a:rPr lang="en-US" dirty="0" smtClean="0"/>
              <a:t>, un nod e </a:t>
            </a:r>
            <a:r>
              <a:rPr lang="en-US" dirty="0" err="1" smtClean="0"/>
              <a:t>înlocuit</a:t>
            </a:r>
            <a:r>
              <a:rPr lang="en-US" dirty="0" smtClean="0"/>
              <a:t> cu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stâng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mic</a:t>
            </a:r>
            <a:r>
              <a:rPr lang="en-US" dirty="0" smtClean="0"/>
              <a:t> din </a:t>
            </a:r>
            <a:r>
              <a:rPr lang="en-US" dirty="0" err="1" smtClean="0"/>
              <a:t>subarborele</a:t>
            </a:r>
            <a:r>
              <a:rPr lang="en-US" dirty="0" smtClean="0"/>
              <a:t> </a:t>
            </a:r>
            <a:r>
              <a:rPr lang="en-US" dirty="0" err="1" smtClean="0"/>
              <a:t>drept</a:t>
            </a:r>
            <a:endParaRPr lang="en-US" dirty="0" smtClean="0"/>
          </a:p>
          <a:p>
            <a:r>
              <a:rPr lang="en-US" dirty="0" smtClean="0"/>
              <a:t>Global rebuilding BST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înălțimea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tot </a:t>
            </a:r>
            <a:r>
              <a:rPr lang="en-US" dirty="0" err="1" smtClean="0"/>
              <a:t>arborele</a:t>
            </a:r>
            <a:endParaRPr lang="en-US" dirty="0" smtClean="0"/>
          </a:p>
          <a:p>
            <a:r>
              <a:rPr lang="en-US" dirty="0" smtClean="0"/>
              <a:t>Scapegoat Tree</a:t>
            </a:r>
          </a:p>
          <a:p>
            <a:pPr lvl="1"/>
            <a:r>
              <a:rPr lang="en-US" dirty="0" err="1" smtClean="0"/>
              <a:t>Dacă</a:t>
            </a:r>
            <a:r>
              <a:rPr lang="en-US" dirty="0" smtClean="0"/>
              <a:t> </a:t>
            </a:r>
            <a:r>
              <a:rPr lang="en-US" dirty="0" err="1" smtClean="0"/>
              <a:t>înălțime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</a:t>
            </a:r>
            <a:r>
              <a:rPr lang="en-US" dirty="0" err="1" smtClean="0"/>
              <a:t>depășește</a:t>
            </a:r>
            <a:r>
              <a:rPr lang="en-US" dirty="0" smtClean="0"/>
              <a:t> o </a:t>
            </a:r>
            <a:r>
              <a:rPr lang="en-US" dirty="0" err="1" smtClean="0"/>
              <a:t>limită</a:t>
            </a:r>
            <a:r>
              <a:rPr lang="en-US" dirty="0" smtClean="0"/>
              <a:t>, se reface un </a:t>
            </a:r>
            <a:r>
              <a:rPr lang="en-US" dirty="0" err="1" smtClean="0"/>
              <a:t>subarbore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 smtClean="0">
              <a:hlinkClick r:id="rId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://www.cs.cmu.edu/afs/cs.cmu.edu/project/scandal/public/papers/treaps-spaa98.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://compgeom.cs.uiuc.edu/~jeffe/teaching/algorithms/notes/10-</a:t>
            </a:r>
            <a:r>
              <a:rPr lang="en-US" dirty="0" smtClean="0">
                <a:hlinkClick r:id="rId3"/>
              </a:rPr>
              <a:t>treaps.pdf</a:t>
            </a:r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://www.cs.cmu.edu/afs/cs.cmu.edu/academic/class/15451-s07/www/lecture_notes/lect0208.</a:t>
            </a:r>
            <a:r>
              <a:rPr lang="en-US" dirty="0" smtClean="0">
                <a:hlinkClick r:id="rId4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Aplicații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Scheduler-</a:t>
            </a:r>
            <a:r>
              <a:rPr lang="en-US" dirty="0" err="1" smtClean="0"/>
              <a:t>ul</a:t>
            </a:r>
            <a:r>
              <a:rPr lang="en-US" dirty="0" smtClean="0"/>
              <a:t> de Linux kernel </a:t>
            </a:r>
            <a:r>
              <a:rPr lang="en-US" dirty="0" err="1" smtClean="0"/>
              <a:t>folosește</a:t>
            </a:r>
            <a:r>
              <a:rPr lang="en-US" dirty="0" smtClean="0"/>
              <a:t> arbore </a:t>
            </a:r>
            <a:r>
              <a:rPr lang="en-US" dirty="0" err="1" smtClean="0"/>
              <a:t>roșu-negru</a:t>
            </a:r>
            <a:endParaRPr lang="en-US" dirty="0" smtClean="0"/>
          </a:p>
          <a:p>
            <a:r>
              <a:rPr lang="en-US" dirty="0" err="1" smtClean="0"/>
              <a:t>Jocuri</a:t>
            </a:r>
            <a:r>
              <a:rPr lang="en-US" dirty="0" smtClean="0"/>
              <a:t> video – </a:t>
            </a:r>
            <a:r>
              <a:rPr lang="en-US" dirty="0" err="1" smtClean="0"/>
              <a:t>obiecte</a:t>
            </a:r>
            <a:r>
              <a:rPr lang="en-US" dirty="0" smtClean="0"/>
              <a:t> din plan care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inserate</a:t>
            </a:r>
            <a:r>
              <a:rPr lang="en-US" dirty="0" smtClean="0"/>
              <a:t>, </a:t>
            </a:r>
            <a:r>
              <a:rPr lang="en-US" dirty="0" err="1"/>
              <a:t>ș</a:t>
            </a:r>
            <a:r>
              <a:rPr lang="en-US" dirty="0" err="1" smtClean="0"/>
              <a:t>terse</a:t>
            </a:r>
            <a:r>
              <a:rPr lang="en-US" dirty="0" smtClean="0"/>
              <a:t> </a:t>
            </a:r>
            <a:r>
              <a:rPr lang="en-US" dirty="0" err="1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găsite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8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Probleme</a:t>
            </a:r>
            <a:r>
              <a:rPr lang="en-US" sz="4000" dirty="0" smtClean="0"/>
              <a:t> BST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296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Comportament</a:t>
            </a:r>
            <a:r>
              <a:rPr lang="en-US" sz="2500" dirty="0" smtClean="0"/>
              <a:t> bun </a:t>
            </a:r>
            <a:r>
              <a:rPr lang="en-US" sz="2500" dirty="0" err="1" smtClean="0"/>
              <a:t>pe</a:t>
            </a:r>
            <a:r>
              <a:rPr lang="en-US" sz="2500" dirty="0" smtClean="0"/>
              <a:t> </a:t>
            </a:r>
            <a:r>
              <a:rPr lang="en-US" sz="2500" dirty="0" err="1" smtClean="0"/>
              <a:t>chei</a:t>
            </a:r>
            <a:r>
              <a:rPr lang="en-US" sz="2500" dirty="0" smtClean="0"/>
              <a:t> random, </a:t>
            </a:r>
            <a:r>
              <a:rPr lang="en-US" sz="2500" dirty="0" err="1" smtClean="0"/>
              <a:t>dar</a:t>
            </a:r>
            <a:r>
              <a:rPr lang="en-US" sz="2500" dirty="0" smtClean="0"/>
              <a:t> prost </a:t>
            </a:r>
            <a:r>
              <a:rPr lang="en-US" sz="2500" dirty="0" err="1" smtClean="0"/>
              <a:t>pe</a:t>
            </a:r>
            <a:r>
              <a:rPr lang="en-US" sz="2500" dirty="0" smtClean="0"/>
              <a:t> input particular</a:t>
            </a:r>
          </a:p>
          <a:p>
            <a:r>
              <a:rPr lang="en-US" sz="2500" dirty="0" err="1" smtClean="0"/>
              <a:t>Exemplu</a:t>
            </a:r>
            <a:r>
              <a:rPr lang="en-US" sz="2500" dirty="0" smtClean="0"/>
              <a:t>: </a:t>
            </a:r>
            <a:r>
              <a:rPr lang="en-US" sz="2500" dirty="0" err="1" smtClean="0"/>
              <a:t>chei</a:t>
            </a:r>
            <a:r>
              <a:rPr lang="en-US" sz="2500" dirty="0" smtClean="0"/>
              <a:t> </a:t>
            </a:r>
            <a:r>
              <a:rPr lang="en-US" sz="2500" dirty="0" err="1" smtClean="0"/>
              <a:t>sortate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166813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unbalanc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9" y="2296318"/>
            <a:ext cx="2139250" cy="39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BST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Standard Template Library nu </a:t>
            </a:r>
            <a:r>
              <a:rPr lang="en-US" dirty="0" err="1" smtClean="0"/>
              <a:t>ajută</a:t>
            </a:r>
            <a:r>
              <a:rPr lang="en-US" dirty="0" smtClean="0"/>
              <a:t> </a:t>
            </a:r>
            <a:r>
              <a:rPr lang="en-US" dirty="0" err="1"/>
              <a:t>î</a:t>
            </a:r>
            <a:r>
              <a:rPr lang="en-US" dirty="0" err="1" smtClean="0"/>
              <a:t>ntotdeauna</a:t>
            </a:r>
            <a:endParaRPr lang="en-US" dirty="0" smtClean="0"/>
          </a:p>
          <a:p>
            <a:r>
              <a:rPr lang="en-US" dirty="0" err="1" smtClean="0"/>
              <a:t>Deși</a:t>
            </a:r>
            <a:r>
              <a:rPr lang="en-US" dirty="0" smtClean="0"/>
              <a:t> </a:t>
            </a:r>
            <a:r>
              <a:rPr lang="en-US" dirty="0" err="1" smtClean="0"/>
              <a:t>există</a:t>
            </a:r>
            <a:r>
              <a:rPr lang="en-US" dirty="0" smtClean="0"/>
              <a:t> </a:t>
            </a:r>
            <a:r>
              <a:rPr lang="en-US" i="1" dirty="0" smtClean="0"/>
              <a:t>set</a:t>
            </a:r>
            <a:r>
              <a:rPr lang="en-US" dirty="0" smtClean="0"/>
              <a:t>, </a:t>
            </a:r>
            <a:r>
              <a:rPr lang="en-US" i="1" dirty="0" err="1" smtClean="0"/>
              <a:t>multiset</a:t>
            </a:r>
            <a:r>
              <a:rPr lang="en-US" dirty="0" smtClean="0"/>
              <a:t>, </a:t>
            </a:r>
            <a:r>
              <a:rPr lang="en-US" i="1" dirty="0" err="1" smtClean="0"/>
              <a:t>priority_queue</a:t>
            </a:r>
            <a:r>
              <a:rPr lang="en-US" dirty="0" smtClean="0"/>
              <a:t>, nu pot </a:t>
            </a:r>
            <a:r>
              <a:rPr lang="en-US" dirty="0" err="1" smtClean="0"/>
              <a:t>obține</a:t>
            </a:r>
            <a:r>
              <a:rPr lang="en-US" dirty="0" smtClean="0"/>
              <a:t> a k-a </a:t>
            </a:r>
            <a:r>
              <a:rPr lang="en-US" dirty="0" err="1" smtClean="0"/>
              <a:t>cheie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mulțime</a:t>
            </a:r>
            <a:r>
              <a:rPr lang="en-US" dirty="0" smtClean="0"/>
              <a:t> de </a:t>
            </a:r>
            <a:r>
              <a:rPr lang="en-US" dirty="0" err="1" smtClean="0"/>
              <a:t>chei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rezolvăm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arbore (</a:t>
            </a:r>
            <a:r>
              <a:rPr lang="en-US" dirty="0" err="1" smtClean="0"/>
              <a:t>mețin</a:t>
            </a:r>
            <a:r>
              <a:rPr lang="en-US" dirty="0" smtClean="0"/>
              <a:t> </a:t>
            </a:r>
            <a:r>
              <a:rPr lang="en-US" dirty="0" err="1" smtClean="0"/>
              <a:t>proprietatea</a:t>
            </a:r>
            <a:r>
              <a:rPr lang="en-US" dirty="0" smtClean="0"/>
              <a:t> de arbore de </a:t>
            </a:r>
            <a:r>
              <a:rPr lang="en-US" dirty="0" err="1" smtClean="0"/>
              <a:t>căutare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Screen Shot 2014-04-26 at 9.03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94594"/>
            <a:ext cx="6880102" cy="29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dreapta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-&gt;left = B; W-&gt;right = Z</a:t>
            </a:r>
          </a:p>
          <a:p>
            <a:r>
              <a:rPr lang="en-US" dirty="0" err="1" smtClean="0"/>
              <a:t>Rotație</a:t>
            </a:r>
            <a:r>
              <a:rPr lang="en-US" dirty="0" smtClean="0"/>
              <a:t> </a:t>
            </a:r>
            <a:r>
              <a:rPr lang="en-US" dirty="0" err="1" smtClean="0"/>
              <a:t>stânga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W-&gt;right = B; Z-&gt;left = W;</a:t>
            </a:r>
          </a:p>
          <a:p>
            <a:pPr lvl="1"/>
            <a:endParaRPr lang="en-US" dirty="0"/>
          </a:p>
          <a:p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practică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alori</a:t>
            </a:r>
            <a:r>
              <a:rPr lang="en-US" dirty="0" smtClean="0"/>
              <a:t> </a:t>
            </a:r>
            <a:r>
              <a:rPr lang="en-US" dirty="0" err="1" smtClean="0"/>
              <a:t>auxiliare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/>
              <a:t> </a:t>
            </a:r>
            <a:r>
              <a:rPr lang="en-US" dirty="0" err="1" smtClean="0"/>
              <a:t>interschimbare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rijă</a:t>
            </a:r>
            <a:r>
              <a:rPr lang="en-US" dirty="0" smtClean="0"/>
              <a:t> la </a:t>
            </a:r>
            <a:r>
              <a:rPr lang="en-US" dirty="0" err="1" smtClean="0"/>
              <a:t>părinte</a:t>
            </a:r>
            <a:endParaRPr lang="en-US" dirty="0" smtClean="0"/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oduri</a:t>
            </a:r>
            <a:r>
              <a:rPr lang="en-US" dirty="0" smtClean="0"/>
              <a:t> nil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nodurile</a:t>
            </a:r>
            <a:r>
              <a:rPr lang="en-US" dirty="0" smtClean="0"/>
              <a:t> care nu au 2 </a:t>
            </a:r>
            <a:r>
              <a:rPr lang="en-US" dirty="0" err="1" smtClean="0"/>
              <a:t>fii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Echilibrare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Totuși</a:t>
            </a:r>
            <a:r>
              <a:rPr lang="en-US" dirty="0" smtClean="0"/>
              <a:t>, </a:t>
            </a:r>
            <a:r>
              <a:rPr lang="en-US" dirty="0" err="1" smtClean="0"/>
              <a:t>când</a:t>
            </a:r>
            <a:r>
              <a:rPr lang="en-US" dirty="0" smtClean="0"/>
              <a:t>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rotațiile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Îi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asigna</a:t>
            </a:r>
            <a:r>
              <a:rPr lang="en-US" dirty="0" smtClean="0"/>
              <a:t> </a:t>
            </a:r>
            <a:r>
              <a:rPr lang="en-US" dirty="0" err="1" smtClean="0"/>
              <a:t>fiecărui</a:t>
            </a:r>
            <a:r>
              <a:rPr lang="en-US" dirty="0" smtClean="0"/>
              <a:t> nod, la </a:t>
            </a:r>
            <a:r>
              <a:rPr lang="en-US" dirty="0" err="1" smtClean="0"/>
              <a:t>inserare</a:t>
            </a:r>
            <a:r>
              <a:rPr lang="en-US" dirty="0" smtClean="0"/>
              <a:t>, o </a:t>
            </a:r>
            <a:r>
              <a:rPr lang="en-US" dirty="0" err="1" smtClean="0"/>
              <a:t>prioritate</a:t>
            </a:r>
            <a:r>
              <a:rPr lang="en-US" dirty="0" smtClean="0"/>
              <a:t> </a:t>
            </a:r>
            <a:r>
              <a:rPr lang="en-US" b="1" dirty="0" smtClean="0"/>
              <a:t>random</a:t>
            </a:r>
          </a:p>
          <a:p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nod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fie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prioritatea</a:t>
            </a:r>
            <a:r>
              <a:rPr lang="en-US" dirty="0" smtClean="0"/>
              <a:t> </a:t>
            </a:r>
            <a:r>
              <a:rPr lang="en-US" dirty="0" err="1" smtClean="0"/>
              <a:t>fiilor</a:t>
            </a:r>
            <a:r>
              <a:rPr lang="en-US" dirty="0" smtClean="0"/>
              <a:t> </a:t>
            </a:r>
            <a:r>
              <a:rPr lang="en-US" dirty="0" err="1" smtClean="0"/>
              <a:t>săi</a:t>
            </a:r>
            <a:r>
              <a:rPr lang="en-US" dirty="0" smtClean="0"/>
              <a:t> (</a:t>
            </a:r>
            <a:r>
              <a:rPr lang="en-US" b="1" dirty="0" err="1" smtClean="0"/>
              <a:t>invariantul</a:t>
            </a:r>
            <a:r>
              <a:rPr lang="en-US" b="1" dirty="0" smtClean="0"/>
              <a:t> de heap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rotații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asigurăm</a:t>
            </a:r>
            <a:r>
              <a:rPr lang="en-US" dirty="0" smtClean="0"/>
              <a:t> </a:t>
            </a:r>
            <a:r>
              <a:rPr lang="en-US" dirty="0" err="1" smtClean="0"/>
              <a:t>păstrarea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invariant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2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treap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arbore </a:t>
            </a:r>
            <a:r>
              <a:rPr lang="en-US" dirty="0" err="1" smtClean="0"/>
              <a:t>binar</a:t>
            </a:r>
            <a:r>
              <a:rPr lang="en-US" dirty="0" smtClean="0"/>
              <a:t> care </a:t>
            </a:r>
            <a:r>
              <a:rPr lang="en-US" dirty="0" err="1" smtClean="0"/>
              <a:t>respectă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invarianți</a:t>
            </a:r>
            <a:endParaRPr lang="en-US" dirty="0" smtClean="0"/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</a:t>
            </a:r>
            <a:r>
              <a:rPr lang="en-US" dirty="0" err="1" smtClean="0"/>
              <a:t>arborelui</a:t>
            </a:r>
            <a:r>
              <a:rPr lang="en-US" dirty="0" smtClean="0"/>
              <a:t> de </a:t>
            </a:r>
            <a:r>
              <a:rPr lang="en-US" dirty="0" err="1" smtClean="0"/>
              <a:t>căutare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chei</a:t>
            </a:r>
            <a:r>
              <a:rPr lang="en-US" dirty="0" smtClean="0"/>
              <a:t> (</a:t>
            </a:r>
            <a:r>
              <a:rPr lang="en-US" b="1" dirty="0" smtClean="0"/>
              <a:t>tr</a:t>
            </a:r>
            <a:r>
              <a:rPr lang="en-US" dirty="0" smtClean="0"/>
              <a:t>ee)</a:t>
            </a:r>
          </a:p>
          <a:p>
            <a:pPr lvl="1"/>
            <a:r>
              <a:rPr lang="en-US" dirty="0" err="1" smtClean="0"/>
              <a:t>Invariantul</a:t>
            </a:r>
            <a:r>
              <a:rPr lang="en-US" dirty="0" smtClean="0"/>
              <a:t> de heap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priorități</a:t>
            </a:r>
            <a:r>
              <a:rPr lang="en-US" dirty="0" smtClean="0"/>
              <a:t> (h</a:t>
            </a:r>
            <a:r>
              <a:rPr lang="en-US" b="1" dirty="0" smtClean="0"/>
              <a:t>eap</a:t>
            </a:r>
            <a:r>
              <a:rPr lang="en-US" dirty="0" smtClean="0"/>
              <a:t>)</a:t>
            </a:r>
          </a:p>
          <a:p>
            <a:r>
              <a:rPr lang="en-US" dirty="0" smtClean="0"/>
              <a:t>=&gt; </a:t>
            </a:r>
            <a:r>
              <a:rPr lang="en-US" b="1" dirty="0" err="1" smtClean="0"/>
              <a:t>treap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mai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Curs 11 - Treap-uri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58-0F6D-B04A-BA00-FEC84FEE7A82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Screen Shot 2014-04-26 at 10.2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17" y="4034952"/>
            <a:ext cx="5700999" cy="185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789</Words>
  <Application>Microsoft Macintosh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Structuri de Date – Arbori binari de căutare echilibrați Treap-uri</vt:lpstr>
      <vt:lpstr>Recapitulare BST</vt:lpstr>
      <vt:lpstr>Aplicații</vt:lpstr>
      <vt:lpstr>Probleme BST</vt:lpstr>
      <vt:lpstr>Probleme BST (2)</vt:lpstr>
      <vt:lpstr>Cum rezolvăm?</vt:lpstr>
      <vt:lpstr>Pseudocod rotații</vt:lpstr>
      <vt:lpstr>Echilibrare</vt:lpstr>
      <vt:lpstr>Treap</vt:lpstr>
      <vt:lpstr>Exemplu treap</vt:lpstr>
      <vt:lpstr>Inserare</vt:lpstr>
      <vt:lpstr>Exemplu inserare (1)</vt:lpstr>
      <vt:lpstr>Exemplu inserare (2)</vt:lpstr>
      <vt:lpstr>Exemplu inserare (3)</vt:lpstr>
      <vt:lpstr>Ștergere</vt:lpstr>
      <vt:lpstr>Exemplu ștergere</vt:lpstr>
      <vt:lpstr>Analiză</vt:lpstr>
      <vt:lpstr>Complexitate</vt:lpstr>
      <vt:lpstr>Alte operații posibile</vt:lpstr>
      <vt:lpstr>Demo: comparație alți arbori de căutare</vt:lpstr>
      <vt:lpstr>Bibliografie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– Treap-uri</dc:title>
  <dc:creator>Andrei Parvu</dc:creator>
  <cp:lastModifiedBy>Andrei Parvu</cp:lastModifiedBy>
  <cp:revision>25</cp:revision>
  <dcterms:created xsi:type="dcterms:W3CDTF">2014-04-24T18:29:59Z</dcterms:created>
  <dcterms:modified xsi:type="dcterms:W3CDTF">2014-05-06T18:52:55Z</dcterms:modified>
</cp:coreProperties>
</file>