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307" r:id="rId3"/>
    <p:sldId id="308" r:id="rId4"/>
    <p:sldId id="262" r:id="rId5"/>
    <p:sldId id="260" r:id="rId6"/>
    <p:sldId id="269" r:id="rId7"/>
    <p:sldId id="270" r:id="rId8"/>
    <p:sldId id="273" r:id="rId9"/>
    <p:sldId id="278" r:id="rId10"/>
    <p:sldId id="281" r:id="rId11"/>
    <p:sldId id="303" r:id="rId12"/>
    <p:sldId id="304" r:id="rId13"/>
    <p:sldId id="306" r:id="rId14"/>
    <p:sldId id="295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6" r:id="rId29"/>
    <p:sldId id="297" r:id="rId30"/>
    <p:sldId id="298" r:id="rId31"/>
    <p:sldId id="299" r:id="rId32"/>
    <p:sldId id="300" r:id="rId33"/>
    <p:sldId id="305" r:id="rId34"/>
  </p:sldIdLst>
  <p:sldSz cx="10080625" cy="7559675"/>
  <p:notesSz cx="7559675" cy="10691813"/>
  <p:embeddedFontLst>
    <p:embeddedFont>
      <p:font typeface="Aharoni" panose="02010803020104030203" pitchFamily="2" charset="-79"/>
      <p:bold r:id="rId36"/>
    </p:embeddedFont>
    <p:embeddedFont>
      <p:font typeface="Andale Mono" panose="020B0604020202020204" charset="0"/>
      <p:regular r:id="rId37"/>
    </p:embeddedFont>
    <p:embeddedFont>
      <p:font typeface="Berlin Sans FB" panose="020E0602020502020306" pitchFamily="34" charset="0"/>
      <p:regular r:id="rId38"/>
      <p:bold r:id="rId39"/>
    </p:embeddedFont>
    <p:embeddedFont>
      <p:font typeface="Bradley Hand ITC" panose="03070402050302030203" pitchFamily="66" charset="0"/>
      <p:regular r:id="rId40"/>
    </p:embeddedFont>
    <p:embeddedFont>
      <p:font typeface="Cooper Black" panose="0208090404030B020404" pitchFamily="18" charset="0"/>
      <p:regular r:id="rId41"/>
    </p:embeddedFont>
    <p:embeddedFont>
      <p:font typeface="Source Code Pro" panose="020B0509030403020204" pitchFamily="49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651D58F-8947-9E45-8A03-9386855D698A}">
          <p14:sldIdLst>
            <p14:sldId id="256"/>
            <p14:sldId id="307"/>
            <p14:sldId id="308"/>
            <p14:sldId id="262"/>
            <p14:sldId id="260"/>
            <p14:sldId id="269"/>
            <p14:sldId id="270"/>
            <p14:sldId id="273"/>
            <p14:sldId id="278"/>
            <p14:sldId id="281"/>
            <p14:sldId id="303"/>
            <p14:sldId id="304"/>
            <p14:sldId id="306"/>
          </p14:sldIdLst>
        </p14:section>
        <p14:section name="Simple Program" id="{135D9B34-5DC2-904A-8F4B-FA2F563C2C75}">
          <p14:sldIdLst>
            <p14:sldId id="295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6"/>
            <p14:sldId id="297"/>
            <p14:sldId id="298"/>
            <p14:sldId id="299"/>
            <p14:sldId id="300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EBE"/>
    <a:srgbClr val="00599C"/>
    <a:srgbClr val="004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5"/>
    <p:restoredTop sz="94752"/>
  </p:normalViewPr>
  <p:slideViewPr>
    <p:cSldViewPr snapToGrid="0" snapToObjects="1">
      <p:cViewPr varScale="1">
        <p:scale>
          <a:sx n="140" d="100"/>
          <a:sy n="140" d="100"/>
        </p:scale>
        <p:origin x="207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fdfe9995b_0_1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6fdfe9995b_0_128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fdfe9995b_0_1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fdfe9995b_0_127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24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6fdfe9995b_0_1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6fdfe9995b_0_114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fdfe9995b_0_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fdfe9995b_0_93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fdfe9995b_0_1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fdfe9995b_0_107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fdfe9995b_0_9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fdfe9995b_0_94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6fdfe9995b_0_10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6fdfe9995b_0_108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fdfe9995b_0_1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fdfe9995b_0_109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6fdfe9995b_0_10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6fdfe9995b_0_109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6fdfe9995b_0_1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6fdfe9995b_0_121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fdfe9995b_0_1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fdfe9995b_0_13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513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6fdfe9995b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6fdfe9995b_0_110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6fdfe9995b_0_1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6fdfe9995b_0_111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6fdfe9995b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6fdfe9995b_0_11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fdfe9995b_0_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fdfe9995b_0_112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6fdfe9995b_0_1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6fdfe9995b_0_113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fdfe9995b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fdfe9995b_0_113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6fdfe9995b_0_1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6fdfe9995b_0_115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6fdfe9995b_0_1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6fdfe9995b_0_116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6fdfe9995b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6fdfe9995b_0_116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6fdfe9995b_0_1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6fdfe9995b_0_117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fdfe9995b_0_132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6fdfe9995b_0_1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73393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6fdfe9995b_0_1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6fdfe9995b_0_118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fdfe9995b_0_1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fdfe9995b_0_13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fdfe9995b_0_132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6fdfe9995b_0_1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fdfe9995b_0_1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fdfe9995b_0_120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fdfe9995b_0_1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fdfe9995b_0_124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fdfe9995b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fdfe9995b_0_90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fdfe9995b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fdfe9995b_0_93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pty (msg)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826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525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351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177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876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70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528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227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err="1"/>
              <a:t>Objektorientierte</a:t>
            </a:r>
            <a:r>
              <a:rPr lang="en-GB" dirty="0"/>
              <a:t>  </a:t>
            </a:r>
            <a:r>
              <a:rPr lang="en-GB" dirty="0" err="1"/>
              <a:t>Programmierung</a:t>
            </a:r>
            <a:r>
              <a:rPr lang="en-GB" dirty="0"/>
              <a:t> 2023</a:t>
            </a:r>
            <a:endParaRPr dirty="0"/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9215965" y="7248586"/>
            <a:ext cx="4770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/>
              <a:t>‹#›</a:t>
            </a:fld>
            <a:endParaRPr/>
          </a:p>
        </p:txBody>
      </p:sp>
      <p:cxnSp>
        <p:nvCxnSpPr>
          <p:cNvPr id="36" name="Google Shape;36;p3"/>
          <p:cNvCxnSpPr/>
          <p:nvPr/>
        </p:nvCxnSpPr>
        <p:spPr>
          <a:xfrm>
            <a:off x="0" y="7152633"/>
            <a:ext cx="10080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" name="Google Shape;37;p3"/>
          <p:cNvPicPr preferRelativeResize="0"/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14625" y="65350"/>
            <a:ext cx="1242295" cy="1242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(msg)">
  <p:cSld name="Title and Content (msg)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387715" y="148018"/>
            <a:ext cx="75861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15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2"/>
          </p:nvPr>
        </p:nvSpPr>
        <p:spPr>
          <a:xfrm>
            <a:off x="387715" y="6558719"/>
            <a:ext cx="7585500" cy="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b" anchorCtr="0">
            <a:noAutofit/>
          </a:bodyPr>
          <a:lstStyle>
            <a:lvl1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AutoNum type="arabicPeriod"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387715" y="454980"/>
            <a:ext cx="75855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826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525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351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177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876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70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528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227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err="1"/>
              <a:t>Objektorientierte</a:t>
            </a:r>
            <a:r>
              <a:rPr lang="en-GB" dirty="0"/>
              <a:t>  </a:t>
            </a:r>
            <a:r>
              <a:rPr lang="en-GB" dirty="0" err="1"/>
              <a:t>Programmierung</a:t>
            </a:r>
            <a:r>
              <a:rPr lang="en-GB" dirty="0"/>
              <a:t> 2023</a:t>
            </a:r>
            <a:endParaRPr dirty="0"/>
          </a:p>
        </p:txBody>
      </p:sp>
      <p:sp>
        <p:nvSpPr>
          <p:cNvPr id="56" name="Google Shape;56;p5"/>
          <p:cNvSpPr txBox="1">
            <a:spLocks noGrp="1"/>
          </p:cNvSpPr>
          <p:nvPr>
            <p:ph type="sldNum" idx="12"/>
          </p:nvPr>
        </p:nvSpPr>
        <p:spPr>
          <a:xfrm>
            <a:off x="9215965" y="7248586"/>
            <a:ext cx="4770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/>
              <a:t>‹#›</a:t>
            </a:fld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3"/>
          </p:nvPr>
        </p:nvSpPr>
        <p:spPr>
          <a:xfrm>
            <a:off x="381254" y="1800673"/>
            <a:ext cx="9311700" cy="47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−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8" name="Google Shape;58;p5"/>
          <p:cNvPicPr preferRelativeResize="0"/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14625" y="65350"/>
            <a:ext cx="1242295" cy="1242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ntents (msg)">
  <p:cSld name="Title and two Contents (msg)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387715" y="454980"/>
            <a:ext cx="75855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379639" y="1800673"/>
            <a:ext cx="4488300" cy="47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−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2"/>
          </p:nvPr>
        </p:nvSpPr>
        <p:spPr>
          <a:xfrm>
            <a:off x="5242851" y="1800673"/>
            <a:ext cx="4442400" cy="47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−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3"/>
          </p:nvPr>
        </p:nvSpPr>
        <p:spPr>
          <a:xfrm>
            <a:off x="387715" y="148018"/>
            <a:ext cx="75861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15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826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525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351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177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876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70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528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227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err="1"/>
              <a:t>Objektorientierte</a:t>
            </a:r>
            <a:r>
              <a:rPr lang="en-GB" dirty="0"/>
              <a:t>  </a:t>
            </a:r>
            <a:r>
              <a:rPr lang="en-GB" dirty="0" err="1"/>
              <a:t>Programmierung</a:t>
            </a:r>
            <a:r>
              <a:rPr lang="en-GB" dirty="0"/>
              <a:t> 2023</a:t>
            </a:r>
            <a:endParaRPr dirty="0"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9215965" y="7248586"/>
            <a:ext cx="4770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/>
              <a:t>‹#›</a:t>
            </a:fld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4"/>
          </p:nvPr>
        </p:nvSpPr>
        <p:spPr>
          <a:xfrm>
            <a:off x="387715" y="6558719"/>
            <a:ext cx="7585500" cy="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b" anchorCtr="0">
            <a:noAutofit/>
          </a:bodyPr>
          <a:lstStyle>
            <a:lvl1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AutoNum type="arabicPeriod"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Google Shape;58;p5">
            <a:extLst>
              <a:ext uri="{FF2B5EF4-FFF2-40B4-BE49-F238E27FC236}">
                <a16:creationId xmlns:a16="http://schemas.microsoft.com/office/drawing/2014/main" id="{8EB2D653-A533-AF41-BFBF-3A7FACF3311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14625" y="65350"/>
            <a:ext cx="1242295" cy="1242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(msg)">
  <p:cSld name="Title only (msg)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826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525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351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177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876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70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528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227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err="1"/>
              <a:t>Objektorientierte</a:t>
            </a:r>
            <a:r>
              <a:rPr lang="en-GB" dirty="0"/>
              <a:t>  </a:t>
            </a:r>
            <a:r>
              <a:rPr lang="en-GB" dirty="0" err="1"/>
              <a:t>Programmierung</a:t>
            </a:r>
            <a:r>
              <a:rPr lang="en-GB" dirty="0"/>
              <a:t> 2023</a:t>
            </a:r>
            <a:endParaRPr dirty="0"/>
          </a:p>
        </p:txBody>
      </p:sp>
      <p:sp>
        <p:nvSpPr>
          <p:cNvPr id="75" name="Google Shape;75;p7"/>
          <p:cNvSpPr txBox="1">
            <a:spLocks noGrp="1"/>
          </p:cNvSpPr>
          <p:nvPr>
            <p:ph type="sldNum" idx="12"/>
          </p:nvPr>
        </p:nvSpPr>
        <p:spPr>
          <a:xfrm>
            <a:off x="9215965" y="7248586"/>
            <a:ext cx="4770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/>
              <a:t>‹#›</a:t>
            </a:fld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body" idx="1"/>
          </p:nvPr>
        </p:nvSpPr>
        <p:spPr>
          <a:xfrm>
            <a:off x="387715" y="148018"/>
            <a:ext cx="75861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15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2"/>
          </p:nvPr>
        </p:nvSpPr>
        <p:spPr>
          <a:xfrm>
            <a:off x="387715" y="6558719"/>
            <a:ext cx="7585500" cy="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b" anchorCtr="0">
            <a:noAutofit/>
          </a:bodyPr>
          <a:lstStyle>
            <a:lvl1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AutoNum type="arabicPeriod"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title"/>
          </p:nvPr>
        </p:nvSpPr>
        <p:spPr>
          <a:xfrm>
            <a:off x="387715" y="454980"/>
            <a:ext cx="75855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>
            <a:endParaRPr/>
          </a:p>
        </p:txBody>
      </p:sp>
      <p:pic>
        <p:nvPicPr>
          <p:cNvPr id="13" name="Google Shape;58;p5">
            <a:extLst>
              <a:ext uri="{FF2B5EF4-FFF2-40B4-BE49-F238E27FC236}">
                <a16:creationId xmlns:a16="http://schemas.microsoft.com/office/drawing/2014/main" id="{F218EEF0-3D75-D340-B667-24FBC677832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14625" y="65350"/>
            <a:ext cx="1242295" cy="1242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id Image (msg)">
  <p:cSld name="Solid Image (msg)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387715" y="454980"/>
            <a:ext cx="75855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>
            <a:endParaRPr/>
          </a:p>
        </p:txBody>
      </p:sp>
      <p:sp>
        <p:nvSpPr>
          <p:cNvPr id="93" name="Google Shape;93;p8"/>
          <p:cNvSpPr>
            <a:spLocks noGrp="1"/>
          </p:cNvSpPr>
          <p:nvPr>
            <p:ph type="pic" idx="2"/>
          </p:nvPr>
        </p:nvSpPr>
        <p:spPr>
          <a:xfrm>
            <a:off x="0" y="1394122"/>
            <a:ext cx="10080600" cy="57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969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−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5500" marR="0" lvl="2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22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589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28900" marR="0" lvl="5" indent="-234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111500" marR="0" lvl="6" indent="-2476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81400" marR="0" lvl="7" indent="-234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64000" marR="0" lvl="8" indent="-234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826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525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351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177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876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70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528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227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err="1"/>
              <a:t>Objektorientierte</a:t>
            </a:r>
            <a:r>
              <a:rPr lang="en-GB" dirty="0"/>
              <a:t>  </a:t>
            </a:r>
            <a:r>
              <a:rPr lang="en-GB" dirty="0" err="1"/>
              <a:t>Programmierung</a:t>
            </a:r>
            <a:r>
              <a:rPr lang="en-GB" dirty="0"/>
              <a:t> 2023</a:t>
            </a:r>
            <a:endParaRPr dirty="0"/>
          </a:p>
        </p:txBody>
      </p:sp>
      <p:sp>
        <p:nvSpPr>
          <p:cNvPr id="95" name="Google Shape;95;p8"/>
          <p:cNvSpPr txBox="1">
            <a:spLocks noGrp="1"/>
          </p:cNvSpPr>
          <p:nvPr>
            <p:ph type="sldNum" idx="12"/>
          </p:nvPr>
        </p:nvSpPr>
        <p:spPr>
          <a:xfrm>
            <a:off x="9215965" y="7248586"/>
            <a:ext cx="4770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/>
              <a:t>‹#›</a:t>
            </a:fld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body" idx="1"/>
          </p:nvPr>
        </p:nvSpPr>
        <p:spPr>
          <a:xfrm>
            <a:off x="387715" y="148018"/>
            <a:ext cx="75861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15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3" name="Google Shape;58;p5">
            <a:extLst>
              <a:ext uri="{FF2B5EF4-FFF2-40B4-BE49-F238E27FC236}">
                <a16:creationId xmlns:a16="http://schemas.microsoft.com/office/drawing/2014/main" id="{77AC4DD4-A4FB-8642-9925-78C46F3B5B6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14625" y="65350"/>
            <a:ext cx="1242295" cy="1242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nal Slide (msg)">
  <p:cSld name="Final Slide (msg)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/>
          <p:nvPr/>
        </p:nvSpPr>
        <p:spPr>
          <a:xfrm>
            <a:off x="0" y="0"/>
            <a:ext cx="10080600" cy="37797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spcFirstLastPara="1" wrap="square" lIns="95625" tIns="47800" rIns="95625" bIns="47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5871468" y="3055134"/>
            <a:ext cx="3804900" cy="54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47800" rIns="95625" bIns="47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9"/>
          <p:cNvSpPr/>
          <p:nvPr/>
        </p:nvSpPr>
        <p:spPr>
          <a:xfrm>
            <a:off x="7895604" y="2806400"/>
            <a:ext cx="1797300" cy="194700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txBody>
          <a:bodyPr spcFirstLastPara="1" wrap="square" lIns="95625" tIns="47800" rIns="95625" bIns="47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37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58;p5">
            <a:extLst>
              <a:ext uri="{FF2B5EF4-FFF2-40B4-BE49-F238E27FC236}">
                <a16:creationId xmlns:a16="http://schemas.microsoft.com/office/drawing/2014/main" id="{0ABDEBDE-9425-514D-B6FE-377116D023F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1804" y="5303098"/>
            <a:ext cx="1242295" cy="1242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 txBox="1">
            <a:spLocks noGrp="1"/>
          </p:cNvSpPr>
          <p:nvPr>
            <p:ph type="subTitle" idx="1"/>
          </p:nvPr>
        </p:nvSpPr>
        <p:spPr>
          <a:xfrm>
            <a:off x="504000" y="301320"/>
            <a:ext cx="9071700" cy="5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SzPts val="17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/>
            </a:lvl5pPr>
            <a:lvl6pPr marL="0" marR="0" lvl="5" indent="0" algn="l" rtl="0">
              <a:spcBef>
                <a:spcPts val="500"/>
              </a:spcBef>
              <a:spcAft>
                <a:spcPts val="0"/>
              </a:spcAft>
              <a:buSzPts val="1900"/>
              <a:buNone/>
              <a:defRPr sz="1800" b="0" i="0" u="none" strike="noStrike" cap="none"/>
            </a:lvl6pPr>
            <a:lvl7pPr marL="0" marR="0" lvl="6" indent="0" algn="l" rtl="0">
              <a:spcBef>
                <a:spcPts val="500"/>
              </a:spcBef>
              <a:spcAft>
                <a:spcPts val="0"/>
              </a:spcAft>
              <a:buSzPts val="1900"/>
              <a:buNone/>
              <a:defRPr sz="1800" b="0" i="0" u="none" strike="noStrike" cap="none"/>
            </a:lvl7pPr>
            <a:lvl8pPr marL="0" marR="0" lvl="7" indent="0" algn="l" rtl="0">
              <a:spcBef>
                <a:spcPts val="500"/>
              </a:spcBef>
              <a:spcAft>
                <a:spcPts val="0"/>
              </a:spcAft>
              <a:buSzPts val="1900"/>
              <a:buNone/>
              <a:defRPr sz="1800" b="0" i="0" u="none" strike="noStrike" cap="none"/>
            </a:lvl8pPr>
            <a:lvl9pPr marL="0" marR="0" lvl="8" indent="0" algn="l" rtl="0">
              <a:spcBef>
                <a:spcPts val="500"/>
              </a:spcBef>
              <a:spcAft>
                <a:spcPts val="0"/>
              </a:spcAft>
              <a:buSzPts val="19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11" name="Google Shape;111;p10"/>
          <p:cNvPicPr preferRelativeResize="0"/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23775" y="97150"/>
            <a:ext cx="1242295" cy="124229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0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826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525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351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177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876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70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528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227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err="1"/>
              <a:t>Objektorientierte</a:t>
            </a:r>
            <a:r>
              <a:rPr lang="en-GB" dirty="0"/>
              <a:t>  </a:t>
            </a:r>
            <a:r>
              <a:rPr lang="en-GB" dirty="0" err="1"/>
              <a:t>Programmierung</a:t>
            </a:r>
            <a:r>
              <a:rPr lang="en-GB" dirty="0"/>
              <a:t> 2023</a:t>
            </a:r>
            <a:endParaRPr dirty="0"/>
          </a:p>
        </p:txBody>
      </p:sp>
      <p:sp>
        <p:nvSpPr>
          <p:cNvPr id="113" name="Google Shape;113;p10"/>
          <p:cNvSpPr txBox="1">
            <a:spLocks noGrp="1"/>
          </p:cNvSpPr>
          <p:nvPr>
            <p:ph type="sldNum" idx="12"/>
          </p:nvPr>
        </p:nvSpPr>
        <p:spPr>
          <a:xfrm>
            <a:off x="9215965" y="7248586"/>
            <a:ext cx="4770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0" marR="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7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t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SzPts val="2400"/>
              <a:buNone/>
              <a:defRPr sz="2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i="0" u="none" strike="noStrike" cap="none"/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2400"/>
              <a:buNone/>
              <a:defRPr sz="2400" b="0" i="0" u="none" strike="noStrike" cap="none"/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2400"/>
              <a:buNone/>
              <a:defRPr sz="2400" b="0" i="0" u="none" strike="noStrike" cap="none"/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2400"/>
              <a:buNone/>
              <a:defRPr sz="2400" b="0" i="0" u="none" strike="noStrike" cap="none"/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2400"/>
              <a:buNone/>
              <a:defRPr sz="2400" b="0" i="0" u="none" strike="noStrike" cap="none"/>
            </a:lvl9pPr>
          </a:lstStyle>
          <a:p>
            <a:endParaRPr/>
          </a:p>
        </p:txBody>
      </p:sp>
      <p:pic>
        <p:nvPicPr>
          <p:cNvPr id="117" name="Google Shape;117;p11"/>
          <p:cNvPicPr preferRelativeResize="0"/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55575" y="118350"/>
            <a:ext cx="1242295" cy="124229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1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826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525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351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177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876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70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528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227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err="1"/>
              <a:t>Objektorientierte</a:t>
            </a:r>
            <a:r>
              <a:rPr lang="en-GB" dirty="0"/>
              <a:t>  </a:t>
            </a:r>
            <a:r>
              <a:rPr lang="en-GB" dirty="0" err="1"/>
              <a:t>Programmierung</a:t>
            </a:r>
            <a:r>
              <a:rPr lang="en-GB" dirty="0"/>
              <a:t> 2023</a:t>
            </a:r>
            <a:endParaRPr dirty="0"/>
          </a:p>
        </p:txBody>
      </p:sp>
      <p:sp>
        <p:nvSpPr>
          <p:cNvPr id="119" name="Google Shape;119;p11"/>
          <p:cNvSpPr txBox="1">
            <a:spLocks noGrp="1"/>
          </p:cNvSpPr>
          <p:nvPr>
            <p:ph type="sldNum" idx="12"/>
          </p:nvPr>
        </p:nvSpPr>
        <p:spPr>
          <a:xfrm>
            <a:off x="9215965" y="7248586"/>
            <a:ext cx="4770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0" marR="0" lvl="0" indent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2" name="Google Shape;122;p12"/>
          <p:cNvSpPr txBox="1">
            <a:spLocks noGrp="1"/>
          </p:cNvSpPr>
          <p:nvPr>
            <p:ph type="subTitle" idx="1"/>
          </p:nvPr>
        </p:nvSpPr>
        <p:spPr>
          <a:xfrm>
            <a:off x="504000" y="1769040"/>
            <a:ext cx="90717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  <a:defRPr sz="24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/>
            </a:lvl5pPr>
            <a:lvl6pPr marL="0" marR="0" lvl="5" indent="0" algn="l" rtl="0">
              <a:spcBef>
                <a:spcPts val="500"/>
              </a:spcBef>
              <a:spcAft>
                <a:spcPts val="0"/>
              </a:spcAft>
              <a:buSzPts val="1900"/>
              <a:buNone/>
              <a:defRPr sz="1800" b="0" i="0" u="none" strike="noStrike" cap="none"/>
            </a:lvl6pPr>
            <a:lvl7pPr marL="0" marR="0" lvl="6" indent="0" algn="l" rtl="0">
              <a:spcBef>
                <a:spcPts val="500"/>
              </a:spcBef>
              <a:spcAft>
                <a:spcPts val="0"/>
              </a:spcAft>
              <a:buSzPts val="1900"/>
              <a:buNone/>
              <a:defRPr sz="1800" b="0" i="0" u="none" strike="noStrike" cap="none"/>
            </a:lvl7pPr>
            <a:lvl8pPr marL="0" marR="0" lvl="7" indent="0" algn="l" rtl="0">
              <a:spcBef>
                <a:spcPts val="500"/>
              </a:spcBef>
              <a:spcAft>
                <a:spcPts val="0"/>
              </a:spcAft>
              <a:buSzPts val="1900"/>
              <a:buNone/>
              <a:defRPr sz="1800" b="0" i="0" u="none" strike="noStrike" cap="none"/>
            </a:lvl8pPr>
            <a:lvl9pPr marL="0" marR="0" lvl="8" indent="0" algn="l" rtl="0">
              <a:spcBef>
                <a:spcPts val="500"/>
              </a:spcBef>
              <a:spcAft>
                <a:spcPts val="0"/>
              </a:spcAft>
              <a:buSzPts val="19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23" name="Google Shape;123;p12"/>
          <p:cNvPicPr preferRelativeResize="0"/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98000" y="86550"/>
            <a:ext cx="1242295" cy="124229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2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826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525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351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177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876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70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528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227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err="1"/>
              <a:t>Objektorientierte</a:t>
            </a:r>
            <a:r>
              <a:rPr lang="en-GB" dirty="0"/>
              <a:t>  </a:t>
            </a:r>
            <a:r>
              <a:rPr lang="en-GB" dirty="0" err="1"/>
              <a:t>Programmierung</a:t>
            </a:r>
            <a:r>
              <a:rPr lang="en-GB" dirty="0"/>
              <a:t> 2023</a:t>
            </a:r>
            <a:endParaRPr dirty="0"/>
          </a:p>
        </p:txBody>
      </p:sp>
      <p:sp>
        <p:nvSpPr>
          <p:cNvPr id="125" name="Google Shape;125;p12"/>
          <p:cNvSpPr txBox="1">
            <a:spLocks noGrp="1"/>
          </p:cNvSpPr>
          <p:nvPr>
            <p:ph type="sldNum" idx="12"/>
          </p:nvPr>
        </p:nvSpPr>
        <p:spPr>
          <a:xfrm>
            <a:off x="9215965" y="7248586"/>
            <a:ext cx="4770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715" y="454980"/>
            <a:ext cx="75855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826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525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351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177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876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70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528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227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err="1"/>
              <a:t>Objektorientierte</a:t>
            </a:r>
            <a:r>
              <a:rPr lang="en-GB" dirty="0"/>
              <a:t>  </a:t>
            </a:r>
            <a:r>
              <a:rPr lang="en-GB" dirty="0" err="1"/>
              <a:t>Programmierung</a:t>
            </a:r>
            <a:r>
              <a:rPr lang="en-GB" dirty="0"/>
              <a:t> 2023</a:t>
            </a:r>
            <a:endParaRPr dirty="0"/>
          </a:p>
        </p:txBody>
      </p:sp>
      <p:cxnSp>
        <p:nvCxnSpPr>
          <p:cNvPr id="8" name="Google Shape;8;p1"/>
          <p:cNvCxnSpPr/>
          <p:nvPr/>
        </p:nvCxnSpPr>
        <p:spPr>
          <a:xfrm>
            <a:off x="387716" y="-403183"/>
            <a:ext cx="0" cy="30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9;p1"/>
          <p:cNvCxnSpPr/>
          <p:nvPr/>
        </p:nvCxnSpPr>
        <p:spPr>
          <a:xfrm>
            <a:off x="9692909" y="-403183"/>
            <a:ext cx="0" cy="30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10;p1"/>
          <p:cNvCxnSpPr/>
          <p:nvPr/>
        </p:nvCxnSpPr>
        <p:spPr>
          <a:xfrm>
            <a:off x="387716" y="7621703"/>
            <a:ext cx="0" cy="30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1"/>
          <p:cNvCxnSpPr/>
          <p:nvPr/>
        </p:nvCxnSpPr>
        <p:spPr>
          <a:xfrm>
            <a:off x="9692909" y="7621703"/>
            <a:ext cx="0" cy="30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1"/>
          <p:cNvCxnSpPr/>
          <p:nvPr/>
        </p:nvCxnSpPr>
        <p:spPr>
          <a:xfrm>
            <a:off x="-213616" y="6419068"/>
            <a:ext cx="0" cy="27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3;p1"/>
          <p:cNvCxnSpPr/>
          <p:nvPr/>
        </p:nvCxnSpPr>
        <p:spPr>
          <a:xfrm>
            <a:off x="-213616" y="1647156"/>
            <a:ext cx="0" cy="27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1"/>
          <p:cNvCxnSpPr/>
          <p:nvPr/>
        </p:nvCxnSpPr>
        <p:spPr>
          <a:xfrm>
            <a:off x="10308411" y="6419068"/>
            <a:ext cx="0" cy="27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15;p1"/>
          <p:cNvCxnSpPr/>
          <p:nvPr/>
        </p:nvCxnSpPr>
        <p:spPr>
          <a:xfrm>
            <a:off x="10308411" y="1647156"/>
            <a:ext cx="0" cy="27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16;p1"/>
          <p:cNvCxnSpPr/>
          <p:nvPr/>
        </p:nvCxnSpPr>
        <p:spPr>
          <a:xfrm>
            <a:off x="0" y="7152633"/>
            <a:ext cx="10080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9215965" y="7248586"/>
            <a:ext cx="4770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/>
              <a:t>‹#›</a:t>
            </a:fld>
            <a:endParaRPr/>
          </a:p>
        </p:txBody>
      </p:sp>
      <p:cxnSp>
        <p:nvCxnSpPr>
          <p:cNvPr id="18" name="Google Shape;18;p1"/>
          <p:cNvCxnSpPr/>
          <p:nvPr/>
        </p:nvCxnSpPr>
        <p:spPr>
          <a:xfrm>
            <a:off x="0" y="1408661"/>
            <a:ext cx="10080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379639" y="1800674"/>
            <a:ext cx="9313200" cy="47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−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cppreference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/>
        </p:nvSpPr>
        <p:spPr>
          <a:xfrm>
            <a:off x="40680" y="31680"/>
            <a:ext cx="9071640" cy="6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 sz="6600" b="1"/>
              <a:t>Objekt</a:t>
            </a:r>
            <a:r>
              <a:rPr lang="en-US" sz="6600" b="1"/>
              <a:t>-O</a:t>
            </a:r>
            <a:r>
              <a:rPr lang="zxx" sz="6600" b="1"/>
              <a:t>rientierte</a:t>
            </a:r>
            <a:r>
              <a:rPr lang="zxx" sz="6600" b="1">
                <a:solidFill>
                  <a:schemeClr val="accent2"/>
                </a:solidFill>
              </a:rPr>
              <a:t> Programmierung</a:t>
            </a:r>
            <a:endParaRPr sz="6600" b="1">
              <a:solidFill>
                <a:schemeClr val="accent2"/>
              </a:solidFill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928" y="4764024"/>
            <a:ext cx="3577789" cy="2087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2;p13">
            <a:extLst>
              <a:ext uri="{FF2B5EF4-FFF2-40B4-BE49-F238E27FC236}">
                <a16:creationId xmlns:a16="http://schemas.microsoft.com/office/drawing/2014/main" id="{B01EA87D-EF03-E54F-AA9F-1D4175451308}"/>
              </a:ext>
            </a:extLst>
          </p:cNvPr>
          <p:cNvPicPr preferRelativeResize="0"/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2924"/>
          <a:stretch/>
        </p:blipFill>
        <p:spPr>
          <a:xfrm>
            <a:off x="5750394" y="5299474"/>
            <a:ext cx="1552435" cy="17962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A9D82B-214D-4D44-BCAC-9D581814A6B0}"/>
              </a:ext>
            </a:extLst>
          </p:cNvPr>
          <p:cNvSpPr txBox="1"/>
          <p:nvPr/>
        </p:nvSpPr>
        <p:spPr>
          <a:xfrm flipH="1">
            <a:off x="5750394" y="5268259"/>
            <a:ext cx="1552434" cy="78483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36000">
                <a:schemeClr val="lt1"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0" rtlCol="0">
            <a:spAutoFit/>
          </a:bodyPr>
          <a:lstStyle/>
          <a:p>
            <a:pPr algn="ctr"/>
            <a:r>
              <a:rPr lang="en-US" sz="4800" dirty="0">
                <a:solidFill>
                  <a:srgbClr val="00448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8B0DA-471B-AF4D-AE8C-47F4CEF18E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 smtClean="0"/>
              <a:t>1</a:t>
            </a:fld>
            <a:endParaRPr lang="zxx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57B528-B832-9C49-86D1-B8CFF6C082DA}"/>
              </a:ext>
            </a:extLst>
          </p:cNvPr>
          <p:cNvSpPr txBox="1"/>
          <p:nvPr/>
        </p:nvSpPr>
        <p:spPr>
          <a:xfrm>
            <a:off x="5486400" y="4454458"/>
            <a:ext cx="2662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>
                <a:latin typeface="Berlin Sans FB" panose="020E0602020502020306" pitchFamily="34" charset="77"/>
              </a:rPr>
              <a:t>VORLESUNG 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CDA609-816C-DE41-B336-699C3C20F85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dirty="0" err="1"/>
              <a:t>Objektorientierte</a:t>
            </a:r>
            <a:r>
              <a:rPr lang="en-GB" dirty="0"/>
              <a:t>  </a:t>
            </a:r>
            <a:r>
              <a:rPr lang="en-GB" dirty="0" err="1"/>
              <a:t>Programmierung</a:t>
            </a:r>
            <a:r>
              <a:rPr lang="en-GB" dirty="0"/>
              <a:t>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38"/>
          <p:cNvPicPr preferRelativeResize="0"/>
          <p:nvPr/>
        </p:nvPicPr>
        <p:blipFill rotWithShape="1">
          <a:blip r:embed="rId3">
            <a:alphaModFix/>
          </a:blip>
          <a:srcRect l="1526" t="16542" r="1458" b="5330"/>
          <a:stretch/>
        </p:blipFill>
        <p:spPr>
          <a:xfrm>
            <a:off x="468922" y="2021306"/>
            <a:ext cx="9174900" cy="446371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8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Negativ</a:t>
            </a:r>
            <a:r>
              <a:rPr lang="en-US"/>
              <a:t> </a:t>
            </a:r>
            <a:r>
              <a:rPr lang="en-US" err="1"/>
              <a:t>Beispiel</a:t>
            </a:r>
            <a:endParaRPr b="1">
              <a:solidFill>
                <a:srgbClr val="841439"/>
              </a:solidFill>
            </a:endParaRPr>
          </a:p>
        </p:txBody>
      </p:sp>
      <p:sp>
        <p:nvSpPr>
          <p:cNvPr id="332" name="Google Shape;332;p38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>
                <a:solidFill>
                  <a:srgbClr val="841439"/>
                </a:solidFill>
              </a:rPr>
              <a:t>Hello C++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333" name="Google Shape;333;p38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49315F-17CA-9946-A65D-0911E60654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 smtClean="0"/>
              <a:t>10</a:t>
            </a:fld>
            <a:endParaRPr lang="zxx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FF1C-71AE-CB45-B18D-275BA4F4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err="1"/>
              <a:t>Bemerke</a:t>
            </a:r>
            <a:r>
              <a:rPr lang="en-US" sz="2800" b="1"/>
              <a:t> den </a:t>
            </a:r>
            <a:r>
              <a:rPr lang="en-US" sz="2800" b="1" err="1"/>
              <a:t>Unterschied</a:t>
            </a:r>
            <a:endParaRPr lang="en-US" sz="2800" b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7AAD6-F027-B344-9CFE-9089F2F96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374" y="1298967"/>
            <a:ext cx="9063766" cy="3556254"/>
          </a:xfrm>
        </p:spPr>
        <p:txBody>
          <a:bodyPr/>
          <a:lstStyle/>
          <a:p>
            <a:pPr marL="120650" indent="0">
              <a:buNone/>
            </a:pPr>
            <a:r>
              <a:rPr lang="en-US">
                <a:latin typeface="Andale Mono" panose="020B0509000000000004" pitchFamily="49" charset="0"/>
              </a:rPr>
              <a:t>// </a:t>
            </a:r>
            <a:r>
              <a:rPr lang="en-US" err="1">
                <a:latin typeface="Andale Mono" panose="020B0509000000000004" pitchFamily="49" charset="0"/>
              </a:rPr>
              <a:t>diese</a:t>
            </a:r>
            <a:r>
              <a:rPr lang="en-US">
                <a:latin typeface="Andale Mono" panose="020B0509000000000004" pitchFamily="49" charset="0"/>
              </a:rPr>
              <a:t> </a:t>
            </a:r>
            <a:r>
              <a:rPr lang="en-US" err="1">
                <a:latin typeface="Andale Mono" panose="020B0509000000000004" pitchFamily="49" charset="0"/>
              </a:rPr>
              <a:t>Funktion</a:t>
            </a:r>
            <a:r>
              <a:rPr lang="en-US">
                <a:latin typeface="Andale Mono" panose="020B0509000000000004" pitchFamily="49" charset="0"/>
              </a:rPr>
              <a:t> </a:t>
            </a:r>
            <a:r>
              <a:rPr lang="en-US" err="1">
                <a:latin typeface="Andale Mono" panose="020B0509000000000004" pitchFamily="49" charset="0"/>
              </a:rPr>
              <a:t>extrahiert</a:t>
            </a:r>
            <a:r>
              <a:rPr lang="en-US">
                <a:latin typeface="Andale Mono" panose="020B0509000000000004" pitchFamily="49" charset="0"/>
              </a:rPr>
              <a:t> das </a:t>
            </a:r>
            <a:r>
              <a:rPr lang="en-US" err="1">
                <a:latin typeface="Andale Mono" panose="020B0509000000000004" pitchFamily="49" charset="0"/>
              </a:rPr>
              <a:t>grösste</a:t>
            </a:r>
            <a:r>
              <a:rPr lang="en-US">
                <a:latin typeface="Andale Mono" panose="020B0509000000000004" pitchFamily="49" charset="0"/>
              </a:rPr>
              <a:t> Element</a:t>
            </a:r>
          </a:p>
          <a:p>
            <a:pPr marL="120650" indent="0">
              <a:buNone/>
            </a:pPr>
            <a:r>
              <a:rPr lang="en-US">
                <a:latin typeface="Andale Mono" panose="020B0509000000000004" pitchFamily="49" charset="0"/>
              </a:rPr>
              <a:t>// </a:t>
            </a:r>
            <a:r>
              <a:rPr lang="en-US" err="1">
                <a:latin typeface="Andale Mono" panose="020B0509000000000004" pitchFamily="49" charset="0"/>
              </a:rPr>
              <a:t>aus</a:t>
            </a:r>
            <a:r>
              <a:rPr lang="en-US">
                <a:latin typeface="Andale Mono" panose="020B0509000000000004" pitchFamily="49" charset="0"/>
              </a:rPr>
              <a:t> dem Array </a:t>
            </a:r>
            <a:r>
              <a:rPr lang="en-US" err="1">
                <a:latin typeface="Andale Mono" panose="020B0509000000000004" pitchFamily="49" charset="0"/>
              </a:rPr>
              <a:t>ams</a:t>
            </a:r>
            <a:r>
              <a:rPr lang="en-US">
                <a:latin typeface="Andale Mono" panose="020B0509000000000004" pitchFamily="49" charset="0"/>
              </a:rPr>
              <a:t> </a:t>
            </a:r>
            <a:r>
              <a:rPr lang="en-US" err="1">
                <a:latin typeface="Andale Mono" panose="020B0509000000000004" pitchFamily="49" charset="0"/>
              </a:rPr>
              <a:t>mit</a:t>
            </a:r>
            <a:r>
              <a:rPr lang="en-US">
                <a:latin typeface="Andale Mono" panose="020B0509000000000004" pitchFamily="49" charset="0"/>
              </a:rPr>
              <a:t> der </a:t>
            </a:r>
            <a:r>
              <a:rPr lang="en-US" err="1">
                <a:latin typeface="Andale Mono" panose="020B0509000000000004" pitchFamily="49" charset="0"/>
              </a:rPr>
              <a:t>Länge</a:t>
            </a:r>
            <a:r>
              <a:rPr lang="en-US">
                <a:latin typeface="Andale Mono" panose="020B0509000000000004" pitchFamily="49" charset="0"/>
              </a:rPr>
              <a:t> l</a:t>
            </a:r>
          </a:p>
          <a:p>
            <a:pPr marL="120650" indent="0">
              <a:buNone/>
            </a:pPr>
            <a:r>
              <a:rPr lang="en-US">
                <a:solidFill>
                  <a:schemeClr val="accent2"/>
                </a:solidFill>
                <a:latin typeface="Andale Mono" panose="020B0509000000000004" pitchFamily="49" charset="0"/>
              </a:rPr>
              <a:t>int</a:t>
            </a:r>
            <a:r>
              <a:rPr lang="en-US">
                <a:latin typeface="Andale Mono" panose="020B0509000000000004" pitchFamily="49" charset="0"/>
              </a:rPr>
              <a:t> whatever(int </a:t>
            </a:r>
            <a:r>
              <a:rPr lang="en-US" err="1">
                <a:latin typeface="Andale Mono" panose="020B0509000000000004" pitchFamily="49" charset="0"/>
              </a:rPr>
              <a:t>ams</a:t>
            </a:r>
            <a:r>
              <a:rPr lang="en-US">
                <a:latin typeface="Andale Mono" panose="020B0509000000000004" pitchFamily="49" charset="0"/>
              </a:rPr>
              <a:t>, int l) {</a:t>
            </a:r>
          </a:p>
          <a:p>
            <a:pPr marL="120650" indent="0">
              <a:buNone/>
            </a:pPr>
            <a:r>
              <a:rPr lang="en-US">
                <a:latin typeface="Andale Mono" panose="020B0509000000000004" pitchFamily="49" charset="0"/>
              </a:rPr>
              <a:t>  // z </a:t>
            </a:r>
            <a:r>
              <a:rPr lang="en-US" err="1">
                <a:latin typeface="Andale Mono" panose="020B0509000000000004" pitchFamily="49" charset="0"/>
              </a:rPr>
              <a:t>ist</a:t>
            </a:r>
            <a:r>
              <a:rPr lang="en-US">
                <a:latin typeface="Andale Mono" panose="020B0509000000000004" pitchFamily="49" charset="0"/>
              </a:rPr>
              <a:t> das </a:t>
            </a:r>
            <a:r>
              <a:rPr lang="en-US" err="1">
                <a:latin typeface="Andale Mono" panose="020B0509000000000004" pitchFamily="49" charset="0"/>
              </a:rPr>
              <a:t>aktuelle</a:t>
            </a:r>
            <a:r>
              <a:rPr lang="en-US">
                <a:latin typeface="Andale Mono" panose="020B0509000000000004" pitchFamily="49" charset="0"/>
              </a:rPr>
              <a:t> maximum  </a:t>
            </a:r>
          </a:p>
          <a:p>
            <a:pPr marL="120650" indent="0">
              <a:buNone/>
            </a:pPr>
            <a:r>
              <a:rPr lang="en-US">
                <a:latin typeface="Andale Mono" panose="020B0509000000000004" pitchFamily="49" charset="0"/>
              </a:rPr>
              <a:t>  </a:t>
            </a:r>
            <a:r>
              <a:rPr lang="en-US">
                <a:solidFill>
                  <a:schemeClr val="accent2"/>
                </a:solidFill>
                <a:latin typeface="Andale Mono" panose="020B0509000000000004" pitchFamily="49" charset="0"/>
              </a:rPr>
              <a:t>int</a:t>
            </a:r>
            <a:r>
              <a:rPr lang="en-US">
                <a:latin typeface="Andale Mono" panose="020B0509000000000004" pitchFamily="49" charset="0"/>
              </a:rPr>
              <a:t> z=INT_MIN;</a:t>
            </a:r>
          </a:p>
          <a:p>
            <a:pPr marL="120650" indent="0">
              <a:buNone/>
            </a:pPr>
            <a:r>
              <a:rPr lang="en-US">
                <a:latin typeface="Andale Mono" panose="020B0509000000000004" pitchFamily="49" charset="0"/>
              </a:rPr>
              <a:t>  </a:t>
            </a:r>
            <a:r>
              <a:rPr lang="en-US">
                <a:solidFill>
                  <a:schemeClr val="accent2"/>
                </a:solidFill>
                <a:latin typeface="Andale Mono" panose="020B0509000000000004" pitchFamily="49" charset="0"/>
              </a:rPr>
              <a:t>for</a:t>
            </a:r>
            <a:r>
              <a:rPr lang="en-US">
                <a:latin typeface="Andale Mono" panose="020B0509000000000004" pitchFamily="49" charset="0"/>
              </a:rPr>
              <a:t>(int </a:t>
            </a:r>
            <a:r>
              <a:rPr lang="en-US" err="1">
                <a:latin typeface="Andale Mono" panose="020B0509000000000004" pitchFamily="49" charset="0"/>
              </a:rPr>
              <a:t>i</a:t>
            </a:r>
            <a:r>
              <a:rPr lang="en-US">
                <a:latin typeface="Andale Mono" panose="020B0509000000000004" pitchFamily="49" charset="0"/>
              </a:rPr>
              <a:t>=0; </a:t>
            </a:r>
            <a:r>
              <a:rPr lang="en-US" err="1">
                <a:latin typeface="Andale Mono" panose="020B0509000000000004" pitchFamily="49" charset="0"/>
              </a:rPr>
              <a:t>i</a:t>
            </a:r>
            <a:r>
              <a:rPr lang="en-US">
                <a:latin typeface="Andale Mono" panose="020B0509000000000004" pitchFamily="49" charset="0"/>
              </a:rPr>
              <a:t>&lt;l; </a:t>
            </a:r>
            <a:r>
              <a:rPr lang="en-US" err="1">
                <a:latin typeface="Andale Mono" panose="020B0509000000000004" pitchFamily="49" charset="0"/>
              </a:rPr>
              <a:t>i</a:t>
            </a:r>
            <a:r>
              <a:rPr lang="en-US">
                <a:latin typeface="Andale Mono" panose="020B0509000000000004" pitchFamily="49" charset="0"/>
              </a:rPr>
              <a:t>++) {</a:t>
            </a:r>
          </a:p>
          <a:p>
            <a:pPr marL="120650" indent="0">
              <a:buNone/>
            </a:pPr>
            <a:r>
              <a:rPr lang="en-US">
                <a:latin typeface="Andale Mono" panose="020B0509000000000004" pitchFamily="49" charset="0"/>
              </a:rPr>
              <a:t>    </a:t>
            </a:r>
            <a:r>
              <a:rPr lang="en-US">
                <a:solidFill>
                  <a:schemeClr val="accent2"/>
                </a:solidFill>
                <a:latin typeface="Andale Mono" panose="020B0509000000000004" pitchFamily="49" charset="0"/>
              </a:rPr>
              <a:t>if</a:t>
            </a:r>
            <a:r>
              <a:rPr lang="en-US">
                <a:latin typeface="Andale Mono" panose="020B0509000000000004" pitchFamily="49" charset="0"/>
              </a:rPr>
              <a:t>(</a:t>
            </a:r>
            <a:r>
              <a:rPr lang="en-US" err="1">
                <a:latin typeface="Andale Mono" panose="020B0509000000000004" pitchFamily="49" charset="0"/>
              </a:rPr>
              <a:t>ams</a:t>
            </a:r>
            <a:r>
              <a:rPr lang="en-US">
                <a:latin typeface="Andale Mono" panose="020B0509000000000004" pitchFamily="49" charset="0"/>
              </a:rPr>
              <a:t>[</a:t>
            </a:r>
            <a:r>
              <a:rPr lang="en-US" err="1">
                <a:latin typeface="Andale Mono" panose="020B0509000000000004" pitchFamily="49" charset="0"/>
              </a:rPr>
              <a:t>i</a:t>
            </a:r>
            <a:r>
              <a:rPr lang="en-US">
                <a:latin typeface="Andale Mono" panose="020B0509000000000004" pitchFamily="49" charset="0"/>
              </a:rPr>
              <a:t>]&gt;z) z = </a:t>
            </a:r>
            <a:r>
              <a:rPr lang="en-US" err="1">
                <a:latin typeface="Andale Mono" panose="020B0509000000000004" pitchFamily="49" charset="0"/>
              </a:rPr>
              <a:t>ams</a:t>
            </a:r>
            <a:r>
              <a:rPr lang="en-US">
                <a:latin typeface="Andale Mono" panose="020B0509000000000004" pitchFamily="49" charset="0"/>
              </a:rPr>
              <a:t>[</a:t>
            </a:r>
            <a:r>
              <a:rPr lang="en-US" err="1">
                <a:latin typeface="Andale Mono" panose="020B0509000000000004" pitchFamily="49" charset="0"/>
              </a:rPr>
              <a:t>i</a:t>
            </a:r>
            <a:r>
              <a:rPr lang="en-US">
                <a:latin typeface="Andale Mono" panose="020B0509000000000004" pitchFamily="49" charset="0"/>
              </a:rPr>
              <a:t>];</a:t>
            </a:r>
          </a:p>
          <a:p>
            <a:pPr marL="120650" indent="0">
              <a:buNone/>
            </a:pPr>
            <a:r>
              <a:rPr lang="en-US">
                <a:latin typeface="Andale Mono" panose="020B0509000000000004" pitchFamily="49" charset="0"/>
              </a:rPr>
              <a:t>  }</a:t>
            </a:r>
          </a:p>
          <a:p>
            <a:pPr marL="120650" indent="0">
              <a:buNone/>
            </a:pPr>
            <a:r>
              <a:rPr lang="en-US">
                <a:latin typeface="Andale Mono" panose="020B0509000000000004" pitchFamily="49" charset="0"/>
              </a:rPr>
              <a:t>  return z;</a:t>
            </a:r>
          </a:p>
          <a:p>
            <a:pPr marL="120650" indent="0">
              <a:buNone/>
            </a:pPr>
            <a:r>
              <a:rPr lang="en-US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1A9126-C873-6346-812B-E1D2DAB7FF0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87715" y="4693381"/>
            <a:ext cx="9297536" cy="1816740"/>
          </a:xfrm>
        </p:spPr>
        <p:txBody>
          <a:bodyPr/>
          <a:lstStyle/>
          <a:p>
            <a:pPr marL="120650" indent="0">
              <a:buNone/>
            </a:pPr>
            <a:r>
              <a:rPr lang="en-US">
                <a:solidFill>
                  <a:schemeClr val="accent2"/>
                </a:solidFill>
                <a:latin typeface="Andale Mono" panose="020B0509000000000004" pitchFamily="49" charset="0"/>
              </a:rPr>
              <a:t>int</a:t>
            </a:r>
            <a:r>
              <a:rPr lang="en-US">
                <a:latin typeface="Andale Mono" panose="020B0509000000000004" pitchFamily="49" charset="0"/>
              </a:rPr>
              <a:t> </a:t>
            </a:r>
            <a:r>
              <a:rPr lang="en-US" err="1">
                <a:latin typeface="Andale Mono" panose="020B0509000000000004" pitchFamily="49" charset="0"/>
              </a:rPr>
              <a:t>extractMaximum</a:t>
            </a:r>
            <a:r>
              <a:rPr lang="en-US">
                <a:latin typeface="Andale Mono" panose="020B0509000000000004" pitchFamily="49" charset="0"/>
              </a:rPr>
              <a:t>(</a:t>
            </a:r>
            <a:r>
              <a:rPr lang="en-US">
                <a:solidFill>
                  <a:schemeClr val="accent2"/>
                </a:solidFill>
                <a:latin typeface="Andale Mono" panose="020B0509000000000004" pitchFamily="49" charset="0"/>
              </a:rPr>
              <a:t>int</a:t>
            </a:r>
            <a:r>
              <a:rPr lang="en-US">
                <a:latin typeface="Andale Mono" panose="020B0509000000000004" pitchFamily="49" charset="0"/>
              </a:rPr>
              <a:t> *array, </a:t>
            </a:r>
            <a:r>
              <a:rPr lang="en-US">
                <a:solidFill>
                  <a:schemeClr val="accent2"/>
                </a:solidFill>
                <a:latin typeface="Andale Mono" panose="020B0509000000000004" pitchFamily="49" charset="0"/>
              </a:rPr>
              <a:t>int</a:t>
            </a:r>
            <a:r>
              <a:rPr lang="en-US">
                <a:latin typeface="Andale Mono" panose="020B0509000000000004" pitchFamily="49" charset="0"/>
              </a:rPr>
              <a:t> length) {</a:t>
            </a:r>
          </a:p>
          <a:p>
            <a:pPr marL="120650" indent="0">
              <a:buNone/>
            </a:pPr>
            <a:r>
              <a:rPr lang="en-US">
                <a:latin typeface="Andale Mono" panose="020B0509000000000004" pitchFamily="49" charset="0"/>
              </a:rPr>
              <a:t>  </a:t>
            </a:r>
            <a:r>
              <a:rPr lang="en-US">
                <a:solidFill>
                  <a:schemeClr val="accent2"/>
                </a:solidFill>
                <a:latin typeface="Andale Mono" panose="020B0509000000000004" pitchFamily="49" charset="0"/>
              </a:rPr>
              <a:t>int</a:t>
            </a:r>
            <a:r>
              <a:rPr lang="en-US">
                <a:latin typeface="Andale Mono" panose="020B0509000000000004" pitchFamily="49" charset="0"/>
              </a:rPr>
              <a:t> maximum=INT_MIN;</a:t>
            </a:r>
          </a:p>
          <a:p>
            <a:pPr marL="120650" indent="0">
              <a:buNone/>
            </a:pPr>
            <a:r>
              <a:rPr lang="en-US">
                <a:latin typeface="Andale Mono" panose="020B0509000000000004" pitchFamily="49" charset="0"/>
              </a:rPr>
              <a:t>  </a:t>
            </a:r>
            <a:r>
              <a:rPr lang="en-US">
                <a:solidFill>
                  <a:schemeClr val="accent2"/>
                </a:solidFill>
                <a:latin typeface="Andale Mono" panose="020B0509000000000004" pitchFamily="49" charset="0"/>
              </a:rPr>
              <a:t>for</a:t>
            </a:r>
            <a:r>
              <a:rPr lang="en-US">
                <a:latin typeface="Andale Mono" panose="020B0509000000000004" pitchFamily="49" charset="0"/>
              </a:rPr>
              <a:t>(int index=0; index&lt;length; index++) {</a:t>
            </a:r>
          </a:p>
          <a:p>
            <a:pPr marL="120650" indent="0">
              <a:buNone/>
            </a:pPr>
            <a:r>
              <a:rPr lang="en-US">
                <a:latin typeface="Andale Mono" panose="020B0509000000000004" pitchFamily="49" charset="0"/>
              </a:rPr>
              <a:t>    </a:t>
            </a:r>
            <a:r>
              <a:rPr lang="en-US">
                <a:solidFill>
                  <a:schemeClr val="accent2"/>
                </a:solidFill>
                <a:latin typeface="Andale Mono" panose="020B0509000000000004" pitchFamily="49" charset="0"/>
              </a:rPr>
              <a:t>if</a:t>
            </a:r>
            <a:r>
              <a:rPr lang="en-US">
                <a:latin typeface="Andale Mono" panose="020B0509000000000004" pitchFamily="49" charset="0"/>
              </a:rPr>
              <a:t>(array[index]&gt;maximum) maximum = array[index];</a:t>
            </a:r>
          </a:p>
          <a:p>
            <a:pPr marL="120650" indent="0">
              <a:buNone/>
            </a:pPr>
            <a:r>
              <a:rPr lang="en-US">
                <a:latin typeface="Andale Mono" panose="020B0509000000000004" pitchFamily="49" charset="0"/>
              </a:rPr>
              <a:t>  }</a:t>
            </a:r>
          </a:p>
          <a:p>
            <a:pPr marL="120650" indent="0">
              <a:buNone/>
            </a:pPr>
            <a:r>
              <a:rPr lang="en-US">
                <a:latin typeface="Andale Mono" panose="020B0509000000000004" pitchFamily="49" charset="0"/>
              </a:rPr>
              <a:t>  </a:t>
            </a:r>
            <a:r>
              <a:rPr lang="en-US">
                <a:solidFill>
                  <a:schemeClr val="accent2"/>
                </a:solidFill>
                <a:latin typeface="Andale Mono" panose="020B0509000000000004" pitchFamily="49" charset="0"/>
              </a:rPr>
              <a:t>return</a:t>
            </a:r>
            <a:r>
              <a:rPr lang="en-US">
                <a:latin typeface="Andale Mono" panose="020B0509000000000004" pitchFamily="49" charset="0"/>
              </a:rPr>
              <a:t> maximum;</a:t>
            </a:r>
          </a:p>
          <a:p>
            <a:pPr marL="120650" indent="0">
              <a:buNone/>
            </a:pPr>
            <a:r>
              <a:rPr lang="en-US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59C624-C980-0E44-AFE8-2FCD37154F9C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Hello C++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BD3C46-EBF2-064F-BFE2-3DE77CEA4AB2}"/>
              </a:ext>
            </a:extLst>
          </p:cNvPr>
          <p:cNvCxnSpPr>
            <a:cxnSpLocks/>
          </p:cNvCxnSpPr>
          <p:nvPr/>
        </p:nvCxnSpPr>
        <p:spPr>
          <a:xfrm>
            <a:off x="200895" y="4847129"/>
            <a:ext cx="9687572" cy="0"/>
          </a:xfrm>
          <a:prstGeom prst="line">
            <a:avLst/>
          </a:prstGeom>
          <a:ln w="3810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47E2D-C410-114F-94E2-2BB413FDC68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dirty="0" err="1"/>
              <a:t>Objektorientierte</a:t>
            </a:r>
            <a:r>
              <a:rPr lang="en-GB" dirty="0"/>
              <a:t>  </a:t>
            </a:r>
            <a:r>
              <a:rPr lang="en-GB" dirty="0" err="1"/>
              <a:t>Programmierung</a:t>
            </a:r>
            <a:r>
              <a:rPr lang="en-GB" dirty="0"/>
              <a:t>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D32CB-6B3B-5547-B594-C4DB0EA731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 smtClean="0"/>
              <a:t>11</a:t>
            </a:fld>
            <a:endParaRPr lang="zxx"/>
          </a:p>
        </p:txBody>
      </p:sp>
    </p:spTree>
    <p:extLst>
      <p:ext uri="{BB962C8B-B14F-4D97-AF65-F5344CB8AC3E}">
        <p14:creationId xmlns:p14="http://schemas.microsoft.com/office/powerpoint/2010/main" val="2961703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/>
          <p:nvPr/>
        </p:nvSpPr>
        <p:spPr>
          <a:xfrm>
            <a:off x="300" y="-20700"/>
            <a:ext cx="10188300" cy="7451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7"/>
          <p:cNvSpPr txBox="1"/>
          <p:nvPr/>
        </p:nvSpPr>
        <p:spPr>
          <a:xfrm>
            <a:off x="993150" y="1529395"/>
            <a:ext cx="8094300" cy="2466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Source Code Pro"/>
                <a:ea typeface="Source Code Pro"/>
                <a:cs typeface="Source Code Pro"/>
                <a:sym typeface="Source Code Pro"/>
              </a:rPr>
              <a:t>Call things by their name!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60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Source Code Pro"/>
                <a:ea typeface="Source Code Pro"/>
                <a:cs typeface="Source Code Pro"/>
                <a:sym typeface="Source Code Pro"/>
              </a:rPr>
              <a:t>The name reflects the purpose!</a:t>
            </a:r>
            <a:endParaRPr sz="60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0610DC-0B43-104E-BB99-7E41771D2C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dirty="0" err="1"/>
              <a:t>Objektorientierte</a:t>
            </a:r>
            <a:r>
              <a:rPr lang="en-GB" dirty="0"/>
              <a:t>  </a:t>
            </a:r>
            <a:r>
              <a:rPr lang="en-GB" dirty="0" err="1"/>
              <a:t>Programmierung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A4108B-E036-8843-A51B-C1C5DBB902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 smtClean="0"/>
              <a:t>12</a:t>
            </a:fld>
            <a:endParaRPr lang="zxx"/>
          </a:p>
        </p:txBody>
      </p:sp>
    </p:spTree>
    <p:extLst>
      <p:ext uri="{BB962C8B-B14F-4D97-AF65-F5344CB8AC3E}">
        <p14:creationId xmlns:p14="http://schemas.microsoft.com/office/powerpoint/2010/main" val="2482413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ftware Development Process | Nexus Software Systems">
            <a:extLst>
              <a:ext uri="{FF2B5EF4-FFF2-40B4-BE49-F238E27FC236}">
                <a16:creationId xmlns:a16="http://schemas.microsoft.com/office/drawing/2014/main" id="{5C5F74BA-453E-FB95-B13E-E40F0080B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569" y="1769041"/>
            <a:ext cx="5267486" cy="526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1C9EE1-1B26-10EE-B543-96A72CDA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b="1" dirty="0"/>
              <a:t>Programmierung ?=? Software Entwicklung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51907-C37B-CEAB-3249-B5FEEE724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891" y="5790634"/>
            <a:ext cx="2465623" cy="1174457"/>
          </a:xfrm>
        </p:spPr>
        <p:txBody>
          <a:bodyPr/>
          <a:lstStyle/>
          <a:p>
            <a:r>
              <a:rPr lang="en-RU" dirty="0"/>
              <a:t>Problem strukturieren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8B303-0E36-2485-8A73-3BFF28188F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Objektorientierte  Programmierung 2023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50916-9B76-48D2-0ED3-D1355C0204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 smtClean="0"/>
              <a:t>13</a:t>
            </a:fld>
            <a:endParaRPr lang="zxx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D1A399E-C2D8-745F-3FC1-FDC79089F4B4}"/>
              </a:ext>
            </a:extLst>
          </p:cNvPr>
          <p:cNvSpPr txBox="1">
            <a:spLocks/>
          </p:cNvSpPr>
          <p:nvPr/>
        </p:nvSpPr>
        <p:spPr>
          <a:xfrm>
            <a:off x="1" y="3696221"/>
            <a:ext cx="2377440" cy="117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RU" dirty="0"/>
              <a:t>Lösung strukturieren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011DB49-9113-4702-7E84-E6E22F2E5723}"/>
              </a:ext>
            </a:extLst>
          </p:cNvPr>
          <p:cNvSpPr txBox="1">
            <a:spLocks/>
          </p:cNvSpPr>
          <p:nvPr/>
        </p:nvSpPr>
        <p:spPr>
          <a:xfrm>
            <a:off x="724881" y="1481263"/>
            <a:ext cx="3707679" cy="117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RU" dirty="0"/>
              <a:t>Lösung implementieren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152D8C1-F8D1-476F-587E-DF274437DE3F}"/>
              </a:ext>
            </a:extLst>
          </p:cNvPr>
          <p:cNvSpPr txBox="1">
            <a:spLocks/>
          </p:cNvSpPr>
          <p:nvPr/>
        </p:nvSpPr>
        <p:spPr>
          <a:xfrm>
            <a:off x="6315606" y="1920038"/>
            <a:ext cx="3063245" cy="117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RU" dirty="0"/>
              <a:t>Lösung überprüfen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8818ECC-93DE-537D-E307-69F14960A6DC}"/>
              </a:ext>
            </a:extLst>
          </p:cNvPr>
          <p:cNvSpPr txBox="1">
            <a:spLocks/>
          </p:cNvSpPr>
          <p:nvPr/>
        </p:nvSpPr>
        <p:spPr>
          <a:xfrm>
            <a:off x="7276107" y="4283449"/>
            <a:ext cx="2657296" cy="117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RU" dirty="0"/>
              <a:t>Verwendung überwachen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73BBDC5-E369-7DC1-5792-2E896BC3BA5C}"/>
              </a:ext>
            </a:extLst>
          </p:cNvPr>
          <p:cNvSpPr txBox="1">
            <a:spLocks/>
          </p:cNvSpPr>
          <p:nvPr/>
        </p:nvSpPr>
        <p:spPr>
          <a:xfrm>
            <a:off x="6410976" y="6064152"/>
            <a:ext cx="3124478" cy="117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RU" dirty="0"/>
              <a:t>Verbesserungen vorschlagen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419792-E1A6-560D-6C35-168AD41F8683}"/>
              </a:ext>
            </a:extLst>
          </p:cNvPr>
          <p:cNvSpPr txBox="1"/>
          <p:nvPr/>
        </p:nvSpPr>
        <p:spPr>
          <a:xfrm>
            <a:off x="3188043" y="7169997"/>
            <a:ext cx="5881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Q</a:t>
            </a:r>
            <a:r>
              <a:rPr lang="en-RU" dirty="0"/>
              <a:t>uelle: https://nexwebsites.com/about/software-development-process/</a:t>
            </a:r>
          </a:p>
        </p:txBody>
      </p:sp>
    </p:spTree>
    <p:extLst>
      <p:ext uri="{BB962C8B-B14F-4D97-AF65-F5344CB8AC3E}">
        <p14:creationId xmlns:p14="http://schemas.microsoft.com/office/powerpoint/2010/main" val="1093410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2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 b="1"/>
              <a:t>das klassische erste C++ Programm</a:t>
            </a:r>
            <a:endParaRPr b="1" dirty="0"/>
          </a:p>
        </p:txBody>
      </p:sp>
      <p:sp>
        <p:nvSpPr>
          <p:cNvPr id="449" name="Google Shape;449;p52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>
                <a:solidFill>
                  <a:srgbClr val="841439"/>
                </a:solidFill>
              </a:rPr>
              <a:t>Hello C++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450" name="Google Shape;450;p52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6697E4-143A-4D45-9CB6-040CD59828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 smtClean="0"/>
              <a:t>14</a:t>
            </a:fld>
            <a:endParaRPr lang="zxx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741B0-F57B-D27D-696C-85D97864F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21" y="2194560"/>
            <a:ext cx="9239905" cy="32308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Ein C++ Programm enthält </a:t>
            </a:r>
            <a:r>
              <a:rPr lang="zxx" b="1">
                <a:solidFill>
                  <a:srgbClr val="841439"/>
                </a:solidFill>
              </a:rPr>
              <a:t>Funktionen</a:t>
            </a:r>
            <a:endParaRPr b="1">
              <a:solidFill>
                <a:srgbClr val="841439"/>
              </a:solidFill>
            </a:endParaRPr>
          </a:p>
        </p:txBody>
      </p:sp>
      <p:sp>
        <p:nvSpPr>
          <p:cNvPr id="339" name="Google Shape;339;p39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700" cy="4384800"/>
          </a:xfrm>
          <a:prstGeom prst="rect">
            <a:avLst/>
          </a:prstGeom>
        </p:spPr>
        <p:txBody>
          <a:bodyPr spcFirstLastPara="1" wrap="square" lIns="95625" tIns="95625" rIns="95625" bIns="956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xx"/>
              <a:t>Jedes C++ Programm muss als eindeutigen </a:t>
            </a:r>
            <a:r>
              <a:rPr lang="zxx" b="1">
                <a:solidFill>
                  <a:srgbClr val="841439"/>
                </a:solidFill>
              </a:rPr>
              <a:t>Einstiegspunkt </a:t>
            </a:r>
            <a:r>
              <a:rPr lang="zxx"/>
              <a:t>genau eine  globale Funktion </a:t>
            </a:r>
            <a:r>
              <a:rPr lang="zxx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</a:t>
            </a:r>
            <a:r>
              <a:rPr lang="zxx"/>
              <a:t>enthalten.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xx"/>
              <a:t>Jede Funktion besteht aus vier </a:t>
            </a:r>
            <a:r>
              <a:rPr lang="zxx" b="1">
                <a:solidFill>
                  <a:srgbClr val="841439"/>
                </a:solidFill>
              </a:rPr>
              <a:t>Teilen</a:t>
            </a:r>
            <a:endParaRPr b="1">
              <a:solidFill>
                <a:srgbClr val="841439"/>
              </a:solidFill>
            </a:endParaRP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zxx"/>
              <a:t>Name der Funktion, hier main.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xx"/>
              <a:t>Vorsicht: in C++ wird bei allen Namen Groß- und Kleinschreibung unterschieden.</a:t>
            </a:r>
            <a:endParaRPr/>
          </a:p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zxx"/>
              <a:t>Rückgabetyp, hier int.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xx"/>
              <a:t>Der Rückgabetyp gibt an, von welchem Typ das Ergebnis der Funktion ist.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xx"/>
              <a:t>int (eine ganze Zahl, Integer) ist einer der eingebauten Typen von C++.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xx"/>
              <a:t>"int" ist auch ein von C++ reservierter Name.</a:t>
            </a:r>
            <a:endParaRPr/>
          </a:p>
        </p:txBody>
      </p:sp>
      <p:sp>
        <p:nvSpPr>
          <p:cNvPr id="340" name="Google Shape;340;p39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>
                <a:solidFill>
                  <a:srgbClr val="841439"/>
                </a:solidFill>
              </a:rPr>
              <a:t>Hello C++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341" name="Google Shape;341;p39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F5B059-9005-B941-AE00-4E80E9D7FA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 smtClean="0"/>
              <a:t>15</a:t>
            </a:fld>
            <a:endParaRPr lang="zxx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0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Ein C++ Programm enthält </a:t>
            </a:r>
            <a:r>
              <a:rPr lang="zxx" b="1">
                <a:solidFill>
                  <a:srgbClr val="841439"/>
                </a:solidFill>
              </a:rPr>
              <a:t>Funktionen</a:t>
            </a:r>
            <a:endParaRPr b="1" dirty="0">
              <a:solidFill>
                <a:srgbClr val="841439"/>
              </a:solidFill>
            </a:endParaRPr>
          </a:p>
        </p:txBody>
      </p:sp>
      <p:sp>
        <p:nvSpPr>
          <p:cNvPr id="347" name="Google Shape;347;p40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700" cy="4384800"/>
          </a:xfrm>
          <a:prstGeom prst="rect">
            <a:avLst/>
          </a:prstGeom>
        </p:spPr>
        <p:txBody>
          <a:bodyPr spcFirstLastPara="1" wrap="square" lIns="95625" tIns="95625" rIns="95625" bIns="956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xx"/>
              <a:t>Jedes C++ Programm muss als eindeutigen </a:t>
            </a:r>
            <a:r>
              <a:rPr lang="zxx" b="1">
                <a:solidFill>
                  <a:srgbClr val="841439"/>
                </a:solidFill>
              </a:rPr>
              <a:t>Einstiegspunkt </a:t>
            </a:r>
            <a:r>
              <a:rPr lang="zxx"/>
              <a:t>genau eine  globale Funktion </a:t>
            </a:r>
            <a:r>
              <a:rPr lang="zxx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</a:t>
            </a:r>
            <a:r>
              <a:rPr lang="zxx"/>
              <a:t>enthalten.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xx">
                <a:solidFill>
                  <a:schemeClr val="bg2">
                    <a:lumMod val="20000"/>
                    <a:lumOff val="80000"/>
                  </a:schemeClr>
                </a:solidFill>
              </a:rPr>
              <a:t>Jede Funktion besteht aus vier Teilen</a:t>
            </a:r>
            <a:endParaRPr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 startAt="3"/>
            </a:pPr>
            <a:r>
              <a:rPr lang="zxx"/>
              <a:t>Parameterliste (auch Argumentliste genannt), von runden Klammern ( ) eingeschlossen.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xx"/>
              <a:t>Die Typen der Parameter in der Reihenfolge, in der die Funktion mit ihnen aufgerufen wird.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xx"/>
              <a:t>Hier gibt es keine Parameter, die Liste ist demnach leer.</a:t>
            </a:r>
            <a:endParaRPr dirty="0"/>
          </a:p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 startAt="4"/>
            </a:pPr>
            <a:r>
              <a:rPr lang="zxx"/>
              <a:t>Rumpf, der als Block in geschweiften Klammern {} eingeschlossen ist.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xx"/>
              <a:t>Blöcke sind eine lokale Gliederungsebene (Gültichkeitbereich) in C++.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8" name="Google Shape;348;p40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>
                <a:solidFill>
                  <a:srgbClr val="841439"/>
                </a:solidFill>
              </a:rPr>
              <a:t>Hello C++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349" name="Google Shape;349;p40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CC52D-471E-7A47-89E6-78AE3BD043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 smtClean="0"/>
              <a:t>16</a:t>
            </a:fld>
            <a:endParaRPr lang="zxx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1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Das erste Programm</a:t>
            </a:r>
            <a:endParaRPr/>
          </a:p>
        </p:txBody>
      </p:sp>
      <p:sp>
        <p:nvSpPr>
          <p:cNvPr id="355" name="Google Shape;355;p41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>
                <a:solidFill>
                  <a:srgbClr val="841439"/>
                </a:solidFill>
              </a:rPr>
              <a:t>Hello C++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356" name="Google Shape;356;p41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7FC0D0-F5AB-444E-9EB7-B4F4BAF6DD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 smtClean="0"/>
              <a:t>17</a:t>
            </a:fld>
            <a:endParaRPr lang="zxx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FD32DA5-DE71-E782-ED1A-F78697E06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" y="1730460"/>
            <a:ext cx="7772400" cy="491085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2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 b="1"/>
              <a:t>Der Kommentar am Anfang</a:t>
            </a:r>
            <a:endParaRPr b="1" dirty="0"/>
          </a:p>
        </p:txBody>
      </p:sp>
      <p:sp>
        <p:nvSpPr>
          <p:cNvPr id="363" name="Google Shape;363;p42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700" cy="4384800"/>
          </a:xfrm>
          <a:prstGeom prst="rect">
            <a:avLst/>
          </a:prstGeom>
        </p:spPr>
        <p:txBody>
          <a:bodyPr spcFirstLastPara="1" wrap="square" lIns="95625" tIns="95625" rIns="95625" bIns="956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zxx"/>
              <a:t>Jede Programmdatei beginnt per Konvention mit einem kurzen Kommentar, der zumindest folgende Informationen enthält: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xx"/>
              <a:t>Wer hat die Programmdatei bearbeitet, und wann ?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xx"/>
              <a:t>Was macht die Programmdatei?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xx"/>
              <a:t>Viele IDEs bieten die Möglichkeit, </a:t>
            </a:r>
            <a:r>
              <a:rPr lang="en-US"/>
              <a:t>die Metainformation </a:t>
            </a:r>
            <a:r>
              <a:rPr lang="zxx"/>
              <a:t>automatisch </a:t>
            </a:r>
            <a:r>
              <a:rPr lang="en-US" err="1"/>
              <a:t>zu</a:t>
            </a:r>
            <a:r>
              <a:rPr lang="en-US"/>
              <a:t> </a:t>
            </a:r>
            <a:r>
              <a:rPr lang="zxx"/>
              <a:t>erstellen</a:t>
            </a:r>
            <a:r>
              <a:rPr lang="en-US"/>
              <a:t> und </a:t>
            </a:r>
            <a:r>
              <a:rPr lang="en-US" err="1"/>
              <a:t>zu</a:t>
            </a:r>
            <a:r>
              <a:rPr lang="en-US"/>
              <a:t> </a:t>
            </a:r>
            <a:r>
              <a:rPr lang="en-US" err="1"/>
              <a:t>aktualisieren</a:t>
            </a:r>
            <a:r>
              <a:rPr lang="zxx"/>
              <a:t>.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xx"/>
              <a:t>Oft auch zusammen mit einer konfigurierbaren, automatischen Quellcodeformatierung.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xx"/>
              <a:t>Fast immer gibt es Richtlinien für die Formatierung des Quellcodes, die  auch die Art der einleitenden Kommentare vorschreiben.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xx"/>
              <a:t>Für ein Projekt</a:t>
            </a:r>
            <a:r>
              <a:rPr lang="en-US"/>
              <a:t> </a:t>
            </a:r>
            <a:r>
              <a:rPr lang="en-US" err="1"/>
              <a:t>oder</a:t>
            </a:r>
            <a:r>
              <a:rPr lang="zxx"/>
              <a:t> für eine ganze Firma.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xx"/>
              <a:t>Wird unterschiedlich streng gehandhabt.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2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>
                <a:solidFill>
                  <a:srgbClr val="841439"/>
                </a:solidFill>
              </a:rPr>
              <a:t>Hello C++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365" name="Google Shape;365;p42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087F05-C9CF-5A49-BCD7-9C16C73696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 smtClean="0"/>
              <a:t>18</a:t>
            </a:fld>
            <a:endParaRPr lang="zxx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Die include-Direktive.</a:t>
            </a:r>
            <a:endParaRPr/>
          </a:p>
        </p:txBody>
      </p:sp>
      <p:sp>
        <p:nvSpPr>
          <p:cNvPr id="371" name="Google Shape;371;p43"/>
          <p:cNvSpPr txBox="1">
            <a:spLocks noGrp="1"/>
          </p:cNvSpPr>
          <p:nvPr>
            <p:ph type="body" idx="1"/>
          </p:nvPr>
        </p:nvSpPr>
        <p:spPr>
          <a:xfrm>
            <a:off x="504000" y="1388040"/>
            <a:ext cx="9071700" cy="4384800"/>
          </a:xfrm>
          <a:prstGeom prst="rect">
            <a:avLst/>
          </a:prstGeom>
        </p:spPr>
        <p:txBody>
          <a:bodyPr spcFirstLastPara="1" wrap="square" lIns="95625" tIns="95625" rIns="95625" bIns="956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841439"/>
              </a:buClr>
              <a:buSzPts val="2400"/>
              <a:buFont typeface="Courier New"/>
              <a:buChar char="●"/>
            </a:pPr>
            <a:r>
              <a:rPr lang="zxx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&lt;string&gt;</a:t>
            </a:r>
            <a:endParaRPr dirty="0">
              <a:solidFill>
                <a:srgbClr val="8414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xx"/>
              <a:t>Jede Zeile im Quellcode, die mit einem # Zeichen beginnt, ist eine sog.  Präprozessor-Direktive (wie z.B. die Zeile </a:t>
            </a:r>
            <a:r>
              <a:rPr lang="en-US" dirty="0"/>
              <a:t>0</a:t>
            </a:r>
            <a:r>
              <a:rPr lang="zxx"/>
              <a:t>7).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xx"/>
              <a:t>Der Quellcode wird an jeder Zeilen verändert (vom Präprozessor), bevor </a:t>
            </a:r>
            <a:r>
              <a:rPr lang="en-US" dirty="0"/>
              <a:t>er (</a:t>
            </a:r>
            <a:r>
              <a:rPr lang="en-US" dirty="0" err="1"/>
              <a:t>vom</a:t>
            </a:r>
            <a:r>
              <a:rPr lang="en-US" dirty="0"/>
              <a:t> Compiler) </a:t>
            </a:r>
            <a:r>
              <a:rPr lang="zxx"/>
              <a:t>verarbeitet wird.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xx"/>
              <a:t>Die #include-Direktive </a:t>
            </a:r>
            <a:r>
              <a:rPr lang="de-DE" dirty="0"/>
              <a:t>weist</a:t>
            </a:r>
            <a:r>
              <a:rPr lang="zxx"/>
              <a:t> den Präprozessor </a:t>
            </a:r>
            <a:r>
              <a:rPr lang="de-DE" dirty="0"/>
              <a:t>an, </a:t>
            </a:r>
            <a:r>
              <a:rPr lang="zxx"/>
              <a:t>den Inhalt einer Datei an de</a:t>
            </a:r>
            <a:r>
              <a:rPr lang="de-DE" dirty="0"/>
              <a:t>m</a:t>
            </a:r>
            <a:r>
              <a:rPr lang="zxx"/>
              <a:t> Punkt im Quellcode ein</a:t>
            </a:r>
            <a:r>
              <a:rPr lang="en-US" dirty="0" err="1"/>
              <a:t>fügen</a:t>
            </a:r>
            <a:r>
              <a:rPr lang="zxx"/>
              <a:t>, an dem die Direktive steht.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xx"/>
              <a:t>#include &lt;dateiname&gt; bzw. #include "dateiname" , man spricht vom  Ein</a:t>
            </a:r>
            <a:r>
              <a:rPr lang="de-DE" dirty="0"/>
              <a:t>fügen</a:t>
            </a:r>
            <a:r>
              <a:rPr lang="zxx"/>
              <a:t> </a:t>
            </a:r>
            <a:r>
              <a:rPr lang="de-DE" dirty="0"/>
              <a:t>der </a:t>
            </a:r>
            <a:r>
              <a:rPr lang="zxx"/>
              <a:t>sog. </a:t>
            </a:r>
            <a:r>
              <a:rPr lang="zxx" b="1">
                <a:solidFill>
                  <a:srgbClr val="841439"/>
                </a:solidFill>
              </a:rPr>
              <a:t>Headerdateien</a:t>
            </a:r>
            <a:r>
              <a:rPr lang="zxx"/>
              <a:t>.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-DE" dirty="0"/>
              <a:t>In Zeile 07 </a:t>
            </a:r>
            <a:r>
              <a:rPr lang="zxx"/>
              <a:t>wird der Quellcode einer Headerdatei namens string aus der C++ Standardbibliothek in </a:t>
            </a:r>
            <a:r>
              <a:rPr lang="de-DE" dirty="0"/>
              <a:t>den</a:t>
            </a:r>
            <a:r>
              <a:rPr lang="zxx"/>
              <a:t> Quellcode ein</a:t>
            </a:r>
            <a:r>
              <a:rPr lang="de-DE" dirty="0"/>
              <a:t>gefügt</a:t>
            </a:r>
            <a:r>
              <a:rPr lang="zxx"/>
              <a:t>.</a:t>
            </a:r>
            <a:endParaRPr dirty="0"/>
          </a:p>
        </p:txBody>
      </p:sp>
      <p:sp>
        <p:nvSpPr>
          <p:cNvPr id="372" name="Google Shape;372;p43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>
                <a:solidFill>
                  <a:srgbClr val="841439"/>
                </a:solidFill>
              </a:rPr>
              <a:t>Hello C++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373" name="Google Shape;373;p43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D740ED-156C-6640-A2A4-26B997D8A1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 smtClean="0"/>
              <a:t>19</a:t>
            </a:fld>
            <a:endParaRPr lang="zxx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subTitle" idx="1"/>
          </p:nvPr>
        </p:nvSpPr>
        <p:spPr>
          <a:xfrm>
            <a:off x="504000" y="301320"/>
            <a:ext cx="9071700" cy="58518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4800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xx" sz="4800" b="1"/>
              <a:t>wichtige Information</a:t>
            </a:r>
            <a:endParaRPr sz="4800" b="1"/>
          </a:p>
        </p:txBody>
      </p:sp>
      <p:sp>
        <p:nvSpPr>
          <p:cNvPr id="181" name="Google Shape;181;p19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>
                <a:solidFill>
                  <a:srgbClr val="841439"/>
                </a:solidFill>
              </a:rPr>
              <a:t>Orga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182" name="Google Shape;182;p19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183" name="Google Shape;183;p19"/>
          <p:cNvSpPr/>
          <p:nvPr/>
        </p:nvSpPr>
        <p:spPr>
          <a:xfrm>
            <a:off x="300" y="-20700"/>
            <a:ext cx="10188300" cy="7451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1F1FEB-A76B-FC41-B25F-E9FC25A9C2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 smtClean="0"/>
              <a:t>2</a:t>
            </a:fld>
            <a:endParaRPr lang="zxx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A5FF19-1D3D-24D9-7E80-CAB3597AEF41}"/>
              </a:ext>
            </a:extLst>
          </p:cNvPr>
          <p:cNvSpPr txBox="1"/>
          <p:nvPr/>
        </p:nvSpPr>
        <p:spPr>
          <a:xfrm flipH="1">
            <a:off x="2317273" y="3018090"/>
            <a:ext cx="5554353" cy="152349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36000">
                <a:schemeClr val="lt1"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0" rtlCol="0">
            <a:spAutoFit/>
          </a:bodyPr>
          <a:lstStyle/>
          <a:p>
            <a:pPr algn="ctr"/>
            <a:r>
              <a:rPr lang="en-US" sz="4800" dirty="0" err="1">
                <a:solidFill>
                  <a:srgbClr val="00448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Objekt-Orientierte</a:t>
            </a:r>
            <a:r>
              <a:rPr lang="en-US" sz="4800" dirty="0">
                <a:solidFill>
                  <a:srgbClr val="00448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800" dirty="0" err="1">
                <a:solidFill>
                  <a:srgbClr val="00448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Programmierung</a:t>
            </a:r>
            <a:endParaRPr lang="en-US" sz="4800" dirty="0">
              <a:solidFill>
                <a:srgbClr val="00448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BA815A7F-3954-E758-A976-7ECC3425F5A5}"/>
              </a:ext>
            </a:extLst>
          </p:cNvPr>
          <p:cNvSpPr txBox="1">
            <a:spLocks/>
          </p:cNvSpPr>
          <p:nvPr/>
        </p:nvSpPr>
        <p:spPr>
          <a:xfrm>
            <a:off x="1247550" y="5703103"/>
            <a:ext cx="7585500" cy="924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o-RO" sz="4400" dirty="0" err="1">
                <a:latin typeface="Cooper Black" panose="0208090404030B020404" pitchFamily="18" charset="77"/>
              </a:rPr>
              <a:t>Warum</a:t>
            </a:r>
            <a:r>
              <a:rPr lang="ro-RO" sz="4400" dirty="0">
                <a:latin typeface="Cooper Black" panose="0208090404030B020404" pitchFamily="18" charset="77"/>
              </a:rPr>
              <a:t> OOP ?</a:t>
            </a:r>
            <a:endParaRPr lang="en-RU" sz="4400" dirty="0">
              <a:latin typeface="Cooper Black" panose="0208090404030B0204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9044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 b="1"/>
              <a:t>Anweisungen</a:t>
            </a:r>
            <a:endParaRPr b="1" dirty="0"/>
          </a:p>
        </p:txBody>
      </p:sp>
      <p:sp>
        <p:nvSpPr>
          <p:cNvPr id="379" name="Google Shape;379;p44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700" cy="4384800"/>
          </a:xfrm>
          <a:prstGeom prst="rect">
            <a:avLst/>
          </a:prstGeom>
        </p:spPr>
        <p:txBody>
          <a:bodyPr spcFirstLastPara="1" wrap="square" lIns="95625" tIns="95625" rIns="95625" bIns="956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841439"/>
              </a:buClr>
              <a:buSzPts val="2400"/>
              <a:buFont typeface="Courier New"/>
              <a:buChar char="●"/>
            </a:pPr>
            <a:r>
              <a:rPr lang="zxx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de-DE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ye</a:t>
            </a:r>
            <a:r>
              <a:rPr lang="en-US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arOfBirth</a:t>
            </a:r>
            <a:r>
              <a:rPr lang="zxx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 { 19</a:t>
            </a:r>
            <a:r>
              <a:rPr lang="de-DE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81</a:t>
            </a:r>
            <a:r>
              <a:rPr lang="zxx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dirty="0">
              <a:solidFill>
                <a:srgbClr val="8414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xx"/>
              <a:t>Diese Quellcodezeile ist eine </a:t>
            </a:r>
            <a:r>
              <a:rPr lang="en-US" dirty="0" err="1"/>
              <a:t>Anweisung</a:t>
            </a:r>
            <a:br>
              <a:rPr lang="en-US" dirty="0"/>
            </a:br>
            <a:r>
              <a:rPr lang="de-DE" dirty="0">
                <a:sym typeface="Wingdings" pitchFamily="2" charset="2"/>
              </a:rPr>
              <a:t> </a:t>
            </a:r>
            <a:r>
              <a:rPr lang="zxx"/>
              <a:t>ein Schritt im Programmablauf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 err="1"/>
              <a:t>Jede</a:t>
            </a:r>
            <a:r>
              <a:rPr lang="en-US" dirty="0"/>
              <a:t> </a:t>
            </a:r>
            <a:r>
              <a:rPr lang="en-US" dirty="0" err="1"/>
              <a:t>Anweisung</a:t>
            </a:r>
            <a:r>
              <a:rPr lang="en-US" dirty="0"/>
              <a:t> </a:t>
            </a:r>
            <a:r>
              <a:rPr lang="en-US" dirty="0" err="1"/>
              <a:t>endet</a:t>
            </a:r>
            <a:r>
              <a:rPr lang="en-US" dirty="0"/>
              <a:t> stets </a:t>
            </a:r>
            <a:r>
              <a:rPr lang="zxx"/>
              <a:t>mit einem Semikolon </a:t>
            </a:r>
            <a:r>
              <a:rPr lang="zxx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</p:txBody>
      </p:sp>
      <p:sp>
        <p:nvSpPr>
          <p:cNvPr id="380" name="Google Shape;380;p44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>
                <a:solidFill>
                  <a:srgbClr val="841439"/>
                </a:solidFill>
              </a:rPr>
              <a:t>Hello C++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381" name="Google Shape;381;p44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AFF790-D275-104F-B4FD-5D0A4C6B29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 smtClean="0"/>
              <a:t>20</a:t>
            </a:fld>
            <a:endParaRPr lang="zxx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E6583AD-F865-2C01-E7D5-00B6E152BE95}"/>
              </a:ext>
            </a:extLst>
          </p:cNvPr>
          <p:cNvGrpSpPr/>
          <p:nvPr/>
        </p:nvGrpSpPr>
        <p:grpSpPr>
          <a:xfrm>
            <a:off x="240111" y="4035752"/>
            <a:ext cx="9531714" cy="2464526"/>
            <a:chOff x="240111" y="4035752"/>
            <a:chExt cx="9531714" cy="2464526"/>
          </a:xfrm>
        </p:grpSpPr>
        <p:pic>
          <p:nvPicPr>
            <p:cNvPr id="382" name="Google Shape;382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4000" y="4382190"/>
              <a:ext cx="9267825" cy="17716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FA81DC0-2B8C-0E06-D74B-988ED2FEDA39}"/>
                </a:ext>
              </a:extLst>
            </p:cNvPr>
            <p:cNvCxnSpPr/>
            <p:nvPr/>
          </p:nvCxnSpPr>
          <p:spPr>
            <a:xfrm>
              <a:off x="4249785" y="4035752"/>
              <a:ext cx="0" cy="2464526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3EEEF4-FFE5-DD94-2C78-3C5E98F071D2}"/>
                </a:ext>
              </a:extLst>
            </p:cNvPr>
            <p:cNvSpPr txBox="1"/>
            <p:nvPr/>
          </p:nvSpPr>
          <p:spPr>
            <a:xfrm>
              <a:off x="387715" y="4372521"/>
              <a:ext cx="3768980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xx" sz="1800" b="1">
                  <a:solidFill>
                    <a:srgbClr val="84143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</a:t>
              </a:r>
              <a:r>
                <a:rPr lang="de-DE" sz="1800" b="1" dirty="0" err="1">
                  <a:solidFill>
                    <a:srgbClr val="84143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yea</a:t>
              </a:r>
              <a:r>
                <a:rPr lang="en-US" sz="1800" b="1" dirty="0" err="1">
                  <a:solidFill>
                    <a:srgbClr val="84143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rOfBirth</a:t>
              </a:r>
              <a:r>
                <a:rPr lang="zxx" sz="1800" b="1">
                  <a:solidFill>
                    <a:srgbClr val="84143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{ 19</a:t>
              </a:r>
              <a:r>
                <a:rPr lang="de-DE" sz="1800" b="1" dirty="0">
                  <a:solidFill>
                    <a:srgbClr val="84143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81</a:t>
              </a:r>
              <a:r>
                <a:rPr lang="zxx" sz="1800" b="1">
                  <a:solidFill>
                    <a:srgbClr val="84143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};</a:t>
              </a:r>
              <a:endParaRPr lang="en-RU" sz="18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3CEF70-EBDD-6827-453F-DBD1A50CB283}"/>
                </a:ext>
              </a:extLst>
            </p:cNvPr>
            <p:cNvSpPr txBox="1"/>
            <p:nvPr/>
          </p:nvSpPr>
          <p:spPr>
            <a:xfrm>
              <a:off x="4494080" y="4372521"/>
              <a:ext cx="5103120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sz="1800" b="1" dirty="0" err="1">
                  <a:solidFill>
                    <a:srgbClr val="84143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std</a:t>
              </a:r>
              <a:r>
                <a:rPr lang="de-DE" sz="1800" b="1" dirty="0">
                  <a:solidFill>
                    <a:srgbClr val="84143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::</a:t>
              </a:r>
              <a:r>
                <a:rPr lang="de-DE" sz="1800" b="1" dirty="0" err="1">
                  <a:solidFill>
                    <a:srgbClr val="84143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string</a:t>
              </a:r>
              <a:r>
                <a:rPr lang="de-DE" sz="1800" b="1" dirty="0">
                  <a:solidFill>
                    <a:srgbClr val="84143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de-DE" sz="1800" b="1" dirty="0" err="1">
                  <a:solidFill>
                    <a:srgbClr val="84143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nickname</a:t>
              </a:r>
              <a:r>
                <a:rPr lang="de-DE" sz="1800" b="1" dirty="0">
                  <a:solidFill>
                    <a:srgbClr val="84143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zxx" sz="1800" b="1">
                  <a:solidFill>
                    <a:srgbClr val="84143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 </a:t>
              </a:r>
              <a:r>
                <a:rPr lang="de-DE" sz="1800" b="1" dirty="0">
                  <a:solidFill>
                    <a:srgbClr val="84143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“Nick“</a:t>
              </a:r>
              <a:r>
                <a:rPr lang="zxx" sz="1800" b="1">
                  <a:solidFill>
                    <a:srgbClr val="84143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};</a:t>
              </a:r>
              <a:endParaRPr lang="en-RU" sz="18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6333E2-FB30-E37D-7D50-C19D721BAE73}"/>
                </a:ext>
              </a:extLst>
            </p:cNvPr>
            <p:cNvSpPr txBox="1"/>
            <p:nvPr/>
          </p:nvSpPr>
          <p:spPr>
            <a:xfrm>
              <a:off x="240111" y="5381141"/>
              <a:ext cx="136608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latin typeface="Courier New" panose="02070309020205020404" pitchFamily="49" charset="0"/>
                  <a:cs typeface="Courier New" panose="02070309020205020404" pitchFamily="49" charset="0"/>
                  <a:sym typeface="Courier New"/>
                </a:rPr>
                <a:t>yearOfBirth</a:t>
              </a:r>
              <a:endParaRPr lang="en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5317BF-7246-9402-C0A2-C4B104719775}"/>
                </a:ext>
              </a:extLst>
            </p:cNvPr>
            <p:cNvSpPr txBox="1"/>
            <p:nvPr/>
          </p:nvSpPr>
          <p:spPr>
            <a:xfrm>
              <a:off x="5104320" y="5334975"/>
              <a:ext cx="104387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latin typeface="Courier New" panose="02070309020205020404" pitchFamily="49" charset="0"/>
                  <a:cs typeface="Courier New" panose="02070309020205020404" pitchFamily="49" charset="0"/>
                  <a:sym typeface="Courier New"/>
                </a:rPr>
                <a:t>nickname</a:t>
              </a:r>
              <a:endParaRPr lang="en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459507-DEC3-F7B3-E5D4-7C52739F1E5E}"/>
                </a:ext>
              </a:extLst>
            </p:cNvPr>
            <p:cNvSpPr txBox="1"/>
            <p:nvPr/>
          </p:nvSpPr>
          <p:spPr>
            <a:xfrm>
              <a:off x="2069759" y="5427308"/>
              <a:ext cx="551094" cy="215444"/>
            </a:xfrm>
            <a:prstGeom prst="rect">
              <a:avLst/>
            </a:prstGeom>
            <a:solidFill>
              <a:srgbClr val="BEBEBE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/>
                </a:rPr>
                <a:t>1981</a:t>
              </a:r>
              <a:endParaRPr lang="en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B505BE-6078-CD62-5757-0CABFE22ADF2}"/>
                </a:ext>
              </a:extLst>
            </p:cNvPr>
            <p:cNvSpPr txBox="1"/>
            <p:nvPr/>
          </p:nvSpPr>
          <p:spPr>
            <a:xfrm>
              <a:off x="6521800" y="5382438"/>
              <a:ext cx="857408" cy="215444"/>
            </a:xfrm>
            <a:prstGeom prst="rect">
              <a:avLst/>
            </a:prstGeom>
            <a:solidFill>
              <a:srgbClr val="BEBEBE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Courier New"/>
                </a:rPr>
                <a:t>Nick</a:t>
              </a:r>
              <a:endParaRPr lang="en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5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 b="1"/>
              <a:t>Anweisungen</a:t>
            </a:r>
            <a:endParaRPr b="1" dirty="0"/>
          </a:p>
        </p:txBody>
      </p:sp>
      <p:sp>
        <p:nvSpPr>
          <p:cNvPr id="388" name="Google Shape;388;p45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700" cy="4384800"/>
          </a:xfrm>
          <a:prstGeom prst="rect">
            <a:avLst/>
          </a:prstGeom>
        </p:spPr>
        <p:txBody>
          <a:bodyPr spcFirstLastPara="1" wrap="square" lIns="95625" tIns="95625" rIns="95625" bIns="956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zxx"/>
              <a:t>Die beiden Anweisungen initialisieren </a:t>
            </a:r>
            <a:r>
              <a:rPr lang="zxx" b="1">
                <a:solidFill>
                  <a:srgbClr val="841439"/>
                </a:solidFill>
              </a:rPr>
              <a:t>Variablen</a:t>
            </a:r>
            <a:endParaRPr lang="en-US" b="1" dirty="0">
              <a:solidFill>
                <a:srgbClr val="841439"/>
              </a:solidFill>
            </a:endParaRPr>
          </a:p>
          <a:p>
            <a:pPr lvl="1" indent="-381000">
              <a:spcBef>
                <a:spcPts val="600"/>
              </a:spcBef>
              <a:buChar char="●"/>
            </a:pP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vom</a:t>
            </a:r>
            <a:r>
              <a:rPr lang="en-GB" dirty="0"/>
              <a:t> </a:t>
            </a:r>
            <a:r>
              <a:rPr lang="en-GB" dirty="0" err="1"/>
              <a:t>Typ</a:t>
            </a:r>
            <a:r>
              <a:rPr lang="en-GB" dirty="0"/>
              <a:t> </a:t>
            </a:r>
            <a:r>
              <a:rPr lang="en-GB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 dirty="0" err="1"/>
              <a:t>namens</a:t>
            </a:r>
            <a:r>
              <a:rPr lang="en-GB" dirty="0"/>
              <a:t> yob</a:t>
            </a:r>
          </a:p>
          <a:p>
            <a:pPr lvl="1" indent="-381000">
              <a:spcBef>
                <a:spcPts val="600"/>
              </a:spcBef>
              <a:buChar char="●"/>
            </a:pPr>
            <a:r>
              <a:rPr lang="zxx"/>
              <a:t>eine vom Typ </a:t>
            </a:r>
            <a:r>
              <a:rPr lang="zxx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std::string</a:t>
            </a:r>
            <a:r>
              <a:rPr lang="zxx"/>
              <a:t> namens nick </a:t>
            </a: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xx"/>
              <a:t>Diese beiden Anweisungen sind </a:t>
            </a:r>
            <a:r>
              <a:rPr lang="zxx" b="1"/>
              <a:t>Deklarationen</a:t>
            </a:r>
            <a:r>
              <a:rPr lang="zxx"/>
              <a:t>, da sie neue Namen in das Programm einführen,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xx" b="1"/>
              <a:t>Definitionen</a:t>
            </a:r>
            <a:r>
              <a:rPr lang="zxx"/>
              <a:t>, da sie auch Speicher für diese Variablen reservieren,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xx" b="1"/>
              <a:t>Initialisierungen</a:t>
            </a:r>
            <a:r>
              <a:rPr lang="zxx"/>
              <a:t>, da sie die neuen Speicherbereiche direkt mit passenden  Werten füllen: "capitalQ" bzw. 1997.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xx"/>
              <a:t>Die beiden Variablen sind innerhalb der </a:t>
            </a:r>
            <a:r>
              <a:rPr lang="zxx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main()-Funktion </a:t>
            </a:r>
            <a:r>
              <a:rPr lang="zxx"/>
              <a:t>des Programms  definiert und (nur) dort gültig.</a:t>
            </a: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9" name="Google Shape;389;p45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>
                <a:solidFill>
                  <a:srgbClr val="841439"/>
                </a:solidFill>
              </a:rPr>
              <a:t>Hello C++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390" name="Google Shape;390;p45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34FBB9-C7E1-3C43-8CC9-07F6E63154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 smtClean="0"/>
              <a:t>21</a:t>
            </a:fld>
            <a:endParaRPr lang="zxx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6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Namen, Gültigkeit von Namen</a:t>
            </a:r>
            <a:endParaRPr/>
          </a:p>
        </p:txBody>
      </p:sp>
      <p:sp>
        <p:nvSpPr>
          <p:cNvPr id="396" name="Google Shape;396;p46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700" cy="4384800"/>
          </a:xfrm>
          <a:prstGeom prst="rect">
            <a:avLst/>
          </a:prstGeom>
        </p:spPr>
        <p:txBody>
          <a:bodyPr spcFirstLastPara="1" wrap="square" lIns="95625" tIns="95625" rIns="95625" bIns="956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841439"/>
              </a:buClr>
              <a:buSzPts val="2400"/>
              <a:buFont typeface="Courier New"/>
              <a:buChar char="●"/>
            </a:pPr>
            <a:r>
              <a:rPr lang="zxx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std::string nick</a:t>
            </a:r>
            <a:r>
              <a:rPr lang="en-US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zxx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 { ”</a:t>
            </a:r>
            <a:r>
              <a:rPr lang="en-US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Nick</a:t>
            </a:r>
            <a:r>
              <a:rPr lang="zxx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" };</a:t>
            </a:r>
            <a:endParaRPr dirty="0">
              <a:solidFill>
                <a:srgbClr val="8414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xx"/>
              <a:t>Alle Namen in einem C++ Programm (wie std, main, nick</a:t>
            </a:r>
            <a:r>
              <a:rPr lang="en-US" dirty="0"/>
              <a:t>name</a:t>
            </a:r>
            <a:r>
              <a:rPr lang="zxx"/>
              <a:t>, usw.) sind in bestimmten Bereichen des Programms gültig.</a:t>
            </a:r>
            <a:endParaRPr dirty="0"/>
          </a:p>
          <a:p>
            <a:pPr indent="-381000">
              <a:spcBef>
                <a:spcPts val="0"/>
              </a:spcBef>
              <a:buFont typeface="Arial"/>
              <a:buChar char="●"/>
            </a:pPr>
            <a:r>
              <a:rPr lang="en-GB" dirty="0" err="1"/>
              <a:t>Jeder</a:t>
            </a:r>
            <a:r>
              <a:rPr lang="en-GB" dirty="0"/>
              <a:t> Name muss </a:t>
            </a:r>
            <a:r>
              <a:rPr lang="en-GB" b="1" dirty="0" err="1"/>
              <a:t>eindeutig</a:t>
            </a:r>
            <a:r>
              <a:rPr lang="en-GB" dirty="0"/>
              <a:t> sein</a:t>
            </a:r>
          </a:p>
          <a:p>
            <a:pPr lvl="1" indent="-381000">
              <a:buChar char="●"/>
            </a:pPr>
            <a:r>
              <a:rPr lang="zxx"/>
              <a:t>Identische Namen dürfen in C++ Programmen nicht mehrfach mit unterschiedlichen Bedeutungen vorkommen.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Eingrenzen</a:t>
            </a:r>
            <a:r>
              <a:rPr lang="en-US" dirty="0"/>
              <a:t> der </a:t>
            </a:r>
            <a:r>
              <a:rPr lang="en-US" dirty="0" err="1"/>
              <a:t>Gültigkeit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Namens</a:t>
            </a:r>
            <a:r>
              <a:rPr lang="en-US" dirty="0"/>
              <a:t> </a:t>
            </a:r>
            <a:r>
              <a:rPr lang="zxx"/>
              <a:t>können Namensr</a:t>
            </a:r>
            <a:r>
              <a:rPr lang="en-US" dirty="0" err="1"/>
              <a:t>äu</a:t>
            </a:r>
            <a:r>
              <a:rPr lang="zxx"/>
              <a:t>m</a:t>
            </a:r>
            <a:r>
              <a:rPr lang="de-DE" dirty="0" err="1"/>
              <a:t>e</a:t>
            </a:r>
            <a:r>
              <a:rPr lang="zxx"/>
              <a:t> (</a:t>
            </a:r>
            <a:r>
              <a:rPr lang="zxx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zxx"/>
              <a:t>) deklariert werden.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-DE" dirty="0"/>
              <a:t>Unter</a:t>
            </a:r>
            <a:r>
              <a:rPr lang="zxx"/>
              <a:t> Angabe </a:t>
            </a:r>
            <a:r>
              <a:rPr lang="de-DE" dirty="0"/>
              <a:t>eines</a:t>
            </a:r>
            <a:r>
              <a:rPr lang="zxx"/>
              <a:t> Namensraums sind Namen dann immer eindeutig, denn innerhalb eines namespace darf es jeden Namen nur einmal geben.</a:t>
            </a:r>
            <a:endParaRPr dirty="0"/>
          </a:p>
          <a:p>
            <a:pPr lvl="1" indent="-381000">
              <a:buChar char="○"/>
            </a:pPr>
            <a:r>
              <a:rPr lang="de-DE" dirty="0"/>
              <a:t>Beispiel: </a:t>
            </a:r>
            <a:r>
              <a:rPr lang="zxx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std::string</a:t>
            </a:r>
            <a:r>
              <a:rPr lang="zxx"/>
              <a:t> </a:t>
            </a:r>
            <a:r>
              <a:rPr lang="de-DE" dirty="0"/>
              <a:t>meint </a:t>
            </a:r>
            <a:r>
              <a:rPr lang="zxx">
                <a:solidFill>
                  <a:srgbClr val="841439"/>
                </a:solidFill>
                <a:latin typeface="Courier New"/>
                <a:cs typeface="Courier New"/>
              </a:rPr>
              <a:t>string</a:t>
            </a:r>
            <a:r>
              <a:rPr lang="zxx"/>
              <a:t> aus dem namespace namens </a:t>
            </a:r>
            <a:r>
              <a:rPr lang="zxx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zxx"/>
              <a:t>.</a:t>
            </a: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7" name="Google Shape;397;p46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>
                <a:solidFill>
                  <a:srgbClr val="841439"/>
                </a:solidFill>
              </a:rPr>
              <a:t>Hello C++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398" name="Google Shape;398;p46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399" name="Google Shape;399;p46"/>
          <p:cNvSpPr/>
          <p:nvPr/>
        </p:nvSpPr>
        <p:spPr>
          <a:xfrm>
            <a:off x="942800" y="1880925"/>
            <a:ext cx="2212200" cy="442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0E5E9-49D2-F345-B9FC-A95E0A31AB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 smtClean="0"/>
              <a:t>22</a:t>
            </a:fld>
            <a:endParaRPr lang="zxx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7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 b="1"/>
              <a:t>Auflösung des Gültigkeitsbereichs (</a:t>
            </a:r>
            <a:r>
              <a:rPr lang="zxx" b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Operator ::</a:t>
            </a:r>
            <a:r>
              <a:rPr lang="zxx" b="1"/>
              <a:t>)</a:t>
            </a:r>
            <a:endParaRPr b="1" dirty="0"/>
          </a:p>
        </p:txBody>
      </p:sp>
      <p:sp>
        <p:nvSpPr>
          <p:cNvPr id="405" name="Google Shape;405;p47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700" cy="4384800"/>
          </a:xfrm>
          <a:prstGeom prst="rect">
            <a:avLst/>
          </a:prstGeom>
        </p:spPr>
        <p:txBody>
          <a:bodyPr spcFirstLastPara="1" wrap="square" lIns="95625" tIns="95625" rIns="95625" bIns="956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841439"/>
              </a:buClr>
              <a:buSzPts val="2400"/>
              <a:buFont typeface="Courier New"/>
              <a:buChar char="●"/>
            </a:pPr>
            <a:r>
              <a:rPr lang="zxx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std::string nick { "capitalQ" };</a:t>
            </a:r>
            <a:endParaRPr dirty="0">
              <a:solidFill>
                <a:srgbClr val="8414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xx"/>
              <a:t>Gleichnamige Bezeichner können durch ihre Deklaration in unterschiedlich  benannten Namensräumen eindeutig gemacht und dann konfliktfrei in C++ verwendet werden.</a:t>
            </a:r>
            <a:endParaRPr dirty="0"/>
          </a:p>
          <a:p>
            <a:pPr marL="990600" lvl="2" indent="0"/>
            <a:r>
              <a:rPr lang="zxx" i="1"/>
              <a:t>Das </a:t>
            </a:r>
            <a:r>
              <a:rPr lang="zxx" i="1">
                <a:latin typeface="Courier New"/>
                <a:ea typeface="Courier New"/>
                <a:cs typeface="Courier New"/>
                <a:sym typeface="Courier New"/>
              </a:rPr>
              <a:t>namespace </a:t>
            </a:r>
            <a:r>
              <a:rPr lang="zxx" i="1"/>
              <a:t>Konzept ähnelt </a:t>
            </a:r>
            <a:r>
              <a:rPr lang="ro-RO" i="1" dirty="0"/>
              <a:t>den </a:t>
            </a:r>
            <a:r>
              <a:rPr lang="zxx" i="1"/>
              <a:t>Vor- und Familiennamen </a:t>
            </a:r>
            <a:r>
              <a:rPr lang="ro-RO" i="1" dirty="0"/>
              <a:t>von </a:t>
            </a:r>
            <a:r>
              <a:rPr lang="zxx" i="1"/>
              <a:t>Menschen: </a:t>
            </a:r>
            <a:r>
              <a:rPr lang="en-US" i="1" dirty="0"/>
              <a:t>Ion </a:t>
            </a:r>
            <a:r>
              <a:rPr lang="en-US" i="1" dirty="0" err="1"/>
              <a:t>Crisan</a:t>
            </a:r>
            <a:r>
              <a:rPr lang="zxx" i="1"/>
              <a:t> und </a:t>
            </a:r>
            <a:r>
              <a:rPr lang="en-US" i="1" dirty="0"/>
              <a:t>Ion </a:t>
            </a:r>
            <a:r>
              <a:rPr lang="en-US" i="1" dirty="0" err="1"/>
              <a:t>Bistrițeanu</a:t>
            </a:r>
            <a:r>
              <a:rPr lang="en-US" i="1" dirty="0"/>
              <a:t> </a:t>
            </a:r>
            <a:r>
              <a:rPr lang="zxx" i="1"/>
              <a:t>sind unterschiedliche Namen.</a:t>
            </a:r>
            <a:endParaRPr i="1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xx"/>
              <a:t>Um den Gültigkeitsbereich von </a:t>
            </a:r>
            <a:r>
              <a:rPr lang="zxx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zxx"/>
              <a:t>anzugeben (den  namespace std) wird der Operator </a:t>
            </a:r>
            <a:r>
              <a:rPr lang="zxx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zxx"/>
              <a:t> verwendet.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xx"/>
              <a:t>Im Namensraum </a:t>
            </a:r>
            <a:r>
              <a:rPr lang="zxx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std </a:t>
            </a:r>
            <a:r>
              <a:rPr lang="zxx"/>
              <a:t>befindet sich die gesamte C++  Standardbibliothek (StdLib).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xx"/>
              <a:t>string aus der StdLib liegt daher auch im Namensraum std.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xx"/>
              <a:t>Die namespace-Namen </a:t>
            </a:r>
            <a:r>
              <a:rPr lang="de-DE" dirty="0"/>
              <a:t>müssen</a:t>
            </a:r>
            <a:r>
              <a:rPr lang="zxx"/>
              <a:t> eindeutig</a:t>
            </a:r>
            <a:r>
              <a:rPr lang="de-DE" dirty="0"/>
              <a:t> sein</a:t>
            </a:r>
            <a:r>
              <a:rPr lang="zxx"/>
              <a:t>.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xx"/>
              <a:t>Es gibt nur einen namespace namens </a:t>
            </a:r>
            <a:r>
              <a:rPr lang="zxx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zxx"/>
              <a:t>.</a:t>
            </a:r>
            <a:endParaRPr dirty="0"/>
          </a:p>
        </p:txBody>
      </p:sp>
      <p:sp>
        <p:nvSpPr>
          <p:cNvPr id="406" name="Google Shape;406;p47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>
                <a:solidFill>
                  <a:srgbClr val="841439"/>
                </a:solidFill>
              </a:rPr>
              <a:t>Hello C++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407" name="Google Shape;407;p47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408" name="Google Shape;408;p47"/>
          <p:cNvSpPr/>
          <p:nvPr/>
        </p:nvSpPr>
        <p:spPr>
          <a:xfrm>
            <a:off x="1596825" y="1880925"/>
            <a:ext cx="384900" cy="442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4A9BB3-2205-AB49-A833-D9E1B04BC6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 smtClean="0"/>
              <a:t>23</a:t>
            </a:fld>
            <a:endParaRPr lang="zxx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8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 b="1"/>
              <a:t>Gültigkeitsbereiche</a:t>
            </a:r>
            <a:endParaRPr b="1" dirty="0"/>
          </a:p>
        </p:txBody>
      </p:sp>
      <p:sp>
        <p:nvSpPr>
          <p:cNvPr id="414" name="Google Shape;414;p48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>
                <a:solidFill>
                  <a:srgbClr val="841439"/>
                </a:solidFill>
              </a:rPr>
              <a:t>Hello C++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415" name="Google Shape;415;p48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416" name="Google Shape;416;p48"/>
          <p:cNvSpPr txBox="1"/>
          <p:nvPr/>
        </p:nvSpPr>
        <p:spPr>
          <a:xfrm>
            <a:off x="559650" y="1522600"/>
            <a:ext cx="8960400" cy="5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841439"/>
              </a:buClr>
              <a:buSzPts val="2400"/>
              <a:buChar char="●"/>
            </a:pPr>
            <a:r>
              <a:rPr lang="zxx" sz="2400"/>
              <a:t>Globaler Bereich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841439"/>
              </a:buClr>
              <a:buSzPts val="2400"/>
              <a:buChar char="○"/>
            </a:pPr>
            <a:r>
              <a:rPr lang="zxx" sz="2400"/>
              <a:t>Außerhalb jedes anderen Scopes – überall gültig.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841439"/>
              </a:buClr>
              <a:buSzPts val="2400"/>
              <a:buChar char="●"/>
            </a:pPr>
            <a:r>
              <a:rPr lang="zxx" sz="2400"/>
              <a:t>Benannter Namensraum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841439"/>
              </a:buClr>
              <a:buSzPts val="2400"/>
              <a:buChar char="○"/>
            </a:pPr>
            <a:r>
              <a:rPr lang="zxx" sz="2400"/>
              <a:t>Gültig innerhalb eines benannten Bereichs (</a:t>
            </a:r>
            <a:r>
              <a:rPr lang="zxx" sz="2400"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zxx" sz="2400"/>
              <a:t>).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841439"/>
              </a:buClr>
              <a:buSzPts val="2400"/>
              <a:buChar char="○"/>
            </a:pPr>
            <a:r>
              <a:rPr lang="zxx" sz="2400"/>
              <a:t>Namensräume </a:t>
            </a:r>
            <a:r>
              <a:rPr lang="de-DE" sz="2400" dirty="0"/>
              <a:t>erlauben </a:t>
            </a:r>
            <a:r>
              <a:rPr lang="zxx" sz="2400"/>
              <a:t>gleiche Namen mehrfach und unterschiedlich</a:t>
            </a:r>
            <a:r>
              <a:rPr lang="ro-RO" sz="2400" dirty="0" err="1"/>
              <a:t>em</a:t>
            </a:r>
            <a:r>
              <a:rPr lang="ro-RO" sz="2400" dirty="0"/>
              <a:t> </a:t>
            </a:r>
            <a:r>
              <a:rPr lang="de-DE" sz="2400" dirty="0"/>
              <a:t>Kontext zu</a:t>
            </a:r>
            <a:r>
              <a:rPr lang="zxx" sz="2400"/>
              <a:t> verwenden 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841439"/>
              </a:buClr>
              <a:buSzPts val="2400"/>
              <a:buChar char="●"/>
            </a:pPr>
            <a:r>
              <a:rPr lang="zxx" sz="2400"/>
              <a:t>Klassenbereich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841439"/>
              </a:buClr>
              <a:buSzPts val="2400"/>
              <a:buChar char="○"/>
            </a:pPr>
            <a:r>
              <a:rPr lang="zxx" sz="2400"/>
              <a:t>Gültigkeit innerhalb einer sog. </a:t>
            </a:r>
            <a:r>
              <a:rPr lang="zxx" sz="2400">
                <a:latin typeface="Courier New"/>
                <a:ea typeface="Courier New"/>
                <a:cs typeface="Courier New"/>
                <a:sym typeface="Courier New"/>
              </a:rPr>
              <a:t>Klasse</a:t>
            </a:r>
            <a:r>
              <a:rPr lang="zxx" sz="2400"/>
              <a:t>.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841439"/>
              </a:buClr>
              <a:buSzPts val="2400"/>
              <a:buChar char="●"/>
            </a:pPr>
            <a:r>
              <a:rPr lang="zxx" sz="2400"/>
              <a:t>Lokaler Bereich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841439"/>
              </a:buClr>
              <a:buSzPts val="2400"/>
              <a:buChar char="○"/>
            </a:pPr>
            <a:r>
              <a:rPr lang="zxx" sz="2400"/>
              <a:t>Vereinfacht ausgedrückt: gültig zwischen den geschweiften Klammern </a:t>
            </a:r>
            <a:r>
              <a:rPr lang="zxx" sz="2400">
                <a:latin typeface="Courier New"/>
                <a:ea typeface="Courier New"/>
                <a:cs typeface="Courier New"/>
                <a:sym typeface="Courier New"/>
              </a:rPr>
              <a:t>{ }</a:t>
            </a:r>
            <a:r>
              <a:rPr lang="zxx" sz="2400"/>
              <a:t>,  innerhalb derer der Name deklariert wurde.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841439"/>
              </a:buClr>
              <a:buSzPts val="2400"/>
              <a:buChar char="●"/>
            </a:pPr>
            <a:r>
              <a:rPr lang="zxx" sz="2400"/>
              <a:t>Anweisungsbereich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841439"/>
              </a:buClr>
              <a:buSzPts val="2400"/>
              <a:buChar char="○"/>
            </a:pPr>
            <a:r>
              <a:rPr lang="zxx" sz="2400"/>
              <a:t>Gültig innerhalb einer (einzigen) Anweisung.</a:t>
            </a:r>
            <a:endParaRPr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1B151D-55E9-B54A-8642-E1163EA636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 smtClean="0"/>
              <a:t>24</a:t>
            </a:fld>
            <a:endParaRPr lang="zxx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9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/>
              <a:t>Beispiel für </a:t>
            </a:r>
            <a:r>
              <a:rPr lang="zxx"/>
              <a:t>Gültigkeitsbereiche</a:t>
            </a:r>
            <a:endParaRPr dirty="0"/>
          </a:p>
        </p:txBody>
      </p:sp>
      <p:sp>
        <p:nvSpPr>
          <p:cNvPr id="422" name="Google Shape;422;p49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>
                <a:solidFill>
                  <a:srgbClr val="841439"/>
                </a:solidFill>
              </a:rPr>
              <a:t>Hello C++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423" name="Google Shape;423;p49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CCB370-F1BE-584A-8F0C-2EA4217E50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 smtClean="0"/>
              <a:t>25</a:t>
            </a:fld>
            <a:endParaRPr lang="zxx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6597A6-9696-6A10-495D-820D3E252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49" y="1563420"/>
            <a:ext cx="7264400" cy="52197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0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 b="1"/>
              <a:t>Auflösung des Gültigkeitsbereichs</a:t>
            </a:r>
            <a:endParaRPr b="1" dirty="0"/>
          </a:p>
        </p:txBody>
      </p:sp>
      <p:sp>
        <p:nvSpPr>
          <p:cNvPr id="430" name="Google Shape;430;p50"/>
          <p:cNvSpPr txBox="1">
            <a:spLocks noGrp="1"/>
          </p:cNvSpPr>
          <p:nvPr>
            <p:ph type="body" idx="1"/>
          </p:nvPr>
        </p:nvSpPr>
        <p:spPr>
          <a:xfrm>
            <a:off x="504000" y="1563420"/>
            <a:ext cx="9071700" cy="4590420"/>
          </a:xfrm>
          <a:prstGeom prst="rect">
            <a:avLst/>
          </a:prstGeom>
        </p:spPr>
        <p:txBody>
          <a:bodyPr spcFirstLastPara="1" wrap="square" lIns="95625" tIns="95625" rIns="95625" bIns="956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xx"/>
              <a:t>Der gewünschte Namensraum kann auf drei Arten angegeben werden.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zxx"/>
              <a:t>Explizit ("vollqualifizierter Name")</a:t>
            </a: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zxx"/>
              <a:t>using-Direktive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zxx"/>
              <a:t>using-Deklaration</a:t>
            </a: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1" name="Google Shape;431;p50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>
                <a:solidFill>
                  <a:srgbClr val="841439"/>
                </a:solidFill>
              </a:rPr>
              <a:t>Hello C++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432" name="Google Shape;432;p50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pic>
        <p:nvPicPr>
          <p:cNvPr id="433" name="Google Shape;43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797" y="2964208"/>
            <a:ext cx="61531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7438" y="6095746"/>
            <a:ext cx="5544813" cy="100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7438" y="4777802"/>
            <a:ext cx="58578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C84DD3-85D2-B742-A46B-4DBA04DCA8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 smtClean="0"/>
              <a:t>26</a:t>
            </a:fld>
            <a:endParaRPr lang="zxx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1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Rückgabewert</a:t>
            </a:r>
            <a:endParaRPr/>
          </a:p>
        </p:txBody>
      </p:sp>
      <p:sp>
        <p:nvSpPr>
          <p:cNvPr id="441" name="Google Shape;441;p51"/>
          <p:cNvSpPr txBox="1">
            <a:spLocks noGrp="1"/>
          </p:cNvSpPr>
          <p:nvPr>
            <p:ph type="body" idx="1"/>
          </p:nvPr>
        </p:nvSpPr>
        <p:spPr>
          <a:xfrm>
            <a:off x="504000" y="1464240"/>
            <a:ext cx="9071700" cy="4384800"/>
          </a:xfrm>
          <a:prstGeom prst="rect">
            <a:avLst/>
          </a:prstGeom>
        </p:spPr>
        <p:txBody>
          <a:bodyPr spcFirstLastPara="1" wrap="square" lIns="95625" tIns="95625" rIns="95625" bIns="956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841439"/>
              </a:buClr>
              <a:buSzPts val="2400"/>
              <a:buFont typeface="Courier New"/>
              <a:buChar char="●"/>
            </a:pPr>
            <a:r>
              <a:rPr lang="zxx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dirty="0">
              <a:solidFill>
                <a:srgbClr val="8414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xx"/>
              <a:t>Mit der return-Anweisung gibt die main() Funktion den Wert 0 (</a:t>
            </a:r>
            <a:r>
              <a:rPr lang="de-DE" dirty="0"/>
              <a:t>N</a:t>
            </a:r>
            <a:r>
              <a:rPr lang="zxx"/>
              <a:t>ull) als ganze Zahl (</a:t>
            </a:r>
            <a:r>
              <a:rPr lang="de-DE" dirty="0"/>
              <a:t>T</a:t>
            </a:r>
            <a:r>
              <a:rPr lang="zxx"/>
              <a:t>yp int) zurück.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xx"/>
              <a:t>Ähnlich wie Variablen haben Funktionen einen Wert.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xx"/>
              <a:t>Nach dem Ende einer Funktion tritt der Rückgabewert der Funktion an ihre Stelle,  und kann von der aufrufenden Funktion ausgewertet und ggf. weiter verarbeitet  werden.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xx"/>
              <a:t>main() wird nicht von einer anderen Funktion sondern vom Betriebssystem aus aufgerufen, und kann auch von dort abgefragt werden.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xx"/>
              <a:t>Mit einem Rückgabewert 0 </a:t>
            </a:r>
            <a:r>
              <a:rPr lang="de-DE" dirty="0"/>
              <a:t>wird </a:t>
            </a:r>
            <a:r>
              <a:rPr lang="zxx"/>
              <a:t>üblicherweise an</a:t>
            </a:r>
            <a:r>
              <a:rPr lang="de-DE" dirty="0" err="1"/>
              <a:t>ge</a:t>
            </a:r>
            <a:r>
              <a:rPr lang="zxx"/>
              <a:t>zeig</a:t>
            </a:r>
            <a:r>
              <a:rPr lang="de-DE" dirty="0"/>
              <a:t>t</a:t>
            </a:r>
            <a:r>
              <a:rPr lang="zxx"/>
              <a:t>, dass die Funktion erfolgreich beendet wurde.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xx"/>
              <a:t>Rückgabewerte </a:t>
            </a:r>
            <a:r>
              <a:rPr lang="de-DE" dirty="0"/>
              <a:t>ungleich </a:t>
            </a:r>
            <a:r>
              <a:rPr lang="zxx"/>
              <a:t>0 sollen üblicherweise besondere  Vorkommnisse</a:t>
            </a:r>
            <a:r>
              <a:rPr lang="en-US" dirty="0"/>
              <a:t>/</a:t>
            </a:r>
            <a:r>
              <a:rPr lang="en-US" dirty="0" err="1"/>
              <a:t>Fehler</a:t>
            </a:r>
            <a:r>
              <a:rPr lang="zxx"/>
              <a:t> zur Laufzeit anzeigen.</a:t>
            </a: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51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>
                <a:solidFill>
                  <a:srgbClr val="841439"/>
                </a:solidFill>
              </a:rPr>
              <a:t>Hello C++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443" name="Google Shape;443;p51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3F98FF-A626-BA45-A301-32A9220E81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 smtClean="0"/>
              <a:t>27</a:t>
            </a:fld>
            <a:endParaRPr lang="zxx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3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 b="1"/>
              <a:t>Zeichenketten, Zeichen, und ihre Literale</a:t>
            </a:r>
            <a:endParaRPr b="1" dirty="0"/>
          </a:p>
        </p:txBody>
      </p:sp>
      <p:sp>
        <p:nvSpPr>
          <p:cNvPr id="457" name="Google Shape;457;p53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700" cy="4384800"/>
          </a:xfrm>
          <a:prstGeom prst="rect">
            <a:avLst/>
          </a:prstGeom>
        </p:spPr>
        <p:txBody>
          <a:bodyPr spcFirstLastPara="1" wrap="square" lIns="95625" tIns="95625" rIns="95625" bIns="956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841439"/>
              </a:buClr>
              <a:buSzPts val="2400"/>
              <a:buFont typeface="Courier New"/>
              <a:buChar char="●"/>
            </a:pPr>
            <a:r>
              <a:rPr lang="zxx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"Hallo C++!\n" // Zeichenketten-Literal</a:t>
            </a:r>
            <a:endParaRPr>
              <a:solidFill>
                <a:srgbClr val="8414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xx"/>
              <a:t>Literale im Quellcode sind Werte, die für sich selbst stehen und nicht (wie  Namen) etwas anderes bezeichnen.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xx"/>
              <a:t>Zeichenkette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xx"/>
              <a:t>Eine Zeichenkette ist eine Folge von einzelnen Zeichen.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xx"/>
              <a:t>Literale für Zeichenketten stehen im Quellcode zwischen doppelten oberen  Anführungszeichen </a:t>
            </a:r>
            <a:r>
              <a:rPr lang="zxx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zxx"/>
              <a:t>.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xx"/>
              <a:t>Typ aus der StdLib zum Umgang mit Zeichenketten: </a:t>
            </a:r>
            <a:r>
              <a:rPr lang="zxx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std::string</a:t>
            </a:r>
            <a:r>
              <a:rPr lang="zxx"/>
              <a:t>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xx"/>
              <a:t>Einzelnes Zeichen, wie z.B. 'a' oder '@'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xx"/>
              <a:t>Literale für einzelne Zeichen steht im C++ Quellcode zwischen einfachen oberen Anführungszeichen </a:t>
            </a:r>
            <a:r>
              <a:rPr lang="zxx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>
              <a:solidFill>
                <a:srgbClr val="8414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xx"/>
              <a:t>Typ </a:t>
            </a:r>
            <a:r>
              <a:rPr lang="de-DE"/>
              <a:t>für </a:t>
            </a:r>
            <a:r>
              <a:rPr lang="zxx"/>
              <a:t>einzelne Zeichen: </a:t>
            </a:r>
            <a:r>
              <a:rPr lang="zxx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zxx"/>
              <a:t>.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53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>
                <a:solidFill>
                  <a:srgbClr val="841439"/>
                </a:solidFill>
              </a:rPr>
              <a:t>Hello C++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459" name="Google Shape;459;p53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E67F11-C568-834F-9AD5-53B46D93E5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 smtClean="0"/>
              <a:t>28</a:t>
            </a:fld>
            <a:endParaRPr lang="zxx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4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 b="1"/>
              <a:t>Sonderzeichen und Escape-Sequenzen</a:t>
            </a:r>
            <a:endParaRPr b="1" dirty="0"/>
          </a:p>
        </p:txBody>
      </p:sp>
      <p:sp>
        <p:nvSpPr>
          <p:cNvPr id="465" name="Google Shape;465;p54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700" cy="4384800"/>
          </a:xfrm>
          <a:prstGeom prst="rect">
            <a:avLst/>
          </a:prstGeom>
        </p:spPr>
        <p:txBody>
          <a:bodyPr spcFirstLastPara="1" wrap="square" lIns="95625" tIns="95625" rIns="95625" bIns="956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841439"/>
              </a:buClr>
              <a:buSzPts val="2400"/>
              <a:buFont typeface="Courier New"/>
              <a:buChar char="●"/>
            </a:pPr>
            <a:r>
              <a:rPr lang="zxx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"Hallo C++!\n"</a:t>
            </a:r>
            <a:endParaRPr>
              <a:solidFill>
                <a:srgbClr val="8414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xx"/>
              <a:t>Für Sonderzeichen, die man nicht einfach so in den Quellcode eingeben kann, können sog. "Escape-Sequenzen" verwendet werden, z.B.: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54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>
                <a:solidFill>
                  <a:srgbClr val="841439"/>
                </a:solidFill>
              </a:rPr>
              <a:t>Hello C++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467" name="Google Shape;467;p54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pic>
        <p:nvPicPr>
          <p:cNvPr id="468" name="Google Shape;46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400" y="3507822"/>
            <a:ext cx="6484899" cy="34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43070E-7124-F54E-9143-585F2CF0FB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 smtClean="0"/>
              <a:t>29</a:t>
            </a:fld>
            <a:endParaRPr lang="zxx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000" dirty="0" err="1"/>
              <a:t>Warum</a:t>
            </a:r>
            <a:r>
              <a:rPr lang="ro-RO" sz="3000" dirty="0"/>
              <a:t> </a:t>
            </a:r>
            <a:r>
              <a:rPr lang="en-US" sz="3000" dirty="0"/>
              <a:t>OOP</a:t>
            </a:r>
            <a:r>
              <a:rPr lang="de-DE" sz="3000" dirty="0"/>
              <a:t> ?</a:t>
            </a:r>
            <a:endParaRPr sz="3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504000" y="1769040"/>
            <a:ext cx="90717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1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431999" indent="-414219">
              <a:buClr>
                <a:srgbClr val="841439"/>
              </a:buClr>
              <a:buSzPts val="2400"/>
              <a:buFont typeface="Arial"/>
              <a:buChar char="●"/>
            </a:pPr>
            <a:r>
              <a:rPr lang="ro-RO" sz="2400" dirty="0" err="1">
                <a:solidFill>
                  <a:schemeClr val="dk1"/>
                </a:solidFill>
              </a:rPr>
              <a:t>Komplexe</a:t>
            </a:r>
            <a:r>
              <a:rPr lang="ro-RO" sz="2400" dirty="0">
                <a:solidFill>
                  <a:schemeClr val="dk1"/>
                </a:solidFill>
              </a:rPr>
              <a:t> </a:t>
            </a:r>
            <a:r>
              <a:rPr lang="ro-RO" sz="2400" dirty="0" err="1">
                <a:solidFill>
                  <a:schemeClr val="dk1"/>
                </a:solidFill>
              </a:rPr>
              <a:t>Programme</a:t>
            </a:r>
            <a:r>
              <a:rPr lang="ro-RO" sz="2400" dirty="0">
                <a:solidFill>
                  <a:schemeClr val="dk1"/>
                </a:solidFill>
              </a:rPr>
              <a:t> </a:t>
            </a:r>
            <a:r>
              <a:rPr lang="ro-RO" sz="2400" dirty="0" err="1">
                <a:solidFill>
                  <a:schemeClr val="dk1"/>
                </a:solidFill>
              </a:rPr>
              <a:t>brauchen</a:t>
            </a:r>
            <a:r>
              <a:rPr lang="ro-RO" sz="2400" dirty="0">
                <a:solidFill>
                  <a:schemeClr val="dk1"/>
                </a:solidFill>
              </a:rPr>
              <a:t> </a:t>
            </a:r>
            <a:r>
              <a:rPr lang="ro-RO" sz="2400" dirty="0" err="1">
                <a:solidFill>
                  <a:schemeClr val="dk1"/>
                </a:solidFill>
              </a:rPr>
              <a:t>Struktur</a:t>
            </a:r>
            <a:r>
              <a:rPr lang="ro-RO" sz="2400" dirty="0">
                <a:solidFill>
                  <a:schemeClr val="dk1"/>
                </a:solidFill>
              </a:rPr>
              <a:t>!</a:t>
            </a:r>
          </a:p>
          <a:p>
            <a:pPr marL="431999" indent="-414219">
              <a:buClr>
                <a:srgbClr val="841439"/>
              </a:buClr>
              <a:buSzPts val="2400"/>
              <a:buFont typeface="Arial"/>
              <a:buChar char="●"/>
            </a:pPr>
            <a:endParaRPr lang="ro-RO" sz="2400" dirty="0">
              <a:solidFill>
                <a:schemeClr val="dk1"/>
              </a:solidFill>
            </a:endParaRPr>
          </a:p>
          <a:p>
            <a:pPr marL="431999" indent="-414219">
              <a:buClr>
                <a:srgbClr val="841439"/>
              </a:buClr>
              <a:buSzPts val="2400"/>
              <a:buFont typeface="Arial"/>
              <a:buChar char="●"/>
            </a:pPr>
            <a:r>
              <a:rPr lang="ro-RO" sz="2400" dirty="0" err="1">
                <a:solidFill>
                  <a:schemeClr val="dk1"/>
                </a:solidFill>
              </a:rPr>
              <a:t>Der</a:t>
            </a:r>
            <a:r>
              <a:rPr lang="ro-RO" sz="2400" dirty="0">
                <a:solidFill>
                  <a:schemeClr val="dk1"/>
                </a:solidFill>
              </a:rPr>
              <a:t> </a:t>
            </a:r>
            <a:r>
              <a:rPr lang="ro-RO" sz="2400" dirty="0" err="1">
                <a:solidFill>
                  <a:schemeClr val="dk1"/>
                </a:solidFill>
              </a:rPr>
              <a:t>menschliche</a:t>
            </a:r>
            <a:r>
              <a:rPr lang="ro-RO" sz="2400" dirty="0">
                <a:solidFill>
                  <a:schemeClr val="dk1"/>
                </a:solidFill>
              </a:rPr>
              <a:t> </a:t>
            </a:r>
            <a:r>
              <a:rPr lang="ro-RO" sz="2400" dirty="0" err="1">
                <a:solidFill>
                  <a:schemeClr val="dk1"/>
                </a:solidFill>
              </a:rPr>
              <a:t>Geist</a:t>
            </a:r>
            <a:r>
              <a:rPr lang="ro-RO" sz="2400" dirty="0">
                <a:solidFill>
                  <a:schemeClr val="dk1"/>
                </a:solidFill>
              </a:rPr>
              <a:t> </a:t>
            </a:r>
            <a:r>
              <a:rPr lang="ro-RO" sz="2400" dirty="0" err="1">
                <a:solidFill>
                  <a:schemeClr val="dk1"/>
                </a:solidFill>
              </a:rPr>
              <a:t>nimmt</a:t>
            </a:r>
            <a:r>
              <a:rPr lang="ro-RO" sz="2400" dirty="0">
                <a:solidFill>
                  <a:schemeClr val="dk1"/>
                </a:solidFill>
              </a:rPr>
              <a:t> die </a:t>
            </a:r>
            <a:r>
              <a:rPr lang="ro-RO" sz="2400" dirty="0" err="1">
                <a:solidFill>
                  <a:schemeClr val="dk1"/>
                </a:solidFill>
              </a:rPr>
              <a:t>Welt</a:t>
            </a:r>
            <a:r>
              <a:rPr lang="ro-RO" sz="2400" dirty="0">
                <a:solidFill>
                  <a:schemeClr val="dk1"/>
                </a:solidFill>
              </a:rPr>
              <a:t> in </a:t>
            </a:r>
            <a:r>
              <a:rPr lang="ro-RO" sz="2400" dirty="0" err="1">
                <a:solidFill>
                  <a:schemeClr val="dk1"/>
                </a:solidFill>
              </a:rPr>
              <a:t>Objekten</a:t>
            </a:r>
            <a:r>
              <a:rPr lang="ro-RO" sz="2400" dirty="0">
                <a:solidFill>
                  <a:schemeClr val="dk1"/>
                </a:solidFill>
              </a:rPr>
              <a:t> </a:t>
            </a:r>
            <a:r>
              <a:rPr lang="ro-RO" sz="2400" dirty="0" err="1">
                <a:solidFill>
                  <a:schemeClr val="dk1"/>
                </a:solidFill>
              </a:rPr>
              <a:t>wahr</a:t>
            </a:r>
            <a:r>
              <a:rPr lang="ro-RO" sz="2400" dirty="0">
                <a:solidFill>
                  <a:schemeClr val="dk1"/>
                </a:solidFill>
              </a:rPr>
              <a:t>.</a:t>
            </a:r>
          </a:p>
          <a:p>
            <a:pPr marL="431999" indent="-414219">
              <a:buClr>
                <a:srgbClr val="841439"/>
              </a:buClr>
              <a:buSzPts val="2400"/>
              <a:buFont typeface="Arial"/>
              <a:buChar char="●"/>
            </a:pPr>
            <a:endParaRPr lang="ro-RO" sz="2400" dirty="0">
              <a:solidFill>
                <a:schemeClr val="dk1"/>
              </a:solidFill>
            </a:endParaRPr>
          </a:p>
          <a:p>
            <a:pPr marL="431999" indent="-414219">
              <a:buClr>
                <a:srgbClr val="841439"/>
              </a:buClr>
              <a:buSzPts val="2400"/>
              <a:buFont typeface="Arial"/>
              <a:buChar char="●"/>
            </a:pPr>
            <a:r>
              <a:rPr lang="ro-RO" sz="2400" dirty="0" err="1">
                <a:solidFill>
                  <a:schemeClr val="dk1"/>
                </a:solidFill>
              </a:rPr>
              <a:t>Programme</a:t>
            </a:r>
            <a:r>
              <a:rPr lang="ro-RO" sz="2400" dirty="0">
                <a:solidFill>
                  <a:schemeClr val="dk1"/>
                </a:solidFill>
              </a:rPr>
              <a:t> </a:t>
            </a:r>
            <a:r>
              <a:rPr lang="ro-RO" sz="2400" dirty="0" err="1">
                <a:solidFill>
                  <a:schemeClr val="dk1"/>
                </a:solidFill>
              </a:rPr>
              <a:t>verarbeiten</a:t>
            </a:r>
            <a:r>
              <a:rPr lang="ro-RO" sz="2400" dirty="0">
                <a:solidFill>
                  <a:schemeClr val="dk1"/>
                </a:solidFill>
              </a:rPr>
              <a:t> </a:t>
            </a:r>
            <a:r>
              <a:rPr lang="ro-RO" sz="2400" dirty="0" err="1">
                <a:solidFill>
                  <a:schemeClr val="dk1"/>
                </a:solidFill>
              </a:rPr>
              <a:t>Informationen</a:t>
            </a:r>
            <a:r>
              <a:rPr lang="ro-RO" sz="2400" dirty="0">
                <a:solidFill>
                  <a:schemeClr val="dk1"/>
                </a:solidFill>
              </a:rPr>
              <a:t> </a:t>
            </a:r>
            <a:r>
              <a:rPr lang="ro-RO" sz="2400" dirty="0" err="1">
                <a:solidFill>
                  <a:schemeClr val="dk1"/>
                </a:solidFill>
              </a:rPr>
              <a:t>über</a:t>
            </a:r>
            <a:r>
              <a:rPr lang="ro-RO" sz="2400" dirty="0">
                <a:solidFill>
                  <a:schemeClr val="dk1"/>
                </a:solidFill>
              </a:rPr>
              <a:t> die </a:t>
            </a:r>
            <a:r>
              <a:rPr lang="ro-RO" sz="2400" dirty="0" err="1">
                <a:solidFill>
                  <a:schemeClr val="dk1"/>
                </a:solidFill>
              </a:rPr>
              <a:t>Welt</a:t>
            </a:r>
            <a:r>
              <a:rPr lang="ro-RO" sz="2400" dirty="0">
                <a:solidFill>
                  <a:schemeClr val="dk1"/>
                </a:solidFill>
              </a:rPr>
              <a:t>.</a:t>
            </a:r>
          </a:p>
          <a:p>
            <a:pPr marL="431999" indent="-414219">
              <a:buClr>
                <a:srgbClr val="841439"/>
              </a:buClr>
              <a:buSzPts val="2400"/>
              <a:buFont typeface="Arial"/>
              <a:buChar char="●"/>
            </a:pPr>
            <a:endParaRPr lang="ro-RO" sz="2400" dirty="0">
              <a:solidFill>
                <a:schemeClr val="dk1"/>
              </a:solidFill>
            </a:endParaRPr>
          </a:p>
          <a:p>
            <a:pPr marL="431999" indent="-414219">
              <a:buClr>
                <a:srgbClr val="841439"/>
              </a:buClr>
              <a:buSzPts val="2400"/>
              <a:buFont typeface="Arial"/>
              <a:buChar char="●"/>
            </a:pPr>
            <a:r>
              <a:rPr lang="ro-RO" sz="2400" dirty="0" err="1">
                <a:solidFill>
                  <a:schemeClr val="dk1"/>
                </a:solidFill>
              </a:rPr>
              <a:t>Programme</a:t>
            </a:r>
            <a:r>
              <a:rPr lang="ro-RO" sz="2400" dirty="0">
                <a:solidFill>
                  <a:schemeClr val="dk1"/>
                </a:solidFill>
              </a:rPr>
              <a:t> in </a:t>
            </a:r>
            <a:r>
              <a:rPr lang="ro-RO" sz="2400" dirty="0" err="1">
                <a:solidFill>
                  <a:schemeClr val="dk1"/>
                </a:solidFill>
              </a:rPr>
              <a:t>Objekte</a:t>
            </a:r>
            <a:r>
              <a:rPr lang="ro-RO" sz="2400" dirty="0">
                <a:solidFill>
                  <a:schemeClr val="dk1"/>
                </a:solidFill>
              </a:rPr>
              <a:t> </a:t>
            </a:r>
            <a:r>
              <a:rPr lang="ro-RO" sz="2400" dirty="0" err="1">
                <a:solidFill>
                  <a:schemeClr val="dk1"/>
                </a:solidFill>
              </a:rPr>
              <a:t>zu</a:t>
            </a:r>
            <a:r>
              <a:rPr lang="ro-RO" sz="2400" dirty="0">
                <a:solidFill>
                  <a:schemeClr val="dk1"/>
                </a:solidFill>
              </a:rPr>
              <a:t> </a:t>
            </a:r>
            <a:r>
              <a:rPr lang="ro-RO" sz="2400" dirty="0" err="1">
                <a:solidFill>
                  <a:schemeClr val="dk1"/>
                </a:solidFill>
              </a:rPr>
              <a:t>strukturieren</a:t>
            </a:r>
            <a:r>
              <a:rPr lang="ro-RO" sz="2400" dirty="0">
                <a:solidFill>
                  <a:schemeClr val="dk1"/>
                </a:solidFill>
              </a:rPr>
              <a:t> hat </a:t>
            </a:r>
            <a:r>
              <a:rPr lang="ro-RO" sz="2400" dirty="0" err="1">
                <a:solidFill>
                  <a:schemeClr val="dk1"/>
                </a:solidFill>
              </a:rPr>
              <a:t>sich</a:t>
            </a:r>
            <a:r>
              <a:rPr lang="ro-RO" sz="2400" dirty="0">
                <a:solidFill>
                  <a:schemeClr val="dk1"/>
                </a:solidFill>
              </a:rPr>
              <a:t> </a:t>
            </a:r>
            <a:r>
              <a:rPr lang="ro-RO" sz="2400" dirty="0" err="1">
                <a:solidFill>
                  <a:schemeClr val="dk1"/>
                </a:solidFill>
              </a:rPr>
              <a:t>sehr</a:t>
            </a:r>
            <a:r>
              <a:rPr lang="ro-RO" sz="2400" dirty="0">
                <a:solidFill>
                  <a:schemeClr val="dk1"/>
                </a:solidFill>
              </a:rPr>
              <a:t> </a:t>
            </a:r>
            <a:r>
              <a:rPr lang="ro-RO" sz="2400" dirty="0" err="1">
                <a:solidFill>
                  <a:schemeClr val="dk1"/>
                </a:solidFill>
              </a:rPr>
              <a:t>bewährt</a:t>
            </a:r>
            <a:r>
              <a:rPr lang="ro-RO" sz="2400" dirty="0">
                <a:solidFill>
                  <a:schemeClr val="dk1"/>
                </a:solidFill>
              </a:rPr>
              <a:t>.</a:t>
            </a:r>
          </a:p>
          <a:p>
            <a:pPr marL="431999" indent="-414219">
              <a:buClr>
                <a:srgbClr val="841439"/>
              </a:buClr>
              <a:buSzPts val="2400"/>
              <a:buFont typeface="Arial"/>
              <a:buChar char="●"/>
            </a:pPr>
            <a:endParaRPr lang="ro-RO" sz="2400" dirty="0">
              <a:solidFill>
                <a:schemeClr val="dk1"/>
              </a:solidFill>
            </a:endParaRPr>
          </a:p>
          <a:p>
            <a:pPr marL="431999" indent="-414219">
              <a:buClr>
                <a:srgbClr val="841439"/>
              </a:buClr>
              <a:buSzPts val="2400"/>
              <a:buFont typeface="Arial"/>
              <a:buChar char="●"/>
            </a:pPr>
            <a:r>
              <a:rPr lang="ro-RO" sz="2400" dirty="0" err="1">
                <a:solidFill>
                  <a:schemeClr val="dk1"/>
                </a:solidFill>
              </a:rPr>
              <a:t>Seit</a:t>
            </a:r>
            <a:r>
              <a:rPr lang="ro-RO" sz="2400" dirty="0">
                <a:solidFill>
                  <a:schemeClr val="dk1"/>
                </a:solidFill>
              </a:rPr>
              <a:t> den 1990er </a:t>
            </a:r>
            <a:r>
              <a:rPr lang="ro-RO" sz="2400" dirty="0" err="1">
                <a:solidFill>
                  <a:schemeClr val="dk1"/>
                </a:solidFill>
              </a:rPr>
              <a:t>Jahren</a:t>
            </a:r>
            <a:r>
              <a:rPr lang="ro-RO" sz="2400" dirty="0">
                <a:solidFill>
                  <a:schemeClr val="dk1"/>
                </a:solidFill>
              </a:rPr>
              <a:t> ist OOP das </a:t>
            </a:r>
            <a:r>
              <a:rPr lang="ro-RO" sz="2400" dirty="0" err="1">
                <a:solidFill>
                  <a:schemeClr val="dk1"/>
                </a:solidFill>
              </a:rPr>
              <a:t>vorherrschende</a:t>
            </a:r>
            <a:r>
              <a:rPr lang="ro-RO" sz="2400" dirty="0">
                <a:solidFill>
                  <a:schemeClr val="dk1"/>
                </a:solidFill>
              </a:rPr>
              <a:t> </a:t>
            </a:r>
            <a:r>
              <a:rPr lang="ro-RO" sz="2400" b="1" dirty="0" err="1">
                <a:solidFill>
                  <a:schemeClr val="dk1"/>
                </a:solidFill>
              </a:rPr>
              <a:t>Programmier</a:t>
            </a:r>
            <a:r>
              <a:rPr lang="ro-RO" sz="2400" b="1" dirty="0">
                <a:solidFill>
                  <a:schemeClr val="dk1"/>
                </a:solidFill>
              </a:rPr>
              <a:t> Paradigma</a:t>
            </a:r>
            <a:r>
              <a:rPr lang="ro-RO" sz="2400" dirty="0">
                <a:solidFill>
                  <a:schemeClr val="dk1"/>
                </a:solidFill>
              </a:rPr>
              <a:t>.</a:t>
            </a:r>
          </a:p>
          <a:p>
            <a:pPr marL="431999" indent="-414219">
              <a:buClr>
                <a:srgbClr val="841439"/>
              </a:buClr>
              <a:buSzPts val="2400"/>
              <a:buFont typeface="Arial"/>
              <a:buChar char="●"/>
            </a:pPr>
            <a:endParaRPr lang="de-DE" sz="2400" dirty="0">
              <a:solidFill>
                <a:schemeClr val="dk1"/>
              </a:solidFill>
            </a:endParaRPr>
          </a:p>
          <a:p>
            <a:pPr marL="431999" indent="-414219">
              <a:buClr>
                <a:srgbClr val="841439"/>
              </a:buClr>
              <a:buSzPts val="2400"/>
              <a:buFont typeface="Arial"/>
              <a:buChar char="●"/>
            </a:pPr>
            <a:r>
              <a:rPr lang="de-DE" sz="2400" dirty="0">
                <a:solidFill>
                  <a:schemeClr val="dk1"/>
                </a:solidFill>
              </a:rPr>
              <a:t>Viele/fast alle heutigen Programmiersprachen können OOP.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841439"/>
                </a:solidFill>
              </a:rPr>
              <a:t>Hintergrund</a:t>
            </a:r>
            <a:endParaRPr dirty="0">
              <a:solidFill>
                <a:srgbClr val="841439"/>
              </a:solidFill>
            </a:endParaRPr>
          </a:p>
        </p:txBody>
      </p:sp>
      <p:sp>
        <p:nvSpPr>
          <p:cNvPr id="166" name="Google Shape;166;p17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34E07-6BF3-6F41-ACFB-7625D27304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 smtClean="0"/>
              <a:t>3</a:t>
            </a:fld>
            <a:endParaRPr lang="zxx"/>
          </a:p>
        </p:txBody>
      </p:sp>
    </p:spTree>
    <p:extLst>
      <p:ext uri="{BB962C8B-B14F-4D97-AF65-F5344CB8AC3E}">
        <p14:creationId xmlns:p14="http://schemas.microsoft.com/office/powerpoint/2010/main" val="1124938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5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 b="1"/>
              <a:t>Ausgabe in C++</a:t>
            </a:r>
            <a:endParaRPr b="1" dirty="0"/>
          </a:p>
        </p:txBody>
      </p:sp>
      <p:sp>
        <p:nvSpPr>
          <p:cNvPr id="474" name="Google Shape;474;p55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700" cy="4384800"/>
          </a:xfrm>
          <a:prstGeom prst="rect">
            <a:avLst/>
          </a:prstGeom>
        </p:spPr>
        <p:txBody>
          <a:bodyPr spcFirstLastPara="1" wrap="square" lIns="95625" tIns="95625" rIns="95625" bIns="956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841439"/>
              </a:buClr>
              <a:buSzPts val="2400"/>
              <a:buFont typeface="Courier New"/>
              <a:buChar char="●"/>
            </a:pPr>
            <a:r>
              <a:rPr lang="zxx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std::cout &lt;&lt; "Hallo C++!\n";</a:t>
            </a:r>
            <a:endParaRPr>
              <a:solidFill>
                <a:srgbClr val="8414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-381000">
              <a:spcBef>
                <a:spcPts val="0"/>
              </a:spcBef>
              <a:buChar char="●"/>
            </a:pPr>
            <a:r>
              <a:rPr lang="zxx"/>
              <a:t>Der Standard-Ausgabestrom </a:t>
            </a:r>
            <a:r>
              <a:rPr lang="zxx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de-DE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-DE"/>
              <a:t>und der S</a:t>
            </a:r>
            <a:r>
              <a:rPr lang="zxx"/>
              <a:t>tromausgabe-Operator</a:t>
            </a:r>
            <a:r>
              <a:rPr lang="zxx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 &lt;&lt;</a:t>
            </a:r>
            <a:r>
              <a:rPr lang="zxx"/>
              <a:t> der StdLib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de-DE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zxx"/>
              <a:t>Unterscheidet den Typ seines rechten Operanden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xx">
                <a:latin typeface="Courier New"/>
                <a:ea typeface="Courier New"/>
                <a:cs typeface="Courier New"/>
                <a:sym typeface="Courier New"/>
              </a:rPr>
              <a:t>bool, char, int, double, std::string</a:t>
            </a:r>
            <a:r>
              <a:rPr lang="zxx"/>
              <a:t>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xx"/>
              <a:t>StdLib kennt vier Standard E/A-Ströme: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55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>
                <a:solidFill>
                  <a:srgbClr val="841439"/>
                </a:solidFill>
              </a:rPr>
              <a:t>Hello C++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476" name="Google Shape;476;p55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pic>
        <p:nvPicPr>
          <p:cNvPr id="477" name="Google Shape;47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487" y="5646198"/>
            <a:ext cx="8348411" cy="1296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1188" y="3122920"/>
            <a:ext cx="4199410" cy="10229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933A26-C6B8-9E4B-9372-B09D9017B3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 smtClean="0"/>
              <a:t>30</a:t>
            </a:fld>
            <a:endParaRPr lang="zxx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6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 b="1"/>
              <a:t>Funktionen und Rückgabewerte</a:t>
            </a:r>
            <a:endParaRPr b="1" dirty="0"/>
          </a:p>
        </p:txBody>
      </p:sp>
      <p:sp>
        <p:nvSpPr>
          <p:cNvPr id="484" name="Google Shape;484;p56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>
                <a:solidFill>
                  <a:srgbClr val="841439"/>
                </a:solidFill>
              </a:rPr>
              <a:t>Hello C++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485" name="Google Shape;485;p56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89FCBA-7867-CC43-A6F5-6505B33293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 smtClean="0"/>
              <a:t>31</a:t>
            </a:fld>
            <a:endParaRPr lang="zx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B1D49-3474-D56A-C147-9F647CBF9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147" y="1157387"/>
            <a:ext cx="6433231" cy="596146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7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 b="1"/>
              <a:t>Finden Sie die Fehler?</a:t>
            </a:r>
            <a:endParaRPr b="1" dirty="0"/>
          </a:p>
        </p:txBody>
      </p:sp>
      <p:sp>
        <p:nvSpPr>
          <p:cNvPr id="492" name="Google Shape;492;p57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>
                <a:solidFill>
                  <a:srgbClr val="841439"/>
                </a:solidFill>
              </a:rPr>
              <a:t>Hello C++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493" name="Google Shape;493;p57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pic>
        <p:nvPicPr>
          <p:cNvPr id="494" name="Google Shape;49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357" y="1563421"/>
            <a:ext cx="7758693" cy="5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17920C-1EDD-5F4D-84A3-5EAF64F9F6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 smtClean="0"/>
              <a:t>32</a:t>
            </a:fld>
            <a:endParaRPr lang="zxx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483EBB-4DA9-8B4F-B70C-FF672B7FE5D8}"/>
              </a:ext>
            </a:extLst>
          </p:cNvPr>
          <p:cNvCxnSpPr/>
          <p:nvPr/>
        </p:nvCxnSpPr>
        <p:spPr>
          <a:xfrm>
            <a:off x="504000" y="3043989"/>
            <a:ext cx="8471558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869425-7DE4-7741-A793-75A20ED4DDA6}"/>
              </a:ext>
            </a:extLst>
          </p:cNvPr>
          <p:cNvCxnSpPr/>
          <p:nvPr/>
        </p:nvCxnSpPr>
        <p:spPr>
          <a:xfrm>
            <a:off x="504000" y="4712368"/>
            <a:ext cx="8471558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210B90-A6E8-3A4C-9AD5-7FAF10145214}"/>
              </a:ext>
            </a:extLst>
          </p:cNvPr>
          <p:cNvSpPr txBox="1"/>
          <p:nvPr/>
        </p:nvSpPr>
        <p:spPr>
          <a:xfrm>
            <a:off x="2485748" y="3733398"/>
            <a:ext cx="4222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atin typeface="Bradley Hand ITC" panose="020F0502020204030204" pitchFamily="34" charset="0"/>
                <a:cs typeface="Bradley Hand ITC" panose="020F0502020204030204" pitchFamily="34" charset="0"/>
              </a:rPr>
              <a:t>Ende gut, </a:t>
            </a:r>
            <a:r>
              <a:rPr lang="en-US" sz="3200" b="1" err="1">
                <a:latin typeface="Bradley Hand ITC" panose="020F0502020204030204" pitchFamily="34" charset="0"/>
                <a:cs typeface="Bradley Hand ITC" panose="020F0502020204030204" pitchFamily="34" charset="0"/>
              </a:rPr>
              <a:t>Alles</a:t>
            </a:r>
            <a:r>
              <a:rPr lang="en-US" sz="3200" b="1">
                <a:latin typeface="Bradley Hand ITC" panose="020F0502020204030204" pitchFamily="34" charset="0"/>
                <a:cs typeface="Bradley Hand ITC" panose="020F0502020204030204" pitchFamily="34" charset="0"/>
              </a:rPr>
              <a:t> gut ;-)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DA8A1B-9B37-EB45-9DEF-97733A4E679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dirty="0" err="1"/>
              <a:t>Objektorientierte</a:t>
            </a:r>
            <a:r>
              <a:rPr lang="en-GB" dirty="0"/>
              <a:t>  </a:t>
            </a:r>
            <a:r>
              <a:rPr lang="en-GB" dirty="0" err="1"/>
              <a:t>Programmierung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012625-958E-B44B-B686-308CFD3B87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 smtClean="0"/>
              <a:t>33</a:t>
            </a:fld>
            <a:endParaRPr lang="zxx"/>
          </a:p>
        </p:txBody>
      </p:sp>
    </p:spTree>
    <p:extLst>
      <p:ext uri="{BB962C8B-B14F-4D97-AF65-F5344CB8AC3E}">
        <p14:creationId xmlns:p14="http://schemas.microsoft.com/office/powerpoint/2010/main" val="395203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subTitle" idx="1"/>
          </p:nvPr>
        </p:nvSpPr>
        <p:spPr>
          <a:xfrm>
            <a:off x="504000" y="301320"/>
            <a:ext cx="9071700" cy="58518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4800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xx" sz="4800" b="1"/>
              <a:t>wichtige Information</a:t>
            </a:r>
            <a:endParaRPr sz="4800" b="1"/>
          </a:p>
        </p:txBody>
      </p:sp>
      <p:sp>
        <p:nvSpPr>
          <p:cNvPr id="181" name="Google Shape;181;p19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>
                <a:solidFill>
                  <a:srgbClr val="841439"/>
                </a:solidFill>
              </a:rPr>
              <a:t>Orga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182" name="Google Shape;182;p19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183" name="Google Shape;183;p19"/>
          <p:cNvSpPr/>
          <p:nvPr/>
        </p:nvSpPr>
        <p:spPr>
          <a:xfrm>
            <a:off x="300" y="-20700"/>
            <a:ext cx="10188300" cy="7451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2988" y="2141538"/>
            <a:ext cx="2914650" cy="3276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1F1FEB-A76B-FC41-B25F-E9FC25A9C2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 smtClean="0"/>
              <a:t>4</a:t>
            </a:fld>
            <a:endParaRPr lang="zxx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874949-0F15-8902-C189-754F0B42E3CC}"/>
              </a:ext>
            </a:extLst>
          </p:cNvPr>
          <p:cNvSpPr txBox="1">
            <a:spLocks/>
          </p:cNvSpPr>
          <p:nvPr/>
        </p:nvSpPr>
        <p:spPr>
          <a:xfrm>
            <a:off x="1247550" y="5703103"/>
            <a:ext cx="7585500" cy="924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o-RO" sz="4400">
                <a:latin typeface="Cooper Black" panose="0208090404030B020404" pitchFamily="18" charset="77"/>
              </a:rPr>
              <a:t>Warum C++ ?</a:t>
            </a:r>
            <a:endParaRPr lang="en-RU" sz="4400" dirty="0">
              <a:latin typeface="Cooper Black" panose="0208090404030B020404" pitchFamily="18" charset="7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000" err="1"/>
              <a:t>Warum</a:t>
            </a:r>
            <a:r>
              <a:rPr lang="ro-RO" sz="3000"/>
              <a:t> </a:t>
            </a:r>
            <a:r>
              <a:rPr lang="zxx" sz="3000"/>
              <a:t>C++</a:t>
            </a:r>
            <a:r>
              <a:rPr lang="de-DE" sz="3000"/>
              <a:t> ?</a:t>
            </a:r>
            <a:endParaRPr sz="3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504000" y="1769040"/>
            <a:ext cx="90717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1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431999" indent="-414219">
              <a:buClr>
                <a:srgbClr val="841439"/>
              </a:buClr>
              <a:buSzPts val="2400"/>
              <a:buFont typeface="Arial"/>
              <a:buChar char="●"/>
            </a:pPr>
            <a:r>
              <a:rPr lang="ro-RO" sz="2400" dirty="0" err="1">
                <a:solidFill>
                  <a:schemeClr val="dk1"/>
                </a:solidFill>
              </a:rPr>
              <a:t>Programme</a:t>
            </a:r>
            <a:r>
              <a:rPr lang="ro-RO" sz="2400" dirty="0">
                <a:solidFill>
                  <a:schemeClr val="dk1"/>
                </a:solidFill>
              </a:rPr>
              <a:t> </a:t>
            </a:r>
            <a:r>
              <a:rPr lang="ro-RO" sz="2400" dirty="0" err="1">
                <a:solidFill>
                  <a:schemeClr val="dk1"/>
                </a:solidFill>
              </a:rPr>
              <a:t>können</a:t>
            </a:r>
            <a:r>
              <a:rPr lang="ro-RO" sz="2400" dirty="0">
                <a:solidFill>
                  <a:schemeClr val="dk1"/>
                </a:solidFill>
              </a:rPr>
              <a:t> </a:t>
            </a:r>
            <a:r>
              <a:rPr lang="ro-RO" sz="2400" dirty="0" err="1">
                <a:solidFill>
                  <a:schemeClr val="dk1"/>
                </a:solidFill>
              </a:rPr>
              <a:t>auf</a:t>
            </a:r>
            <a:r>
              <a:rPr lang="ro-RO" sz="2400" dirty="0">
                <a:solidFill>
                  <a:schemeClr val="dk1"/>
                </a:solidFill>
              </a:rPr>
              <a:t> </a:t>
            </a:r>
            <a:r>
              <a:rPr lang="ro-RO" sz="2400" dirty="0" err="1">
                <a:solidFill>
                  <a:schemeClr val="dk1"/>
                </a:solidFill>
              </a:rPr>
              <a:t>verschiedenen</a:t>
            </a:r>
            <a:r>
              <a:rPr lang="ro-RO" sz="2400" dirty="0">
                <a:solidFill>
                  <a:schemeClr val="dk1"/>
                </a:solidFill>
              </a:rPr>
              <a:t> (</a:t>
            </a:r>
            <a:r>
              <a:rPr lang="ro-RO" sz="2400" dirty="0" err="1">
                <a:solidFill>
                  <a:schemeClr val="dk1"/>
                </a:solidFill>
              </a:rPr>
              <a:t>allen</a:t>
            </a:r>
            <a:r>
              <a:rPr lang="ro-RO" sz="2400" dirty="0">
                <a:solidFill>
                  <a:schemeClr val="dk1"/>
                </a:solidFill>
              </a:rPr>
              <a:t>) </a:t>
            </a:r>
            <a:r>
              <a:rPr lang="ro-RO" sz="2400" dirty="0" err="1">
                <a:solidFill>
                  <a:schemeClr val="dk1"/>
                </a:solidFill>
              </a:rPr>
              <a:t>Betriebssystem</a:t>
            </a:r>
            <a:r>
              <a:rPr lang="ro-RO" sz="2400" dirty="0">
                <a:solidFill>
                  <a:schemeClr val="dk1"/>
                </a:solidFill>
              </a:rPr>
              <a:t> </a:t>
            </a:r>
            <a:r>
              <a:rPr lang="ro-RO" sz="2400" dirty="0" err="1">
                <a:solidFill>
                  <a:schemeClr val="dk1"/>
                </a:solidFill>
              </a:rPr>
              <a:t>kompiliert</a:t>
            </a:r>
            <a:r>
              <a:rPr lang="ro-RO" sz="2400" dirty="0">
                <a:solidFill>
                  <a:schemeClr val="dk1"/>
                </a:solidFill>
              </a:rPr>
              <a:t> </a:t>
            </a:r>
            <a:r>
              <a:rPr lang="ro-RO" sz="2400" dirty="0" err="1">
                <a:solidFill>
                  <a:schemeClr val="dk1"/>
                </a:solidFill>
              </a:rPr>
              <a:t>und</a:t>
            </a:r>
            <a:r>
              <a:rPr lang="ro-RO" sz="2400" dirty="0">
                <a:solidFill>
                  <a:schemeClr val="dk1"/>
                </a:solidFill>
              </a:rPr>
              <a:t> </a:t>
            </a:r>
            <a:r>
              <a:rPr lang="ro-RO" sz="2400" dirty="0" err="1">
                <a:solidFill>
                  <a:schemeClr val="dk1"/>
                </a:solidFill>
              </a:rPr>
              <a:t>ausgeführt</a:t>
            </a:r>
            <a:r>
              <a:rPr lang="ro-RO" sz="2400" dirty="0">
                <a:solidFill>
                  <a:schemeClr val="dk1"/>
                </a:solidFill>
              </a:rPr>
              <a:t> </a:t>
            </a:r>
            <a:r>
              <a:rPr lang="ro-RO" sz="2400" dirty="0" err="1">
                <a:solidFill>
                  <a:schemeClr val="dk1"/>
                </a:solidFill>
              </a:rPr>
              <a:t>werden</a:t>
            </a:r>
            <a:endParaRPr lang="ro-RO" sz="2400" dirty="0">
              <a:solidFill>
                <a:schemeClr val="dk1"/>
              </a:solidFill>
            </a:endParaRPr>
          </a:p>
          <a:p>
            <a:pPr marL="431999" indent="-414219">
              <a:buClr>
                <a:srgbClr val="841439"/>
              </a:buClr>
              <a:buSzPts val="2400"/>
              <a:buFont typeface="Arial"/>
              <a:buChar char="●"/>
            </a:pPr>
            <a:endParaRPr lang="ro-RO" sz="2400" dirty="0">
              <a:solidFill>
                <a:schemeClr val="dk1"/>
              </a:solidFill>
            </a:endParaRPr>
          </a:p>
          <a:p>
            <a:pPr marL="431999" lvl="0" indent="-414219" algn="l" rtl="0">
              <a:spcBef>
                <a:spcPts val="0"/>
              </a:spcBef>
              <a:spcAft>
                <a:spcPts val="0"/>
              </a:spcAft>
              <a:buClr>
                <a:srgbClr val="841439"/>
              </a:buClr>
              <a:buSzPts val="2400"/>
              <a:buFont typeface="Arial"/>
              <a:buChar char="●"/>
            </a:pPr>
            <a:r>
              <a:rPr lang="ro-RO" sz="2400" dirty="0" err="1">
                <a:solidFill>
                  <a:schemeClr val="dk1"/>
                </a:solidFill>
              </a:rPr>
              <a:t>Erlaubt</a:t>
            </a:r>
            <a:r>
              <a:rPr lang="ro-RO" sz="2400" dirty="0">
                <a:solidFill>
                  <a:schemeClr val="dk1"/>
                </a:solidFill>
              </a:rPr>
              <a:t> die Hardware </a:t>
            </a:r>
            <a:r>
              <a:rPr lang="ro-RO" sz="2400" dirty="0" err="1">
                <a:solidFill>
                  <a:schemeClr val="dk1"/>
                </a:solidFill>
              </a:rPr>
              <a:t>effizient</a:t>
            </a:r>
            <a:r>
              <a:rPr lang="ro-RO" sz="2400" dirty="0">
                <a:solidFill>
                  <a:schemeClr val="dk1"/>
                </a:solidFill>
              </a:rPr>
              <a:t> </a:t>
            </a:r>
            <a:r>
              <a:rPr lang="ro-RO" sz="2400" dirty="0" err="1">
                <a:solidFill>
                  <a:schemeClr val="dk1"/>
                </a:solidFill>
              </a:rPr>
              <a:t>zu</a:t>
            </a:r>
            <a:r>
              <a:rPr lang="ro-RO" sz="2400" dirty="0">
                <a:solidFill>
                  <a:schemeClr val="dk1"/>
                </a:solidFill>
              </a:rPr>
              <a:t> </a:t>
            </a:r>
            <a:r>
              <a:rPr lang="ro-RO" sz="2400" dirty="0" err="1">
                <a:solidFill>
                  <a:schemeClr val="dk1"/>
                </a:solidFill>
              </a:rPr>
              <a:t>nutzen</a:t>
            </a:r>
            <a:endParaRPr lang="ro-RO" sz="2400" dirty="0">
              <a:solidFill>
                <a:schemeClr val="dk1"/>
              </a:solidFill>
            </a:endParaRPr>
          </a:p>
          <a:p>
            <a:pPr marL="17780">
              <a:buClr>
                <a:srgbClr val="841439"/>
              </a:buClr>
              <a:buSzPts val="2400"/>
            </a:pPr>
            <a:endParaRPr lang="ro-RO" sz="2400" dirty="0">
              <a:solidFill>
                <a:schemeClr val="dk1"/>
              </a:solidFill>
            </a:endParaRPr>
          </a:p>
          <a:p>
            <a:pPr marL="431999" indent="-414219">
              <a:buClr>
                <a:srgbClr val="841439"/>
              </a:buClr>
              <a:buSzPts val="2400"/>
              <a:buFont typeface="Arial"/>
              <a:buChar char="●"/>
            </a:pPr>
            <a:r>
              <a:rPr lang="ro-RO" sz="2400" dirty="0">
                <a:solidFill>
                  <a:schemeClr val="dk1"/>
                </a:solidFill>
              </a:rPr>
              <a:t>Industrie-Standard: </a:t>
            </a:r>
            <a:r>
              <a:rPr lang="ro-RO" sz="2400" dirty="0" err="1">
                <a:solidFill>
                  <a:schemeClr val="dk1"/>
                </a:solidFill>
              </a:rPr>
              <a:t>etabliert</a:t>
            </a:r>
            <a:r>
              <a:rPr lang="ro-RO" sz="2400" dirty="0">
                <a:solidFill>
                  <a:schemeClr val="dk1"/>
                </a:solidFill>
              </a:rPr>
              <a:t>, </a:t>
            </a:r>
            <a:r>
              <a:rPr lang="ro-RO" sz="2400" dirty="0" err="1">
                <a:solidFill>
                  <a:schemeClr val="dk1"/>
                </a:solidFill>
              </a:rPr>
              <a:t>zuverlässig</a:t>
            </a:r>
            <a:r>
              <a:rPr lang="ro-RO" sz="2400" dirty="0">
                <a:solidFill>
                  <a:schemeClr val="dk1"/>
                </a:solidFill>
              </a:rPr>
              <a:t>, </a:t>
            </a:r>
            <a:r>
              <a:rPr lang="ro-RO" sz="2400" dirty="0" err="1">
                <a:solidFill>
                  <a:schemeClr val="dk1"/>
                </a:solidFill>
              </a:rPr>
              <a:t>breit</a:t>
            </a:r>
            <a:r>
              <a:rPr lang="ro-RO" sz="2400" dirty="0">
                <a:solidFill>
                  <a:schemeClr val="dk1"/>
                </a:solidFill>
              </a:rPr>
              <a:t> </a:t>
            </a:r>
            <a:r>
              <a:rPr lang="ro-RO" sz="2400" dirty="0" err="1">
                <a:solidFill>
                  <a:schemeClr val="dk1"/>
                </a:solidFill>
              </a:rPr>
              <a:t>unterstützt</a:t>
            </a:r>
            <a:endParaRPr lang="ro-RO" sz="2400" dirty="0">
              <a:solidFill>
                <a:schemeClr val="dk1"/>
              </a:solidFill>
            </a:endParaRPr>
          </a:p>
          <a:p>
            <a:pPr marL="431999" lvl="0" indent="-414219" algn="l" rtl="0">
              <a:spcBef>
                <a:spcPts val="0"/>
              </a:spcBef>
              <a:spcAft>
                <a:spcPts val="0"/>
              </a:spcAft>
              <a:buClr>
                <a:srgbClr val="841439"/>
              </a:buClr>
              <a:buSzPts val="2400"/>
              <a:buFont typeface="Arial"/>
              <a:buChar char="●"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841439"/>
                </a:solidFill>
              </a:rPr>
              <a:t>Hintergrund</a:t>
            </a:r>
            <a:endParaRPr dirty="0">
              <a:solidFill>
                <a:srgbClr val="841439"/>
              </a:solidFill>
            </a:endParaRPr>
          </a:p>
        </p:txBody>
      </p:sp>
      <p:sp>
        <p:nvSpPr>
          <p:cNvPr id="166" name="Google Shape;166;p17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34E07-6BF3-6F41-ACFB-7625D27304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 smtClean="0"/>
              <a:t>5</a:t>
            </a:fld>
            <a:endParaRPr lang="zxx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/>
          <p:nvPr/>
        </p:nvSpPr>
        <p:spPr>
          <a:xfrm>
            <a:off x="300" y="-20700"/>
            <a:ext cx="10188300" cy="7451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6"/>
          <p:cNvSpPr txBox="1"/>
          <p:nvPr/>
        </p:nvSpPr>
        <p:spPr>
          <a:xfrm>
            <a:off x="993150" y="3051925"/>
            <a:ext cx="8094300" cy="9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000" err="1">
                <a:latin typeface="Source Code Pro"/>
                <a:ea typeface="Source Code Pro"/>
                <a:cs typeface="Source Code Pro"/>
                <a:sym typeface="Source Code Pro"/>
              </a:rPr>
              <a:t>los_gehts</a:t>
            </a:r>
            <a:r>
              <a:rPr lang="de-DE" sz="6000">
                <a:latin typeface="Source Code Pro"/>
                <a:ea typeface="Source Code Pro"/>
                <a:cs typeface="Source Code Pro"/>
                <a:sym typeface="Source Code Pro"/>
              </a:rPr>
              <a:t>(C++)</a:t>
            </a:r>
            <a:endParaRPr sz="6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CAB143-72AB-2C44-A737-37A9DB27CDC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dirty="0" err="1"/>
              <a:t>Objektorientierte</a:t>
            </a:r>
            <a:r>
              <a:rPr lang="en-GB" dirty="0"/>
              <a:t>  </a:t>
            </a:r>
            <a:r>
              <a:rPr lang="en-GB" dirty="0" err="1"/>
              <a:t>Programmierung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9322A4-9129-C040-8712-F5B5F11754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 smtClean="0"/>
              <a:t>6</a:t>
            </a:fld>
            <a:endParaRPr lang="zxx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title"/>
          </p:nvPr>
        </p:nvSpPr>
        <p:spPr>
          <a:xfrm>
            <a:off x="262250" y="1435755"/>
            <a:ext cx="9071700" cy="556543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Literatur</a:t>
            </a:r>
            <a:endParaRPr dirty="0"/>
          </a:p>
        </p:txBody>
      </p:sp>
      <p:sp>
        <p:nvSpPr>
          <p:cNvPr id="242" name="Google Shape;242;p27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>
                <a:solidFill>
                  <a:srgbClr val="841439"/>
                </a:solidFill>
              </a:rPr>
              <a:t>Hello C++</a:t>
            </a:r>
          </a:p>
        </p:txBody>
      </p:sp>
      <p:sp>
        <p:nvSpPr>
          <p:cNvPr id="243" name="Google Shape;243;p27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118588"/>
            <a:ext cx="21336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2291" y="2118600"/>
            <a:ext cx="2276475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4008" y="2128743"/>
            <a:ext cx="2276475" cy="2856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30575" y="2128741"/>
            <a:ext cx="2022351" cy="28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E5D94F-8C02-FF4B-905F-587C1B3F3A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 smtClean="0"/>
              <a:t>7</a:t>
            </a:fld>
            <a:endParaRPr lang="zxx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4E002-C9A0-0FA7-2C3B-05E829D5457A}"/>
              </a:ext>
            </a:extLst>
          </p:cNvPr>
          <p:cNvSpPr txBox="1"/>
          <p:nvPr/>
        </p:nvSpPr>
        <p:spPr>
          <a:xfrm>
            <a:off x="387714" y="5880719"/>
            <a:ext cx="92561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hlinkClick r:id="rId7"/>
              </a:rPr>
              <a:t>cppreference.com</a:t>
            </a:r>
            <a:r>
              <a:rPr lang="en-US" sz="2400" i="1" dirty="0"/>
              <a:t>	</a:t>
            </a:r>
            <a:r>
              <a:rPr lang="en-US" sz="2400" i="1" dirty="0" err="1"/>
              <a:t>sehr</a:t>
            </a:r>
            <a:r>
              <a:rPr lang="en-US" sz="2400" i="1" dirty="0"/>
              <a:t> </a:t>
            </a:r>
            <a:r>
              <a:rPr lang="en-US" sz="2400" i="1" dirty="0" err="1"/>
              <a:t>präzise</a:t>
            </a:r>
            <a:r>
              <a:rPr lang="en-US" sz="2400" i="1" dirty="0"/>
              <a:t> und </a:t>
            </a:r>
            <a:r>
              <a:rPr lang="en-US" sz="2400" i="1" dirty="0" err="1"/>
              <a:t>ausführliche</a:t>
            </a:r>
            <a:r>
              <a:rPr lang="en-US" sz="2400" i="1" dirty="0"/>
              <a:t> </a:t>
            </a:r>
            <a:r>
              <a:rPr lang="en-US" sz="2400" i="1" dirty="0" err="1"/>
              <a:t>Erklärungen</a:t>
            </a:r>
            <a:endParaRPr lang="en-US" sz="2400" i="1" dirty="0"/>
          </a:p>
        </p:txBody>
      </p:sp>
      <p:sp>
        <p:nvSpPr>
          <p:cNvPr id="5" name="Google Shape;241;p27">
            <a:extLst>
              <a:ext uri="{FF2B5EF4-FFF2-40B4-BE49-F238E27FC236}">
                <a16:creationId xmlns:a16="http://schemas.microsoft.com/office/drawing/2014/main" id="{3CBD8B3C-ADA8-502A-8BFF-0221C286C152}"/>
              </a:ext>
            </a:extLst>
          </p:cNvPr>
          <p:cNvSpPr txBox="1">
            <a:spLocks/>
          </p:cNvSpPr>
          <p:nvPr/>
        </p:nvSpPr>
        <p:spPr>
          <a:xfrm>
            <a:off x="262250" y="5354426"/>
            <a:ext cx="9071700" cy="556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Online </a:t>
            </a:r>
            <a:r>
              <a:rPr lang="en-GB" dirty="0" err="1"/>
              <a:t>Referenz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/>
              <a:t>Vom Quellcode zum Programm</a:t>
            </a:r>
            <a:endParaRPr/>
          </a:p>
        </p:txBody>
      </p:sp>
      <p:sp>
        <p:nvSpPr>
          <p:cNvPr id="270" name="Google Shape;270;p30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>
                <a:solidFill>
                  <a:srgbClr val="841439"/>
                </a:solidFill>
              </a:rPr>
              <a:t>Hello C++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271" name="Google Shape;271;p30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pic>
        <p:nvPicPr>
          <p:cNvPr id="272" name="Google Shape;2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872" y="1563420"/>
            <a:ext cx="5370716" cy="54679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23106E-55EE-284B-900D-9CF7F6116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 smtClean="0"/>
              <a:t>8</a:t>
            </a:fld>
            <a:endParaRPr lang="zxx"/>
          </a:p>
        </p:txBody>
      </p:sp>
      <p:sp>
        <p:nvSpPr>
          <p:cNvPr id="8" name="Google Shape;269;p30">
            <a:extLst>
              <a:ext uri="{FF2B5EF4-FFF2-40B4-BE49-F238E27FC236}">
                <a16:creationId xmlns:a16="http://schemas.microsoft.com/office/drawing/2014/main" id="{E9444D86-9E3D-CA4D-803C-C41984C7F4E8}"/>
              </a:ext>
            </a:extLst>
          </p:cNvPr>
          <p:cNvSpPr txBox="1">
            <a:spLocks/>
          </p:cNvSpPr>
          <p:nvPr/>
        </p:nvSpPr>
        <p:spPr>
          <a:xfrm>
            <a:off x="2042010" y="3696363"/>
            <a:ext cx="3605987" cy="4642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GB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g++ -c </a:t>
            </a:r>
            <a:r>
              <a:rPr lang="en-GB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helloworld.cpp</a:t>
            </a:r>
            <a:endParaRPr lang="en-GB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Google Shape;269;p30">
            <a:extLst>
              <a:ext uri="{FF2B5EF4-FFF2-40B4-BE49-F238E27FC236}">
                <a16:creationId xmlns:a16="http://schemas.microsoft.com/office/drawing/2014/main" id="{0DC50502-9E37-3C4B-ABB9-7164540AF414}"/>
              </a:ext>
            </a:extLst>
          </p:cNvPr>
          <p:cNvSpPr txBox="1">
            <a:spLocks/>
          </p:cNvSpPr>
          <p:nvPr/>
        </p:nvSpPr>
        <p:spPr>
          <a:xfrm>
            <a:off x="468922" y="5532015"/>
            <a:ext cx="5613374" cy="4642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GB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g++ </a:t>
            </a:r>
            <a:r>
              <a:rPr lang="en-GB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helloworld.o</a:t>
            </a:r>
            <a:r>
              <a:rPr lang="en-GB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GB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helloworld.exe</a:t>
            </a:r>
            <a:endParaRPr lang="en-GB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Google Shape;269;p30">
            <a:extLst>
              <a:ext uri="{FF2B5EF4-FFF2-40B4-BE49-F238E27FC236}">
                <a16:creationId xmlns:a16="http://schemas.microsoft.com/office/drawing/2014/main" id="{84EBFF7B-4165-7D44-A616-2847442EA904}"/>
              </a:ext>
            </a:extLst>
          </p:cNvPr>
          <p:cNvSpPr txBox="1">
            <a:spLocks/>
          </p:cNvSpPr>
          <p:nvPr/>
        </p:nvSpPr>
        <p:spPr>
          <a:xfrm>
            <a:off x="468922" y="7031325"/>
            <a:ext cx="5774880" cy="4642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GB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g++ </a:t>
            </a:r>
            <a:r>
              <a:rPr lang="en-GB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helloworld.cpp</a:t>
            </a:r>
            <a:r>
              <a:rPr lang="en-GB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GB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helloworld.exe</a:t>
            </a:r>
            <a:endParaRPr lang="en-GB" sz="20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9" name="Google Shape;269;p30"/>
          <p:cNvSpPr txBox="1">
            <a:spLocks noGrp="1"/>
          </p:cNvSpPr>
          <p:nvPr>
            <p:ph type="subTitle" idx="1"/>
          </p:nvPr>
        </p:nvSpPr>
        <p:spPr>
          <a:xfrm>
            <a:off x="468922" y="1513937"/>
            <a:ext cx="4905718" cy="2346863"/>
          </a:xfrm>
          <a:prstGeom prst="rect">
            <a:avLst/>
          </a:prstGeom>
        </p:spPr>
        <p:txBody>
          <a:bodyPr spcFirstLastPara="1" wrap="square" lIns="95625" tIns="95625" rIns="95625" bIns="956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/>
              <a:t>Eine Toolchain vom Quellcode zum ausführbaren Programm: 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xx"/>
              <a:t>eingeben, übersetzen und binden.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compile: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link: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compile &amp; link: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Menschen, Quellcode und Compiler</a:t>
            </a:r>
            <a:endParaRPr/>
          </a:p>
        </p:txBody>
      </p:sp>
      <p:sp>
        <p:nvSpPr>
          <p:cNvPr id="310" name="Google Shape;310;p35"/>
          <p:cNvSpPr txBox="1">
            <a:spLocks noGrp="1"/>
          </p:cNvSpPr>
          <p:nvPr>
            <p:ph type="subTitle" idx="1"/>
          </p:nvPr>
        </p:nvSpPr>
        <p:spPr>
          <a:xfrm>
            <a:off x="504000" y="2094890"/>
            <a:ext cx="9071700" cy="43848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xx" b="1" dirty="0">
                <a:solidFill>
                  <a:srgbClr val="841439"/>
                </a:solidFill>
              </a:rPr>
              <a:t>Grundsatz:</a:t>
            </a:r>
            <a:r>
              <a:rPr lang="zxx" dirty="0">
                <a:solidFill>
                  <a:srgbClr val="000000"/>
                </a:solidFill>
              </a:rPr>
              <a:t> Quellcode soll </a:t>
            </a:r>
            <a:r>
              <a:rPr lang="zxx" u="sng" dirty="0">
                <a:solidFill>
                  <a:srgbClr val="000000"/>
                </a:solidFill>
              </a:rPr>
              <a:t>für Menschen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zxx" dirty="0">
                <a:solidFill>
                  <a:srgbClr val="000000"/>
                </a:solidFill>
              </a:rPr>
              <a:t>gut lesbar sein.</a:t>
            </a:r>
            <a:endParaRPr dirty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de-DE" i="1">
                <a:solidFill>
                  <a:srgbClr val="000000"/>
                </a:solidFill>
              </a:rPr>
              <a:t>Es reich nicht, dass </a:t>
            </a:r>
            <a:r>
              <a:rPr lang="zxx" i="1" dirty="0">
                <a:solidFill>
                  <a:srgbClr val="000000"/>
                </a:solidFill>
              </a:rPr>
              <a:t>Quellcode den formalen Regeln der Programmiersprache</a:t>
            </a:r>
            <a:r>
              <a:rPr lang="de-DE" i="1" dirty="0">
                <a:solidFill>
                  <a:srgbClr val="000000"/>
                </a:solidFill>
              </a:rPr>
              <a:t> entspricht!</a:t>
            </a:r>
            <a:endParaRPr i="1" dirty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xx" dirty="0">
                <a:solidFill>
                  <a:srgbClr val="000000"/>
                </a:solidFill>
              </a:rPr>
              <a:t>Guter Quellcode ist einheitlich und übersichtlich strukturiert.</a:t>
            </a:r>
            <a:endParaRPr dirty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de-DE" b="1" dirty="0">
                <a:solidFill>
                  <a:srgbClr val="000000"/>
                </a:solidFill>
              </a:rPr>
              <a:t>Kommentare</a:t>
            </a:r>
            <a:r>
              <a:rPr lang="de-DE" dirty="0">
                <a:solidFill>
                  <a:srgbClr val="000000"/>
                </a:solidFill>
              </a:rPr>
              <a:t> können helfen die Intention des Programmierers darzulegen</a:t>
            </a:r>
            <a:r>
              <a:rPr lang="zxx" dirty="0">
                <a:solidFill>
                  <a:srgbClr val="000000"/>
                </a:solidFill>
              </a:rPr>
              <a:t>.</a:t>
            </a:r>
            <a:endParaRPr dirty="0">
              <a:solidFill>
                <a:srgbClr val="000000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de-DE" sz="2400" dirty="0">
                <a:solidFill>
                  <a:srgbClr val="000000"/>
                </a:solidFill>
              </a:rPr>
              <a:t>Wieviel davon sinnvoll und notwendig ist …</a:t>
            </a:r>
            <a:r>
              <a:rPr lang="zxx" sz="2400" dirty="0">
                <a:solidFill>
                  <a:srgbClr val="000000"/>
                </a:solidFill>
              </a:rPr>
              <a:t> </a:t>
            </a:r>
            <a:r>
              <a:rPr lang="de-DE" sz="2400" dirty="0">
                <a:solidFill>
                  <a:srgbClr val="000000"/>
                </a:solidFill>
              </a:rPr>
              <a:t>dazu braucht es etwas Erfahrung</a:t>
            </a:r>
            <a:r>
              <a:rPr lang="zxx" sz="2400" dirty="0">
                <a:solidFill>
                  <a:srgbClr val="000000"/>
                </a:solidFill>
              </a:rPr>
              <a:t>.</a:t>
            </a:r>
            <a:endParaRPr sz="2400" dirty="0">
              <a:solidFill>
                <a:srgbClr val="000000"/>
              </a:solidFill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zxx" b="1" dirty="0">
                <a:solidFill>
                  <a:srgbClr val="002060"/>
                </a:solidFill>
              </a:rPr>
              <a:t>/*	*/</a:t>
            </a:r>
            <a:endParaRPr b="1" dirty="0">
              <a:solidFill>
                <a:srgbClr val="002060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zxx" sz="2400" dirty="0">
                <a:solidFill>
                  <a:srgbClr val="000000"/>
                </a:solidFill>
              </a:rPr>
              <a:t>Blockkommentar, beginnt bei /* und endet bei */, alles zwischen den beiden Zeichen wird vo</a:t>
            </a:r>
            <a:r>
              <a:rPr lang="de-DE" sz="2400" dirty="0">
                <a:solidFill>
                  <a:srgbClr val="000000"/>
                </a:solidFill>
              </a:rPr>
              <a:t>m Compiler</a:t>
            </a:r>
            <a:r>
              <a:rPr lang="zxx" sz="2400" dirty="0">
                <a:solidFill>
                  <a:srgbClr val="000000"/>
                </a:solidFill>
              </a:rPr>
              <a:t> ignoriert.</a:t>
            </a:r>
            <a:endParaRPr sz="2400" dirty="0">
              <a:solidFill>
                <a:srgbClr val="000000"/>
              </a:solidFill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zxx" dirty="0">
                <a:solidFill>
                  <a:srgbClr val="002060"/>
                </a:solidFill>
              </a:rPr>
              <a:t>//</a:t>
            </a:r>
            <a:endParaRPr dirty="0">
              <a:solidFill>
                <a:srgbClr val="002060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zxx" sz="2400" dirty="0">
                <a:solidFill>
                  <a:srgbClr val="000000"/>
                </a:solidFill>
              </a:rPr>
              <a:t>Zeilenkommentar, die Quellcodezeile wird ab // bis zu ihrem Ende vo</a:t>
            </a:r>
            <a:r>
              <a:rPr lang="de-DE" sz="2400" dirty="0">
                <a:solidFill>
                  <a:srgbClr val="000000"/>
                </a:solidFill>
              </a:rPr>
              <a:t>m Compiler</a:t>
            </a:r>
            <a:r>
              <a:rPr lang="zxx" sz="2400" dirty="0">
                <a:solidFill>
                  <a:srgbClr val="000000"/>
                </a:solidFill>
              </a:rPr>
              <a:t> ignoriert.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311" name="Google Shape;311;p35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>
                <a:solidFill>
                  <a:srgbClr val="841439"/>
                </a:solidFill>
              </a:rPr>
              <a:t>Hello C++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312" name="Google Shape;312;p35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F76DEE-AA57-5145-A598-100A297F9D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 smtClean="0"/>
              <a:t>9</a:t>
            </a:fld>
            <a:endParaRPr lang="zxx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sg systems">
  <a:themeElements>
    <a:clrScheme name="msg 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60A3BC"/>
      </a:accent1>
      <a:accent2>
        <a:srgbClr val="841439"/>
      </a:accent2>
      <a:accent3>
        <a:srgbClr val="1E4A35"/>
      </a:accent3>
      <a:accent4>
        <a:srgbClr val="D08B01"/>
      </a:accent4>
      <a:accent5>
        <a:srgbClr val="8EA499"/>
      </a:accent5>
      <a:accent6>
        <a:srgbClr val="E8B380"/>
      </a:accent6>
      <a:hlink>
        <a:srgbClr val="60A3BC"/>
      </a:hlink>
      <a:folHlink>
        <a:srgbClr val="60A3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85187AD7AFBB48A224A8B07ACE053D" ma:contentTypeVersion="4" ma:contentTypeDescription="Create a new document." ma:contentTypeScope="" ma:versionID="489ce29bc6687b798383bf5c331f5a75">
  <xsd:schema xmlns:xsd="http://www.w3.org/2001/XMLSchema" xmlns:xs="http://www.w3.org/2001/XMLSchema" xmlns:p="http://schemas.microsoft.com/office/2006/metadata/properties" xmlns:ns2="1c37fe22-94c4-4d54-97aa-198d17529ade" targetNamespace="http://schemas.microsoft.com/office/2006/metadata/properties" ma:root="true" ma:fieldsID="275f90235da396e0a197273e0ac63777" ns2:_="">
    <xsd:import namespace="1c37fe22-94c4-4d54-97aa-198d17529a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37fe22-94c4-4d54-97aa-198d17529a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750557-AB04-412B-8D23-3D79F5FA5362}"/>
</file>

<file path=customXml/itemProps2.xml><?xml version="1.0" encoding="utf-8"?>
<ds:datastoreItem xmlns:ds="http://schemas.openxmlformats.org/officeDocument/2006/customXml" ds:itemID="{EA7EFBA2-FA25-4583-AAD6-D17B39BA2105}"/>
</file>

<file path=customXml/itemProps3.xml><?xml version="1.0" encoding="utf-8"?>
<ds:datastoreItem xmlns:ds="http://schemas.openxmlformats.org/officeDocument/2006/customXml" ds:itemID="{FF35368D-49C8-4DE3-A1C2-AAB7BC1DA28C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1849</Words>
  <Application>Microsoft Office PowerPoint</Application>
  <PresentationFormat>Custom</PresentationFormat>
  <Paragraphs>312</Paragraphs>
  <Slides>33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Aharoni</vt:lpstr>
      <vt:lpstr>Bradley Hand ITC</vt:lpstr>
      <vt:lpstr>Cooper Black</vt:lpstr>
      <vt:lpstr>Source Code Pro</vt:lpstr>
      <vt:lpstr>Andale Mono</vt:lpstr>
      <vt:lpstr>Arial</vt:lpstr>
      <vt:lpstr>Noto Sans Symbols</vt:lpstr>
      <vt:lpstr>Berlin Sans FB</vt:lpstr>
      <vt:lpstr>Courier New</vt:lpstr>
      <vt:lpstr>msg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Literatur</vt:lpstr>
      <vt:lpstr>Vom Quellcode zum Programm</vt:lpstr>
      <vt:lpstr>Menschen, Quellcode und Compiler</vt:lpstr>
      <vt:lpstr>Negativ Beispiel</vt:lpstr>
      <vt:lpstr>Bemerke den Unterschied</vt:lpstr>
      <vt:lpstr>PowerPoint Presentation</vt:lpstr>
      <vt:lpstr>Programmierung ?=? Software Entwicklung</vt:lpstr>
      <vt:lpstr>das klassische erste C++ Programm</vt:lpstr>
      <vt:lpstr>Ein C++ Programm enthält Funktionen</vt:lpstr>
      <vt:lpstr>Ein C++ Programm enthält Funktionen</vt:lpstr>
      <vt:lpstr>Das erste Programm</vt:lpstr>
      <vt:lpstr>Der Kommentar am Anfang</vt:lpstr>
      <vt:lpstr>Die include-Direktive.</vt:lpstr>
      <vt:lpstr>Anweisungen</vt:lpstr>
      <vt:lpstr>Anweisungen</vt:lpstr>
      <vt:lpstr>Namen, Gültigkeit von Namen</vt:lpstr>
      <vt:lpstr>Auflösung des Gültigkeitsbereichs (Operator ::)</vt:lpstr>
      <vt:lpstr>Gültigkeitsbereiche</vt:lpstr>
      <vt:lpstr>Beispiel für Gültigkeitsbereiche</vt:lpstr>
      <vt:lpstr>Auflösung des Gültigkeitsbereichs</vt:lpstr>
      <vt:lpstr>Rückgabewert</vt:lpstr>
      <vt:lpstr>Zeichenketten, Zeichen, und ihre Literale</vt:lpstr>
      <vt:lpstr>Sonderzeichen und Escape-Sequenzen</vt:lpstr>
      <vt:lpstr>Ausgabe in C++</vt:lpstr>
      <vt:lpstr>Funktionen und Rückgabewerte</vt:lpstr>
      <vt:lpstr>Finden Sie die Fehler?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Ioan Crisan</cp:lastModifiedBy>
  <cp:revision>17</cp:revision>
  <cp:lastPrinted>2022-02-24T12:44:55Z</cp:lastPrinted>
  <dcterms:modified xsi:type="dcterms:W3CDTF">2024-02-29T21:40:14Z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0x0101009F85187AD7AFBB48A224A8B07ACE053D</vt:lpwstr>
  </property>
</Properties>
</file>