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309" r:id="rId2"/>
    <p:sldId id="258" r:id="rId3"/>
    <p:sldId id="339" r:id="rId4"/>
    <p:sldId id="336" r:id="rId5"/>
    <p:sldId id="343" r:id="rId6"/>
    <p:sldId id="340" r:id="rId7"/>
    <p:sldId id="337" r:id="rId8"/>
    <p:sldId id="341" r:id="rId9"/>
    <p:sldId id="350" r:id="rId10"/>
    <p:sldId id="342" r:id="rId11"/>
    <p:sldId id="335" r:id="rId12"/>
    <p:sldId id="348" r:id="rId13"/>
    <p:sldId id="349" r:id="rId14"/>
    <p:sldId id="329" r:id="rId15"/>
    <p:sldId id="330" r:id="rId16"/>
    <p:sldId id="331" r:id="rId17"/>
    <p:sldId id="332" r:id="rId18"/>
    <p:sldId id="333" r:id="rId19"/>
    <p:sldId id="334" r:id="rId20"/>
    <p:sldId id="345" r:id="rId21"/>
    <p:sldId id="346" r:id="rId22"/>
    <p:sldId id="265" r:id="rId23"/>
    <p:sldId id="266" r:id="rId24"/>
    <p:sldId id="267" r:id="rId25"/>
    <p:sldId id="268" r:id="rId26"/>
    <p:sldId id="269" r:id="rId27"/>
    <p:sldId id="270" r:id="rId28"/>
    <p:sldId id="327" r:id="rId29"/>
    <p:sldId id="347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93" r:id="rId42"/>
    <p:sldId id="31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C98BF08-6E07-CD4E-8156-800799CEE96D}">
          <p14:sldIdLst>
            <p14:sldId id="309"/>
            <p14:sldId id="258"/>
          </p14:sldIdLst>
        </p14:section>
        <p14:section name="Wiederholung" id="{5244BE23-E849-4542-978A-02FA4D78CB2E}">
          <p14:sldIdLst>
            <p14:sldId id="339"/>
            <p14:sldId id="336"/>
            <p14:sldId id="343"/>
            <p14:sldId id="340"/>
            <p14:sldId id="337"/>
            <p14:sldId id="341"/>
            <p14:sldId id="350"/>
            <p14:sldId id="342"/>
          </p14:sldIdLst>
        </p14:section>
        <p14:section name="UML" id="{97EB9663-9D73-DF41-A816-1705D2A13D93}">
          <p14:sldIdLst>
            <p14:sldId id="335"/>
            <p14:sldId id="348"/>
            <p14:sldId id="349"/>
            <p14:sldId id="329"/>
            <p14:sldId id="330"/>
            <p14:sldId id="331"/>
            <p14:sldId id="332"/>
            <p14:sldId id="333"/>
            <p14:sldId id="334"/>
            <p14:sldId id="345"/>
          </p14:sldIdLst>
        </p14:section>
        <p14:section name="Templates" id="{E0A90F9B-6DE7-5947-89D2-EAA0D4BD0FA3}">
          <p14:sldIdLst>
            <p14:sldId id="346"/>
            <p14:sldId id="265"/>
            <p14:sldId id="266"/>
            <p14:sldId id="267"/>
            <p14:sldId id="268"/>
            <p14:sldId id="269"/>
            <p14:sldId id="270"/>
            <p14:sldId id="327"/>
          </p14:sldIdLst>
        </p14:section>
        <p14:section name="STL" id="{15AE0ACF-D672-5341-A1AC-71CC54B69EEF}">
          <p14:sldIdLst>
            <p14:sldId id="347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93"/>
          </p14:sldIdLst>
        </p14:section>
        <p14:section name="Hausaufgaben" id="{913B328C-ED53-E741-80BB-D5AA524835D8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1"/>
    <p:restoredTop sz="97103"/>
  </p:normalViewPr>
  <p:slideViewPr>
    <p:cSldViewPr snapToGrid="0" snapToObjects="1">
      <p:cViewPr varScale="1">
        <p:scale>
          <a:sx n="127" d="100"/>
          <a:sy n="127" d="100"/>
        </p:scale>
        <p:origin x="3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6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714316a4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714316a4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73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14316a4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14316a4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91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14316a4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714316a4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98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714316a4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714316a4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8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714316a4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714316a4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2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9f742703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9f742703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9f742703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9f742703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9f74270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9f74270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9f742703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9f742703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9f742703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9f742703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4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f24808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f24808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f24808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f24808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815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9f74270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9f74270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9f742703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9f742703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9f74270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9f74270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9f742703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9f742703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9f74270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9f74270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9f74270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9f74270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9f74270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9f74270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f248081b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f248081b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fdfe9995b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fdfe9995b_0_9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9f742703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9f742703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f248081b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f248081b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248081b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248081b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9f74270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9f74270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3664c8e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3664c8ee_0_1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54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3664c8e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3664c8ee_0_1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48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03664c8e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03664c8ee_0_1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5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14316a4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714316a4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14316a4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714316a4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50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14316a4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14316a4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70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42900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64119" y="3767047"/>
            <a:ext cx="7396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64119" y="5380710"/>
            <a:ext cx="7396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975038" y="533830"/>
            <a:ext cx="5321084" cy="513071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61BAC-A25E-B043-9BBF-C898FB1ECF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B45-6AAE-9641-931D-13394B9275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55F87-2525-F848-B358-B13D9F4AF45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00294-F874-C04A-8E8D-1613E078B5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8B0DA-471B-AF4D-AE8C-47F4CEF18E4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zxx" smtClean="0"/>
              <a:pPr algn="r"/>
              <a:t>1</a:t>
            </a:fld>
            <a:endParaRPr lang="zx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800767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5</a:t>
            </a:r>
          </a:p>
        </p:txBody>
      </p:sp>
    </p:spTree>
    <p:extLst>
      <p:ext uri="{BB962C8B-B14F-4D97-AF65-F5344CB8AC3E}">
        <p14:creationId xmlns:p14="http://schemas.microsoft.com/office/powerpoint/2010/main" val="23923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8966-FB9B-B344-B139-93EBBF69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6D41-A84B-984F-BD5B-1ED9EA88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AF30-7984-5449-B6B5-34A42DF826F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/>
          </a:p>
        </p:txBody>
      </p:sp>
      <p:pic>
        <p:nvPicPr>
          <p:cNvPr id="8" name="Picture 2" descr="🔥 25+ Best Memes About Programming | Programming Memes">
            <a:extLst>
              <a:ext uri="{FF2B5EF4-FFF2-40B4-BE49-F238E27FC236}">
                <a16:creationId xmlns:a16="http://schemas.microsoft.com/office/drawing/2014/main" id="{7F579985-A798-774F-9060-25ABD5BCC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261013"/>
            <a:ext cx="4789714" cy="622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9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Modellierung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1423A-1BA4-4B48-9390-8209CE8E72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36275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sz="2800" b="1" dirty="0"/>
              <a:t>Unified </a:t>
            </a:r>
            <a:r>
              <a:rPr lang="de" sz="2800" b="1" dirty="0" err="1"/>
              <a:t>Modelling</a:t>
            </a:r>
            <a:r>
              <a:rPr lang="de" sz="2800" b="1" dirty="0"/>
              <a:t> Language</a:t>
            </a:r>
            <a:endParaRPr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D28E5-9608-6E49-A994-471D101F0CBD}"/>
              </a:ext>
            </a:extLst>
          </p:cNvPr>
          <p:cNvSpPr/>
          <p:nvPr/>
        </p:nvSpPr>
        <p:spPr>
          <a:xfrm>
            <a:off x="5897021" y="57665"/>
            <a:ext cx="3009651" cy="18514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Google Shape;312;p35"/>
          <p:cNvSpPr txBox="1">
            <a:spLocks noGrp="1"/>
          </p:cNvSpPr>
          <p:nvPr>
            <p:ph type="body" idx="1"/>
          </p:nvPr>
        </p:nvSpPr>
        <p:spPr>
          <a:xfrm>
            <a:off x="236372" y="1909077"/>
            <a:ext cx="86703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-DE" sz="2400" b="1" dirty="0"/>
              <a:t>Standardsprache</a:t>
            </a:r>
            <a:r>
              <a:rPr lang="de-DE" sz="2400" dirty="0"/>
              <a:t> in Industrie zum Modellieren:</a:t>
            </a:r>
            <a:br>
              <a:rPr lang="de-DE" sz="2400" dirty="0"/>
            </a:br>
            <a:r>
              <a:rPr lang="de-DE" sz="2400" dirty="0"/>
              <a:t>Spezifizieren, Visualisieren und Dokumentieren von Softwaresystemen.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-DE" sz="2400" dirty="0"/>
              <a:t>Die Standard-Notation für Softwarearchitektur.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-DE" sz="2400" dirty="0"/>
              <a:t>UML ist Programmiersprach-</a:t>
            </a:r>
            <a:r>
              <a:rPr lang="de-DE" sz="2400" dirty="0">
                <a:solidFill>
                  <a:schemeClr val="accent2"/>
                </a:solidFill>
              </a:rPr>
              <a:t>unabhängig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-DE" sz="2400" dirty="0"/>
          </a:p>
          <a:p>
            <a:pPr marL="0" lvl="0" indent="0"/>
            <a:r>
              <a:rPr lang="de-DE" sz="2400" b="1" i="1" dirty="0"/>
              <a:t>Tools:</a:t>
            </a:r>
          </a:p>
          <a:p>
            <a:pPr marL="0" lvl="0" indent="0"/>
            <a:r>
              <a:rPr lang="de-DE" sz="2400" dirty="0" err="1"/>
              <a:t>Lucidchart</a:t>
            </a:r>
            <a:r>
              <a:rPr lang="de-DE" sz="2400" dirty="0"/>
              <a:t> (online), </a:t>
            </a:r>
            <a:r>
              <a:rPr lang="de-DE" sz="2400" dirty="0" err="1"/>
              <a:t>ArgoUML</a:t>
            </a:r>
            <a:r>
              <a:rPr lang="de-DE" sz="2400" dirty="0"/>
              <a:t>, Visio (Microsoft), Rational Software </a:t>
            </a:r>
            <a:r>
              <a:rPr lang="de-DE" sz="2400" dirty="0" err="1"/>
              <a:t>Modeler</a:t>
            </a:r>
            <a:r>
              <a:rPr lang="de-DE" sz="2400" dirty="0"/>
              <a:t> (IBM) …</a:t>
            </a:r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903" y="-25797"/>
            <a:ext cx="2848375" cy="20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/>
        </p:nvSpPr>
        <p:spPr>
          <a:xfrm>
            <a:off x="412167" y="15751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961EA-5923-E149-B1C1-F794791109C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406800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UML-Strukturdiagramme">
            <a:extLst>
              <a:ext uri="{FF2B5EF4-FFF2-40B4-BE49-F238E27FC236}">
                <a16:creationId xmlns:a16="http://schemas.microsoft.com/office/drawing/2014/main" id="{3B261764-6E88-084B-946E-8BC8628D5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8" r="30522" b="55167"/>
          <a:stretch/>
        </p:blipFill>
        <p:spPr bwMode="auto">
          <a:xfrm>
            <a:off x="4049755" y="2153354"/>
            <a:ext cx="4848679" cy="180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" name="Google Shape;311;p3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sz="2800" b="1" dirty="0"/>
              <a:t>Unified </a:t>
            </a:r>
            <a:r>
              <a:rPr lang="de" sz="2800" b="1" dirty="0" err="1"/>
              <a:t>Modelling</a:t>
            </a:r>
            <a:r>
              <a:rPr lang="de" sz="2800" b="1" dirty="0"/>
              <a:t> Language</a:t>
            </a:r>
            <a:endParaRPr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5D28E5-9608-6E49-A994-471D101F0CBD}"/>
              </a:ext>
            </a:extLst>
          </p:cNvPr>
          <p:cNvSpPr/>
          <p:nvPr/>
        </p:nvSpPr>
        <p:spPr>
          <a:xfrm>
            <a:off x="5897021" y="57665"/>
            <a:ext cx="3009651" cy="18514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Google Shape;312;p35"/>
          <p:cNvSpPr txBox="1">
            <a:spLocks noGrp="1"/>
          </p:cNvSpPr>
          <p:nvPr>
            <p:ph type="body" idx="1"/>
          </p:nvPr>
        </p:nvSpPr>
        <p:spPr>
          <a:xfrm>
            <a:off x="237328" y="1533989"/>
            <a:ext cx="7968514" cy="3978000"/>
          </a:xfrm>
          <a:prstGeom prst="rect">
            <a:avLst/>
          </a:prstGeom>
        </p:spPr>
        <p:txBody>
          <a:bodyPr spcFirstLastPara="1" wrap="square" lIns="79525" tIns="79525" rIns="79525" bIns="79525" numCol="1" anchor="t" anchorCtr="0">
            <a:noAutofit/>
          </a:bodyPr>
          <a:lstStyle/>
          <a:p>
            <a:pPr indent="-400050">
              <a:spcBef>
                <a:spcPts val="0"/>
              </a:spcBef>
              <a:buSzPts val="2700"/>
              <a:buFont typeface="Arial"/>
              <a:buChar char="●"/>
            </a:pPr>
            <a:r>
              <a:rPr lang="de-DE" sz="2400" dirty="0">
                <a:solidFill>
                  <a:schemeClr val="tx1"/>
                </a:solidFill>
              </a:rPr>
              <a:t>UML beinhaltet verschiedene </a:t>
            </a:r>
            <a:r>
              <a:rPr lang="de-DE" sz="2400" dirty="0">
                <a:solidFill>
                  <a:schemeClr val="accent2"/>
                </a:solidFill>
              </a:rPr>
              <a:t>Diagrammtypen</a:t>
            </a:r>
          </a:p>
          <a:p>
            <a:pPr indent="-400050">
              <a:spcBef>
                <a:spcPts val="0"/>
              </a:spcBef>
              <a:buSzPts val="2700"/>
              <a:buFont typeface="Arial"/>
              <a:buChar char="●"/>
            </a:pPr>
            <a:r>
              <a:rPr lang="de-DE" sz="2400" dirty="0">
                <a:solidFill>
                  <a:schemeClr val="tx1"/>
                </a:solidFill>
              </a:rPr>
              <a:t>Strukturdiagramme, ex. Klassen</a:t>
            </a:r>
          </a:p>
          <a:p>
            <a:pPr marL="57150" indent="0">
              <a:spcBef>
                <a:spcPts val="0"/>
              </a:spcBef>
              <a:buSzPts val="2700"/>
            </a:pPr>
            <a:endParaRPr lang="de-DE" sz="2400" dirty="0">
              <a:solidFill>
                <a:schemeClr val="tx1"/>
              </a:solidFill>
            </a:endParaRPr>
          </a:p>
          <a:p>
            <a:pPr marL="57150" indent="0">
              <a:spcBef>
                <a:spcPts val="0"/>
              </a:spcBef>
              <a:buSzPts val="2700"/>
            </a:pPr>
            <a:endParaRPr lang="de-DE" sz="2400" dirty="0">
              <a:solidFill>
                <a:schemeClr val="tx1"/>
              </a:solidFill>
            </a:endParaRPr>
          </a:p>
          <a:p>
            <a:pPr marL="57150" indent="0">
              <a:spcBef>
                <a:spcPts val="0"/>
              </a:spcBef>
              <a:buSzPts val="2700"/>
            </a:pPr>
            <a:endParaRPr lang="de-DE" sz="2400" dirty="0">
              <a:solidFill>
                <a:schemeClr val="tx1"/>
              </a:solidFill>
            </a:endParaRPr>
          </a:p>
          <a:p>
            <a:pPr marL="57150" indent="0">
              <a:spcBef>
                <a:spcPts val="0"/>
              </a:spcBef>
              <a:buSzPts val="2700"/>
            </a:pPr>
            <a:endParaRPr lang="de-DE" sz="2400" dirty="0">
              <a:solidFill>
                <a:schemeClr val="tx1"/>
              </a:solidFill>
            </a:endParaRPr>
          </a:p>
          <a:p>
            <a:pPr indent="-400050">
              <a:spcBef>
                <a:spcPts val="0"/>
              </a:spcBef>
              <a:buSzPts val="2700"/>
              <a:buFont typeface="Arial"/>
              <a:buChar char="●"/>
            </a:pPr>
            <a:r>
              <a:rPr lang="de-DE" sz="2400" dirty="0">
                <a:solidFill>
                  <a:schemeClr val="tx1"/>
                </a:solidFill>
              </a:rPr>
              <a:t>Verhaltensdiagramme, ex. Aktivitäten und Sequenzen</a:t>
            </a:r>
          </a:p>
          <a:p>
            <a:pPr marL="57150" indent="0">
              <a:spcBef>
                <a:spcPts val="0"/>
              </a:spcBef>
              <a:buSzPts val="2700"/>
            </a:pPr>
            <a:endParaRPr lang="de-DE" sz="2400" dirty="0">
              <a:solidFill>
                <a:schemeClr val="tx1"/>
              </a:solidFill>
            </a:endParaRPr>
          </a:p>
          <a:p>
            <a:pPr indent="-400050">
              <a:spcBef>
                <a:spcPts val="0"/>
              </a:spcBef>
              <a:buSzPts val="2700"/>
              <a:buFont typeface="Arial"/>
              <a:buChar char="●"/>
            </a:pP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903" y="-25797"/>
            <a:ext cx="2848375" cy="20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/>
        </p:nvSpPr>
        <p:spPr>
          <a:xfrm>
            <a:off x="412167" y="15751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A961EA-5923-E149-B1C1-F794791109C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/>
          </a:p>
        </p:txBody>
      </p:sp>
      <p:pic>
        <p:nvPicPr>
          <p:cNvPr id="11268" name="Picture 4" descr="UML-Verhaltensdiagramme">
            <a:extLst>
              <a:ext uri="{FF2B5EF4-FFF2-40B4-BE49-F238E27FC236}">
                <a16:creationId xmlns:a16="http://schemas.microsoft.com/office/drawing/2014/main" id="{D0A0DE94-890C-5449-83B1-10ADF397E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1" t="5985"/>
          <a:stretch/>
        </p:blipFill>
        <p:spPr bwMode="auto">
          <a:xfrm>
            <a:off x="608092" y="4148590"/>
            <a:ext cx="2283389" cy="233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UML-Interaktionsdiagramme">
            <a:extLst>
              <a:ext uri="{FF2B5EF4-FFF2-40B4-BE49-F238E27FC236}">
                <a16:creationId xmlns:a16="http://schemas.microsoft.com/office/drawing/2014/main" id="{D0AFAE94-85FA-6245-B724-510AE917C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7" r="50000" b="20880"/>
          <a:stretch/>
        </p:blipFill>
        <p:spPr bwMode="auto">
          <a:xfrm>
            <a:off x="4954611" y="4148590"/>
            <a:ext cx="2113453" cy="22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7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Klassendiagramme</a:t>
            </a:r>
            <a:endParaRPr sz="2800" b="1" dirty="0"/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1"/>
          </p:nvPr>
        </p:nvSpPr>
        <p:spPr>
          <a:xfrm>
            <a:off x="304775" y="1604850"/>
            <a:ext cx="86868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Ein UML-Klassendiagramm spezifiziert die Entitäten in einem Programm und die Beziehungen zwischen ihnen.</a:t>
            </a:r>
            <a:endParaRPr sz="24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Es enthält und spezifiziert:</a:t>
            </a:r>
            <a:endParaRPr sz="24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400" dirty="0"/>
              <a:t>Klassenname</a:t>
            </a:r>
            <a:endParaRPr sz="24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400" dirty="0"/>
              <a:t>Attribute (Name, Typ)</a:t>
            </a:r>
            <a:endParaRPr sz="24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400" dirty="0"/>
              <a:t>Methoden (Name, Parametertypen, Rückgabetyp)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private Members: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24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 err="1"/>
              <a:t>public</a:t>
            </a:r>
            <a:r>
              <a:rPr lang="de" sz="2400" dirty="0"/>
              <a:t> Members: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24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 err="1"/>
              <a:t>protected</a:t>
            </a:r>
            <a:r>
              <a:rPr lang="de" sz="2400" dirty="0"/>
              <a:t> Members: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22" name="Google Shape;322;p3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3249" t="6526" r="8256" b="7031"/>
          <a:stretch/>
        </p:blipFill>
        <p:spPr>
          <a:xfrm>
            <a:off x="4837163" y="4267200"/>
            <a:ext cx="3754902" cy="217530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A8956-FDBB-0241-A046-B9300788A3C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47767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Assoziation I</a:t>
            </a:r>
            <a:endParaRPr sz="2800" b="1" dirty="0"/>
          </a:p>
        </p:txBody>
      </p:sp>
      <p:sp>
        <p:nvSpPr>
          <p:cNvPr id="330" name="Google Shape;330;p37"/>
          <p:cNvSpPr txBox="1">
            <a:spLocks noGrp="1"/>
          </p:cNvSpPr>
          <p:nvPr>
            <p:ph type="body" idx="1"/>
          </p:nvPr>
        </p:nvSpPr>
        <p:spPr>
          <a:xfrm>
            <a:off x="457175" y="1452450"/>
            <a:ext cx="84003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●"/>
            </a:pPr>
            <a:r>
              <a:rPr lang="de" sz="2400" dirty="0"/>
              <a:t>UML-Assoziationen beschreiben Beziehungen struktureller Abhängigkeit zwischen den Klassen.</a:t>
            </a:r>
            <a:endParaRPr sz="24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de" sz="2400" dirty="0"/>
              <a:t>Ein Assoziation kann haben:</a:t>
            </a:r>
            <a:endParaRPr sz="24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de" sz="2400" dirty="0"/>
              <a:t>Name;</a:t>
            </a:r>
            <a:endParaRPr sz="24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de" sz="2400" dirty="0" err="1"/>
              <a:t>Kardinalität</a:t>
            </a:r>
            <a:r>
              <a:rPr lang="de" sz="2400" dirty="0"/>
              <a:t>;</a:t>
            </a:r>
            <a:endParaRPr sz="24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de" sz="2400" dirty="0"/>
              <a:t>Navigierbarkeit (uni / bidirektional).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7350" algn="l" rtl="0">
              <a:spcBef>
                <a:spcPts val="500"/>
              </a:spcBef>
              <a:spcAft>
                <a:spcPts val="0"/>
              </a:spcAft>
              <a:buSzPts val="2500"/>
              <a:buChar char="●"/>
            </a:pPr>
            <a:r>
              <a:rPr lang="de" sz="2400" b="1" dirty="0">
                <a:solidFill>
                  <a:srgbClr val="841439"/>
                </a:solidFill>
              </a:rPr>
              <a:t>Assoziation </a:t>
            </a:r>
            <a:r>
              <a:rPr lang="de" sz="2400" dirty="0"/>
              <a:t>(</a:t>
            </a:r>
            <a:r>
              <a:rPr lang="de" sz="2400" dirty="0" err="1"/>
              <a:t>knows</a:t>
            </a:r>
            <a:r>
              <a:rPr lang="de" sz="2400" dirty="0"/>
              <a:t>-a) - ist eine Beziehung zwischen zwei Klassen. Eine Klasse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de" sz="2400" dirty="0"/>
              <a:t> enthält eine Referenz zu einer anderen Klasse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de" sz="2400" dirty="0"/>
              <a:t>.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983" y="5599625"/>
            <a:ext cx="5337391" cy="8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6C3CE-C6EB-284E-8364-56475DFACB1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18741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Assoziation II</a:t>
            </a:r>
            <a:endParaRPr sz="2800" b="1" dirty="0"/>
          </a:p>
        </p:txBody>
      </p:sp>
      <p:sp>
        <p:nvSpPr>
          <p:cNvPr id="339" name="Google Shape;339;p3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solidFill>
                  <a:srgbClr val="841439"/>
                </a:solidFill>
              </a:rPr>
              <a:t>Komposition </a:t>
            </a:r>
            <a:r>
              <a:rPr lang="de" sz="2400" dirty="0"/>
              <a:t>(</a:t>
            </a:r>
            <a:r>
              <a:rPr lang="de" sz="2400" dirty="0" err="1"/>
              <a:t>has</a:t>
            </a:r>
            <a:r>
              <a:rPr lang="de" sz="2400" dirty="0"/>
              <a:t>-a) - wenn Klasse B ist ein Teil von Klasse A, steuert die Klasse A die Lebensdauer von der Instanz der Klasse B. Diese Instanz wird zerstört, wenn die Instanz der Klasse A zerstört wird.</a:t>
            </a:r>
            <a:endParaRPr sz="2400" dirty="0"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862" y="3593150"/>
            <a:ext cx="5897325" cy="28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8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42" name="Google Shape;342;p38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A0165-BDC2-074B-BC7F-903D50105E5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13676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Assoziation III</a:t>
            </a:r>
            <a:endParaRPr b="1"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5566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700" b="1">
                <a:solidFill>
                  <a:srgbClr val="841439"/>
                </a:solidFill>
              </a:rPr>
              <a:t>Abhängigkeit/Dependency </a:t>
            </a:r>
            <a:r>
              <a:rPr lang="de" sz="2700"/>
              <a:t>(uses-a) - wenn Klasse A in einer Methode einen Referenz auf Klasse B verwendet (Parameter oder lokal Variable). Eine Änderung in der Klasse B kann A beeinflussen.</a:t>
            </a:r>
            <a:endParaRPr sz="27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/>
          </a:p>
        </p:txBody>
      </p:sp>
      <p:pic>
        <p:nvPicPr>
          <p:cNvPr id="349" name="Google Shape;3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50" y="3975099"/>
            <a:ext cx="7721951" cy="13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9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C5DC0-75B9-CF40-B641-D5266B5E34D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17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621447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Assoziation IV</a:t>
            </a:r>
            <a:endParaRPr b="1" dirty="0"/>
          </a:p>
        </p:txBody>
      </p:sp>
      <p:sp>
        <p:nvSpPr>
          <p:cNvPr id="357" name="Google Shape;357;p4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700" b="1">
                <a:solidFill>
                  <a:srgbClr val="841439"/>
                </a:solidFill>
              </a:rPr>
              <a:t>Vererbung </a:t>
            </a:r>
            <a:r>
              <a:rPr lang="de" sz="2700"/>
              <a:t>(is-a) - jede Instanz der abgeleiteten Klasse ist eine Instanz der Basisklasse.</a:t>
            </a:r>
            <a:endParaRPr sz="27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299" y="3095850"/>
            <a:ext cx="6744601" cy="31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E1E606-9C92-7049-89CE-FE9C9574218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416250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Assoziation V</a:t>
            </a:r>
            <a:endParaRPr b="1" dirty="0"/>
          </a:p>
        </p:txBody>
      </p:sp>
      <p:sp>
        <p:nvSpPr>
          <p:cNvPr id="366" name="Google Shape;366;p4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dirty="0"/>
              <a:t>Vererbung erlaubt die Definition der Hierarchien von verwandten Klassen.</a:t>
            </a:r>
            <a:endParaRPr sz="2700" dirty="0"/>
          </a:p>
        </p:txBody>
      </p:sp>
      <p:pic>
        <p:nvPicPr>
          <p:cNvPr id="367" name="Google Shape;3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725" y="2558675"/>
            <a:ext cx="6108251" cy="3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 txBox="1"/>
          <p:nvPr/>
        </p:nvSpPr>
        <p:spPr>
          <a:xfrm>
            <a:off x="444397" y="139455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841439"/>
                </a:solidFill>
              </a:rPr>
              <a:t>UML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608FB-1D7F-524C-B512-16A42977669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19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92701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Overview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/>
              <a:t>Wiederholung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/>
              <a:t>Modellierung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/>
              <a:t>Vorlagen</a:t>
            </a:r>
            <a:r>
              <a:rPr lang="en-US" sz="2400" dirty="0"/>
              <a:t> (Templates)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 err="1"/>
              <a:t>Standardbibliothek</a:t>
            </a:r>
            <a:endParaRPr lang="en-US" sz="2400" dirty="0"/>
          </a:p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7620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</a:pPr>
            <a:r>
              <a:rPr lang="en-US" sz="2400" i="1" u="sng" dirty="0" err="1"/>
              <a:t>Ankündigung</a:t>
            </a:r>
            <a:r>
              <a:rPr lang="en-US" sz="2400" i="1" u="sng" dirty="0"/>
              <a:t>:</a:t>
            </a:r>
          </a:p>
          <a:p>
            <a:pPr marL="76200" lvl="0" indent="0">
              <a:lnSpc>
                <a:spcPct val="150000"/>
              </a:lnSpc>
              <a:buSzPts val="2400"/>
            </a:pPr>
            <a:r>
              <a:rPr lang="en-US" sz="2400" b="1" dirty="0"/>
              <a:t>Seminar 4, 13. April – Quiz </a:t>
            </a:r>
            <a:r>
              <a:rPr lang="en-US" sz="2400" dirty="0"/>
              <a:t>(Teil der </a:t>
            </a:r>
            <a:r>
              <a:rPr lang="en-US" sz="2400" dirty="0" err="1"/>
              <a:t>praktischen</a:t>
            </a:r>
            <a:r>
              <a:rPr lang="en-US" sz="2400" dirty="0"/>
              <a:t> </a:t>
            </a:r>
            <a:r>
              <a:rPr lang="en-US" sz="2400" dirty="0" err="1"/>
              <a:t>Prüfung</a:t>
            </a:r>
            <a:r>
              <a:rPr lang="en-US" sz="2400" dirty="0"/>
              <a:t>)</a:t>
            </a:r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7439C-234B-AA40-B457-924FA1CE24A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12508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E093-7705-FE45-A7B6-BB9C381970B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20</a:t>
            </a:fld>
            <a:endParaRPr lang="de"/>
          </a:p>
        </p:txBody>
      </p:sp>
      <p:pic>
        <p:nvPicPr>
          <p:cNvPr id="8194" name="Picture 2" descr="BRACE YOURSELVES UML DIAGRAMS ARE COMING - Winter is Coming | Meme Generator">
            <a:extLst>
              <a:ext uri="{FF2B5EF4-FFF2-40B4-BE49-F238E27FC236}">
                <a16:creationId xmlns:a16="http://schemas.microsoft.com/office/drawing/2014/main" id="{8593C5C3-3C2A-C44F-833F-9A40A750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86" y="1507672"/>
            <a:ext cx="5972628" cy="447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9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Schablonen</a:t>
            </a:r>
            <a:br>
              <a:rPr lang="en-US" sz="8708" b="1" dirty="0">
                <a:latin typeface="Bradley Hand ITC" panose="03070402050302030203" pitchFamily="66" charset="77"/>
              </a:rPr>
            </a:br>
            <a:r>
              <a:rPr lang="en-US" sz="8708" b="1" dirty="0">
                <a:latin typeface="Bradley Hand ITC" panose="03070402050302030203" pitchFamily="66" charset="77"/>
              </a:rPr>
              <a:t>(Templates)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1423A-1BA4-4B48-9390-8209CE8E723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21</a:t>
            </a:fld>
            <a:endParaRPr lang="de" dirty="0"/>
          </a:p>
        </p:txBody>
      </p:sp>
      <p:pic>
        <p:nvPicPr>
          <p:cNvPr id="4" name="Google Shape;195;p21">
            <a:extLst>
              <a:ext uri="{FF2B5EF4-FFF2-40B4-BE49-F238E27FC236}">
                <a16:creationId xmlns:a16="http://schemas.microsoft.com/office/drawing/2014/main" id="{C84AD450-ED46-6B41-94A4-8255211A86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64300" y="2533650"/>
            <a:ext cx="2381250" cy="179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794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Templates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3223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erlauben Arbeit mit generischen Typen</a:t>
            </a:r>
            <a:endParaRPr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bieten Möglichkeit zur Wiederverwendung von Code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der Code ist nur einmal geschrieben und er kann dann mit vielen verschiedenen Typen verwendet sein</a:t>
            </a:r>
            <a:endParaRPr sz="2400" dirty="0"/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erlaubt eine Funktion oder eine Klasse mit verschiedenen Typen zu arbeiten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 dirty="0"/>
              <a:t>w</a:t>
            </a:r>
            <a:r>
              <a:rPr lang="de" sz="2400" dirty="0" err="1"/>
              <a:t>ird</a:t>
            </a:r>
            <a:r>
              <a:rPr lang="de" sz="2400" dirty="0"/>
              <a:t> mit Typen parametrisiert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3" name="Google Shape;203;p2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Templates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C4A7D-304A-0244-8A12-3AC0A171CA8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22</a:t>
            </a:fld>
            <a:endParaRPr lang="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Templates I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519725" y="1440013"/>
            <a:ext cx="81036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>
                <a:solidFill>
                  <a:srgbClr val="841439"/>
                </a:solidFill>
              </a:rPr>
              <a:t>Deklaration</a:t>
            </a:r>
            <a:endParaRPr sz="2400" b="1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&lt;type_name </a:t>
            </a:r>
            <a:r>
              <a:rPr lang="de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lang="de" sz="18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lang="de" sz="1800">
                <a:latin typeface="Courier New"/>
                <a:ea typeface="Courier New"/>
                <a:cs typeface="Courier New"/>
                <a:sym typeface="Courier New"/>
              </a:rPr>
              <a:t>function_declaration;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b="1">
              <a:solidFill>
                <a:srgbClr val="841439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b="1">
                <a:solidFill>
                  <a:srgbClr val="841439"/>
                </a:solidFill>
              </a:rPr>
              <a:t>T</a:t>
            </a:r>
            <a:r>
              <a:rPr lang="de" sz="2400"/>
              <a:t> ist der Template-Parameter: ein Typargument für das Template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der Template-Parameter kann mit einem der folgenden zwei Schlüsselwörter benutzt werden: </a:t>
            </a:r>
            <a:r>
              <a:rPr lang="de" sz="2400" b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typename, class</a:t>
            </a:r>
            <a:endParaRPr sz="24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513" y="2490775"/>
            <a:ext cx="72294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Templates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CAD9B-FA0C-7247-B637-1C0ABC96185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23</a:t>
            </a:fld>
            <a:endParaRPr lang="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 Templates II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/>
              <a:t>Der Prozess zum Generieren einer effektive Funktion aus einer Template-Deklaration heißt </a:t>
            </a:r>
            <a:r>
              <a:rPr lang="de" sz="2400" b="1">
                <a:solidFill>
                  <a:srgbClr val="841439"/>
                </a:solidFill>
              </a:rPr>
              <a:t>Instanziierung (Instantiation)</a:t>
            </a:r>
            <a:r>
              <a:rPr lang="de" sz="2400"/>
              <a:t>:</a:t>
            </a:r>
            <a:endParaRPr sz="24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5" y="3678079"/>
            <a:ext cx="9144000" cy="13451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Templates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E5FE1-F911-BE46-8A02-8FB65694165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24</a:t>
            </a:fld>
            <a:endParaRPr lang="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Klassen Templates I</a:t>
            </a:r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ein Template kann wie ein Makro aufgefasst werden</a:t>
            </a:r>
            <a:endParaRPr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beim Instanziieren eines Templates erstellt der Compiler eine neue Klasse mit den angegebenen Typ-Argumenten</a:t>
            </a:r>
            <a:endParaRPr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der Compiler benötigt Zugriff auf die Implementierung der Methoden, um das Template zu instanziieren</a:t>
            </a:r>
            <a:endParaRPr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die Definition eines Templates erfolgt in einer Header-Datei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9" name="Google Shape;229;p2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Templates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C1CD9-9AE8-414E-BB02-1DF5E06B7D6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25</a:t>
            </a:fld>
            <a:endParaRPr lang="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Klassen Templates II</a:t>
            </a:r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solidFill>
                  <a:schemeClr val="accent2"/>
                </a:solidFill>
              </a:rPr>
              <a:t>Templates </a:t>
            </a:r>
            <a:r>
              <a:rPr lang="de" sz="2400" dirty="0"/>
              <a:t>können auch für mehr Typen definiert werden: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00" y="2971288"/>
            <a:ext cx="86296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Templates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EF723-D94E-6B42-A835-CC417FEC5F4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26</a:t>
            </a:fld>
            <a:endParaRPr lang="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en-GB" dirty="0" err="1"/>
              <a:t>Beispiel</a:t>
            </a:r>
            <a:r>
              <a:rPr lang="en-GB" dirty="0"/>
              <a:t> – </a:t>
            </a:r>
            <a:r>
              <a:rPr lang="en-GB" dirty="0" err="1"/>
              <a:t>Templateklasse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A24CF-BFC5-4545-8812-E1F5C539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715" y="1341070"/>
            <a:ext cx="8228700" cy="4804751"/>
          </a:xfrm>
        </p:spPr>
        <p:txBody>
          <a:bodyPr numCol="2"/>
          <a:lstStyle/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A class to represent a stack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*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top;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capacity;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size)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X[size]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capacity = size;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top = -1;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~stack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delete[]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Raise_Error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(“Stack Full”);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[++top] = 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spcBef>
                <a:spcPts val="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Raise_Error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(“Empty 	Stack”);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[top--]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Raise_Error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(“Empty Stack”);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else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[top]; 	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top + 1;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top == -1;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top == capacity - 1;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EA867-C6B2-CA42-AEF4-DB6B8BF84BF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27</a:t>
            </a:fld>
            <a:endParaRPr lang="de"/>
          </a:p>
        </p:txBody>
      </p:sp>
      <p:sp>
        <p:nvSpPr>
          <p:cNvPr id="245" name="Google Shape;245;p2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Templates</a:t>
            </a:r>
            <a:endParaRPr>
              <a:solidFill>
                <a:srgbClr val="84143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en-GB"/>
              <a:t>Klassen Templates Beispiel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A24CF-BFC5-4545-8812-E1F5C539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2" y="1604840"/>
            <a:ext cx="8228700" cy="4804751"/>
          </a:xfrm>
        </p:spPr>
        <p:txBody>
          <a:bodyPr numCol="2"/>
          <a:lstStyle/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stack&lt;string&gt; </a:t>
            </a:r>
            <a:r>
              <a:rPr lang="en-US" sz="1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1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</a:t>
            </a:r>
            <a:r>
              <a:rPr lang="en-US" sz="1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("A");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pt.push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("B");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</a:t>
            </a:r>
            <a:r>
              <a:rPr lang="en-US" sz="1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pt.push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("C");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Prints the top of the stack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top element is "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</a:t>
            </a:r>
            <a:r>
              <a:rPr lang="en-US" sz="1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Returns the total number of elements present in the stack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size is "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</a:t>
            </a:r>
            <a:r>
              <a:rPr lang="en-US" sz="1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check if the stack is empty or not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</a:t>
            </a:r>
            <a:r>
              <a:rPr lang="en-US" sz="1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is empty\n";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is not empty\n";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EA867-C6B2-CA42-AEF4-DB6B8BF84BF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28</a:t>
            </a:fld>
            <a:endParaRPr lang="de"/>
          </a:p>
        </p:txBody>
      </p:sp>
      <p:sp>
        <p:nvSpPr>
          <p:cNvPr id="245" name="Google Shape;245;p2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Templates</a:t>
            </a:r>
            <a:endParaRPr>
              <a:solidFill>
                <a:srgbClr val="8414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5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C9963-96B4-504A-B1E3-85B1058B40B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29</a:t>
            </a:fld>
            <a:endParaRPr lang="de"/>
          </a:p>
        </p:txBody>
      </p:sp>
      <p:pic>
        <p:nvPicPr>
          <p:cNvPr id="10242" name="Picture 2" descr="Screaming Programmers Tumblr posts - Tumbral.com">
            <a:extLst>
              <a:ext uri="{FF2B5EF4-FFF2-40B4-BE49-F238E27FC236}">
                <a16:creationId xmlns:a16="http://schemas.microsoft.com/office/drawing/2014/main" id="{02AAD735-4346-6D40-87D9-97856B72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42" y="1473201"/>
            <a:ext cx="4696930" cy="4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DE6275-8897-EA4F-9B31-CACA35678DBE}"/>
              </a:ext>
            </a:extLst>
          </p:cNvPr>
          <p:cNvSpPr txBox="1">
            <a:spLocks/>
          </p:cNvSpPr>
          <p:nvPr/>
        </p:nvSpPr>
        <p:spPr>
          <a:xfrm>
            <a:off x="398450" y="2856583"/>
            <a:ext cx="3350000" cy="114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6000" b="1" dirty="0">
                <a:latin typeface="Bradley Hand ITC" panose="03070402050302030203" pitchFamily="66" charset="77"/>
              </a:rPr>
              <a:t>Standard</a:t>
            </a:r>
            <a:br>
              <a:rPr lang="en-US" sz="6000" b="1" dirty="0">
                <a:latin typeface="Bradley Hand ITC" panose="03070402050302030203" pitchFamily="66" charset="77"/>
              </a:rPr>
            </a:br>
            <a:r>
              <a:rPr lang="en-US" sz="6000" b="1" dirty="0">
                <a:latin typeface="Bradley Hand ITC" panose="03070402050302030203" pitchFamily="66" charset="77"/>
              </a:rPr>
              <a:t>Template</a:t>
            </a:r>
            <a:br>
              <a:rPr lang="en-US" sz="6000" b="1" dirty="0">
                <a:latin typeface="Bradley Hand ITC" panose="03070402050302030203" pitchFamily="66" charset="77"/>
              </a:rPr>
            </a:br>
            <a:r>
              <a:rPr lang="en-US" sz="6000" b="1" dirty="0">
                <a:latin typeface="Bradley Hand ITC" panose="03070402050302030203" pitchFamily="66" charset="77"/>
              </a:rPr>
              <a:t>Library</a:t>
            </a:r>
            <a:br>
              <a:rPr lang="en-US" sz="6000" b="1" dirty="0">
                <a:latin typeface="Bradley Hand ITC" panose="03070402050302030203" pitchFamily="66" charset="77"/>
              </a:rPr>
            </a:br>
            <a:r>
              <a:rPr lang="en-US" sz="6000" b="1" dirty="0">
                <a:latin typeface="Bradley Hand ITC" panose="03070402050302030203" pitchFamily="66" charset="77"/>
              </a:rPr>
              <a:t>(STL) </a:t>
            </a:r>
          </a:p>
        </p:txBody>
      </p:sp>
    </p:spTree>
    <p:extLst>
      <p:ext uri="{BB962C8B-B14F-4D97-AF65-F5344CB8AC3E}">
        <p14:creationId xmlns:p14="http://schemas.microsoft.com/office/powerpoint/2010/main" val="10446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>
              <a:buSzPts val="1100"/>
            </a:pPr>
            <a:r>
              <a:rPr lang="zxx"/>
              <a:t>Vom Quellcode zum Programm</a:t>
            </a:r>
            <a:endParaRPr dirty="0"/>
          </a:p>
        </p:txBody>
      </p:sp>
      <p:sp>
        <p:nvSpPr>
          <p:cNvPr id="270" name="Google Shape;270;p30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xx" sz="1270">
                <a:solidFill>
                  <a:srgbClr val="841439"/>
                </a:solidFill>
              </a:rPr>
              <a:t>Hello C++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71" name="Google Shape;271;p30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272" name="Google Shape;2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98" y="1418518"/>
            <a:ext cx="4871705" cy="49598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3106E-55EE-284B-900D-9CF7F6116B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zxx" smtClean="0"/>
              <a:pPr algn="r"/>
              <a:t>3</a:t>
            </a:fld>
            <a:endParaRPr lang="zxx"/>
          </a:p>
        </p:txBody>
      </p:sp>
      <p:sp>
        <p:nvSpPr>
          <p:cNvPr id="8" name="Google Shape;269;p30">
            <a:extLst>
              <a:ext uri="{FF2B5EF4-FFF2-40B4-BE49-F238E27FC236}">
                <a16:creationId xmlns:a16="http://schemas.microsoft.com/office/drawing/2014/main" id="{E9444D86-9E3D-CA4D-803C-C41984C7F4E8}"/>
              </a:ext>
            </a:extLst>
          </p:cNvPr>
          <p:cNvSpPr txBox="1">
            <a:spLocks/>
          </p:cNvSpPr>
          <p:nvPr/>
        </p:nvSpPr>
        <p:spPr>
          <a:xfrm>
            <a:off x="1852281" y="3353282"/>
            <a:ext cx="3270943" cy="42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14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-c </a:t>
            </a:r>
            <a:r>
              <a:rPr lang="en-GB" sz="1814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helloworld.cpp</a:t>
            </a:r>
            <a:endParaRPr lang="en-GB" sz="1814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269;p30">
            <a:extLst>
              <a:ext uri="{FF2B5EF4-FFF2-40B4-BE49-F238E27FC236}">
                <a16:creationId xmlns:a16="http://schemas.microsoft.com/office/drawing/2014/main" id="{0DC50502-9E37-3C4B-ABB9-7164540AF414}"/>
              </a:ext>
            </a:extLst>
          </p:cNvPr>
          <p:cNvSpPr txBox="1">
            <a:spLocks/>
          </p:cNvSpPr>
          <p:nvPr/>
        </p:nvSpPr>
        <p:spPr>
          <a:xfrm>
            <a:off x="425354" y="5018377"/>
            <a:ext cx="5091816" cy="42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14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GB" sz="1814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helloworld.o</a:t>
            </a:r>
            <a:r>
              <a:rPr lang="en-GB" sz="1814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814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helloworld.exe</a:t>
            </a:r>
            <a:endParaRPr lang="en-GB" sz="1814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Google Shape;269;p30">
            <a:extLst>
              <a:ext uri="{FF2B5EF4-FFF2-40B4-BE49-F238E27FC236}">
                <a16:creationId xmlns:a16="http://schemas.microsoft.com/office/drawing/2014/main" id="{84EBFF7B-4165-7D44-A616-2847442EA904}"/>
              </a:ext>
            </a:extLst>
          </p:cNvPr>
          <p:cNvSpPr txBox="1">
            <a:spLocks/>
          </p:cNvSpPr>
          <p:nvPr/>
        </p:nvSpPr>
        <p:spPr>
          <a:xfrm>
            <a:off x="425325" y="6378381"/>
            <a:ext cx="5238316" cy="4211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14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g++ </a:t>
            </a:r>
            <a:r>
              <a:rPr lang="en-GB" sz="1814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helloworld.cpp</a:t>
            </a:r>
            <a:r>
              <a:rPr lang="en-GB" sz="1814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814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helloworld.exe</a:t>
            </a:r>
            <a:endParaRPr lang="en-GB" sz="1814" b="1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1"/>
          </p:nvPr>
        </p:nvSpPr>
        <p:spPr>
          <a:xfrm>
            <a:off x="425353" y="1373633"/>
            <a:ext cx="4449911" cy="1892225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>
              <a:spcBef>
                <a:spcPts val="544"/>
              </a:spcBef>
              <a:buClr>
                <a:schemeClr val="dk1"/>
              </a:buClr>
              <a:buSzPts val="1100"/>
            </a:pPr>
            <a:r>
              <a:rPr lang="zxx"/>
              <a:t>Eine Toolchain vom Quellcode zum ausführbaren Programm:  </a:t>
            </a:r>
            <a:endParaRPr dirty="0"/>
          </a:p>
          <a:p>
            <a:pPr>
              <a:spcBef>
                <a:spcPts val="544"/>
              </a:spcBef>
            </a:pPr>
            <a:r>
              <a:rPr lang="zxx"/>
              <a:t>eingeben, übersetzen und binden.</a:t>
            </a:r>
            <a:endParaRPr lang="en-US" dirty="0"/>
          </a:p>
          <a:p>
            <a:pPr>
              <a:spcBef>
                <a:spcPts val="544"/>
              </a:spcBef>
            </a:pPr>
            <a:endParaRPr lang="en-US" dirty="0"/>
          </a:p>
          <a:p>
            <a:pPr>
              <a:spcBef>
                <a:spcPts val="544"/>
              </a:spcBef>
            </a:pPr>
            <a:r>
              <a:rPr lang="en-US" dirty="0"/>
              <a:t>compile:</a:t>
            </a:r>
          </a:p>
          <a:p>
            <a:pPr>
              <a:spcBef>
                <a:spcPts val="544"/>
              </a:spcBef>
            </a:pPr>
            <a:endParaRPr lang="en-US" dirty="0"/>
          </a:p>
          <a:p>
            <a:pPr>
              <a:spcBef>
                <a:spcPts val="544"/>
              </a:spcBef>
            </a:pPr>
            <a:endParaRPr lang="en-US" dirty="0"/>
          </a:p>
          <a:p>
            <a:pPr>
              <a:spcBef>
                <a:spcPts val="544"/>
              </a:spcBef>
            </a:pPr>
            <a:endParaRPr lang="en-US" dirty="0"/>
          </a:p>
          <a:p>
            <a:pPr>
              <a:spcBef>
                <a:spcPts val="544"/>
              </a:spcBef>
            </a:pPr>
            <a:r>
              <a:rPr lang="en-US" dirty="0"/>
              <a:t>link:</a:t>
            </a:r>
          </a:p>
          <a:p>
            <a:pPr>
              <a:spcBef>
                <a:spcPts val="544"/>
              </a:spcBef>
            </a:pPr>
            <a:endParaRPr lang="en-US" dirty="0"/>
          </a:p>
          <a:p>
            <a:pPr>
              <a:spcBef>
                <a:spcPts val="544"/>
              </a:spcBef>
            </a:pPr>
            <a:endParaRPr lang="en-US" dirty="0"/>
          </a:p>
          <a:p>
            <a:pPr>
              <a:spcBef>
                <a:spcPts val="544"/>
              </a:spcBef>
            </a:pPr>
            <a:r>
              <a:rPr lang="en-US" dirty="0"/>
              <a:t>compile &amp; link: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Standard Template Library (STL) </a:t>
            </a:r>
            <a:endParaRPr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ist Teil der Standardbibliothek für C ++</a:t>
            </a:r>
            <a:endParaRPr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Komponenten der STL sind Templates</a:t>
            </a:r>
            <a:endParaRPr sz="2400" dirty="0"/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damit kann man leistungsfähige Komponenten erstellen</a:t>
            </a:r>
            <a:endParaRPr sz="2400" dirty="0"/>
          </a:p>
        </p:txBody>
      </p:sp>
      <p:sp>
        <p:nvSpPr>
          <p:cNvPr id="263" name="Google Shape;263;p2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2B7CB-8E92-6448-A526-6A1B3396C84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30</a:t>
            </a:fld>
            <a:endParaRPr lang="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Container in STL I</a:t>
            </a:r>
            <a:endParaRPr dirty="0"/>
          </a:p>
        </p:txBody>
      </p:sp>
      <p:sp>
        <p:nvSpPr>
          <p:cNvPr id="270" name="Google Shape;270;p30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ein Container ist ein Objekt, das eine Sammlung von andere Objekte (seine Elemente) enthält</a:t>
            </a:r>
          </a:p>
          <a:p>
            <a:pPr marL="76200" lvl="0" indent="0" algn="l" rtl="0">
              <a:spcBef>
                <a:spcPts val="500"/>
              </a:spcBef>
              <a:spcAft>
                <a:spcPts val="0"/>
              </a:spcAft>
              <a:buSzPts val="2400"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Container werden als Templates implementiert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Container: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verwalten den Speicherplatz für Elemente;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haben Methoden zum Zugriff auf die Elemente (direkt oder über </a:t>
            </a:r>
            <a:r>
              <a:rPr lang="de" sz="2400" dirty="0" err="1"/>
              <a:t>Iteratoren</a:t>
            </a:r>
            <a:r>
              <a:rPr lang="de" sz="2400" dirty="0"/>
              <a:t>);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stellen Methoden zum Ändern der Elemente bereit.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1" name="Google Shape;271;p3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A4DC86-8260-7940-A863-548397C9F65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31</a:t>
            </a:fld>
            <a:endParaRPr lang="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Containers in STL II</a:t>
            </a: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b="1" dirty="0" err="1">
                <a:solidFill>
                  <a:schemeClr val="accent2"/>
                </a:solidFill>
              </a:rPr>
              <a:t>Sequence</a:t>
            </a:r>
            <a:r>
              <a:rPr lang="de" sz="2400" b="1" dirty="0">
                <a:solidFill>
                  <a:schemeClr val="accent2"/>
                </a:solidFill>
              </a:rPr>
              <a:t> Containers</a:t>
            </a:r>
            <a:r>
              <a:rPr lang="de" sz="2400" dirty="0"/>
              <a:t> (Elemente sind linear angeordnet):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b="1" dirty="0" err="1">
                <a:solidFill>
                  <a:srgbClr val="841439"/>
                </a:solidFill>
              </a:rPr>
              <a:t>Associative</a:t>
            </a:r>
            <a:r>
              <a:rPr lang="de" sz="2400" b="1" dirty="0">
                <a:solidFill>
                  <a:srgbClr val="841439"/>
                </a:solidFill>
              </a:rPr>
              <a:t> Containers</a:t>
            </a:r>
            <a:r>
              <a:rPr lang="de" sz="2400" dirty="0"/>
              <a:t> (Elemente werden durch Schlüssel zugegriffen):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575" y="2663425"/>
            <a:ext cx="2104912" cy="137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300" y="5280800"/>
            <a:ext cx="3777750" cy="1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8C11A-7B9A-D146-A88C-0CC1B43C2B4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32</a:t>
            </a:fld>
            <a:endParaRPr lang="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Containers in STL III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b="1">
                <a:solidFill>
                  <a:schemeClr val="accent2"/>
                </a:solidFill>
              </a:rPr>
              <a:t>Containers adapters</a:t>
            </a:r>
            <a:r>
              <a:rPr lang="de" sz="2400"/>
              <a:t> (Einschränkung der Funktionalität in einem vorhandenen Container):</a:t>
            </a:r>
            <a:endParaRPr sz="24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38" y="3668138"/>
            <a:ext cx="696277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F098E-BDC3-F845-83BB-E7802776D01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33</a:t>
            </a:fld>
            <a:endParaRPr lang="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Iteratoren I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1"/>
          </p:nvPr>
        </p:nvSpPr>
        <p:spPr>
          <a:xfrm>
            <a:off x="457172" y="1537416"/>
            <a:ext cx="8335106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Geben generische Möglichkeit, um auf die Elemente zuzugreifen</a:t>
            </a:r>
            <a:endParaRPr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Zugriff auf die Elemente ohne Annahmen bezüglich der internen Repräsentation (Implementation </a:t>
            </a:r>
            <a:r>
              <a:rPr lang="de" sz="2400" dirty="0" err="1"/>
              <a:t>Hiding</a:t>
            </a:r>
            <a:r>
              <a:rPr lang="de" sz="2400" dirty="0"/>
              <a:t>)</a:t>
            </a:r>
            <a:endParaRPr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Trennung: wie Daten gespeichert, wie bearbeitet werden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Ein </a:t>
            </a:r>
            <a:r>
              <a:rPr lang="de" sz="2400" dirty="0" err="1"/>
              <a:t>Iterator</a:t>
            </a:r>
            <a:r>
              <a:rPr lang="de" sz="2400" dirty="0"/>
              <a:t> enthält: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eine </a:t>
            </a:r>
            <a:r>
              <a:rPr lang="de" sz="2400" b="1" dirty="0">
                <a:solidFill>
                  <a:srgbClr val="841439"/>
                </a:solidFill>
              </a:rPr>
              <a:t>Referenz </a:t>
            </a:r>
            <a:r>
              <a:rPr lang="de" sz="2400" dirty="0"/>
              <a:t>auf das aktuelle Element;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eine </a:t>
            </a:r>
            <a:r>
              <a:rPr lang="de" sz="2400" b="1" dirty="0">
                <a:solidFill>
                  <a:srgbClr val="841439"/>
                </a:solidFill>
              </a:rPr>
              <a:t>Referenz </a:t>
            </a:r>
            <a:r>
              <a:rPr lang="de" sz="2400" dirty="0"/>
              <a:t>auf den Container.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98" name="Google Shape;298;p33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B0A9E-DD73-1E4C-97F5-C09CF590EE7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34</a:t>
            </a:fld>
            <a:endParaRPr lang="d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Iteratoren II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Iteratoren</a:t>
            </a:r>
            <a:r>
              <a:rPr lang="de" sz="2400" dirty="0"/>
              <a:t> bieten Methoden für </a:t>
            </a:r>
            <a:r>
              <a:rPr lang="de" sz="2400" b="1" dirty="0">
                <a:solidFill>
                  <a:srgbClr val="841439"/>
                </a:solidFill>
              </a:rPr>
              <a:t>Traversierung </a:t>
            </a:r>
            <a:r>
              <a:rPr lang="de" sz="2400" dirty="0"/>
              <a:t>(</a:t>
            </a:r>
            <a:r>
              <a:rPr lang="de" sz="2400" dirty="0" err="1"/>
              <a:t>Traversal</a:t>
            </a:r>
            <a:r>
              <a:rPr lang="de" sz="2400" dirty="0"/>
              <a:t>), </a:t>
            </a:r>
            <a:r>
              <a:rPr lang="de" sz="2400" b="1" dirty="0" err="1">
                <a:solidFill>
                  <a:srgbClr val="841439"/>
                </a:solidFill>
              </a:rPr>
              <a:t>dereferencing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dirty="0"/>
              <a:t>und </a:t>
            </a:r>
            <a:r>
              <a:rPr lang="de" sz="2400" b="1" dirty="0" err="1">
                <a:solidFill>
                  <a:srgbClr val="841439"/>
                </a:solidFill>
              </a:rPr>
              <a:t>Bound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b="1" dirty="0" err="1">
                <a:solidFill>
                  <a:srgbClr val="841439"/>
                </a:solidFill>
              </a:rPr>
              <a:t>Detection</a:t>
            </a:r>
            <a:endParaRPr sz="2400" b="1" dirty="0">
              <a:solidFill>
                <a:srgbClr val="841439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b="1" dirty="0">
              <a:solidFill>
                <a:srgbClr val="841439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C++ </a:t>
            </a:r>
            <a:r>
              <a:rPr lang="de" sz="2400" b="1" dirty="0" err="1">
                <a:solidFill>
                  <a:srgbClr val="841439"/>
                </a:solidFill>
              </a:rPr>
              <a:t>Iterators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dirty="0"/>
              <a:t>sind keine </a:t>
            </a:r>
            <a:r>
              <a:rPr lang="de" sz="2400" b="1" dirty="0">
                <a:solidFill>
                  <a:srgbClr val="841439"/>
                </a:solidFill>
              </a:rPr>
              <a:t>Pointers </a:t>
            </a:r>
            <a:r>
              <a:rPr lang="de" sz="2400" dirty="0"/>
              <a:t>(Zeiger)</a:t>
            </a:r>
            <a:endParaRPr sz="2400" dirty="0"/>
          </a:p>
          <a:p>
            <a:pPr lvl="1" indent="-381000">
              <a:buSzPts val="2400"/>
              <a:buChar char="○"/>
            </a:pPr>
            <a:r>
              <a:rPr lang="de" sz="2400" dirty="0"/>
              <a:t>Allerdings: der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de" sz="2400" dirty="0"/>
              <a:t> Operatoren lässt den Iterator weiterwandern!</a:t>
            </a:r>
          </a:p>
          <a:p>
            <a:pPr lvl="1" indent="-381000">
              <a:buSzPts val="2400"/>
              <a:buChar char="○"/>
            </a:pPr>
            <a:r>
              <a:rPr lang="de" sz="2400" dirty="0"/>
              <a:t>Und: der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de" sz="2400" dirty="0"/>
              <a:t> Operator gibt das aktuelle Objekt</a:t>
            </a:r>
            <a:endParaRPr sz="2400" dirty="0"/>
          </a:p>
          <a:p>
            <a:pPr marL="9144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Container-M</a:t>
            </a:r>
            <a:r>
              <a:rPr lang="en-GB" sz="2400" dirty="0"/>
              <a:t>e</a:t>
            </a:r>
            <a:r>
              <a:rPr lang="de" sz="2400" dirty="0" err="1"/>
              <a:t>thoden</a:t>
            </a:r>
            <a:r>
              <a:rPr lang="de" sz="2400" dirty="0"/>
              <a:t>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400" dirty="0"/>
              <a:t> und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lang="de" sz="2400" dirty="0">
                <a:sym typeface="Courier New"/>
              </a:rPr>
              <a:t> liefern </a:t>
            </a:r>
            <a:r>
              <a:rPr lang="de" sz="2400" dirty="0" err="1">
                <a:sym typeface="Courier New"/>
              </a:rPr>
              <a:t>Iteratoren</a:t>
            </a:r>
            <a:endParaRPr sz="2400" dirty="0">
              <a:sym typeface="Courier New"/>
            </a:endParaRPr>
          </a:p>
        </p:txBody>
      </p:sp>
      <p:sp>
        <p:nvSpPr>
          <p:cNvPr id="306" name="Google Shape;306;p34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4752C-A7CC-274E-AD58-84C9A3FE808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35</a:t>
            </a:fld>
            <a:endParaRPr lang="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 err="1"/>
              <a:t>std</a:t>
            </a:r>
            <a:r>
              <a:rPr lang="de" b="1" dirty="0"/>
              <a:t>::</a:t>
            </a:r>
            <a:r>
              <a:rPr lang="de" b="1" dirty="0" err="1"/>
              <a:t>vector</a:t>
            </a:r>
            <a:endParaRPr b="1" dirty="0"/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ist ein </a:t>
            </a:r>
            <a:r>
              <a:rPr lang="de" sz="2400" b="1" dirty="0" err="1">
                <a:solidFill>
                  <a:srgbClr val="841439"/>
                </a:solidFill>
              </a:rPr>
              <a:t>Sequence</a:t>
            </a:r>
            <a:r>
              <a:rPr lang="de" sz="2400" b="1" dirty="0">
                <a:solidFill>
                  <a:srgbClr val="841439"/>
                </a:solidFill>
              </a:rPr>
              <a:t> Container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abhängig von Bedarf ändert sich die Größe automatisch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verwendet ein dynamisches Array, Elemente zu speichern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der Elementzugriff ist sehr effizient (konstante/lineare Zeit)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funktioniert mit </a:t>
            </a:r>
            <a:r>
              <a:rPr lang="de" sz="2400" dirty="0" err="1"/>
              <a:t>range-based</a:t>
            </a:r>
            <a:r>
              <a:rPr lang="de" sz="2400" dirty="0"/>
              <a:t> </a:t>
            </a:r>
            <a:r>
              <a:rPr lang="de" sz="2400" dirty="0" err="1"/>
              <a:t>for</a:t>
            </a:r>
            <a:r>
              <a:rPr lang="de" sz="2400" dirty="0"/>
              <a:t>-Schleife</a:t>
            </a:r>
            <a:endParaRPr sz="2400" dirty="0"/>
          </a:p>
        </p:txBody>
      </p:sp>
      <p:sp>
        <p:nvSpPr>
          <p:cNvPr id="314" name="Google Shape;314;p3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35C46-2D8F-BF46-AF5D-7C8696B5680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36</a:t>
            </a:fld>
            <a:endParaRPr lang="d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 mit </a:t>
            </a:r>
            <a:r>
              <a:rPr lang="de" b="1" dirty="0" err="1"/>
              <a:t>std</a:t>
            </a:r>
            <a:r>
              <a:rPr lang="de" b="1" dirty="0"/>
              <a:t>::</a:t>
            </a:r>
            <a:r>
              <a:rPr lang="de" b="1" dirty="0" err="1"/>
              <a:t>vector</a:t>
            </a:r>
            <a:endParaRPr b="1" dirty="0"/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1"/>
          </p:nvPr>
        </p:nvSpPr>
        <p:spPr>
          <a:xfrm>
            <a:off x="457647" y="14181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Please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integers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enter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0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end):\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&gt;&gt; i;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vec.push_back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(i);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(i);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Displaying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end()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"The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are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&gt;::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vec.begin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de" sz="16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vec.end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de" sz="16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moving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de" sz="16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6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/>
          </a:p>
        </p:txBody>
      </p:sp>
      <p:sp>
        <p:nvSpPr>
          <p:cNvPr id="322" name="Google Shape;322;p3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E1887-E532-D54A-AF7A-C743A6AE42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37</a:t>
            </a:fld>
            <a:endParaRPr lang="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STL Algorithmen 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body" idx="1"/>
          </p:nvPr>
        </p:nvSpPr>
        <p:spPr>
          <a:xfrm>
            <a:off x="457172" y="13762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Biblioteken</a:t>
            </a:r>
            <a:r>
              <a:rPr lang="de" sz="2400" dirty="0"/>
              <a:t>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de" sz="2400" dirty="0"/>
              <a:t>und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numeric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4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Algorithmen sind </a:t>
            </a:r>
            <a:r>
              <a:rPr lang="de" sz="2400" dirty="0" err="1"/>
              <a:t>Function</a:t>
            </a:r>
            <a:r>
              <a:rPr lang="de" sz="2400" dirty="0"/>
              <a:t> Templates, die auf Bereiche (</a:t>
            </a:r>
            <a:r>
              <a:rPr lang="de" sz="2400" b="1" dirty="0">
                <a:solidFill>
                  <a:srgbClr val="841439"/>
                </a:solidFill>
              </a:rPr>
              <a:t>Ranges</a:t>
            </a:r>
            <a:r>
              <a:rPr lang="de" sz="2400" dirty="0"/>
              <a:t>) angewandt werden können. </a:t>
            </a:r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r>
              <a:rPr lang="de" sz="2400" dirty="0"/>
              <a:t>Diese Ranges sind von </a:t>
            </a:r>
            <a:r>
              <a:rPr lang="de" sz="2400" dirty="0" err="1"/>
              <a:t>Iteratoren</a:t>
            </a:r>
            <a:r>
              <a:rPr lang="de" sz="2400" dirty="0"/>
              <a:t> definiert.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Iteratoren</a:t>
            </a:r>
            <a:r>
              <a:rPr lang="de" sz="2400" dirty="0"/>
              <a:t>, werden von den Funktionen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400" dirty="0"/>
              <a:t> und 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  <a:r>
              <a:rPr lang="de" sz="2400" dirty="0"/>
              <a:t> zurückgegebenen sind.</a:t>
            </a:r>
            <a:endParaRPr sz="2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Iteratoren</a:t>
            </a:r>
            <a:r>
              <a:rPr lang="de" sz="2400" dirty="0"/>
              <a:t> erlauben eine Trennung zwischen Algorithmen und Containern</a:t>
            </a:r>
            <a:endParaRPr sz="2400" dirty="0"/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r>
              <a:rPr lang="de" sz="2400" dirty="0"/>
              <a:t>man kann dieselbe Funktion auf verschiedene Containers anwenden (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find,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de" sz="2400" dirty="0"/>
              <a:t> </a:t>
            </a:r>
            <a:r>
              <a:rPr lang="de" sz="2400" dirty="0" err="1"/>
              <a:t>usw</a:t>
            </a:r>
            <a:r>
              <a:rPr lang="de" sz="2400" dirty="0"/>
              <a:t>)</a:t>
            </a:r>
            <a:endParaRPr sz="2400" dirty="0"/>
          </a:p>
        </p:txBody>
      </p:sp>
      <p:sp>
        <p:nvSpPr>
          <p:cNvPr id="330" name="Google Shape;330;p3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C1A12-4DF7-7441-AE05-FBA844AD834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38</a:t>
            </a:fld>
            <a:endParaRPr lang="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 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body" idx="1"/>
          </p:nvPr>
        </p:nvSpPr>
        <p:spPr>
          <a:xfrm>
            <a:off x="457175" y="1354479"/>
            <a:ext cx="85704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find(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first,last,val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sucht nach erstem Element im Bereich 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first,last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2400" dirty="0"/>
              <a:t> gleich mit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lang="de" sz="12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n1 =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v = {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&gt;::</a:t>
            </a:r>
            <a:r>
              <a:rPr lang="de" sz="1400" b="1" dirty="0" err="1"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de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latin typeface="Courier New"/>
                <a:ea typeface="Courier New"/>
                <a:cs typeface="Courier New"/>
                <a:sym typeface="Courier New"/>
              </a:rPr>
              <a:t>itr</a:t>
            </a:r>
            <a:r>
              <a:rPr lang="de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result1 =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::find(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v.begin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n1);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(result1 !=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n1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not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n1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pic>
        <p:nvPicPr>
          <p:cNvPr id="340" name="Google Shape;340;p3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18475"/>
          <a:stretch/>
        </p:blipFill>
        <p:spPr>
          <a:xfrm>
            <a:off x="3670769" y="2383822"/>
            <a:ext cx="5356806" cy="16853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9AFF6-4CBF-AE45-BCA4-F429F64086E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39</a:t>
            </a:fld>
            <a:endParaRPr lang="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0DA9-6FE3-BB4B-BF0B-8BB3AA89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Kompilieren</a:t>
            </a:r>
            <a:r>
              <a:rPr lang="en-US" b="1" dirty="0"/>
              <a:t> von </a:t>
            </a:r>
            <a:r>
              <a:rPr lang="en-US" b="1" dirty="0" err="1"/>
              <a:t>modularem</a:t>
            </a:r>
            <a:r>
              <a:rPr lang="en-US" b="1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7835B-E0F1-2E49-A476-A3D17249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72" y="1468040"/>
            <a:ext cx="8228700" cy="4694359"/>
          </a:xfrm>
        </p:spPr>
        <p:txBody>
          <a:bodyPr/>
          <a:lstStyle/>
          <a:p>
            <a:pPr marL="260350" indent="-260350">
              <a:spcBef>
                <a:spcPts val="0"/>
              </a:spcBef>
              <a:spcAft>
                <a:spcPts val="600"/>
              </a:spcAft>
            </a:pPr>
            <a:r>
              <a:rPr lang="de-DE" dirty="0"/>
              <a:t>Module können </a:t>
            </a:r>
            <a:r>
              <a:rPr lang="de-DE" b="1" dirty="0"/>
              <a:t>unabhängig</a:t>
            </a:r>
            <a:r>
              <a:rPr lang="de-DE" dirty="0"/>
              <a:t> kompiliert werden.</a:t>
            </a:r>
            <a:endParaRPr lang="de-DE" i="1" u="sng" dirty="0"/>
          </a:p>
          <a:p>
            <a:pPr marL="579438" lvl="1" indent="-406400">
              <a:spcAft>
                <a:spcPts val="600"/>
              </a:spcAft>
            </a:pPr>
            <a:r>
              <a:rPr lang="de-DE" i="1" u="sng" dirty="0"/>
              <a:t>Module (1 oder mehr)</a:t>
            </a:r>
          </a:p>
          <a:p>
            <a:pPr marL="762000" lvl="1" indent="-371475">
              <a:spcAft>
                <a:spcPts val="600"/>
              </a:spcAft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class_declaration.h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enthält die Definition der Klasse</a:t>
            </a:r>
            <a:endParaRPr lang="en-RU" dirty="0"/>
          </a:p>
          <a:p>
            <a:pPr marL="762000" lvl="1" indent="-371475">
              <a:spcAft>
                <a:spcPts val="600"/>
              </a:spcAft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class_implemention.cpp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enthält die Implementierung</a:t>
            </a:r>
          </a:p>
          <a:p>
            <a:pPr marL="762000" lvl="1" indent="-371475">
              <a:spcAft>
                <a:spcPts val="600"/>
              </a:spcAft>
              <a:tabLst>
                <a:tab pos="7727950" algn="r"/>
              </a:tabLst>
            </a:pPr>
            <a:r>
              <a:rPr lang="de-DE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 -c </a:t>
            </a:r>
            <a:r>
              <a:rPr lang="de-DE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class_implementation.cpp</a:t>
            </a:r>
            <a:r>
              <a:rPr lang="de-DE" sz="1800" dirty="0"/>
              <a:t>	</a:t>
            </a:r>
            <a:r>
              <a:rPr lang="de-DE" sz="1800" dirty="0">
                <a:sym typeface="Wingdings" pitchFamily="2" charset="2"/>
              </a:rPr>
              <a:t> </a:t>
            </a:r>
            <a:r>
              <a:rPr lang="de-DE" sz="1800" dirty="0" err="1">
                <a:sym typeface="Wingdings" pitchFamily="2" charset="2"/>
              </a:rPr>
              <a:t>class_implementation.o</a:t>
            </a:r>
            <a:endParaRPr lang="de-DE" sz="1800" dirty="0"/>
          </a:p>
          <a:p>
            <a:pPr marL="579438" lvl="1" indent="-406400">
              <a:spcAft>
                <a:spcPts val="600"/>
              </a:spcAft>
            </a:pPr>
            <a:r>
              <a:rPr lang="de-DE" i="1" u="sng" dirty="0"/>
              <a:t>Mainprogram</a:t>
            </a:r>
          </a:p>
          <a:p>
            <a:pPr marL="762000" lvl="1" indent="-371475">
              <a:spcAft>
                <a:spcPts val="600"/>
              </a:spcAft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user_program.cpp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enthält </a:t>
            </a:r>
            <a:r>
              <a:rPr lang="de-DE" dirty="0" err="1"/>
              <a:t>main</a:t>
            </a:r>
            <a:r>
              <a:rPr lang="de-DE" dirty="0"/>
              <a:t>() die die Klasse verwendet</a:t>
            </a:r>
          </a:p>
          <a:p>
            <a:pPr marL="762000" lvl="1" indent="-371475">
              <a:spcAft>
                <a:spcPts val="600"/>
              </a:spcAft>
              <a:tabLst>
                <a:tab pos="7729200" algn="r"/>
              </a:tabLst>
            </a:pPr>
            <a:r>
              <a:rPr lang="de-DE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 -c </a:t>
            </a:r>
            <a:r>
              <a:rPr lang="de-DE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user_program.cpp</a:t>
            </a:r>
            <a:r>
              <a:rPr lang="de-DE" sz="1800" dirty="0"/>
              <a:t> </a:t>
            </a:r>
            <a:r>
              <a:rPr lang="de-DE" dirty="0"/>
              <a:t>	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user_program.o</a:t>
            </a:r>
            <a:r>
              <a:rPr lang="de-DE" dirty="0"/>
              <a:t> </a:t>
            </a:r>
            <a:endParaRPr lang="en-RU" dirty="0"/>
          </a:p>
          <a:p>
            <a:pPr marL="762000" lvl="1" indent="-371475">
              <a:spcAft>
                <a:spcPts val="600"/>
              </a:spcAft>
            </a:pPr>
            <a:r>
              <a:rPr lang="de-DE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de-DE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user_program.o</a:t>
            </a:r>
            <a:r>
              <a:rPr lang="de-DE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class_implementation.o</a:t>
            </a:r>
            <a:r>
              <a:rPr lang="en-RU" sz="18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–o user_program.exe</a:t>
            </a:r>
            <a:endParaRPr lang="en-RU" sz="1800" dirty="0"/>
          </a:p>
          <a:p>
            <a:pPr marL="260350" indent="-260350">
              <a:spcBef>
                <a:spcPts val="0"/>
              </a:spcBef>
              <a:spcAft>
                <a:spcPts val="600"/>
              </a:spcAft>
            </a:pPr>
            <a:r>
              <a:rPr lang="de-DE" dirty="0"/>
              <a:t>Module können </a:t>
            </a:r>
            <a:r>
              <a:rPr lang="de-DE" b="1" dirty="0"/>
              <a:t>gemeinsam</a:t>
            </a:r>
            <a:r>
              <a:rPr lang="de-DE" dirty="0"/>
              <a:t> kompiliert werden.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de-DE" sz="1800" b="1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de-DE" sz="1800" b="1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 </a:t>
            </a:r>
            <a:r>
              <a:rPr lang="de-DE" sz="1800" b="1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user_program.cpp</a:t>
            </a:r>
            <a:r>
              <a:rPr lang="de-DE" sz="1800" b="1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class_implementation.cpp</a:t>
            </a:r>
            <a:r>
              <a:rPr lang="en-RU" sz="1800" b="1" dirty="0">
                <a:solidFill>
                  <a:srgbClr val="00206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–o user_program.exe</a:t>
            </a:r>
            <a:endParaRPr lang="de-DE" sz="1800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AC947-B705-BC49-9306-AFE42D5F40C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/>
          </a:p>
        </p:txBody>
      </p:sp>
      <p:sp>
        <p:nvSpPr>
          <p:cNvPr id="5" name="Google Shape;262;p29">
            <a:extLst>
              <a:ext uri="{FF2B5EF4-FFF2-40B4-BE49-F238E27FC236}">
                <a16:creationId xmlns:a16="http://schemas.microsoft.com/office/drawing/2014/main" id="{094B9796-75CA-1B42-883A-DE945844D605}"/>
              </a:ext>
            </a:extLst>
          </p:cNvPr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xx" sz="1270">
                <a:solidFill>
                  <a:srgbClr val="841439"/>
                </a:solidFill>
              </a:rPr>
              <a:t>Hello C++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6" name="Google Shape;263;p29">
            <a:extLst>
              <a:ext uri="{FF2B5EF4-FFF2-40B4-BE49-F238E27FC236}">
                <a16:creationId xmlns:a16="http://schemas.microsoft.com/office/drawing/2014/main" id="{DD8DDC74-0D0F-F641-A49C-F87BA6DBD606}"/>
              </a:ext>
            </a:extLst>
          </p:cNvPr>
          <p:cNvSpPr txBox="1">
            <a:spLocks/>
          </p:cNvSpPr>
          <p:nvPr/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665797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sort </a:t>
            </a:r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1"/>
          </p:nvPr>
        </p:nvSpPr>
        <p:spPr>
          <a:xfrm>
            <a:off x="457172" y="12720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841439"/>
              </a:buClr>
              <a:buSzPts val="2400"/>
              <a:buFont typeface="Courier New"/>
              <a:buChar char="●"/>
            </a:pP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first,last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sortiert die Elemente im Bereich [</a:t>
            </a:r>
            <a:r>
              <a:rPr lang="de" sz="2400" dirty="0" err="1"/>
              <a:t>first</a:t>
            </a:r>
            <a:r>
              <a:rPr lang="de" sz="2400" dirty="0"/>
              <a:t>, last) in aufsteigender Reihenfolge (</a:t>
            </a:r>
            <a:r>
              <a:rPr lang="de" sz="2400" dirty="0" err="1"/>
              <a:t>Compare</a:t>
            </a:r>
            <a:r>
              <a:rPr lang="de" sz="2400" dirty="0"/>
              <a:t>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die Reihenfolge gleicher Elemente kann verändert werden</a:t>
            </a:r>
            <a:endParaRPr sz="1100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s = {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s.begin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: s)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s.begin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greater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&gt;());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: s)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47" name="Google Shape;347;p3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pic>
        <p:nvPicPr>
          <p:cNvPr id="349" name="Google Shape;3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251" y="5529575"/>
            <a:ext cx="5193373" cy="8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314C-8F39-2449-A37C-B308296F62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40</a:t>
            </a:fld>
            <a:endParaRPr lang="d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STL Algorithmen Vorteile</a:t>
            </a:r>
            <a:endParaRPr/>
          </a:p>
        </p:txBody>
      </p:sp>
      <p:sp>
        <p:nvSpPr>
          <p:cNvPr id="437" name="Google Shape;437;p50"/>
          <p:cNvSpPr txBox="1">
            <a:spLocks noGrp="1"/>
          </p:cNvSpPr>
          <p:nvPr>
            <p:ph type="body" idx="1"/>
          </p:nvPr>
        </p:nvSpPr>
        <p:spPr>
          <a:xfrm>
            <a:off x="457175" y="1440000"/>
            <a:ext cx="84630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Einfachheit:</a:t>
            </a:r>
            <a:r>
              <a:rPr lang="de" sz="2400" dirty="0"/>
              <a:t> man kann vorhandenen Code nutzen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Korrektheit:</a:t>
            </a:r>
            <a:r>
              <a:rPr lang="de" sz="2400" dirty="0"/>
              <a:t> ist verifiziert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Leistung: </a:t>
            </a:r>
            <a:r>
              <a:rPr lang="de" sz="2400" dirty="0"/>
              <a:t>Im Allgemeinen besser als selbst geschriebener Code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de" sz="2400" b="1" dirty="0">
                <a:solidFill>
                  <a:srgbClr val="841439"/>
                </a:solidFill>
              </a:rPr>
              <a:t>Klarheit:</a:t>
            </a:r>
            <a:r>
              <a:rPr lang="de" sz="2400" dirty="0"/>
              <a:t> man kann die Intention einfach erkennen, z.B. ein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de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()-</a:t>
            </a:r>
            <a:r>
              <a:rPr lang="de" sz="2400" dirty="0"/>
              <a:t>Aufruf sortiert die Elemente in einem Bereich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b="1" dirty="0">
                <a:solidFill>
                  <a:srgbClr val="841439"/>
                </a:solidFill>
              </a:rPr>
              <a:t>Wartbarkeit:</a:t>
            </a:r>
            <a:r>
              <a:rPr lang="de" sz="2400" dirty="0"/>
              <a:t> Code ist klar und einfach ⇒ einfacher zu schreiben, zu lesen, zu verbessern und zu warten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8" name="Google Shape;438;p5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841439"/>
                </a:solidFill>
              </a:rPr>
              <a:t>STL</a:t>
            </a:r>
            <a:endParaRPr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FC9DA-19EE-964C-B19B-59005285D11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41</a:t>
            </a:fld>
            <a:endParaRPr lang="d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Fragen</a:t>
            </a:r>
            <a:r>
              <a:rPr lang="en-US" sz="8708" b="1" dirty="0">
                <a:latin typeface="Bradley Hand ITC" panose="03070402050302030203" pitchFamily="66" charset="77"/>
              </a:rPr>
              <a:t> und </a:t>
            </a:r>
            <a:r>
              <a:rPr lang="en-US" sz="8708" b="1" dirty="0" err="1">
                <a:latin typeface="Bradley Hand ITC" panose="03070402050302030203" pitchFamily="66" charset="77"/>
              </a:rPr>
              <a:t>Antworten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7944-4A41-B049-81FA-8ECAB5410F1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2745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8966-FB9B-B344-B139-93EBBF69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D6D41-A84B-984F-BD5B-1ED9EA88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AF30-7984-5449-B6B5-34A42DF826F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/>
          </a:p>
        </p:txBody>
      </p:sp>
      <p:pic>
        <p:nvPicPr>
          <p:cNvPr id="8" name="Picture 2" descr="Automated End-to-End Tests and How they Fit into Our Testing Culture">
            <a:extLst>
              <a:ext uri="{FF2B5EF4-FFF2-40B4-BE49-F238E27FC236}">
                <a16:creationId xmlns:a16="http://schemas.microsoft.com/office/drawing/2014/main" id="{2489E0E2-0921-4A41-9E18-A9E435AB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86" y="1604841"/>
            <a:ext cx="6041628" cy="453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9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ro-RO" b="1" dirty="0" err="1"/>
              <a:t>Testen</a:t>
            </a:r>
            <a:r>
              <a:rPr lang="ro-RO" b="1" dirty="0"/>
              <a:t> von </a:t>
            </a:r>
            <a:r>
              <a:rPr lang="ro-RO" b="1" dirty="0" err="1"/>
              <a:t>Programmen</a:t>
            </a:r>
            <a:endParaRPr b="1"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35061" indent="-342900">
              <a:spcBef>
                <a:spcPts val="544"/>
              </a:spcBef>
              <a:buFont typeface="+mj-lt"/>
              <a:buAutoNum type="alphaUcPeriod"/>
            </a:pPr>
            <a:r>
              <a:rPr lang="de-DE" sz="1800" b="1" dirty="0"/>
              <a:t>Manuell</a:t>
            </a:r>
            <a:r>
              <a:rPr lang="de-DE" sz="1800" dirty="0"/>
              <a:t> ... ein Mensch führt das Programm mit einem Test-Protokoll,</a:t>
            </a:r>
            <a:br>
              <a:rPr lang="de-DE" sz="1800" dirty="0"/>
            </a:br>
            <a:r>
              <a:rPr lang="de-DE" sz="1800" dirty="0"/>
              <a:t>macht vorgegebene Eingaben und und überprüft die erwartete Ausgabe</a:t>
            </a:r>
          </a:p>
          <a:p>
            <a:pPr marL="435061" indent="-342900">
              <a:spcBef>
                <a:spcPts val="544"/>
              </a:spcBef>
              <a:buFont typeface="+mj-lt"/>
              <a:buAutoNum type="alphaUcPeriod"/>
            </a:pPr>
            <a:r>
              <a:rPr lang="de-DE" sz="1800" b="1" dirty="0"/>
              <a:t>Automatisch</a:t>
            </a:r>
            <a:r>
              <a:rPr lang="de-DE" sz="1800" dirty="0"/>
              <a:t> ... ein Testprogramm führt das Programm aus, und simuliert Eingaben und verifiziert Ausgaben</a:t>
            </a:r>
          </a:p>
          <a:p>
            <a:pPr marL="414726" indent="-322565">
              <a:spcBef>
                <a:spcPts val="544"/>
              </a:spcBef>
              <a:buChar char="●"/>
            </a:pPr>
            <a:endParaRPr lang="de-DE" sz="1800" dirty="0"/>
          </a:p>
          <a:p>
            <a:pPr marL="435061" indent="-342900">
              <a:spcBef>
                <a:spcPts val="544"/>
              </a:spcBef>
              <a:buFont typeface="+mj-lt"/>
              <a:buAutoNum type="arabicPeriod"/>
            </a:pPr>
            <a:r>
              <a:rPr lang="de-DE" sz="1800" b="1" dirty="0"/>
              <a:t>Unit </a:t>
            </a:r>
            <a:r>
              <a:rPr lang="de-DE" sz="1800" b="1" dirty="0" err="1"/>
              <a:t>Testing</a:t>
            </a:r>
            <a:r>
              <a:rPr lang="de-DE" sz="1800" b="1" dirty="0"/>
              <a:t> </a:t>
            </a:r>
            <a:r>
              <a:rPr lang="de-DE" sz="1800" dirty="0"/>
              <a:t>– Testprogramm für Funktionen, Klassen oder Module</a:t>
            </a:r>
          </a:p>
          <a:p>
            <a:pPr marL="435061" indent="-342900">
              <a:spcBef>
                <a:spcPts val="544"/>
              </a:spcBef>
              <a:buFont typeface="+mj-lt"/>
              <a:buAutoNum type="arabicPeriod"/>
            </a:pPr>
            <a:r>
              <a:rPr lang="de-DE" sz="1800" b="1" dirty="0">
                <a:sym typeface="Courier New"/>
              </a:rPr>
              <a:t>Integration </a:t>
            </a:r>
            <a:r>
              <a:rPr lang="de-DE" sz="1800" b="1" dirty="0" err="1">
                <a:sym typeface="Courier New"/>
              </a:rPr>
              <a:t>Testing</a:t>
            </a:r>
            <a:r>
              <a:rPr lang="de-DE" sz="1800" b="1" dirty="0">
                <a:sym typeface="Courier New"/>
              </a:rPr>
              <a:t> </a:t>
            </a:r>
            <a:r>
              <a:rPr lang="de-DE" sz="1800" dirty="0">
                <a:sym typeface="Courier New"/>
              </a:rPr>
              <a:t>– Test des Zusammenwirkens verschiedener Module</a:t>
            </a:r>
          </a:p>
          <a:p>
            <a:pPr marL="435061" indent="-342900">
              <a:spcBef>
                <a:spcPts val="544"/>
              </a:spcBef>
              <a:buFont typeface="+mj-lt"/>
              <a:buAutoNum type="arabicPeriod"/>
            </a:pPr>
            <a:r>
              <a:rPr lang="de-DE" sz="1800" b="1" dirty="0" err="1">
                <a:sym typeface="Courier New"/>
              </a:rPr>
              <a:t>Functional</a:t>
            </a:r>
            <a:r>
              <a:rPr lang="de-DE" sz="1800" b="1" dirty="0">
                <a:sym typeface="Courier New"/>
              </a:rPr>
              <a:t> </a:t>
            </a:r>
            <a:r>
              <a:rPr lang="de-DE" sz="1800" b="1" dirty="0" err="1">
                <a:sym typeface="Courier New"/>
              </a:rPr>
              <a:t>Testing</a:t>
            </a:r>
            <a:r>
              <a:rPr lang="de-DE" sz="1800" b="1" dirty="0">
                <a:sym typeface="Courier New"/>
              </a:rPr>
              <a:t> </a:t>
            </a:r>
            <a:r>
              <a:rPr lang="de-DE" sz="1800" dirty="0">
                <a:sym typeface="Courier New"/>
              </a:rPr>
              <a:t>– Test der Benutzeroberfläche und der gesamten Programmlogik</a:t>
            </a:r>
          </a:p>
          <a:p>
            <a:pPr marL="92161" indent="0">
              <a:spcBef>
                <a:spcPts val="544"/>
              </a:spcBef>
            </a:pPr>
            <a:endParaRPr lang="de-DE" sz="1800" dirty="0">
              <a:sym typeface="Courier New"/>
            </a:endParaRPr>
          </a:p>
          <a:p>
            <a:pPr marL="377911" indent="-285750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de-DE" sz="1800" dirty="0">
                <a:sym typeface="Courier New"/>
              </a:rPr>
              <a:t>Robustheit eines Programms wird in der </a:t>
            </a:r>
            <a:r>
              <a:rPr lang="de-DE" sz="1800" dirty="0" err="1">
                <a:sym typeface="Courier New"/>
              </a:rPr>
              <a:t>Paxis</a:t>
            </a:r>
            <a:r>
              <a:rPr lang="de-DE" sz="1800" dirty="0">
                <a:sym typeface="Courier New"/>
              </a:rPr>
              <a:t> durch Tests überprüft.</a:t>
            </a:r>
          </a:p>
          <a:p>
            <a:pPr marL="377911" indent="-285750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de-DE" sz="1800" dirty="0">
                <a:sym typeface="Courier New"/>
              </a:rPr>
              <a:t>Tests müssen widerholbar sein.</a:t>
            </a:r>
          </a:p>
          <a:p>
            <a:pPr marL="377911" indent="-285750">
              <a:spcBef>
                <a:spcPts val="544"/>
              </a:spcBef>
              <a:buFont typeface="Arial" panose="020B0604020202020204" pitchFamily="34" charset="0"/>
              <a:buChar char="•"/>
            </a:pPr>
            <a:r>
              <a:rPr lang="de-DE" sz="1800" dirty="0">
                <a:sym typeface="Courier New"/>
              </a:rPr>
              <a:t>Sowohl 1., 2., als auch 3. kann automatisiert werden!</a:t>
            </a:r>
          </a:p>
        </p:txBody>
      </p:sp>
      <p:sp>
        <p:nvSpPr>
          <p:cNvPr id="237" name="Google Shape;237;p2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o-RO" sz="1270" dirty="0" err="1">
                <a:solidFill>
                  <a:srgbClr val="841439"/>
                </a:solidFill>
              </a:rPr>
              <a:t>Testen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38" name="Google Shape;238;p26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A6E31-4FA6-B54F-BABE-5C918BD250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6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150257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E093-7705-FE45-A7B6-BB9C381970B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/>
          </a:p>
        </p:txBody>
      </p:sp>
      <p:pic>
        <p:nvPicPr>
          <p:cNvPr id="1030" name="Picture 6" descr="What's Hiding under the Water: Testing as the Backbone of Qualitative  Software | SumatoSoft Blog">
            <a:extLst>
              <a:ext uri="{FF2B5EF4-FFF2-40B4-BE49-F238E27FC236}">
                <a16:creationId xmlns:a16="http://schemas.microsoft.com/office/drawing/2014/main" id="{00D77359-6A1C-F94F-916A-CC5783F0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417863"/>
            <a:ext cx="7339163" cy="402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5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ro-RO" dirty="0" err="1"/>
              <a:t>Automatisches</a:t>
            </a:r>
            <a:r>
              <a:rPr lang="ro-RO" dirty="0"/>
              <a:t> </a:t>
            </a:r>
            <a:r>
              <a:rPr lang="ro-RO" dirty="0" err="1"/>
              <a:t>Testen</a:t>
            </a:r>
            <a:r>
              <a:rPr lang="ro-RO" dirty="0"/>
              <a:t> von </a:t>
            </a:r>
            <a:r>
              <a:rPr lang="ro-RO" dirty="0" err="1"/>
              <a:t>Funktionen</a:t>
            </a:r>
            <a:r>
              <a:rPr lang="ro-RO" dirty="0"/>
              <a:t> - Unit </a:t>
            </a:r>
            <a:r>
              <a:rPr lang="ro-RO" dirty="0" err="1"/>
              <a:t>testing</a:t>
            </a:r>
            <a:endParaRPr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en-GB" dirty="0" err="1">
                <a:highlight>
                  <a:srgbClr val="FFFFFE"/>
                </a:highlight>
              </a:rPr>
              <a:t>Hilfsmittel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aus</a:t>
            </a:r>
            <a:r>
              <a:rPr lang="en-GB" dirty="0">
                <a:highlight>
                  <a:srgbClr val="FFFFFE"/>
                </a:highlight>
              </a:rPr>
              <a:t> der </a:t>
            </a:r>
            <a:r>
              <a:rPr lang="en-GB" dirty="0" err="1">
                <a:highlight>
                  <a:srgbClr val="FFFFFE"/>
                </a:highlight>
              </a:rPr>
              <a:t>Standardbibliothek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zum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Überprüfen</a:t>
            </a:r>
            <a:r>
              <a:rPr lang="en-GB" dirty="0">
                <a:highlight>
                  <a:srgbClr val="FFFFFE"/>
                </a:highlight>
              </a:rPr>
              <a:t> von </a:t>
            </a:r>
            <a:r>
              <a:rPr lang="en-GB" dirty="0" err="1">
                <a:highlight>
                  <a:srgbClr val="FFFFFE"/>
                </a:highlight>
              </a:rPr>
              <a:t>erwarteten</a:t>
            </a:r>
            <a:r>
              <a:rPr lang="en-GB" dirty="0">
                <a:highlight>
                  <a:srgbClr val="FFFFFE"/>
                </a:highlight>
              </a:rPr>
              <a:t> </a:t>
            </a:r>
            <a:r>
              <a:rPr lang="en-GB" dirty="0" err="1">
                <a:highlight>
                  <a:srgbClr val="FFFFFE"/>
                </a:highlight>
              </a:rPr>
              <a:t>Ergebnis</a:t>
            </a:r>
            <a:r>
              <a:rPr lang="en-GB" dirty="0">
                <a:highlight>
                  <a:srgbClr val="FFFFFE"/>
                </a:highlight>
              </a:rPr>
              <a:t>.</a:t>
            </a:r>
          </a:p>
          <a:p>
            <a:pPr marL="92161" indent="0">
              <a:spcBef>
                <a:spcPts val="544"/>
              </a:spcBef>
            </a:pPr>
            <a:r>
              <a:rPr lang="en-GB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assert (</a:t>
            </a:r>
            <a:r>
              <a:rPr lang="en-GB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expr);</a:t>
            </a:r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en-GB" dirty="0" err="1"/>
              <a:t>wenn</a:t>
            </a:r>
            <a:r>
              <a:rPr lang="en-GB" dirty="0"/>
              <a:t> der </a:t>
            </a:r>
            <a:r>
              <a:rPr lang="en-GB" dirty="0" err="1"/>
              <a:t>Ausdruck</a:t>
            </a:r>
            <a:r>
              <a:rPr lang="en-GB" dirty="0"/>
              <a:t> auf 0 (</a:t>
            </a:r>
            <a:r>
              <a:rPr lang="en-GB" dirty="0" err="1"/>
              <a:t>oder</a:t>
            </a:r>
            <a:r>
              <a:rPr lang="en-GB" dirty="0"/>
              <a:t> false) </a:t>
            </a:r>
            <a:r>
              <a:rPr lang="en-GB" dirty="0" err="1"/>
              <a:t>ausgewertet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,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Nachricht</a:t>
            </a:r>
            <a:r>
              <a:rPr lang="en-GB" dirty="0"/>
              <a:t> auf die </a:t>
            </a:r>
            <a:r>
              <a:rPr lang="en-GB" dirty="0" err="1"/>
              <a:t>Standardausgabe</a:t>
            </a:r>
            <a:r>
              <a:rPr lang="en-GB" dirty="0"/>
              <a:t> </a:t>
            </a:r>
            <a:r>
              <a:rPr lang="en-GB" dirty="0" err="1"/>
              <a:t>geschrieben</a:t>
            </a:r>
            <a:r>
              <a:rPr lang="en-GB" dirty="0"/>
              <a:t> und </a:t>
            </a:r>
            <a:r>
              <a:rPr lang="en-GB" b="1" dirty="0">
                <a:solidFill>
                  <a:srgbClr val="A31515"/>
                </a:solidFill>
              </a:rPr>
              <a:t>die </a:t>
            </a:r>
            <a:r>
              <a:rPr lang="en-GB" b="1" dirty="0" err="1">
                <a:solidFill>
                  <a:srgbClr val="A31515"/>
                </a:solidFill>
              </a:rPr>
              <a:t>Ausführung</a:t>
            </a:r>
            <a:r>
              <a:rPr lang="en-GB" b="1" dirty="0">
                <a:solidFill>
                  <a:srgbClr val="A31515"/>
                </a:solidFill>
              </a:rPr>
              <a:t> </a:t>
            </a:r>
            <a:r>
              <a:rPr lang="en-GB" b="1" dirty="0" err="1">
                <a:solidFill>
                  <a:srgbClr val="A31515"/>
                </a:solidFill>
              </a:rPr>
              <a:t>wird</a:t>
            </a:r>
            <a:r>
              <a:rPr lang="en-GB" b="1" dirty="0">
                <a:solidFill>
                  <a:srgbClr val="A31515"/>
                </a:solidFill>
              </a:rPr>
              <a:t> </a:t>
            </a:r>
            <a:r>
              <a:rPr lang="en-GB" b="1" dirty="0" err="1">
                <a:solidFill>
                  <a:srgbClr val="A31515"/>
                </a:solidFill>
              </a:rPr>
              <a:t>gestoppt</a:t>
            </a:r>
            <a:endParaRPr lang="en-GB" dirty="0"/>
          </a:p>
          <a:p>
            <a:pPr marL="871926" lvl="1" indent="-322565">
              <a:spcBef>
                <a:spcPts val="544"/>
              </a:spcBef>
              <a:buChar char="●"/>
            </a:pPr>
            <a:r>
              <a:rPr lang="en-GB" dirty="0"/>
              <a:t>die </a:t>
            </a:r>
            <a:r>
              <a:rPr lang="en-GB" dirty="0" err="1"/>
              <a:t>Ausgabe</a:t>
            </a:r>
            <a:r>
              <a:rPr lang="en-GB" dirty="0"/>
              <a:t> </a:t>
            </a:r>
            <a:r>
              <a:rPr lang="en-GB" dirty="0" err="1"/>
              <a:t>enthält</a:t>
            </a:r>
            <a:r>
              <a:rPr lang="en-GB" dirty="0"/>
              <a:t>:</a:t>
            </a:r>
          </a:p>
          <a:p>
            <a:pPr marL="1329126" lvl="2" indent="-322565">
              <a:spcBef>
                <a:spcPts val="544"/>
              </a:spcBef>
              <a:buChar char="●"/>
            </a:pPr>
            <a:r>
              <a:rPr lang="en-GB" dirty="0"/>
              <a:t>den </a:t>
            </a:r>
            <a:r>
              <a:rPr lang="en-GB" dirty="0" err="1"/>
              <a:t>Ausdruck</a:t>
            </a:r>
            <a:r>
              <a:rPr lang="en-GB" dirty="0"/>
              <a:t>, </a:t>
            </a:r>
            <a:r>
              <a:rPr lang="en-GB" dirty="0" err="1"/>
              <a:t>dessen</a:t>
            </a:r>
            <a:r>
              <a:rPr lang="en-GB" dirty="0"/>
              <a:t> </a:t>
            </a:r>
            <a:r>
              <a:rPr lang="en-GB" dirty="0" err="1"/>
              <a:t>Zusicherung</a:t>
            </a:r>
            <a:r>
              <a:rPr lang="en-GB" dirty="0"/>
              <a:t> </a:t>
            </a:r>
            <a:r>
              <a:rPr lang="en-GB" dirty="0" err="1"/>
              <a:t>fehlgeschlagen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,</a:t>
            </a:r>
          </a:p>
          <a:p>
            <a:pPr marL="1329126" lvl="2" indent="-322565">
              <a:spcBef>
                <a:spcPts val="544"/>
              </a:spcBef>
              <a:buChar char="●"/>
            </a:pPr>
            <a:r>
              <a:rPr lang="en-GB" dirty="0"/>
              <a:t>den </a:t>
            </a:r>
            <a:r>
              <a:rPr lang="en-GB" dirty="0" err="1"/>
              <a:t>Namen</a:t>
            </a:r>
            <a:r>
              <a:rPr lang="en-GB" dirty="0"/>
              <a:t> der </a:t>
            </a:r>
            <a:r>
              <a:rPr lang="en-GB" dirty="0" err="1"/>
              <a:t>Quelldatei</a:t>
            </a:r>
            <a:r>
              <a:rPr lang="en-GB" dirty="0"/>
              <a:t> und die </a:t>
            </a:r>
            <a:r>
              <a:rPr lang="en-GB" dirty="0" err="1"/>
              <a:t>Zeilennummer</a:t>
            </a:r>
            <a:r>
              <a:rPr lang="en-GB" dirty="0"/>
              <a:t>, wo die </a:t>
            </a:r>
            <a:r>
              <a:rPr lang="en-GB" dirty="0" err="1"/>
              <a:t>Zusicherung</a:t>
            </a:r>
            <a:r>
              <a:rPr lang="en-GB" dirty="0"/>
              <a:t> </a:t>
            </a:r>
            <a:r>
              <a:rPr lang="en-GB" dirty="0" err="1"/>
              <a:t>fehlgeschlagen</a:t>
            </a:r>
            <a:r>
              <a:rPr lang="en-GB" dirty="0"/>
              <a:t> hat.</a:t>
            </a:r>
          </a:p>
        </p:txBody>
      </p:sp>
      <p:sp>
        <p:nvSpPr>
          <p:cNvPr id="237" name="Google Shape;237;p2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o-RO" sz="1270" dirty="0" err="1">
                <a:solidFill>
                  <a:srgbClr val="841439"/>
                </a:solidFill>
              </a:rPr>
              <a:t>Testen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38" name="Google Shape;238;p26"/>
          <p:cNvSpPr txBox="1">
            <a:spLocks noGrp="1"/>
          </p:cNvSpPr>
          <p:nvPr>
            <p:ph type="ftr" idx="11"/>
          </p:nvPr>
        </p:nvSpPr>
        <p:spPr>
          <a:xfrm>
            <a:off x="351691" y="6575456"/>
            <a:ext cx="6880706" cy="13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40" tIns="86740" rIns="86740" bIns="86740" anchor="ctr" anchorCtr="0">
            <a:noAutofit/>
          </a:bodyPr>
          <a:lstStyle/>
          <a:p>
            <a:pPr algn="l"/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A6E31-4FA6-B54F-BABE-5C918BD250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8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73849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de-DE" b="1" dirty="0"/>
              <a:t>Automatisches </a:t>
            </a:r>
            <a:r>
              <a:rPr lang="zxx" b="1"/>
              <a:t>Test</a:t>
            </a:r>
            <a:r>
              <a:rPr lang="de-DE" b="1" dirty="0"/>
              <a:t>en - Beispiel</a:t>
            </a:r>
            <a:endParaRPr b="1" dirty="0"/>
          </a:p>
        </p:txBody>
      </p:sp>
      <p:sp>
        <p:nvSpPr>
          <p:cNvPr id="237" name="Google Shape;237;p26"/>
          <p:cNvSpPr txBox="1"/>
          <p:nvPr/>
        </p:nvSpPr>
        <p:spPr>
          <a:xfrm>
            <a:off x="425353" y="122164"/>
            <a:ext cx="8322429" cy="25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70" dirty="0" err="1">
                <a:solidFill>
                  <a:srgbClr val="841439"/>
                </a:solidFill>
              </a:rPr>
              <a:t>Testen</a:t>
            </a:r>
            <a:endParaRPr sz="1270" dirty="0">
              <a:solidFill>
                <a:srgbClr val="84143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A6E31-4FA6-B54F-BABE-5C918BD250A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9</a:t>
            </a:fld>
            <a:endParaRPr lang="zx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E7B45-3492-004C-B5EB-D5CB27382254}"/>
              </a:ext>
            </a:extLst>
          </p:cNvPr>
          <p:cNvSpPr/>
          <p:nvPr/>
        </p:nvSpPr>
        <p:spPr>
          <a:xfrm>
            <a:off x="569374" y="1418518"/>
            <a:ext cx="8004414" cy="3218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51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51" b="1" dirty="0" err="1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51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b) {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b;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451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test_all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GB" sz="1451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51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51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>
                <a:solidFill>
                  <a:srgbClr val="1F54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GB" sz="1451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51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51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test_all</a:t>
            </a: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51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51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1238D-6C51-FF44-B6F9-CB0B9508BA2A}"/>
              </a:ext>
            </a:extLst>
          </p:cNvPr>
          <p:cNvSpPr/>
          <p:nvPr/>
        </p:nvSpPr>
        <p:spPr>
          <a:xfrm>
            <a:off x="569374" y="4939618"/>
            <a:ext cx="7931012" cy="143193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./OOP_Vorlesung2_assert</a:t>
            </a:r>
          </a:p>
          <a:p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Assertion failed: </a:t>
            </a:r>
            <a:r>
              <a:rPr lang="en-US" sz="1451" dirty="0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(result == 5)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function </a:t>
            </a:r>
            <a:r>
              <a:rPr lang="en-US" sz="1451" dirty="0" err="1">
                <a:highlight>
                  <a:srgbClr val="FFFF00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test_all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file </a:t>
            </a:r>
            <a:r>
              <a:rPr lang="en-US" sz="145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Vorlesung2_assert.cpp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451" dirty="0">
                <a:highlight>
                  <a:srgbClr val="00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line 9</a:t>
            </a:r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</a:p>
          <a:p>
            <a:endParaRPr lang="en-US" sz="1451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145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Process finished with exit code 134 (interrupted by signal 6: SIGABRT)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3CD5C62-C2C7-D64B-B081-FC6A5C0B4A4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08376"/>
            <a:ext cx="432600" cy="204210"/>
          </a:xfrm>
        </p:spPr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 dirty="0"/>
          </a:p>
        </p:txBody>
      </p:sp>
      <p:sp>
        <p:nvSpPr>
          <p:cNvPr id="12" name="Google Shape;179;p19">
            <a:extLst>
              <a:ext uri="{FF2B5EF4-FFF2-40B4-BE49-F238E27FC236}">
                <a16:creationId xmlns:a16="http://schemas.microsoft.com/office/drawing/2014/main" id="{7071C397-0AB0-9C40-9A20-76E53C13400E}"/>
              </a:ext>
            </a:extLst>
          </p:cNvPr>
          <p:cNvSpPr txBox="1"/>
          <p:nvPr/>
        </p:nvSpPr>
        <p:spPr>
          <a:xfrm>
            <a:off x="363190" y="6567961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41708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FE08DE-4280-4D7A-81BA-E9092FCBC932}"/>
</file>

<file path=customXml/itemProps2.xml><?xml version="1.0" encoding="utf-8"?>
<ds:datastoreItem xmlns:ds="http://schemas.openxmlformats.org/officeDocument/2006/customXml" ds:itemID="{AC50661E-CB2A-4093-A9DC-D527A5814FB5}"/>
</file>

<file path=customXml/itemProps3.xml><?xml version="1.0" encoding="utf-8"?>
<ds:datastoreItem xmlns:ds="http://schemas.openxmlformats.org/officeDocument/2006/customXml" ds:itemID="{DCF3B6C9-5489-44B3-9433-AB9CC5EB0663}"/>
</file>

<file path=docProps/app.xml><?xml version="1.0" encoding="utf-8"?>
<Properties xmlns="http://schemas.openxmlformats.org/officeDocument/2006/extended-properties" xmlns:vt="http://schemas.openxmlformats.org/officeDocument/2006/docPropsVTypes">
  <TotalTime>10300</TotalTime>
  <Words>2332</Words>
  <Application>Microsoft Macintosh PowerPoint</Application>
  <PresentationFormat>On-screen Show (4:3)</PresentationFormat>
  <Paragraphs>441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Aharoni</vt:lpstr>
      <vt:lpstr>Arial</vt:lpstr>
      <vt:lpstr>Berlin Sans FB</vt:lpstr>
      <vt:lpstr>Bradley Hand ITC</vt:lpstr>
      <vt:lpstr>Courier New</vt:lpstr>
      <vt:lpstr>Noto Sans Symbols</vt:lpstr>
      <vt:lpstr>msg systems</vt:lpstr>
      <vt:lpstr>PowerPoint Presentation</vt:lpstr>
      <vt:lpstr>Overview</vt:lpstr>
      <vt:lpstr>Vom Quellcode zum Programm</vt:lpstr>
      <vt:lpstr>Kompilieren von modularem Program</vt:lpstr>
      <vt:lpstr>PowerPoint Presentation</vt:lpstr>
      <vt:lpstr>Testen von Programmen</vt:lpstr>
      <vt:lpstr>PowerPoint Presentation</vt:lpstr>
      <vt:lpstr>Automatisches Testen von Funktionen - Unit testing</vt:lpstr>
      <vt:lpstr>Automatisches Testen - Beispiel</vt:lpstr>
      <vt:lpstr>PowerPoint Presentation</vt:lpstr>
      <vt:lpstr>Modellierung</vt:lpstr>
      <vt:lpstr>Unified Modelling Language</vt:lpstr>
      <vt:lpstr>Unified Modelling Language</vt:lpstr>
      <vt:lpstr>Klassendiagramme</vt:lpstr>
      <vt:lpstr>Assoziation I</vt:lpstr>
      <vt:lpstr>Assoziation II</vt:lpstr>
      <vt:lpstr>Assoziation III</vt:lpstr>
      <vt:lpstr>Assoziation IV</vt:lpstr>
      <vt:lpstr>Assoziation V</vt:lpstr>
      <vt:lpstr>PowerPoint Presentation</vt:lpstr>
      <vt:lpstr>Schablonen (Templates)</vt:lpstr>
      <vt:lpstr>Templates</vt:lpstr>
      <vt:lpstr>Funktion Templates I</vt:lpstr>
      <vt:lpstr>Funktion Templates II</vt:lpstr>
      <vt:lpstr>Klassen Templates I</vt:lpstr>
      <vt:lpstr>Klassen Templates II</vt:lpstr>
      <vt:lpstr>Beispiel – Templateklasse</vt:lpstr>
      <vt:lpstr>Klassen Templates Beispiel</vt:lpstr>
      <vt:lpstr>PowerPoint Presentation</vt:lpstr>
      <vt:lpstr>Standard Template Library (STL) </vt:lpstr>
      <vt:lpstr>Container in STL I</vt:lpstr>
      <vt:lpstr>Containers in STL II</vt:lpstr>
      <vt:lpstr>Containers in STL III</vt:lpstr>
      <vt:lpstr>Iteratoren I</vt:lpstr>
      <vt:lpstr>Iteratoren II</vt:lpstr>
      <vt:lpstr>std::vector</vt:lpstr>
      <vt:lpstr>Beispiel mit std::vector</vt:lpstr>
      <vt:lpstr>STL Algorithmen </vt:lpstr>
      <vt:lpstr>find </vt:lpstr>
      <vt:lpstr>sort </vt:lpstr>
      <vt:lpstr>STL Algorithmen Vorteile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69</cp:revision>
  <cp:lastPrinted>2021-03-23T11:04:17Z</cp:lastPrinted>
  <dcterms:modified xsi:type="dcterms:W3CDTF">2023-03-28T17:29:14Z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