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309" r:id="rId2"/>
    <p:sldId id="258" r:id="rId3"/>
    <p:sldId id="274" r:id="rId4"/>
    <p:sldId id="348" r:id="rId5"/>
    <p:sldId id="280" r:id="rId6"/>
    <p:sldId id="281" r:id="rId7"/>
    <p:sldId id="282" r:id="rId8"/>
    <p:sldId id="375" r:id="rId9"/>
    <p:sldId id="335" r:id="rId10"/>
    <p:sldId id="357" r:id="rId11"/>
    <p:sldId id="359" r:id="rId12"/>
    <p:sldId id="360" r:id="rId13"/>
    <p:sldId id="356" r:id="rId14"/>
    <p:sldId id="358" r:id="rId15"/>
    <p:sldId id="347" r:id="rId16"/>
    <p:sldId id="352" r:id="rId17"/>
    <p:sldId id="293" r:id="rId18"/>
    <p:sldId id="350" r:id="rId19"/>
    <p:sldId id="353" r:id="rId20"/>
    <p:sldId id="369" r:id="rId21"/>
    <p:sldId id="355" r:id="rId22"/>
    <p:sldId id="363" r:id="rId23"/>
    <p:sldId id="364" r:id="rId24"/>
    <p:sldId id="361" r:id="rId25"/>
    <p:sldId id="365" r:id="rId26"/>
    <p:sldId id="362" r:id="rId27"/>
    <p:sldId id="366" r:id="rId28"/>
    <p:sldId id="373" r:id="rId29"/>
    <p:sldId id="316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C98BF08-6E07-CD4E-8156-800799CEE96D}">
          <p14:sldIdLst>
            <p14:sldId id="309"/>
            <p14:sldId id="258"/>
          </p14:sldIdLst>
        </p14:section>
        <p14:section name="Wiederholung" id="{5244BE23-E849-4542-978A-02FA4D78CB2E}">
          <p14:sldIdLst>
            <p14:sldId id="274"/>
            <p14:sldId id="348"/>
            <p14:sldId id="280"/>
            <p14:sldId id="281"/>
            <p14:sldId id="282"/>
            <p14:sldId id="375"/>
          </p14:sldIdLst>
        </p14:section>
        <p14:section name="Zeiger" id="{CA92F557-6D25-F342-B42C-A8400D02380E}">
          <p14:sldIdLst>
            <p14:sldId id="335"/>
            <p14:sldId id="357"/>
            <p14:sldId id="359"/>
            <p14:sldId id="360"/>
            <p14:sldId id="356"/>
            <p14:sldId id="358"/>
          </p14:sldIdLst>
        </p14:section>
        <p14:section name="Ressourcen Verwaltung" id="{15AE0ACF-D672-5341-A1AC-71CC54B69EEF}">
          <p14:sldIdLst>
            <p14:sldId id="347"/>
            <p14:sldId id="352"/>
            <p14:sldId id="293"/>
            <p14:sldId id="350"/>
            <p14:sldId id="353"/>
          </p14:sldIdLst>
        </p14:section>
        <p14:section name="Smart Pointers" id="{0386B8DD-91F4-954C-9558-9EBC2153FD16}">
          <p14:sldIdLst>
            <p14:sldId id="369"/>
            <p14:sldId id="355"/>
            <p14:sldId id="363"/>
            <p14:sldId id="364"/>
            <p14:sldId id="361"/>
            <p14:sldId id="365"/>
            <p14:sldId id="362"/>
            <p14:sldId id="366"/>
            <p14:sldId id="373"/>
          </p14:sldIdLst>
        </p14:section>
        <p14:section name="Ende" id="{913B328C-ED53-E741-80BB-D5AA524835D8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255"/>
    <p:restoredTop sz="97103"/>
  </p:normalViewPr>
  <p:slideViewPr>
    <p:cSldViewPr snapToGrid="0" snapToObjects="1">
      <p:cViewPr varScale="1">
        <p:scale>
          <a:sx n="151" d="100"/>
          <a:sy n="151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16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9f74270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9f74270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248081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248081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1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248081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248081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815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248081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248081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30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248081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248081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941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248081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248081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637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94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9f74270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9f74270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f248081b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f248081b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99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9f742703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9f742703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f248081b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f248081b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248081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248081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9f74270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9f74270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248081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248081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0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msg)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342900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64119" y="3767047"/>
            <a:ext cx="73962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64119" y="5380710"/>
            <a:ext cx="7396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975038" y="533830"/>
            <a:ext cx="5321084" cy="513071"/>
            <a:chOff x="1056265" y="533830"/>
            <a:chExt cx="5764364" cy="51307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2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5pPr>
            <a:lvl6pPr marL="0" marR="0" lvl="5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6pPr>
            <a:lvl7pPr marL="0" marR="0" lvl="6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7pPr>
            <a:lvl8pPr marL="0" marR="0" lvl="7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8pPr>
            <a:lvl9pPr marL="0" marR="0" lvl="8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9pPr>
          </a:lstStyle>
          <a:p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9131" y="78517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61BAC-A25E-B043-9BBF-C898FB1ECF7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6EB45-6AAE-9641-931D-13394B9275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(msg)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" name="Google Shape;37;p3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38" name="Google Shape;38;p3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with Contact Details (msg)">
  <p:cSld name="Final Slide with Contact Details (msg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>
            <a:spLocks noGrp="1"/>
          </p:cNvSpPr>
          <p:nvPr>
            <p:ph type="pic" idx="2"/>
          </p:nvPr>
        </p:nvSpPr>
        <p:spPr>
          <a:xfrm>
            <a:off x="1163515" y="620714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3"/>
          </p:nvPr>
        </p:nvSpPr>
        <p:spPr>
          <a:xfrm>
            <a:off x="1163515" y="1874545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4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4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3"/>
          </p:nvPr>
        </p:nvSpPr>
        <p:spPr>
          <a:xfrm>
            <a:off x="345831" y="1633538"/>
            <a:ext cx="84465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4920" y="59284"/>
            <a:ext cx="845244" cy="8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344366" y="1633538"/>
            <a:ext cx="40713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755720" y="1633538"/>
            <a:ext cx="40296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4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73" name="Google Shape;73;p6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84" name="Google Shape;84;p7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92" name="Google Shape;92;p8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>
            <a:spLocks noGrp="1"/>
          </p:cNvSpPr>
          <p:nvPr>
            <p:ph type="pic" idx="2"/>
          </p:nvPr>
        </p:nvSpPr>
        <p:spPr>
          <a:xfrm>
            <a:off x="0" y="1264722"/>
            <a:ext cx="9144000" cy="5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(msg)">
  <p:cSld name="Final Slide (msg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5325930" y="2771562"/>
            <a:ext cx="34515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39750" rIns="79525" bIns="39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107" name="Google Shape;107;p9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9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9pPr>
          </a:lstStyle>
          <a:p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0648" y="107365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55F87-2525-F848-B358-B13D9F4AF45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00294-F874-C04A-8E8D-1613E078B5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351692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8792308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51692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792308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193694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193694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9350696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9350696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2779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44366" y="1633539"/>
            <a:ext cx="8448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36901" y="29097"/>
            <a:ext cx="8228763" cy="593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8" tIns="40819" rIns="81638" bIns="40819" anchor="ctr" anchorCtr="0">
            <a:noAutofit/>
          </a:bodyPr>
          <a:lstStyle/>
          <a:p>
            <a:pPr algn="ctr"/>
            <a:r>
              <a:rPr lang="zxx" sz="5987" b="1"/>
              <a:t>Objekt</a:t>
            </a:r>
            <a:r>
              <a:rPr lang="en-US" sz="5987" b="1"/>
              <a:t>-O</a:t>
            </a:r>
            <a:r>
              <a:rPr lang="zxx" sz="5987" b="1"/>
              <a:t>rientierte</a:t>
            </a:r>
            <a:r>
              <a:rPr lang="zxx" sz="5987" b="1">
                <a:solidFill>
                  <a:schemeClr val="accent2"/>
                </a:solidFill>
              </a:rPr>
              <a:t> Programmierung</a:t>
            </a:r>
            <a:endParaRPr sz="5987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53" y="4321743"/>
            <a:ext cx="3245365" cy="18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1" b="-2924"/>
          <a:stretch/>
        </p:blipFill>
        <p:spPr>
          <a:xfrm>
            <a:off x="5216106" y="4807443"/>
            <a:ext cx="1408193" cy="16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216106" y="4779128"/>
            <a:ext cx="1408192" cy="138627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354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8B0DA-471B-AF4D-AE8C-47F4CEF18E4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zxx" smtClean="0"/>
              <a:pPr algn="r"/>
              <a:t>1</a:t>
            </a:fld>
            <a:endParaRPr lang="zx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4976641" y="4040940"/>
            <a:ext cx="2811988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i="1" dirty="0">
                <a:latin typeface="Berlin Sans FB" panose="020E0602020502020306" pitchFamily="34" charset="77"/>
              </a:rPr>
              <a:t>VORLESUNG 6</a:t>
            </a:r>
          </a:p>
        </p:txBody>
      </p:sp>
    </p:spTree>
    <p:extLst>
      <p:ext uri="{BB962C8B-B14F-4D97-AF65-F5344CB8AC3E}">
        <p14:creationId xmlns:p14="http://schemas.microsoft.com/office/powerpoint/2010/main" val="23923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DF95-6859-2949-86D4-A38E84C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Speicher und Zeiger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80A4-F495-BB4F-B071-2D839DF3A59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10</a:t>
            </a:fld>
            <a:endParaRPr lang="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0BFB52-ABD2-6E44-8B85-02CE35A2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72" y="1604841"/>
            <a:ext cx="4651857" cy="3978000"/>
          </a:xfrm>
        </p:spPr>
        <p:txBody>
          <a:bodyPr/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*p1 = &amp;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*p2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*p3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1CAD43E-7120-9D4F-80D9-D2E8341B1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55653"/>
              </p:ext>
            </p:extLst>
          </p:nvPr>
        </p:nvGraphicFramePr>
        <p:xfrm>
          <a:off x="5436667" y="2021508"/>
          <a:ext cx="979714" cy="312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268879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…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0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4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3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7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…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094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EFD107-2094-D94F-B4E6-677CD08A5040}"/>
              </a:ext>
            </a:extLst>
          </p:cNvPr>
          <p:cNvSpPr txBox="1"/>
          <p:nvPr/>
        </p:nvSpPr>
        <p:spPr>
          <a:xfrm>
            <a:off x="5609771" y="160484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1C095-B13F-DF42-9CBC-B18EA4391200}"/>
              </a:ext>
            </a:extLst>
          </p:cNvPr>
          <p:cNvSpPr txBox="1"/>
          <p:nvPr/>
        </p:nvSpPr>
        <p:spPr>
          <a:xfrm>
            <a:off x="5052696" y="3272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64762-940B-9F48-A4EB-0BE77C60BF62}"/>
              </a:ext>
            </a:extLst>
          </p:cNvPr>
          <p:cNvSpPr txBox="1"/>
          <p:nvPr/>
        </p:nvSpPr>
        <p:spPr>
          <a:xfrm>
            <a:off x="5052696" y="36478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016AF-3B19-5D41-83C3-6CE482EA7873}"/>
              </a:ext>
            </a:extLst>
          </p:cNvPr>
          <p:cNvSpPr txBox="1"/>
          <p:nvPr/>
        </p:nvSpPr>
        <p:spPr>
          <a:xfrm>
            <a:off x="5052696" y="402309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p3</a:t>
            </a:r>
          </a:p>
        </p:txBody>
      </p:sp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47B060F0-0A8E-6C4F-B32D-7A5A0E337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88552"/>
              </p:ext>
            </p:extLst>
          </p:nvPr>
        </p:nvGraphicFramePr>
        <p:xfrm>
          <a:off x="7272724" y="2021508"/>
          <a:ext cx="979714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268879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0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094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15BA9DC-1657-9D4B-B351-5D3178B43E75}"/>
              </a:ext>
            </a:extLst>
          </p:cNvPr>
          <p:cNvSpPr txBox="1"/>
          <p:nvPr/>
        </p:nvSpPr>
        <p:spPr>
          <a:xfrm>
            <a:off x="7272724" y="160484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Heap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84CFD22-CEDD-5E43-8222-590C923C166C}"/>
              </a:ext>
            </a:extLst>
          </p:cNvPr>
          <p:cNvCxnSpPr>
            <a:cxnSpLocks/>
          </p:cNvCxnSpPr>
          <p:nvPr/>
        </p:nvCxnSpPr>
        <p:spPr>
          <a:xfrm flipV="1">
            <a:off x="6096000" y="2931886"/>
            <a:ext cx="1328057" cy="79828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FB10BC1D-FF4A-2745-AA17-691A83FEBF97}"/>
              </a:ext>
            </a:extLst>
          </p:cNvPr>
          <p:cNvSpPr/>
          <p:nvPr/>
        </p:nvSpPr>
        <p:spPr>
          <a:xfrm>
            <a:off x="5623805" y="2986608"/>
            <a:ext cx="979714" cy="501797"/>
          </a:xfrm>
          <a:prstGeom prst="arc">
            <a:avLst>
              <a:gd name="adj1" fmla="val 16382601"/>
              <a:gd name="adj2" fmla="val 5332471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0B8F41-AA88-4B45-A5EA-D3A1788C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Memory Leak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1C4BF5-A439-074F-B7E2-D4F94D22A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45B3-6CE9-6B4D-9BCC-F0AFFB1E24C2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11</a:t>
            </a:fld>
            <a:endParaRPr lang="de"/>
          </a:p>
        </p:txBody>
      </p:sp>
      <p:pic>
        <p:nvPicPr>
          <p:cNvPr id="5122" name="Picture 2" descr="Stack">
            <a:extLst>
              <a:ext uri="{FF2B5EF4-FFF2-40B4-BE49-F238E27FC236}">
                <a16:creationId xmlns:a16="http://schemas.microsoft.com/office/drawing/2014/main" id="{AE6F83DC-79B5-1441-9493-D3401C73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2" y="1418152"/>
            <a:ext cx="7366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98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CF6326-D8B1-5A4B-9E93-A589A93A896D}"/>
              </a:ext>
            </a:extLst>
          </p:cNvPr>
          <p:cNvGrpSpPr/>
          <p:nvPr/>
        </p:nvGrpSpPr>
        <p:grpSpPr>
          <a:xfrm>
            <a:off x="4378688" y="1661885"/>
            <a:ext cx="4558482" cy="3425373"/>
            <a:chOff x="4291604" y="1727198"/>
            <a:chExt cx="4558482" cy="3425373"/>
          </a:xfrm>
        </p:grpSpPr>
        <p:pic>
          <p:nvPicPr>
            <p:cNvPr id="5124" name="Picture 4" descr="Image 1">
              <a:extLst>
                <a:ext uri="{FF2B5EF4-FFF2-40B4-BE49-F238E27FC236}">
                  <a16:creationId xmlns:a16="http://schemas.microsoft.com/office/drawing/2014/main" id="{1D09E306-94A1-0746-A7A9-C8A830D0A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604" y="1727198"/>
              <a:ext cx="4558482" cy="342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84FB1A-B325-F04D-B1B9-232A0C027695}"/>
                </a:ext>
              </a:extLst>
            </p:cNvPr>
            <p:cNvSpPr txBox="1"/>
            <p:nvPr/>
          </p:nvSpPr>
          <p:spPr>
            <a:xfrm>
              <a:off x="4571206" y="3206918"/>
              <a:ext cx="1393330" cy="3724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Function A()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BE6D78-2867-8C4B-8207-DDB5A54ECF28}"/>
                </a:ext>
              </a:extLst>
            </p:cNvPr>
            <p:cNvSpPr txBox="1"/>
            <p:nvPr/>
          </p:nvSpPr>
          <p:spPr>
            <a:xfrm>
              <a:off x="4571206" y="1727198"/>
              <a:ext cx="1393330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Function B()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E20B8F41-AA88-4B45-A5EA-D3A1788C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</p:spPr>
        <p:txBody>
          <a:bodyPr/>
          <a:lstStyle/>
          <a:p>
            <a:r>
              <a:rPr lang="en-US" b="1" dirty="0" err="1"/>
              <a:t>Lokale</a:t>
            </a:r>
            <a:r>
              <a:rPr lang="en-US" b="1" dirty="0"/>
              <a:t> </a:t>
            </a:r>
            <a:r>
              <a:rPr lang="en-US" b="1" dirty="0" err="1"/>
              <a:t>Variablen</a:t>
            </a:r>
            <a:r>
              <a:rPr lang="en-US" b="1" dirty="0"/>
              <a:t> auf dem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52933-A823-904A-B770-A8F3A23F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860" y="1604841"/>
            <a:ext cx="4612940" cy="39780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GB" sz="1800" dirty="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Entity </a:t>
            </a:r>
            <a:r>
              <a:rPr lang="en-GB" sz="1800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800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FunctionB</a:t>
            </a: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(int par)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int</a:t>
            </a: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local = par * 7 + 3;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char</a:t>
            </a: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*mc = ”text”;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dirty="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Entity</a:t>
            </a: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result(</a:t>
            </a:r>
            <a:r>
              <a:rPr lang="en-GB" sz="1800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local,mc</a:t>
            </a: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return &amp;result;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GB" sz="18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GB" sz="1800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FunctionA</a:t>
            </a: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dirty="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*result = </a:t>
            </a:r>
            <a:r>
              <a:rPr lang="en-GB" sz="1800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FunctionB</a:t>
            </a: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(5);</a:t>
            </a:r>
          </a:p>
          <a:p>
            <a:pPr marL="0" lvl="0" indent="0">
              <a:spcBef>
                <a:spcPts val="0"/>
              </a:spcBef>
            </a:pPr>
            <a:r>
              <a:rPr lang="en-GB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45B3-6CE9-6B4D-9BCC-F0AFFB1E24C2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12</a:t>
            </a:fld>
            <a:endParaRPr lang="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4B832-7BB8-C84B-B1F1-D78CD85A5BF0}"/>
              </a:ext>
            </a:extLst>
          </p:cNvPr>
          <p:cNvSpPr/>
          <p:nvPr/>
        </p:nvSpPr>
        <p:spPr>
          <a:xfrm>
            <a:off x="370115" y="5582093"/>
            <a:ext cx="7728856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COMPILER warning: address of stack memory associated with local variable 'result' returned</a:t>
            </a:r>
          </a:p>
        </p:txBody>
      </p:sp>
    </p:spTree>
    <p:extLst>
      <p:ext uri="{BB962C8B-B14F-4D97-AF65-F5344CB8AC3E}">
        <p14:creationId xmlns:p14="http://schemas.microsoft.com/office/powerpoint/2010/main" val="423923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DF95-6859-2949-86D4-A38E84C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Umgang</a:t>
            </a:r>
            <a:r>
              <a:rPr lang="en-US" b="1" dirty="0"/>
              <a:t> </a:t>
            </a:r>
            <a:r>
              <a:rPr lang="en-US" b="1" dirty="0" err="1"/>
              <a:t>mit</a:t>
            </a:r>
            <a:r>
              <a:rPr lang="en-US" b="1" dirty="0"/>
              <a:t> </a:t>
            </a:r>
            <a:r>
              <a:rPr lang="en-US" b="1" dirty="0" err="1"/>
              <a:t>Zeigern</a:t>
            </a:r>
            <a:r>
              <a:rPr lang="en-US" b="1" dirty="0"/>
              <a:t> (Pointer)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6F1DC-69FD-114E-AE24-AC4B0B803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81000">
              <a:spcBef>
                <a:spcPts val="0"/>
              </a:spcBef>
              <a:buSzPts val="2400"/>
              <a:buFont typeface="Arial"/>
              <a:buChar char="●"/>
            </a:pPr>
            <a:r>
              <a:rPr lang="de-DE" dirty="0"/>
              <a:t>Ownership = Die Verantwortung, Ressourcen freizugeben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●"/>
            </a:pPr>
            <a:r>
              <a:rPr lang="de-DE" dirty="0"/>
              <a:t>Schwer zu bestimmen mit “RAW Pointers“</a:t>
            </a:r>
          </a:p>
          <a:p>
            <a:endParaRPr lang="de-DE" dirty="0"/>
          </a:p>
          <a:p>
            <a:r>
              <a:rPr lang="de-DE" dirty="0"/>
              <a:t>Wann soll man auf einem Pointer </a:t>
            </a:r>
            <a:r>
              <a:rPr lang="de-DE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</a:rPr>
              <a:t>delete</a:t>
            </a:r>
            <a:r>
              <a:rPr lang="de-DE" dirty="0"/>
              <a:t> aufrufen?</a:t>
            </a:r>
          </a:p>
          <a:p>
            <a:r>
              <a:rPr lang="de-DE" dirty="0"/>
              <a:t>Nein wenn</a:t>
            </a:r>
          </a:p>
          <a:p>
            <a:pPr marL="685800" indent="-457200">
              <a:buFont typeface="+mj-lt"/>
              <a:buAutoNum type="alphaLcParenR"/>
            </a:pPr>
            <a:r>
              <a:rPr lang="de-DE" dirty="0"/>
              <a:t>das entsprechende Objekt </a:t>
            </a:r>
            <a:r>
              <a:rPr lang="de-DE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</a:rPr>
              <a:t>static</a:t>
            </a:r>
            <a:r>
              <a:rPr lang="de-DE" dirty="0"/>
              <a:t> ist</a:t>
            </a:r>
          </a:p>
          <a:p>
            <a:pPr marL="685800" indent="-457200">
              <a:buFont typeface="+mj-lt"/>
              <a:buAutoNum type="alphaLcParenR"/>
            </a:pPr>
            <a:r>
              <a:rPr lang="de-DE" dirty="0"/>
              <a:t>das entsprechende Objekt schon gelöscht wurde</a:t>
            </a:r>
          </a:p>
          <a:p>
            <a:pPr marL="685800" indent="-457200">
              <a:buFont typeface="+mj-lt"/>
              <a:buAutoNum type="alphaLcParenR"/>
            </a:pPr>
            <a:r>
              <a:rPr lang="de-DE" dirty="0"/>
              <a:t>nicht meine Verantwortung ist (nicht der </a:t>
            </a:r>
            <a:r>
              <a:rPr lang="de-DE" dirty="0" err="1"/>
              <a:t>Owner</a:t>
            </a:r>
            <a:r>
              <a:rPr lang="de-DE" dirty="0"/>
              <a:t>)</a:t>
            </a:r>
          </a:p>
          <a:p>
            <a:pPr marL="685800" indent="-457200">
              <a:buFont typeface="+mj-lt"/>
              <a:buAutoNum type="alphaLcParenR"/>
            </a:pPr>
            <a:r>
              <a:rPr lang="de-DE" dirty="0"/>
              <a:t>das entsprechende Objekt von einer anderen Funktion allokiert wurde</a:t>
            </a:r>
          </a:p>
          <a:p>
            <a:pPr marL="685800" lvl="1" indent="0"/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*en1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de-DE" dirty="0"/>
          </a:p>
          <a:p>
            <a:pPr indent="-381000">
              <a:spcBef>
                <a:spcPts val="0"/>
              </a:spcBef>
              <a:buSzPts val="2400"/>
              <a:buFont typeface="Arial"/>
              <a:buChar char="●"/>
            </a:pPr>
            <a:r>
              <a:rPr lang="de-DE" dirty="0"/>
              <a:t>Probleme mit Pointers:</a:t>
            </a:r>
            <a:r>
              <a:rPr lang="de-DE" dirty="0">
                <a:sym typeface="Wingdings" pitchFamily="2" charset="2"/>
              </a:rPr>
              <a:t> flink</a:t>
            </a:r>
            <a:r>
              <a:rPr lang="de-DE" dirty="0"/>
              <a:t> zu schreiben, schwer zu warten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●"/>
            </a:pPr>
            <a:r>
              <a:rPr lang="de-DE" dirty="0"/>
              <a:t>Lösung “</a:t>
            </a:r>
            <a:r>
              <a:rPr lang="de-DE" b="1" dirty="0">
                <a:solidFill>
                  <a:schemeClr val="accent2"/>
                </a:solidFill>
              </a:rPr>
              <a:t>Smart Pointers</a:t>
            </a:r>
            <a:r>
              <a:rPr lang="de-DE" dirty="0"/>
              <a:t>“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80A4-F495-BB4F-B071-2D839DF3A59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13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9913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EBDCA-6028-F645-9DC8-47BBA2DA817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14</a:t>
            </a:fld>
            <a:endParaRPr lang="de"/>
          </a:p>
        </p:txBody>
      </p:sp>
      <p:pic>
        <p:nvPicPr>
          <p:cNvPr id="5" name="Picture 2" descr="Veranstaltungen |">
            <a:extLst>
              <a:ext uri="{FF2B5EF4-FFF2-40B4-BE49-F238E27FC236}">
                <a16:creationId xmlns:a16="http://schemas.microsoft.com/office/drawing/2014/main" id="{ED9EDC0E-6E6D-CB4B-A8D7-96BAED61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5" y="1483850"/>
            <a:ext cx="8802135" cy="45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8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C9963-96B4-504A-B1E3-85B1058B40B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15</a:t>
            </a:fld>
            <a:endParaRPr lang="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E6275-8897-EA4F-9B31-CACA35678DBE}"/>
              </a:ext>
            </a:extLst>
          </p:cNvPr>
          <p:cNvSpPr txBox="1">
            <a:spLocks/>
          </p:cNvSpPr>
          <p:nvPr/>
        </p:nvSpPr>
        <p:spPr>
          <a:xfrm>
            <a:off x="591386" y="1855141"/>
            <a:ext cx="7961228" cy="92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 err="1">
                <a:latin typeface="Bradley Hand ITC" panose="03070402050302030203" pitchFamily="66" charset="77"/>
              </a:rPr>
              <a:t>Ressourcen</a:t>
            </a:r>
            <a:r>
              <a:rPr lang="en-US" sz="6000" b="1" dirty="0">
                <a:latin typeface="Bradley Hand ITC" panose="03070402050302030203" pitchFamily="66" charset="77"/>
              </a:rPr>
              <a:t> </a:t>
            </a:r>
            <a:r>
              <a:rPr lang="en-US" sz="6000" b="1" dirty="0" err="1">
                <a:latin typeface="Bradley Hand ITC" panose="03070402050302030203" pitchFamily="66" charset="77"/>
              </a:rPr>
              <a:t>Verwaltung</a:t>
            </a:r>
            <a:endParaRPr lang="en-US" sz="6000" b="1" dirty="0">
              <a:latin typeface="Bradley Hand ITC" panose="03070402050302030203" pitchFamily="66" charset="77"/>
            </a:endParaRPr>
          </a:p>
        </p:txBody>
      </p:sp>
      <p:pic>
        <p:nvPicPr>
          <p:cNvPr id="2052" name="Picture 4" descr="Elektrotechnisch unterwiesene Person">
            <a:extLst>
              <a:ext uri="{FF2B5EF4-FFF2-40B4-BE49-F238E27FC236}">
                <a16:creationId xmlns:a16="http://schemas.microsoft.com/office/drawing/2014/main" id="{460CA220-5306-7740-916A-B0B72F47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4" y="2776798"/>
            <a:ext cx="6942504" cy="22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C27C61-8D40-B44F-9745-92CF264A6F90}"/>
              </a:ext>
            </a:extLst>
          </p:cNvPr>
          <p:cNvSpPr txBox="1"/>
          <p:nvPr/>
        </p:nvSpPr>
        <p:spPr>
          <a:xfrm>
            <a:off x="6391373" y="3013367"/>
            <a:ext cx="2630079" cy="1544214"/>
          </a:xfrm>
          <a:prstGeom prst="rect">
            <a:avLst/>
          </a:prstGeom>
          <a:solidFill>
            <a:srgbClr val="FFFF00"/>
          </a:solidFill>
          <a:ln w="76200" cmpd="thickThin">
            <a:solidFill>
              <a:schemeClr val="tx1"/>
            </a:solidFill>
          </a:ln>
        </p:spPr>
        <p:txBody>
          <a:bodyPr wrap="square" lIns="288000" tIns="216000" rIns="288000" bIns="216000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Achtsamer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Umgang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Betriebsmitteln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1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dirty="0"/>
              <a:t>Was ist eine Ressource? 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57172" y="12720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361950" lvl="1" indent="0">
              <a:lnSpc>
                <a:spcPct val="150000"/>
              </a:lnSpc>
              <a:buSzPts val="2400"/>
            </a:pPr>
            <a:r>
              <a:rPr lang="en-GB" sz="2400" i="1" dirty="0"/>
              <a:t>“Something that must be acquired before it can be used“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Files (on Storage)</a:t>
            </a:r>
          </a:p>
          <a:p>
            <a:pPr indent="-381000">
              <a:lnSpc>
                <a:spcPct val="150000"/>
              </a:lnSpc>
              <a:spcBef>
                <a:spcPts val="0"/>
              </a:spcBef>
              <a:buSzPts val="2400"/>
              <a:buFont typeface="Arial"/>
              <a:buChar char="●"/>
            </a:pPr>
            <a:r>
              <a:rPr lang="en-GB" sz="2400" dirty="0"/>
              <a:t>Memory (on Heap)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Sockets (Network Connections)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Locks, Mutexes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GB" sz="2400" dirty="0"/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 err="1"/>
              <a:t>Begrenzte</a:t>
            </a:r>
            <a:r>
              <a:rPr lang="en-GB" sz="2400" dirty="0"/>
              <a:t> </a:t>
            </a:r>
            <a:r>
              <a:rPr lang="en-GB" sz="2400" dirty="0" err="1"/>
              <a:t>Verfügbarkeit</a:t>
            </a:r>
            <a:r>
              <a:rPr lang="en-GB" sz="2400" dirty="0"/>
              <a:t> (limited supply)</a:t>
            </a:r>
          </a:p>
        </p:txBody>
      </p:sp>
      <p:sp>
        <p:nvSpPr>
          <p:cNvPr id="347" name="Google Shape;347;p3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Ressource Verwaltung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314C-8F39-2449-A37C-B308296F62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77563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Probleme anhand Beispiele</a:t>
            </a:r>
            <a:endParaRPr dirty="0"/>
          </a:p>
        </p:txBody>
      </p:sp>
      <p:sp>
        <p:nvSpPr>
          <p:cNvPr id="437" name="Google Shape;437;p50"/>
          <p:cNvSpPr txBox="1">
            <a:spLocks noGrp="1"/>
          </p:cNvSpPr>
          <p:nvPr>
            <p:ph type="body" idx="1"/>
          </p:nvPr>
        </p:nvSpPr>
        <p:spPr>
          <a:xfrm>
            <a:off x="457175" y="1440000"/>
            <a:ext cx="84630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 sz="18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GB" sz="1800" b="1" dirty="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Problem #1 (memory leak)</a:t>
            </a:r>
          </a:p>
          <a:p>
            <a:pPr marL="0" lvl="0" indent="0">
              <a:spcBef>
                <a:spcPts val="0"/>
              </a:spcBef>
            </a:pP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int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-GB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new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int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dynamicSize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</a:p>
          <a:p>
            <a:pPr marL="0" indent="0">
              <a:spcBef>
                <a:spcPts val="0"/>
              </a:spcBef>
            </a:pP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800" b="1" dirty="0">
                <a:solidFill>
                  <a:srgbClr val="00B05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when </a:t>
            </a:r>
            <a:r>
              <a:rPr lang="en-GB" sz="1800" b="1" dirty="0" err="1">
                <a:solidFill>
                  <a:srgbClr val="00B05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GB" sz="1800" b="1" dirty="0">
                <a:solidFill>
                  <a:srgbClr val="00B05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goes out of scope memory needs to be freed</a:t>
            </a:r>
            <a:endParaRPr lang="en-US" b="1" dirty="0"/>
          </a:p>
          <a:p>
            <a:pPr marL="0" indent="0">
              <a:spcBef>
                <a:spcPts val="0"/>
              </a:spcBef>
            </a:pPr>
            <a:endParaRPr lang="en-GB" sz="1800" b="1" dirty="0">
              <a:solidFill>
                <a:srgbClr val="00B05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</a:pPr>
            <a:r>
              <a:rPr lang="en-GB" sz="1800" b="1" dirty="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Problem #2 (deadlock)</a:t>
            </a:r>
          </a:p>
          <a:p>
            <a:pPr marL="0" indent="0">
              <a:spcBef>
                <a:spcPts val="0"/>
              </a:spcBef>
            </a:pPr>
            <a:r>
              <a:rPr lang="en-GB" sz="1800" b="1" dirty="0">
                <a:solidFill>
                  <a:srgbClr val="0070C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GB" sz="18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::mutex </a:t>
            </a:r>
            <a:r>
              <a:rPr lang="en-GB" sz="1800" b="1" dirty="0" err="1">
                <a:solidFill>
                  <a:srgbClr val="7030A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globalMutex</a:t>
            </a:r>
            <a:endParaRPr lang="en-GB" sz="1800" b="1" dirty="0">
              <a:solidFill>
                <a:srgbClr val="7030A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</a:pP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void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funcCalledInMultipleThreads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lvl="0" indent="0">
              <a:spcBef>
                <a:spcPts val="0"/>
              </a:spcBef>
            </a:pPr>
            <a:r>
              <a:rPr lang="en-GB" sz="1800" b="1" dirty="0">
                <a:solidFill>
                  <a:srgbClr val="7030A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b="1" dirty="0" err="1">
                <a:solidFill>
                  <a:srgbClr val="7030A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globalMutex</a:t>
            </a:r>
            <a:r>
              <a:rPr lang="en-GB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.lock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spcBef>
                <a:spcPts val="0"/>
              </a:spcBef>
            </a:pP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marL="0" lvl="0" indent="0">
              <a:spcBef>
                <a:spcPts val="0"/>
              </a:spcBef>
            </a:pP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800" b="1" dirty="0">
                <a:solidFill>
                  <a:srgbClr val="00B05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the lock remains and blocks all threads from executing</a:t>
            </a:r>
          </a:p>
          <a:p>
            <a:pPr marL="0" indent="0">
              <a:spcBef>
                <a:spcPts val="0"/>
              </a:spcBef>
            </a:pPr>
            <a:endParaRPr lang="en-GB" sz="1800" b="1" dirty="0">
              <a:solidFill>
                <a:srgbClr val="00B05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</a:pPr>
            <a:r>
              <a:rPr lang="en-GB" sz="1800" b="1" dirty="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Problem #3 (</a:t>
            </a:r>
            <a:r>
              <a:rPr lang="en-GB" sz="1800" b="1" dirty="0" err="1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threadjoin</a:t>
            </a:r>
            <a:r>
              <a:rPr lang="en-GB" sz="1800" b="1" dirty="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indent="0">
              <a:spcBef>
                <a:spcPts val="0"/>
              </a:spcBef>
            </a:pPr>
            <a:r>
              <a:rPr lang="en-GB" sz="18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  </a:t>
            </a:r>
            <a:r>
              <a:rPr lang="en-GB" sz="1800" b="1" dirty="0">
                <a:solidFill>
                  <a:srgbClr val="0070C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GB" sz="18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::Thread t1([]() {</a:t>
            </a:r>
          </a:p>
          <a:p>
            <a:pPr marL="0" lvl="0" indent="0">
              <a:spcBef>
                <a:spcPts val="0"/>
              </a:spcBef>
            </a:pP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    </a:t>
            </a:r>
            <a:r>
              <a:rPr lang="en-GB" sz="1800" b="1" dirty="0">
                <a:solidFill>
                  <a:srgbClr val="00B050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// do some stuff in a thread</a:t>
            </a:r>
          </a:p>
          <a:p>
            <a:pPr marL="0" lvl="0" indent="0">
              <a:spcBef>
                <a:spcPts val="0"/>
              </a:spcBef>
            </a:pP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});</a:t>
            </a:r>
          </a:p>
          <a:p>
            <a:pPr marL="0" lvl="0" indent="0">
              <a:spcBef>
                <a:spcPts val="0"/>
              </a:spcBef>
            </a:pP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800" b="1" dirty="0">
                <a:solidFill>
                  <a:srgbClr val="00B05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thread needs to be joined before termination</a:t>
            </a:r>
          </a:p>
        </p:txBody>
      </p:sp>
      <p:sp>
        <p:nvSpPr>
          <p:cNvPr id="438" name="Google Shape;438;p50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Ressourcen Verwaltung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FC9DA-19EE-964C-B19B-59005285D11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17</a:t>
            </a:fld>
            <a:endParaRPr lang="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dirty="0"/>
              <a:t>RAII Prinzip - </a:t>
            </a:r>
            <a:r>
              <a:rPr lang="de" dirty="0" err="1"/>
              <a:t>Resource</a:t>
            </a:r>
            <a:r>
              <a:rPr lang="de" dirty="0"/>
              <a:t> </a:t>
            </a:r>
            <a:r>
              <a:rPr lang="de" dirty="0" err="1"/>
              <a:t>Allocation</a:t>
            </a:r>
            <a:r>
              <a:rPr lang="de" dirty="0"/>
              <a:t> </a:t>
            </a:r>
            <a:r>
              <a:rPr lang="de" dirty="0" err="1"/>
              <a:t>Is</a:t>
            </a:r>
            <a:r>
              <a:rPr lang="de" dirty="0"/>
              <a:t> </a:t>
            </a:r>
            <a:r>
              <a:rPr lang="de" dirty="0" err="1"/>
              <a:t>Initialization</a:t>
            </a:r>
            <a:r>
              <a:rPr lang="de" dirty="0"/>
              <a:t> 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57172" y="12720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533400" lvl="1" indent="0">
              <a:buSzPts val="2400"/>
            </a:pPr>
            <a:r>
              <a:rPr lang="en-GB" sz="2400" i="1" dirty="0"/>
              <a:t>“A</a:t>
            </a:r>
            <a:r>
              <a:rPr lang="de" sz="2400" i="1" dirty="0"/>
              <a:t> </a:t>
            </a:r>
            <a:r>
              <a:rPr lang="de" sz="2400" i="1" dirty="0" err="1"/>
              <a:t>resource</a:t>
            </a:r>
            <a:r>
              <a:rPr lang="de" sz="2400" i="1" dirty="0"/>
              <a:t> </a:t>
            </a:r>
            <a:r>
              <a:rPr lang="de" sz="2400" i="1" dirty="0" err="1"/>
              <a:t>is</a:t>
            </a:r>
            <a:r>
              <a:rPr lang="de" sz="2400" i="1" dirty="0"/>
              <a:t> </a:t>
            </a:r>
            <a:r>
              <a:rPr lang="de" sz="2400" i="1" dirty="0" err="1"/>
              <a:t>acquired</a:t>
            </a:r>
            <a:r>
              <a:rPr lang="de" sz="2400" i="1" dirty="0"/>
              <a:t> in </a:t>
            </a:r>
            <a:r>
              <a:rPr lang="de" sz="2400" i="1" dirty="0" err="1"/>
              <a:t>the</a:t>
            </a:r>
            <a:r>
              <a:rPr lang="de" sz="2400" i="1" dirty="0"/>
              <a:t> </a:t>
            </a:r>
            <a:r>
              <a:rPr lang="de" sz="2400" i="1" dirty="0" err="1"/>
              <a:t>constructor</a:t>
            </a:r>
            <a:r>
              <a:rPr lang="de" sz="2400" i="1" dirty="0"/>
              <a:t> </a:t>
            </a:r>
            <a:r>
              <a:rPr lang="de" sz="2400" i="1" dirty="0" err="1"/>
              <a:t>and</a:t>
            </a:r>
            <a:r>
              <a:rPr lang="de" sz="2400" i="1" dirty="0"/>
              <a:t> </a:t>
            </a:r>
            <a:r>
              <a:rPr lang="de" sz="2400" i="1" dirty="0" err="1"/>
              <a:t>released</a:t>
            </a:r>
            <a:r>
              <a:rPr lang="de" sz="2400" i="1" dirty="0"/>
              <a:t> in </a:t>
            </a:r>
            <a:r>
              <a:rPr lang="de" sz="2400" i="1" dirty="0" err="1"/>
              <a:t>the</a:t>
            </a:r>
            <a:r>
              <a:rPr lang="de" sz="2400" i="1" dirty="0"/>
              <a:t> </a:t>
            </a:r>
            <a:r>
              <a:rPr lang="de" sz="2400" i="1" dirty="0" err="1"/>
              <a:t>corresponding</a:t>
            </a:r>
            <a:r>
              <a:rPr lang="de" sz="2400" i="1" dirty="0"/>
              <a:t> </a:t>
            </a:r>
            <a:r>
              <a:rPr lang="de" sz="2400" i="1" dirty="0" err="1"/>
              <a:t>destructor</a:t>
            </a:r>
            <a:r>
              <a:rPr lang="de" sz="2400" i="1" dirty="0"/>
              <a:t>“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de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Die Befolgung von diesem Prinzip erlaubt</a:t>
            </a:r>
          </a:p>
          <a:p>
            <a:pPr lvl="1" indent="-381000">
              <a:buSzPts val="2400"/>
              <a:buChar char="●"/>
            </a:pPr>
            <a:r>
              <a:rPr lang="de" sz="2400" dirty="0"/>
              <a:t>Ignoriere die Lebensdauer von Ressourcen</a:t>
            </a:r>
          </a:p>
          <a:p>
            <a:pPr lvl="1" indent="-381000">
              <a:buSzPts val="2400"/>
              <a:buChar char="●"/>
            </a:pPr>
            <a:r>
              <a:rPr lang="de" sz="2400" dirty="0"/>
              <a:t>Fokus auf die Lebensdauer von Objekten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/>
              <a:t>Kapselung</a:t>
            </a:r>
            <a:r>
              <a:rPr lang="en-US" sz="2400" dirty="0"/>
              <a:t> der </a:t>
            </a:r>
            <a:r>
              <a:rPr lang="en-US" sz="2400" dirty="0" err="1"/>
              <a:t>Verwaltung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</a:t>
            </a:r>
            <a:r>
              <a:rPr lang="en-US" sz="2400" dirty="0" err="1"/>
              <a:t>Objekt</a:t>
            </a:r>
            <a:endParaRPr lang="en-US" sz="2400" dirty="0"/>
          </a:p>
          <a:p>
            <a:pPr indent="-381000">
              <a:buSzPts val="2400"/>
              <a:buChar char="●"/>
            </a:pPr>
            <a:r>
              <a:rPr lang="en-US" sz="2400" dirty="0" err="1"/>
              <a:t>Daumenregel</a:t>
            </a:r>
            <a:r>
              <a:rPr lang="en-US" sz="2400" dirty="0"/>
              <a:t>:</a:t>
            </a:r>
          </a:p>
          <a:p>
            <a:pPr lvl="1" indent="-381000">
              <a:buSzPts val="2400"/>
              <a:buChar char="●"/>
            </a:pPr>
            <a:r>
              <a:rPr lang="en-US" sz="2400" dirty="0" err="1"/>
              <a:t>Kein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</a:rPr>
              <a:t>new</a:t>
            </a:r>
            <a:r>
              <a:rPr lang="en-US" sz="2400" dirty="0"/>
              <a:t> &amp; </a:t>
            </a:r>
            <a:r>
              <a:rPr lang="en-US" sz="2400" dirty="0" err="1"/>
              <a:t>Kein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</a:rPr>
              <a:t>delete</a:t>
            </a:r>
            <a:r>
              <a:rPr lang="en-US" sz="2400" dirty="0"/>
              <a:t> </a:t>
            </a:r>
            <a:r>
              <a:rPr lang="en-US" sz="2400" dirty="0" err="1"/>
              <a:t>anderswo</a:t>
            </a:r>
            <a:r>
              <a:rPr lang="en-US" sz="2400" dirty="0"/>
              <a:t>!</a:t>
            </a:r>
          </a:p>
          <a:p>
            <a:pPr lvl="1" indent="-381000">
              <a:buSzPts val="2400"/>
              <a:buChar char="●"/>
            </a:pPr>
            <a:r>
              <a:rPr lang="en-US" sz="2400" dirty="0" err="1"/>
              <a:t>Kein</a:t>
            </a:r>
            <a:r>
              <a:rPr lang="en-US" sz="2400" dirty="0"/>
              <a:t> </a:t>
            </a:r>
            <a:r>
              <a:rPr lang="en-US" sz="2400" dirty="0" err="1"/>
              <a:t>explizites</a:t>
            </a:r>
            <a:r>
              <a:rPr lang="en-US" sz="2400" dirty="0"/>
              <a:t> lock/unlock von Mutexes</a:t>
            </a:r>
          </a:p>
          <a:p>
            <a:pPr marL="533400" lvl="1" indent="0">
              <a:buSzPts val="2400"/>
            </a:pPr>
            <a:endParaRPr lang="en-US" sz="2400" i="1" dirty="0"/>
          </a:p>
          <a:p>
            <a:pPr marL="533400" lvl="1" indent="0">
              <a:buSzPts val="2400"/>
            </a:pPr>
            <a:r>
              <a:rPr lang="en-US" sz="2400" i="1" dirty="0"/>
              <a:t>”</a:t>
            </a:r>
            <a:r>
              <a:rPr lang="en-US" sz="2400" i="1" dirty="0" err="1"/>
              <a:t>Ausnahmen</a:t>
            </a:r>
            <a:r>
              <a:rPr lang="en-US" sz="2400" i="1" dirty="0"/>
              <a:t> </a:t>
            </a:r>
            <a:r>
              <a:rPr lang="en-US" sz="2400" i="1" dirty="0" err="1"/>
              <a:t>bestätigen</a:t>
            </a:r>
            <a:r>
              <a:rPr lang="en-US" sz="2400" i="1" dirty="0"/>
              <a:t> die Regel”</a:t>
            </a:r>
          </a:p>
        </p:txBody>
      </p:sp>
      <p:sp>
        <p:nvSpPr>
          <p:cNvPr id="347" name="Google Shape;347;p3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Ressource Verwaltung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314C-8F39-2449-A37C-B308296F62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18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3980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dirty="0"/>
              <a:t>RAII Klassen aus der </a:t>
            </a:r>
            <a:r>
              <a:rPr lang="de" dirty="0" err="1"/>
              <a:t>Standardbibliotek</a:t>
            </a:r>
            <a:r>
              <a:rPr lang="de" dirty="0"/>
              <a:t> 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246715" y="1286555"/>
            <a:ext cx="3592314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GB" dirty="0" err="1"/>
              <a:t>Bekannte</a:t>
            </a:r>
            <a:r>
              <a:rPr lang="en-GB" dirty="0"/>
              <a:t> Klassen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de" b="1" dirty="0"/>
              <a:t>Smart Pointers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lang="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de" b="1" dirty="0"/>
              <a:t>Smart Lock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scoped_lock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81000">
              <a:buSzPts val="2400"/>
              <a:buChar char="●"/>
            </a:pPr>
            <a:endParaRPr lang="en-US" sz="2400" dirty="0" err="1"/>
          </a:p>
        </p:txBody>
      </p:sp>
      <p:sp>
        <p:nvSpPr>
          <p:cNvPr id="347" name="Google Shape;347;p3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Ressource Verwaltung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314C-8F39-2449-A37C-B308296F62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19</a:t>
            </a:fld>
            <a:endParaRPr lang="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100A4-A5D1-4048-BE88-A292ECB4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31" y="1695194"/>
            <a:ext cx="5627824" cy="327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2" y="1440000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Wiederholung</a:t>
            </a:r>
          </a:p>
          <a:p>
            <a:pPr lvl="0"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Ressourcen Verwaltung (</a:t>
            </a:r>
            <a:r>
              <a:rPr lang="de-DE" sz="2400" dirty="0" err="1"/>
              <a:t>Resource</a:t>
            </a:r>
            <a:r>
              <a:rPr lang="de-DE" sz="2400" dirty="0"/>
              <a:t> Management)</a:t>
            </a:r>
          </a:p>
          <a:p>
            <a:pPr indent="-381000">
              <a:lnSpc>
                <a:spcPct val="150000"/>
              </a:lnSpc>
              <a:buSzPts val="2400"/>
              <a:buFont typeface="Noto Sans Symbols"/>
              <a:buChar char="●"/>
            </a:pPr>
            <a:r>
              <a:rPr lang="de-DE" sz="2400" dirty="0"/>
              <a:t>Smart Pointers</a:t>
            </a:r>
          </a:p>
          <a:p>
            <a:pPr lvl="1" indent="-381000">
              <a:lnSpc>
                <a:spcPct val="150000"/>
              </a:lnSpc>
              <a:spcBef>
                <a:spcPts val="500"/>
              </a:spcBef>
              <a:buSzPts val="2400"/>
              <a:buChar char="●"/>
            </a:pPr>
            <a:r>
              <a:rPr lang="de-DE" sz="2400" dirty="0"/>
              <a:t>Unique Pointers</a:t>
            </a:r>
          </a:p>
          <a:p>
            <a:pPr lvl="1" indent="-381000">
              <a:lnSpc>
                <a:spcPct val="150000"/>
              </a:lnSpc>
              <a:spcBef>
                <a:spcPts val="500"/>
              </a:spcBef>
              <a:buSzPts val="2400"/>
              <a:buChar char="●"/>
            </a:pPr>
            <a:r>
              <a:rPr lang="de-DE" sz="2400" dirty="0" err="1"/>
              <a:t>Shared</a:t>
            </a:r>
            <a:r>
              <a:rPr lang="de-DE" sz="2400" dirty="0"/>
              <a:t> Pointers</a:t>
            </a:r>
          </a:p>
          <a:p>
            <a:pPr lvl="1" indent="-381000">
              <a:lnSpc>
                <a:spcPct val="150000"/>
              </a:lnSpc>
              <a:spcBef>
                <a:spcPts val="500"/>
              </a:spcBef>
              <a:buSzPts val="2400"/>
              <a:buChar char="●"/>
            </a:pPr>
            <a:r>
              <a:rPr lang="de-DE" sz="2400" dirty="0" err="1"/>
              <a:t>Weak</a:t>
            </a:r>
            <a:r>
              <a:rPr lang="de-DE" sz="2400" dirty="0"/>
              <a:t> Pointers</a:t>
            </a:r>
          </a:p>
          <a:p>
            <a:pPr marL="76200" lvl="0" indent="0">
              <a:lnSpc>
                <a:spcPct val="150000"/>
              </a:lnSpc>
              <a:buSzPts val="2400"/>
            </a:pPr>
            <a:r>
              <a:rPr lang="en-US" sz="2400" i="1" u="sng" dirty="0"/>
              <a:t>Quiz </a:t>
            </a:r>
            <a:r>
              <a:rPr lang="en-US" sz="2400" i="1" u="sng" dirty="0" err="1"/>
              <a:t>für</a:t>
            </a:r>
            <a:r>
              <a:rPr lang="en-US" sz="2400" i="1" u="sng" dirty="0"/>
              <a:t> </a:t>
            </a:r>
            <a:r>
              <a:rPr lang="en-US" sz="2400" b="1" i="1" u="sng" dirty="0"/>
              <a:t>ALLE</a:t>
            </a:r>
            <a:r>
              <a:rPr lang="en-US" sz="2400" i="1" u="sng" dirty="0"/>
              <a:t> </a:t>
            </a:r>
            <a:r>
              <a:rPr lang="en-US" sz="2400" i="1" u="sng" dirty="0" err="1"/>
              <a:t>Seminargruppen</a:t>
            </a:r>
            <a:r>
              <a:rPr lang="en-US" sz="2400" i="1" u="sng" dirty="0"/>
              <a:t>:</a:t>
            </a:r>
          </a:p>
          <a:p>
            <a:pPr marL="76200" lvl="0" indent="0">
              <a:lnSpc>
                <a:spcPct val="150000"/>
              </a:lnSpc>
              <a:buSzPts val="2400"/>
            </a:pPr>
            <a:r>
              <a:rPr lang="en-US" sz="2400" b="1" dirty="0"/>
              <a:t>13. April –  </a:t>
            </a:r>
            <a:r>
              <a:rPr lang="en-US" sz="2400" dirty="0"/>
              <a:t>50% der </a:t>
            </a:r>
            <a:r>
              <a:rPr lang="en-US" sz="2400" dirty="0" err="1"/>
              <a:t>prakt</a:t>
            </a:r>
            <a:r>
              <a:rPr lang="en-US" sz="2400" dirty="0"/>
              <a:t>. </a:t>
            </a:r>
            <a:r>
              <a:rPr lang="en-US" sz="2400" dirty="0" err="1"/>
              <a:t>Prüfung</a:t>
            </a:r>
            <a:r>
              <a:rPr lang="en-US" sz="2400" dirty="0"/>
              <a:t>, 15% Endnote</a:t>
            </a:r>
          </a:p>
        </p:txBody>
      </p:sp>
      <p:sp>
        <p:nvSpPr>
          <p:cNvPr id="143" name="Google Shape;143;p1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7439C-234B-AA40-B457-924FA1CE24A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 dirty="0"/>
          </a:p>
        </p:txBody>
      </p:sp>
      <p:pic>
        <p:nvPicPr>
          <p:cNvPr id="4098" name="Picture 2" descr="C++ Core Guidelines: Rules to Resource Management - ModernesCpp.com">
            <a:extLst>
              <a:ext uri="{FF2B5EF4-FFF2-40B4-BE49-F238E27FC236}">
                <a16:creationId xmlns:a16="http://schemas.microsoft.com/office/drawing/2014/main" id="{D56DB0B2-E45B-D345-89B2-E4199E8D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78" y="2915557"/>
            <a:ext cx="39116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>
                <a:latin typeface="Bradley Hand ITC" panose="03070402050302030203" pitchFamily="66" charset="77"/>
              </a:rPr>
              <a:t>Smart Pointers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20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75138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57171" y="1272041"/>
            <a:ext cx="8611415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361950" lvl="1" indent="0">
              <a:lnSpc>
                <a:spcPct val="150000"/>
              </a:lnSpc>
              <a:buSzPts val="2400"/>
            </a:pPr>
            <a:r>
              <a:rPr lang="en-GB" sz="2400" i="1" dirty="0"/>
              <a:t>For resources used in a single scope (within a function)</a:t>
            </a:r>
          </a:p>
          <a:p>
            <a:pPr marL="533400" lvl="0" indent="-457200">
              <a:lnSpc>
                <a:spcPct val="150000"/>
              </a:lnSpc>
              <a:spcBef>
                <a:spcPts val="0"/>
              </a:spcBef>
              <a:buSzPts val="2400"/>
              <a:buFont typeface="+mj-lt"/>
              <a:buAutoNum type="arabicParenR"/>
            </a:pPr>
            <a:r>
              <a:rPr lang="de-DE" sz="2400" dirty="0"/>
              <a:t>Objekt wird mit Konstruktor initialisiert.</a:t>
            </a:r>
            <a:br>
              <a:rPr lang="de-DE" sz="2400" dirty="0"/>
            </a:br>
            <a:r>
              <a:rPr lang="en-GB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&lt;Entity&gt; up = </a:t>
            </a:r>
            <a:r>
              <a:rPr lang="en-GB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&lt;Entity&gt;();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400" dirty="0">
                <a:sym typeface="Wingdings" pitchFamily="2" charset="2"/>
              </a:rPr>
              <a:t> kein explizites </a:t>
            </a:r>
            <a:r>
              <a:rPr lang="en-US" sz="2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</a:rPr>
              <a:t>new</a:t>
            </a:r>
            <a:r>
              <a:rPr lang="de-DE" sz="2400" dirty="0">
                <a:sym typeface="Wingdings" pitchFamily="2" charset="2"/>
              </a:rPr>
              <a:t>, verwendet dennoch Konstruktor!</a:t>
            </a:r>
            <a:endParaRPr lang="de-DE" sz="2400" dirty="0"/>
          </a:p>
          <a:p>
            <a:pPr marL="533400" lvl="0" indent="-457200">
              <a:lnSpc>
                <a:spcPct val="150000"/>
              </a:lnSpc>
              <a:spcBef>
                <a:spcPts val="0"/>
              </a:spcBef>
              <a:buSzPts val="2400"/>
              <a:buFont typeface="+mj-lt"/>
              <a:buAutoNum type="arabicParenR"/>
            </a:pPr>
            <a:r>
              <a:rPr lang="de-DE" sz="2400" dirty="0"/>
              <a:t>Objekt wird mit Ende des Gültigkeitsbereiches automatisch terminiert.</a:t>
            </a:r>
            <a:br>
              <a:rPr lang="de-DE" sz="2400" dirty="0"/>
            </a:br>
            <a:r>
              <a:rPr lang="de-DE" sz="2400" dirty="0">
                <a:sym typeface="Wingdings" pitchFamily="2" charset="2"/>
              </a:rPr>
              <a:t> k</a:t>
            </a:r>
            <a:r>
              <a:rPr lang="de-DE" sz="2400" dirty="0"/>
              <a:t>ein explizites </a:t>
            </a:r>
            <a:r>
              <a:rPr lang="en-US" sz="2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</a:rPr>
              <a:t>delete</a:t>
            </a:r>
            <a:r>
              <a:rPr lang="de-DE" sz="2400" dirty="0"/>
              <a:t>, </a:t>
            </a:r>
            <a:r>
              <a:rPr lang="de-DE" sz="2400" dirty="0" err="1">
                <a:sym typeface="Wingdings" pitchFamily="2" charset="2"/>
              </a:rPr>
              <a:t>Destruktor</a:t>
            </a:r>
            <a:r>
              <a:rPr lang="de-DE" sz="2400" dirty="0">
                <a:sym typeface="Wingdings" pitchFamily="2" charset="2"/>
              </a:rPr>
              <a:t> muss definiert sein!</a:t>
            </a:r>
            <a:endParaRPr lang="de-DE" sz="2400" dirty="0"/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arenR"/>
            </a:pPr>
            <a:r>
              <a:rPr lang="de-DE" sz="2400" dirty="0"/>
              <a:t>Referenz kann </a:t>
            </a:r>
            <a:r>
              <a:rPr lang="de-DE" sz="2400" b="1" dirty="0"/>
              <a:t>nicht</a:t>
            </a:r>
            <a:r>
              <a:rPr lang="de-DE" sz="2400" dirty="0"/>
              <a:t> zugewiesen oder weitergegeben werden! </a:t>
            </a:r>
          </a:p>
        </p:txBody>
      </p:sp>
      <p:sp>
        <p:nvSpPr>
          <p:cNvPr id="347" name="Google Shape;347;p3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Ressource Verwaltung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314C-8F39-2449-A37C-B308296F62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84729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14AD-2AB3-4343-A1B8-0D8BEB18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– </a:t>
            </a:r>
            <a:r>
              <a:rPr lang="en-US" dirty="0" err="1"/>
              <a:t>Klasse</a:t>
            </a:r>
            <a:r>
              <a:rPr lang="en-US" dirty="0"/>
              <a:t> “Song”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D0AA-6A5A-CD41-BE7D-EDF4DBA0474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22</a:t>
            </a:fld>
            <a:endParaRPr lang="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83D72-37A5-154A-9481-10FD7375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73" y="1592825"/>
            <a:ext cx="6313741" cy="3690375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artist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artist_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	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artist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artist_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{}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void print(){}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D9FEE91-645F-0747-AFBF-D26DE2C1F475}"/>
              </a:ext>
            </a:extLst>
          </p:cNvPr>
          <p:cNvSpPr/>
          <p:nvPr/>
        </p:nvSpPr>
        <p:spPr>
          <a:xfrm>
            <a:off x="6549571" y="3860800"/>
            <a:ext cx="558800" cy="808520"/>
          </a:xfrm>
          <a:prstGeom prst="rightBrace">
            <a:avLst>
              <a:gd name="adj1" fmla="val 25216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C96E3-50C6-EC47-8CD6-E16472E84F95}"/>
              </a:ext>
            </a:extLst>
          </p:cNvPr>
          <p:cNvSpPr txBox="1"/>
          <p:nvPr/>
        </p:nvSpPr>
        <p:spPr>
          <a:xfrm>
            <a:off x="7108371" y="3680284"/>
            <a:ext cx="1897743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NOTA BENE:</a:t>
            </a:r>
            <a:br>
              <a:rPr lang="en-US" u="sng" dirty="0"/>
            </a:br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Konstruktorsyntax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initialisieren</a:t>
            </a:r>
            <a:r>
              <a:rPr lang="en-US" dirty="0"/>
              <a:t> der Attribute</a:t>
            </a:r>
          </a:p>
        </p:txBody>
      </p:sp>
    </p:spTree>
    <p:extLst>
      <p:ext uri="{BB962C8B-B14F-4D97-AF65-F5344CB8AC3E}">
        <p14:creationId xmlns:p14="http://schemas.microsoft.com/office/powerpoint/2010/main" val="34365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14AD-2AB3-4343-A1B8-0D8BEB18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D0AA-6A5A-CD41-BE7D-EDF4DBA0474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23</a:t>
            </a:fld>
            <a:endParaRPr lang="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83D72-37A5-154A-9481-10FD7375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384" y="1347019"/>
            <a:ext cx="6498784" cy="4770317"/>
          </a:xfrm>
          <a:solidFill>
            <a:schemeClr val="bg2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unique_ptr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SongFactory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artist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Implicit move operation into the variable that stores the result.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make_unique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artist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Create a new unique_ptr with a new object.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make_unique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</a:t>
            </a:r>
            <a:r>
              <a:rPr lang="en-RU" sz="1200" dirty="0">
                <a:solidFill>
                  <a:srgbClr val="CE91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"Mr. Children"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RU" sz="1200" dirty="0">
                <a:solidFill>
                  <a:srgbClr val="CE91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"Namonaki Uta"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Use the unique_ptr.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-&gt;print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vector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titles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Move raw pointer from one unique_ptr to another.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unique_ptr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song2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Obtain unique_ptr from function that returns by value.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song3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SongFactory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RU" sz="1200" dirty="0">
                <a:solidFill>
                  <a:srgbClr val="CE91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"Michael Jackson"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RU" sz="1200" dirty="0">
                <a:solidFill>
                  <a:srgbClr val="CE91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"Beat It"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RU" sz="1200" dirty="0">
                <a:solidFill>
                  <a:srgbClr val="B5CEA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43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57172" y="12720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361950" lvl="1" indent="0">
              <a:lnSpc>
                <a:spcPct val="150000"/>
              </a:lnSpc>
              <a:buSzPts val="2400"/>
            </a:pPr>
            <a:r>
              <a:rPr lang="en-GB" sz="2400" i="1" dirty="0"/>
              <a:t>For resources shared among different scopes, e.g. passed around between functions.</a:t>
            </a:r>
          </a:p>
          <a:p>
            <a:pPr marL="533400" lvl="0" indent="-457200">
              <a:lnSpc>
                <a:spcPct val="150000"/>
              </a:lnSpc>
              <a:spcBef>
                <a:spcPts val="0"/>
              </a:spcBef>
              <a:buSzPts val="2400"/>
              <a:buFont typeface="+mj-lt"/>
              <a:buAutoNum type="arabicParenR"/>
            </a:pPr>
            <a:r>
              <a:rPr lang="de-DE" sz="2400" dirty="0"/>
              <a:t>Objekt wird mit Konstruktor initialisiert.</a:t>
            </a:r>
            <a:br>
              <a:rPr lang="de-DE" sz="2400" dirty="0"/>
            </a:br>
            <a:r>
              <a:rPr lang="en-GB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&lt;Entity&gt;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&lt;Entity&gt;();</a:t>
            </a:r>
          </a:p>
          <a:p>
            <a:pPr marL="533400" lvl="0" indent="-457200">
              <a:lnSpc>
                <a:spcPct val="150000"/>
              </a:lnSpc>
              <a:spcBef>
                <a:spcPts val="0"/>
              </a:spcBef>
              <a:buSzPts val="2400"/>
              <a:buFont typeface="+mj-lt"/>
              <a:buAutoNum type="arabicParenR"/>
            </a:pPr>
            <a:r>
              <a:rPr lang="de-DE" sz="2400" dirty="0"/>
              <a:t>Referenz kann zugewiesen und weitergegeben werden! </a:t>
            </a:r>
            <a:endParaRPr lang="en-GB" sz="2400" i="1" dirty="0"/>
          </a:p>
          <a:p>
            <a:pPr marL="533400" lvl="0" indent="-457200">
              <a:lnSpc>
                <a:spcPct val="150000"/>
              </a:lnSpc>
              <a:spcBef>
                <a:spcPts val="0"/>
              </a:spcBef>
              <a:buSzPts val="2400"/>
              <a:buFont typeface="+mj-lt"/>
              <a:buAutoNum type="arabicParenR"/>
            </a:pPr>
            <a:r>
              <a:rPr lang="de-DE" sz="2400" dirty="0"/>
              <a:t>Referenz zählt mit wie oft das Objekt referenziert wird. Sobald der Zähler 0 wird, wird auch das Objekt automatisch terminiert.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GB" sz="2400" dirty="0"/>
          </a:p>
        </p:txBody>
      </p:sp>
      <p:sp>
        <p:nvSpPr>
          <p:cNvPr id="347" name="Google Shape;347;p3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Ressource Verwaltung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314C-8F39-2449-A37C-B308296F62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24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59926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14AD-2AB3-4343-A1B8-0D8BEB18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– Shared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D0AA-6A5A-CD41-BE7D-EDF4DBA0474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25</a:t>
            </a:fld>
            <a:endParaRPr lang="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83D72-37A5-154A-9481-10FD7375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72" y="1335024"/>
            <a:ext cx="7349641" cy="5105105"/>
          </a:xfrm>
          <a:solidFill>
            <a:schemeClr val="bg2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make_shared function when possible.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sp1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make_shared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L"The Beatles"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L"Im Happy Just to Dance With You"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sp2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4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L"Lady Gaga"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L"Just Dance"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//Initialize with copy constructor. Increments ref count.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sp3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sp2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"sp2/sp3.refs: 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sp2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use_count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sp3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use_count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//Initialize via assignment. Increments ref count.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sp4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sp2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"sp2/sp4.refs: 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sp2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use_count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sp4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use_count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//Initialize with nullptr. sp7 is empty.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sp7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"sp7.refs: 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sp7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use_count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swap pointers as well as ref counts.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sp1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sp2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"sp1/sp2.refs: 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sp1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use_count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sp2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use_count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9E949-B3E5-4AF0-1837-8C123267B05E}"/>
              </a:ext>
            </a:extLst>
          </p:cNvPr>
          <p:cNvSpPr txBox="1"/>
          <p:nvPr/>
        </p:nvSpPr>
        <p:spPr>
          <a:xfrm>
            <a:off x="9889067" y="23029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31224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57172" y="12720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361950" lvl="1" indent="0">
              <a:lnSpc>
                <a:spcPct val="150000"/>
              </a:lnSpc>
              <a:buSzPts val="2400"/>
            </a:pPr>
            <a:r>
              <a:rPr lang="en-GB" sz="2400" i="1" dirty="0"/>
              <a:t>For references to resources without taking ownership of them.</a:t>
            </a:r>
          </a:p>
          <a:p>
            <a:pPr indent="-381000">
              <a:lnSpc>
                <a:spcPct val="150000"/>
              </a:lnSpc>
              <a:spcBef>
                <a:spcPts val="0"/>
              </a:spcBef>
              <a:buClr>
                <a:srgbClr val="841439"/>
              </a:buClr>
              <a:buSzPts val="2400"/>
              <a:buFont typeface="Arial"/>
              <a:buChar char="●"/>
            </a:pPr>
            <a:r>
              <a:rPr lang="de-DE" sz="2400" dirty="0">
                <a:solidFill>
                  <a:srgbClr val="000000"/>
                </a:solidFill>
              </a:rPr>
              <a:t>Kann zugewiesen und weitergegeben werden!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Clr>
                <a:srgbClr val="841439"/>
              </a:buClr>
              <a:buSzPts val="2400"/>
              <a:buFont typeface="Arial"/>
              <a:buChar char="●"/>
            </a:pPr>
            <a:r>
              <a:rPr lang="de-DE" sz="2400" dirty="0">
                <a:solidFill>
                  <a:srgbClr val="000000"/>
                </a:solidFill>
              </a:rPr>
              <a:t>Das Objekt auf das die Referenz verweise kann entfernt werden!</a:t>
            </a:r>
            <a:endParaRPr lang="de-DE" sz="2400" i="1" dirty="0">
              <a:solidFill>
                <a:srgbClr val="000000"/>
              </a:solidFill>
            </a:endParaRPr>
          </a:p>
          <a:p>
            <a:pPr lvl="0" indent="-381000">
              <a:lnSpc>
                <a:spcPct val="150000"/>
              </a:lnSpc>
              <a:spcBef>
                <a:spcPts val="0"/>
              </a:spcBef>
              <a:buClr>
                <a:srgbClr val="841439"/>
              </a:buClr>
              <a:buSzPts val="2400"/>
              <a:buFont typeface="Arial"/>
              <a:buChar char="●"/>
            </a:pPr>
            <a:r>
              <a:rPr lang="de-DE" sz="2400" i="1" dirty="0">
                <a:solidFill>
                  <a:srgbClr val="000000"/>
                </a:solidFill>
              </a:rPr>
              <a:t>Notwendig um Terminierung nicht zu blockieren.</a:t>
            </a:r>
            <a:br>
              <a:rPr lang="de-DE" sz="2400" i="1" dirty="0">
                <a:solidFill>
                  <a:srgbClr val="000000"/>
                </a:solidFill>
              </a:rPr>
            </a:br>
            <a:r>
              <a:rPr lang="de-DE" sz="2400" i="1" dirty="0">
                <a:solidFill>
                  <a:srgbClr val="000000"/>
                </a:solidFill>
              </a:rPr>
              <a:t>Im Fall von </a:t>
            </a:r>
            <a:r>
              <a:rPr lang="de-DE" sz="2400" i="1" u="sng" dirty="0">
                <a:solidFill>
                  <a:srgbClr val="000000"/>
                </a:solidFill>
              </a:rPr>
              <a:t>zirkulären</a:t>
            </a:r>
            <a:r>
              <a:rPr lang="de-DE" sz="2400" i="1" dirty="0">
                <a:solidFill>
                  <a:srgbClr val="000000"/>
                </a:solidFill>
              </a:rPr>
              <a:t> Referenzen, bei </a:t>
            </a:r>
            <a:r>
              <a:rPr lang="de-DE" sz="2400" i="1" dirty="0" err="1">
                <a:solidFill>
                  <a:srgbClr val="000000"/>
                </a:solidFill>
              </a:rPr>
              <a:t>shared</a:t>
            </a:r>
            <a:r>
              <a:rPr lang="de-DE" sz="2400" i="1" dirty="0">
                <a:solidFill>
                  <a:srgbClr val="000000"/>
                </a:solidFill>
              </a:rPr>
              <a:t> Pointern würde </a:t>
            </a:r>
            <a:r>
              <a:rPr lang="de-DE" sz="2400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ref_count</a:t>
            </a:r>
            <a:r>
              <a:rPr lang="de-DE" sz="24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i="1" dirty="0">
                <a:solidFill>
                  <a:srgbClr val="000000"/>
                </a:solidFill>
              </a:rPr>
              <a:t>nie 0.</a:t>
            </a:r>
            <a:endParaRPr lang="de-DE" sz="2400" i="1" dirty="0"/>
          </a:p>
        </p:txBody>
      </p:sp>
      <p:sp>
        <p:nvSpPr>
          <p:cNvPr id="347" name="Google Shape;347;p3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Ressource Verwaltung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314C-8F39-2449-A37C-B308296F62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95411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14AD-2AB3-4343-A1B8-0D8BEB18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– Weak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D0AA-6A5A-CD41-BE7D-EDF4DBA0474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27</a:t>
            </a:fld>
            <a:endParaRPr lang="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83D72-37A5-154A-9481-10FD7375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72" y="1418152"/>
            <a:ext cx="7349641" cy="5021977"/>
          </a:xfrm>
          <a:solidFill>
            <a:schemeClr val="bg2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m_name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weak_ptr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m_partner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RU" sz="14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partnerUp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 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m_partner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m_partner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m_name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now partnered with 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m_name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RU" sz="14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lucy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make_shared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"Lucy"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ricky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make_shared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"Ricky"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lucy.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partnerUp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ricky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ricky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-&gt;getPartner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RU" sz="14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get ptr to Ricky's partner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ricky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-&gt;getName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"'s partner is: "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-&gt;getName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4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RU" sz="14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RU" sz="14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4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4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7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3F84-40B9-6741-A498-9AF89F0A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Beispiel</a:t>
            </a:r>
            <a:r>
              <a:rPr lang="en-US" b="1" dirty="0"/>
              <a:t> – </a:t>
            </a:r>
            <a:r>
              <a:rPr lang="en-US" b="1" dirty="0" err="1"/>
              <a:t>Speicherverwaltung</a:t>
            </a:r>
            <a:r>
              <a:rPr lang="en-US" b="1" dirty="0"/>
              <a:t>: </a:t>
            </a:r>
            <a:r>
              <a:rPr lang="en-US" b="1" dirty="0" err="1"/>
              <a:t>Manuell</a:t>
            </a:r>
            <a:r>
              <a:rPr lang="en-US" b="1" dirty="0"/>
              <a:t> und Smart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F818-2496-994C-AB2A-CAE7E4B53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872" y="1334125"/>
            <a:ext cx="8597406" cy="4736891"/>
          </a:xfrm>
          <a:solidFill>
            <a:schemeClr val="bg1"/>
          </a:solidFill>
        </p:spPr>
        <p:txBody>
          <a:bodyPr numCol="2"/>
          <a:lstStyle/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functionMemLeak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somthing bad happens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when arr goes out of scope memory needs to be freed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delete[]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somthing bad happens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when vec goes out of scope memory is freed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functionVectorPointer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*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somthing bad happens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when vec goes out of scope memory memory is leaked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functionSmartPointer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unique_ptr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make_unique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&gt;&gt;(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somthing bad happens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when arr goes out of scope memory is freed automatically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84685-0268-2D4B-AE26-3D5FF29E11D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28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93124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Fragen</a:t>
            </a:r>
            <a:r>
              <a:rPr lang="en-US" sz="8708" b="1" dirty="0">
                <a:latin typeface="Bradley Hand ITC" panose="03070402050302030203" pitchFamily="66" charset="77"/>
              </a:rPr>
              <a:t> und </a:t>
            </a:r>
            <a:r>
              <a:rPr lang="en-US" sz="8708" b="1" dirty="0" err="1">
                <a:latin typeface="Bradley Hand ITC" panose="03070402050302030203" pitchFamily="66" charset="77"/>
              </a:rPr>
              <a:t>Antworten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7944-4A41-B049-81FA-8ECAB5410F1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29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27450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Containers in STL II</a:t>
            </a: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b="1" dirty="0" err="1">
                <a:solidFill>
                  <a:schemeClr val="accent2"/>
                </a:solidFill>
              </a:rPr>
              <a:t>Sequence</a:t>
            </a:r>
            <a:r>
              <a:rPr lang="de" sz="2400" b="1" dirty="0">
                <a:solidFill>
                  <a:schemeClr val="accent2"/>
                </a:solidFill>
              </a:rPr>
              <a:t> Containers</a:t>
            </a:r>
            <a:r>
              <a:rPr lang="de" sz="2400" dirty="0"/>
              <a:t> (Elemente sind linear angeordnet):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b="1" dirty="0" err="1">
                <a:solidFill>
                  <a:srgbClr val="841439"/>
                </a:solidFill>
              </a:rPr>
              <a:t>Associative</a:t>
            </a:r>
            <a:r>
              <a:rPr lang="de" sz="2400" b="1" dirty="0">
                <a:solidFill>
                  <a:srgbClr val="841439"/>
                </a:solidFill>
              </a:rPr>
              <a:t> Containers</a:t>
            </a:r>
            <a:r>
              <a:rPr lang="de" sz="2400" dirty="0"/>
              <a:t> (Elemente werden durch Schlüssel zugegriffen):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575" y="2663425"/>
            <a:ext cx="2104912" cy="137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300" y="5280800"/>
            <a:ext cx="3777750" cy="1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8C11A-7B9A-D146-A88C-0CC1B43C2B4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</a:t>
            </a:fld>
            <a:endParaRPr lang="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std</a:t>
            </a:r>
            <a:r>
              <a:rPr lang="de" dirty="0"/>
              <a:t>::</a:t>
            </a:r>
            <a:r>
              <a:rPr lang="de" dirty="0" err="1"/>
              <a:t>vector</a:t>
            </a:r>
            <a:endParaRPr dirty="0"/>
          </a:p>
        </p:txBody>
      </p:sp>
      <p:sp>
        <p:nvSpPr>
          <p:cNvPr id="321" name="Google Shape;321;p36"/>
          <p:cNvSpPr txBox="1">
            <a:spLocks noGrp="1"/>
          </p:cNvSpPr>
          <p:nvPr>
            <p:ph type="body" idx="1"/>
          </p:nvPr>
        </p:nvSpPr>
        <p:spPr>
          <a:xfrm>
            <a:off x="457647" y="14181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Please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integers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0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end):\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&gt;&gt; i;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vec.push_back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(i);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(i);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Displaying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end()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"The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are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: "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&gt;::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vec.begin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vec.end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de" sz="16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lang="de" sz="16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moving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6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de" sz="16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lang="de" sz="16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322" name="Google Shape;322;p36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E1887-E532-D54A-AF7A-C743A6AE42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25532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STL Algorithmen 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body" idx="1"/>
          </p:nvPr>
        </p:nvSpPr>
        <p:spPr>
          <a:xfrm>
            <a:off x="457172" y="13762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Headers: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de" sz="2400" dirty="0"/>
              <a:t>und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numeric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Algorithmen sind </a:t>
            </a:r>
            <a:r>
              <a:rPr lang="de" sz="2400" dirty="0" err="1"/>
              <a:t>Function</a:t>
            </a:r>
            <a:r>
              <a:rPr lang="de" sz="2400" dirty="0"/>
              <a:t> Templates, die auf Bereiche (</a:t>
            </a:r>
            <a:r>
              <a:rPr lang="de" sz="2400" b="1" dirty="0">
                <a:solidFill>
                  <a:srgbClr val="841439"/>
                </a:solidFill>
              </a:rPr>
              <a:t>Ranges</a:t>
            </a:r>
            <a:r>
              <a:rPr lang="de" sz="2400" dirty="0"/>
              <a:t>) angewandt werden können. </a:t>
            </a:r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r>
              <a:rPr lang="de" sz="2400" dirty="0"/>
              <a:t>Diese Ranges sind von </a:t>
            </a:r>
            <a:r>
              <a:rPr lang="de" sz="2400" dirty="0" err="1"/>
              <a:t>Iteratoren</a:t>
            </a:r>
            <a:r>
              <a:rPr lang="de" sz="2400" dirty="0"/>
              <a:t> definiert.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Iteratoren</a:t>
            </a:r>
            <a:r>
              <a:rPr lang="de" sz="2400" dirty="0"/>
              <a:t>, werden von den Funktionen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2400" dirty="0"/>
              <a:t> und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  <a:r>
              <a:rPr lang="de" sz="2400" dirty="0"/>
              <a:t> zurückgegebenen sind.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Iteratoren</a:t>
            </a:r>
            <a:r>
              <a:rPr lang="de" sz="2400" dirty="0"/>
              <a:t> erlauben eine Trennung zwischen Algorithmen und Containern</a:t>
            </a:r>
            <a:endParaRPr sz="2400" dirty="0"/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r>
              <a:rPr lang="de" sz="2400" dirty="0"/>
              <a:t>man kann dieselbe Funktion auf verschiedene Containers anwenden (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find,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de" sz="2400" dirty="0"/>
              <a:t> </a:t>
            </a:r>
            <a:r>
              <a:rPr lang="de" sz="2400" dirty="0" err="1"/>
              <a:t>usw</a:t>
            </a:r>
            <a:r>
              <a:rPr lang="de" sz="2400" dirty="0"/>
              <a:t>)</a:t>
            </a:r>
            <a:endParaRPr sz="2400" dirty="0"/>
          </a:p>
        </p:txBody>
      </p:sp>
      <p:sp>
        <p:nvSpPr>
          <p:cNvPr id="330" name="Google Shape;330;p3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C1A12-4DF7-7441-AE05-FBA844AD834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</a:t>
            </a:fld>
            <a:endParaRPr lang="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 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body" idx="1"/>
          </p:nvPr>
        </p:nvSpPr>
        <p:spPr>
          <a:xfrm>
            <a:off x="457175" y="1354479"/>
            <a:ext cx="85704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find(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first,last,val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sucht nach erstem Element im Bereich 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first,last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2400" dirty="0"/>
              <a:t> gleich mit 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lang="de" sz="12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n1 =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v = {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result1 =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::find(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v.begin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n1);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(result1 !=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n1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not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n1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39" name="Google Shape;339;p3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pic>
        <p:nvPicPr>
          <p:cNvPr id="340" name="Google Shape;340;p3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18475"/>
          <a:stretch/>
        </p:blipFill>
        <p:spPr>
          <a:xfrm>
            <a:off x="3670769" y="2383822"/>
            <a:ext cx="5356806" cy="16853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9AFF6-4CBF-AE45-BCA4-F429F64086E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6</a:t>
            </a:fld>
            <a:endParaRPr lang="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sort 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57172" y="12720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first,last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sortiert die Elemente im Bereich [</a:t>
            </a:r>
            <a:r>
              <a:rPr lang="de" sz="2400" dirty="0" err="1"/>
              <a:t>first</a:t>
            </a:r>
            <a:r>
              <a:rPr lang="de" sz="2400" dirty="0"/>
              <a:t>, last) in aufsteigender Reihenfolge (</a:t>
            </a:r>
            <a:r>
              <a:rPr lang="de" sz="2400" dirty="0" err="1"/>
              <a:t>Compare</a:t>
            </a:r>
            <a:r>
              <a:rPr lang="de" sz="2400" dirty="0"/>
              <a:t>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die Reihenfolge gleicher Elemente kann verändert werden</a:t>
            </a:r>
            <a:endParaRPr sz="11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numbers.begin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: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s.begin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greater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&gt;());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: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7" name="Google Shape;347;p3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pic>
        <p:nvPicPr>
          <p:cNvPr id="349" name="Google Shape;3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251" y="5529575"/>
            <a:ext cx="5193373" cy="8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314C-8F39-2449-A37C-B308296F62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7</a:t>
            </a:fld>
            <a:endParaRPr lang="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STL Algorithmen Vorteile</a:t>
            </a:r>
            <a:endParaRPr/>
          </a:p>
        </p:txBody>
      </p:sp>
      <p:sp>
        <p:nvSpPr>
          <p:cNvPr id="437" name="Google Shape;437;p50"/>
          <p:cNvSpPr txBox="1">
            <a:spLocks noGrp="1"/>
          </p:cNvSpPr>
          <p:nvPr>
            <p:ph type="body" idx="1"/>
          </p:nvPr>
        </p:nvSpPr>
        <p:spPr>
          <a:xfrm>
            <a:off x="457175" y="1440000"/>
            <a:ext cx="84630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b="1" dirty="0">
                <a:solidFill>
                  <a:srgbClr val="841439"/>
                </a:solidFill>
              </a:rPr>
              <a:t>Einfachheit:</a:t>
            </a:r>
            <a:r>
              <a:rPr lang="de" sz="2400" dirty="0"/>
              <a:t> man kann vorhandenen Code nutzen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b="1" dirty="0">
                <a:solidFill>
                  <a:srgbClr val="841439"/>
                </a:solidFill>
              </a:rPr>
              <a:t>Korrektheit:</a:t>
            </a:r>
            <a:r>
              <a:rPr lang="de" sz="2400" dirty="0"/>
              <a:t> ist verifiziert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b="1" dirty="0">
                <a:solidFill>
                  <a:srgbClr val="841439"/>
                </a:solidFill>
              </a:rPr>
              <a:t>Leistung: </a:t>
            </a:r>
            <a:r>
              <a:rPr lang="de" sz="2400" dirty="0"/>
              <a:t>Im Allgemeinen besser als selbst geschriebener Code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de" sz="2400" b="1" dirty="0">
                <a:solidFill>
                  <a:srgbClr val="841439"/>
                </a:solidFill>
              </a:rPr>
              <a:t>Klarheit:</a:t>
            </a:r>
            <a:r>
              <a:rPr lang="de" sz="2400" dirty="0"/>
              <a:t> man kann die Intention einfach erkennen, z.B. ein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()-</a:t>
            </a:r>
            <a:r>
              <a:rPr lang="de" sz="2400" dirty="0"/>
              <a:t>Aufruf sortiert die Elemente in einem Bereich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b="1" dirty="0">
                <a:solidFill>
                  <a:srgbClr val="841439"/>
                </a:solidFill>
              </a:rPr>
              <a:t>Wartbarkeit:</a:t>
            </a:r>
            <a:r>
              <a:rPr lang="de" sz="2400" dirty="0"/>
              <a:t> Code ist klar und einfach ⇒ einfacher zu schreiben, zu lesen, zu verbessern und zu warten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8" name="Google Shape;438;p50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FC9DA-19EE-964C-B19B-59005285D11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8</a:t>
            </a:fld>
            <a:endParaRPr lang="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7200" b="1" dirty="0">
                <a:latin typeface="Bradley Hand ITC" panose="03070402050302030203" pitchFamily="66" charset="77"/>
              </a:rPr>
              <a:t>Zeiger und </a:t>
            </a:r>
            <a:r>
              <a:rPr lang="en-US" sz="7200" b="1" dirty="0" err="1">
                <a:latin typeface="Bradley Hand ITC" panose="03070402050302030203" pitchFamily="66" charset="77"/>
              </a:rPr>
              <a:t>Speicherverwaltung</a:t>
            </a:r>
            <a:endParaRPr lang="en-US" sz="7200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1423A-1BA4-4B48-9390-8209CE8E723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9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362757707"/>
      </p:ext>
    </p:extLst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D39EDD-F17F-4A1F-AB35-7077EC2DF4E8}"/>
</file>

<file path=customXml/itemProps2.xml><?xml version="1.0" encoding="utf-8"?>
<ds:datastoreItem xmlns:ds="http://schemas.openxmlformats.org/officeDocument/2006/customXml" ds:itemID="{734FFEAD-986D-499C-87EA-95DBFFFA6F82}"/>
</file>

<file path=customXml/itemProps3.xml><?xml version="1.0" encoding="utf-8"?>
<ds:datastoreItem xmlns:ds="http://schemas.openxmlformats.org/officeDocument/2006/customXml" ds:itemID="{4580FE8F-E340-4716-BED9-45766339B680}"/>
</file>

<file path=docProps/app.xml><?xml version="1.0" encoding="utf-8"?>
<Properties xmlns="http://schemas.openxmlformats.org/officeDocument/2006/extended-properties" xmlns:vt="http://schemas.openxmlformats.org/officeDocument/2006/docPropsVTypes">
  <TotalTime>11022</TotalTime>
  <Words>2232</Words>
  <Application>Microsoft Macintosh PowerPoint</Application>
  <PresentationFormat>On-screen Show (4:3)</PresentationFormat>
  <Paragraphs>374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Aharoni</vt:lpstr>
      <vt:lpstr>Arial</vt:lpstr>
      <vt:lpstr>Berlin Sans FB</vt:lpstr>
      <vt:lpstr>Bradley Hand ITC</vt:lpstr>
      <vt:lpstr>Calibri</vt:lpstr>
      <vt:lpstr>Courier New</vt:lpstr>
      <vt:lpstr>Menlo</vt:lpstr>
      <vt:lpstr>Noto Sans Symbols</vt:lpstr>
      <vt:lpstr>msg systems</vt:lpstr>
      <vt:lpstr>PowerPoint Presentation</vt:lpstr>
      <vt:lpstr>Overview</vt:lpstr>
      <vt:lpstr>Containers in STL II</vt:lpstr>
      <vt:lpstr>std::vector</vt:lpstr>
      <vt:lpstr>STL Algorithmen </vt:lpstr>
      <vt:lpstr>find </vt:lpstr>
      <vt:lpstr>sort </vt:lpstr>
      <vt:lpstr>STL Algorithmen Vorteile</vt:lpstr>
      <vt:lpstr>Zeiger und Speicherverwaltung</vt:lpstr>
      <vt:lpstr>Speicher und Zeiger</vt:lpstr>
      <vt:lpstr>Memory Leak</vt:lpstr>
      <vt:lpstr>Lokale Variablen auf dem Stack</vt:lpstr>
      <vt:lpstr>Umgang mit Zeigern (Pointer)</vt:lpstr>
      <vt:lpstr>PowerPoint Presentation</vt:lpstr>
      <vt:lpstr>PowerPoint Presentation</vt:lpstr>
      <vt:lpstr>Was ist eine Ressource? </vt:lpstr>
      <vt:lpstr>Probleme anhand Beispiele</vt:lpstr>
      <vt:lpstr>RAII Prinzip - Resource Allocation Is Initialization </vt:lpstr>
      <vt:lpstr>RAII Klassen aus der Standardbibliotek </vt:lpstr>
      <vt:lpstr>Smart Pointers</vt:lpstr>
      <vt:lpstr>std::unique_ptr</vt:lpstr>
      <vt:lpstr>Beispiel – Klasse “Song”</vt:lpstr>
      <vt:lpstr>Beispiel</vt:lpstr>
      <vt:lpstr>std::shared_ptr</vt:lpstr>
      <vt:lpstr>Beispiel – Shared Pointer</vt:lpstr>
      <vt:lpstr>std::weak_ptr</vt:lpstr>
      <vt:lpstr>Beispiel – Weak Pointer</vt:lpstr>
      <vt:lpstr>Beispiel – Speicherverwaltung: Manuell und Smart</vt:lpstr>
      <vt:lpstr>Fragen und Antworten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Knoll</cp:lastModifiedBy>
  <cp:revision>116</cp:revision>
  <cp:lastPrinted>2021-03-30T06:50:23Z</cp:lastPrinted>
  <dcterms:modified xsi:type="dcterms:W3CDTF">2023-06-06T20:19:57Z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