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8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49"/>
  </p:notesMasterIdLst>
  <p:sldIdLst>
    <p:sldId id="309" r:id="rId2"/>
    <p:sldId id="258" r:id="rId3"/>
    <p:sldId id="329" r:id="rId4"/>
    <p:sldId id="340" r:id="rId5"/>
    <p:sldId id="377" r:id="rId6"/>
    <p:sldId id="379" r:id="rId7"/>
    <p:sldId id="378" r:id="rId8"/>
    <p:sldId id="330" r:id="rId9"/>
    <p:sldId id="351" r:id="rId10"/>
    <p:sldId id="260" r:id="rId11"/>
    <p:sldId id="352" r:id="rId12"/>
    <p:sldId id="353" r:id="rId13"/>
    <p:sldId id="271" r:id="rId14"/>
    <p:sldId id="355" r:id="rId15"/>
    <p:sldId id="356" r:id="rId16"/>
    <p:sldId id="261" r:id="rId17"/>
    <p:sldId id="262" r:id="rId18"/>
    <p:sldId id="263" r:id="rId19"/>
    <p:sldId id="380" r:id="rId20"/>
    <p:sldId id="266" r:id="rId21"/>
    <p:sldId id="267" r:id="rId22"/>
    <p:sldId id="268" r:id="rId23"/>
    <p:sldId id="359" r:id="rId24"/>
    <p:sldId id="270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81" r:id="rId33"/>
    <p:sldId id="367" r:id="rId34"/>
    <p:sldId id="383" r:id="rId35"/>
    <p:sldId id="284" r:id="rId36"/>
    <p:sldId id="368" r:id="rId37"/>
    <p:sldId id="369" r:id="rId38"/>
    <p:sldId id="382" r:id="rId39"/>
    <p:sldId id="370" r:id="rId40"/>
    <p:sldId id="371" r:id="rId41"/>
    <p:sldId id="372" r:id="rId42"/>
    <p:sldId id="373" r:id="rId43"/>
    <p:sldId id="374" r:id="rId44"/>
    <p:sldId id="375" r:id="rId45"/>
    <p:sldId id="289" r:id="rId46"/>
    <p:sldId id="290" r:id="rId47"/>
    <p:sldId id="316" r:id="rId4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685A03C-25CF-424C-A3DE-303C6BA37C77}">
          <p14:sldIdLst>
            <p14:sldId id="309"/>
            <p14:sldId id="258"/>
            <p14:sldId id="329"/>
            <p14:sldId id="340"/>
            <p14:sldId id="377"/>
            <p14:sldId id="379"/>
          </p14:sldIdLst>
        </p14:section>
        <p14:section name="UI" id="{93491A17-FF24-5B42-A03E-D5652C18AB70}">
          <p14:sldIdLst>
            <p14:sldId id="378"/>
            <p14:sldId id="330"/>
            <p14:sldId id="351"/>
            <p14:sldId id="260"/>
            <p14:sldId id="352"/>
            <p14:sldId id="353"/>
            <p14:sldId id="271"/>
          </p14:sldIdLst>
        </p14:section>
        <p14:section name="Design Patterns" id="{F1EA0773-ADE5-1147-8BDF-79E91663F0C9}">
          <p14:sldIdLst>
            <p14:sldId id="355"/>
            <p14:sldId id="356"/>
            <p14:sldId id="261"/>
            <p14:sldId id="262"/>
            <p14:sldId id="263"/>
          </p14:sldIdLst>
        </p14:section>
        <p14:section name="Untitled Section" id="{A653C4AE-AD09-EB46-884F-2EFAD30B2447}">
          <p14:sldIdLst>
            <p14:sldId id="380"/>
            <p14:sldId id="266"/>
            <p14:sldId id="267"/>
            <p14:sldId id="268"/>
            <p14:sldId id="359"/>
            <p14:sldId id="270"/>
            <p14:sldId id="360"/>
            <p14:sldId id="361"/>
            <p14:sldId id="362"/>
            <p14:sldId id="363"/>
            <p14:sldId id="364"/>
            <p14:sldId id="365"/>
            <p14:sldId id="366"/>
            <p14:sldId id="381"/>
            <p14:sldId id="367"/>
            <p14:sldId id="383"/>
            <p14:sldId id="284"/>
            <p14:sldId id="368"/>
            <p14:sldId id="369"/>
          </p14:sldIdLst>
        </p14:section>
        <p14:section name="factory" id="{06D582B2-4316-C648-9E76-C464BFA66FF0}">
          <p14:sldIdLst>
            <p14:sldId id="382"/>
            <p14:sldId id="370"/>
            <p14:sldId id="371"/>
            <p14:sldId id="372"/>
            <p14:sldId id="373"/>
            <p14:sldId id="374"/>
            <p14:sldId id="375"/>
            <p14:sldId id="289"/>
            <p14:sldId id="290"/>
          </p14:sldIdLst>
        </p14:section>
        <p14:section name="E" id="{7D639938-D22D-794A-9A11-4706BA9DC8B5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/>
    <p:restoredTop sz="97103"/>
  </p:normalViewPr>
  <p:slideViewPr>
    <p:cSldViewPr snapToGrid="0" snapToObjects="1">
      <p:cViewPr varScale="1">
        <p:scale>
          <a:sx n="151" d="100"/>
          <a:sy n="151" d="100"/>
        </p:scale>
        <p:origin x="57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816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968c2eb5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968c2eb5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8e14969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8e14969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9fbd56a0e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9fbd56a0e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9fbd56a0e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9fbd56a0e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9fbd56a0e_0_17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39fbd56a0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9fbd56a0e_0_22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39fbd56a0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9fbd56a0e_0_28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39fbd56a0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9fbd56a0e_0_48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39fbd56a0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9fbd56a0e_0_38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39fbd56a0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9fbd56a0e_0_43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39fbd56a0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9f742703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9f742703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945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9fbd56a0e_0_33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39fbd56a0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9fbd56a0e_0_53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39fbd56a0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9fbd56a0e_0_59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39fbd56a0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9fbd56a0e_0_65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39fbd56a0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9fbd56a0e_0_71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39fbd56a0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9fbd56a0e_0_76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39fbd56a0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9fbd56a0e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9fbd56a0e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9fbd56a0e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9fbd56a0e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9fbd56a0e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9fbd56a0e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9fbd56a0e_0_101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39fbd56a0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9fbd56a0e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9fbd56a0e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9fbd56a0e_0_112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39fbd56a0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9fbd56a0e_0_86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39fbd56a0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9fbd56a0e_0_81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39fbd56a0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9fbd56a0e_0_91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39fbd56a0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9fbd56a0e_0_96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39fbd56a0e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9fbd56a0e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9fbd56a0e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9fbd56a0e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9fbd56a0e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9fbd56a0e_0_122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39fbd56a0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9fbd56a0e_0_127:notes"/>
          <p:cNvSpPr txBox="1">
            <a:spLocks noGrp="1"/>
          </p:cNvSpPr>
          <p:nvPr>
            <p:ph type="body" idx="1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39fbd56a0e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9fbd56a0e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9fbd56a0e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1107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e14969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e14969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95871e1a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95871e1a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95871e1a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95871e1a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95871e1a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95871e1a7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95871e1a7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95871e1a7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(msg)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3429000"/>
            <a:ext cx="9144000" cy="34287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164119" y="3767047"/>
            <a:ext cx="73962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164119" y="5380710"/>
            <a:ext cx="73962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161997" y="2545915"/>
            <a:ext cx="1630200" cy="176640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7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2"/>
          <p:cNvGrpSpPr/>
          <p:nvPr/>
        </p:nvGrpSpPr>
        <p:grpSpPr>
          <a:xfrm>
            <a:off x="975038" y="533830"/>
            <a:ext cx="5321084" cy="513071"/>
            <a:chOff x="1056265" y="533830"/>
            <a:chExt cx="5764364" cy="513071"/>
          </a:xfrm>
        </p:grpSpPr>
        <p:grpSp>
          <p:nvGrpSpPr>
            <p:cNvPr id="26" name="Google Shape;26;p2"/>
            <p:cNvGrpSpPr/>
            <p:nvPr/>
          </p:nvGrpSpPr>
          <p:grpSpPr>
            <a:xfrm>
              <a:off x="1056265" y="533830"/>
              <a:ext cx="1621193" cy="513071"/>
              <a:chOff x="561" y="2269"/>
              <a:chExt cx="4746" cy="1502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561" y="2271"/>
                <a:ext cx="4500" cy="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61" y="2905"/>
                <a:ext cx="600" cy="600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200" y="2269"/>
                <a:ext cx="15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5477" y="120000"/>
                      <a:pt x="15477" y="120000"/>
                      <a:pt x="15477" y="120000"/>
                    </a:cubicBezTo>
                    <a:cubicBezTo>
                      <a:pt x="15477" y="18422"/>
                      <a:pt x="15477" y="18422"/>
                      <a:pt x="15477" y="18422"/>
                    </a:cubicBezTo>
                    <a:cubicBezTo>
                      <a:pt x="15477" y="18422"/>
                      <a:pt x="39696" y="18422"/>
                      <a:pt x="51350" y="18422"/>
                    </a:cubicBezTo>
                    <a:cubicBezTo>
                      <a:pt x="51350" y="120000"/>
                      <a:pt x="51350" y="120000"/>
                      <a:pt x="51350" y="120000"/>
                    </a:cubicBezTo>
                    <a:cubicBezTo>
                      <a:pt x="66828" y="120000"/>
                      <a:pt x="66828" y="120000"/>
                      <a:pt x="66828" y="120000"/>
                    </a:cubicBezTo>
                    <a:cubicBezTo>
                      <a:pt x="66828" y="18422"/>
                      <a:pt x="66828" y="18422"/>
                      <a:pt x="66828" y="18422"/>
                    </a:cubicBezTo>
                    <a:cubicBezTo>
                      <a:pt x="77207" y="18422"/>
                      <a:pt x="85948" y="18422"/>
                      <a:pt x="90682" y="18422"/>
                    </a:cubicBezTo>
                    <a:cubicBezTo>
                      <a:pt x="98694" y="18422"/>
                      <a:pt x="104339" y="25074"/>
                      <a:pt x="104339" y="39658"/>
                    </a:cubicBezTo>
                    <a:cubicBezTo>
                      <a:pt x="104339" y="120000"/>
                      <a:pt x="104339" y="120000"/>
                      <a:pt x="104339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88528"/>
                      <a:pt x="120000" y="61151"/>
                      <a:pt x="120000" y="33773"/>
                    </a:cubicBezTo>
                    <a:cubicBezTo>
                      <a:pt x="120000" y="17398"/>
                      <a:pt x="113990" y="0"/>
                      <a:pt x="9851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877" y="2269"/>
                <a:ext cx="12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1025" y="0"/>
                    </a:moveTo>
                    <a:cubicBezTo>
                      <a:pt x="7179" y="0"/>
                      <a:pt x="0" y="15863"/>
                      <a:pt x="0" y="33262"/>
                    </a:cubicBezTo>
                    <a:cubicBezTo>
                      <a:pt x="0" y="52196"/>
                      <a:pt x="7948" y="68059"/>
                      <a:pt x="29487" y="68059"/>
                    </a:cubicBezTo>
                    <a:cubicBezTo>
                      <a:pt x="48974" y="68059"/>
                      <a:pt x="67179" y="68059"/>
                      <a:pt x="81794" y="68059"/>
                    </a:cubicBezTo>
                    <a:cubicBezTo>
                      <a:pt x="97692" y="68059"/>
                      <a:pt x="97692" y="80341"/>
                      <a:pt x="97692" y="85714"/>
                    </a:cubicBezTo>
                    <a:cubicBezTo>
                      <a:pt x="97692" y="91087"/>
                      <a:pt x="97692" y="101833"/>
                      <a:pt x="82051" y="101833"/>
                    </a:cubicBezTo>
                    <a:cubicBezTo>
                      <a:pt x="69743" y="101833"/>
                      <a:pt x="2051" y="101833"/>
                      <a:pt x="2051" y="101833"/>
                    </a:cubicBezTo>
                    <a:cubicBezTo>
                      <a:pt x="2051" y="101833"/>
                      <a:pt x="2051" y="114882"/>
                      <a:pt x="2051" y="120000"/>
                    </a:cubicBezTo>
                    <a:cubicBezTo>
                      <a:pt x="91282" y="120000"/>
                      <a:pt x="91282" y="120000"/>
                      <a:pt x="91282" y="120000"/>
                    </a:cubicBezTo>
                    <a:cubicBezTo>
                      <a:pt x="113589" y="120000"/>
                      <a:pt x="120000" y="106950"/>
                      <a:pt x="120000" y="85970"/>
                    </a:cubicBezTo>
                    <a:cubicBezTo>
                      <a:pt x="120000" y="60895"/>
                      <a:pt x="111794" y="49637"/>
                      <a:pt x="92820" y="49637"/>
                    </a:cubicBezTo>
                    <a:cubicBezTo>
                      <a:pt x="70256" y="49637"/>
                      <a:pt x="54615" y="49637"/>
                      <a:pt x="36410" y="49637"/>
                    </a:cubicBezTo>
                    <a:cubicBezTo>
                      <a:pt x="22051" y="49637"/>
                      <a:pt x="22051" y="40170"/>
                      <a:pt x="22051" y="33773"/>
                    </a:cubicBezTo>
                    <a:cubicBezTo>
                      <a:pt x="22051" y="28656"/>
                      <a:pt x="23589" y="18422"/>
                      <a:pt x="38717" y="18422"/>
                    </a:cubicBezTo>
                    <a:cubicBezTo>
                      <a:pt x="54871" y="18422"/>
                      <a:pt x="115897" y="18422"/>
                      <a:pt x="115897" y="18422"/>
                    </a:cubicBezTo>
                    <a:cubicBezTo>
                      <a:pt x="115897" y="11002"/>
                      <a:pt x="115897" y="6908"/>
                      <a:pt x="115897" y="0"/>
                    </a:cubicBezTo>
                    <a:cubicBezTo>
                      <a:pt x="31025" y="0"/>
                      <a:pt x="31025" y="0"/>
                      <a:pt x="31025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107" y="2269"/>
                <a:ext cx="12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44251" y="0"/>
                    </a:moveTo>
                    <a:cubicBezTo>
                      <a:pt x="24468" y="0"/>
                      <a:pt x="16919" y="2349"/>
                      <a:pt x="11453" y="5676"/>
                    </a:cubicBezTo>
                    <a:cubicBezTo>
                      <a:pt x="5726" y="9200"/>
                      <a:pt x="260" y="13703"/>
                      <a:pt x="0" y="29168"/>
                    </a:cubicBezTo>
                    <a:cubicBezTo>
                      <a:pt x="0" y="45611"/>
                      <a:pt x="0" y="45611"/>
                      <a:pt x="0" y="45611"/>
                    </a:cubicBezTo>
                    <a:cubicBezTo>
                      <a:pt x="0" y="62251"/>
                      <a:pt x="0" y="62251"/>
                      <a:pt x="0" y="62251"/>
                    </a:cubicBezTo>
                    <a:cubicBezTo>
                      <a:pt x="0" y="78694"/>
                      <a:pt x="5986" y="83197"/>
                      <a:pt x="12234" y="87112"/>
                    </a:cubicBezTo>
                    <a:cubicBezTo>
                      <a:pt x="16399" y="89265"/>
                      <a:pt x="23167" y="91810"/>
                      <a:pt x="44251" y="91810"/>
                    </a:cubicBezTo>
                    <a:cubicBezTo>
                      <a:pt x="97874" y="91810"/>
                      <a:pt x="97874" y="91810"/>
                      <a:pt x="97874" y="91810"/>
                    </a:cubicBezTo>
                    <a:cubicBezTo>
                      <a:pt x="97874" y="91810"/>
                      <a:pt x="97874" y="94747"/>
                      <a:pt x="97874" y="95334"/>
                    </a:cubicBezTo>
                    <a:cubicBezTo>
                      <a:pt x="97874" y="102381"/>
                      <a:pt x="96052" y="105318"/>
                      <a:pt x="85379" y="105318"/>
                    </a:cubicBezTo>
                    <a:cubicBezTo>
                      <a:pt x="15878" y="105318"/>
                      <a:pt x="15878" y="105318"/>
                      <a:pt x="15878" y="105318"/>
                    </a:cubicBezTo>
                    <a:cubicBezTo>
                      <a:pt x="15878" y="120000"/>
                      <a:pt x="15878" y="120000"/>
                      <a:pt x="15878" y="120000"/>
                    </a:cubicBezTo>
                    <a:cubicBezTo>
                      <a:pt x="92668" y="120000"/>
                      <a:pt x="92668" y="120000"/>
                      <a:pt x="92668" y="120000"/>
                    </a:cubicBezTo>
                    <a:cubicBezTo>
                      <a:pt x="113232" y="120000"/>
                      <a:pt x="119999" y="113148"/>
                      <a:pt x="119999" y="100032"/>
                    </a:cubicBezTo>
                    <a:cubicBezTo>
                      <a:pt x="119999" y="0"/>
                      <a:pt x="119999" y="0"/>
                      <a:pt x="119999" y="0"/>
                    </a:cubicBezTo>
                    <a:lnTo>
                      <a:pt x="44251" y="0"/>
                    </a:lnTo>
                    <a:close/>
                    <a:moveTo>
                      <a:pt x="97874" y="77911"/>
                    </a:moveTo>
                    <a:cubicBezTo>
                      <a:pt x="51019" y="77911"/>
                      <a:pt x="51019" y="77911"/>
                      <a:pt x="51019" y="77911"/>
                    </a:cubicBezTo>
                    <a:cubicBezTo>
                      <a:pt x="37223" y="77911"/>
                      <a:pt x="23167" y="78694"/>
                      <a:pt x="22906" y="65187"/>
                    </a:cubicBezTo>
                    <a:cubicBezTo>
                      <a:pt x="22906" y="64600"/>
                      <a:pt x="22906" y="59706"/>
                      <a:pt x="22906" y="45220"/>
                    </a:cubicBezTo>
                    <a:cubicBezTo>
                      <a:pt x="22906" y="33083"/>
                      <a:pt x="22646" y="30146"/>
                      <a:pt x="22906" y="28972"/>
                    </a:cubicBezTo>
                    <a:cubicBezTo>
                      <a:pt x="23687" y="17618"/>
                      <a:pt x="29154" y="13703"/>
                      <a:pt x="52060" y="14094"/>
                    </a:cubicBezTo>
                    <a:cubicBezTo>
                      <a:pt x="53362" y="14094"/>
                      <a:pt x="97874" y="14094"/>
                      <a:pt x="97874" y="14094"/>
                    </a:cubicBezTo>
                    <a:lnTo>
                      <a:pt x="97874" y="77911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" name="Google Shape;32;p2"/>
            <p:cNvSpPr txBox="1"/>
            <p:nvPr/>
          </p:nvSpPr>
          <p:spPr>
            <a:xfrm>
              <a:off x="2922429" y="740522"/>
              <a:ext cx="3898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.consulting .solutions .partnership</a:t>
              </a:r>
              <a:endParaRPr sz="1200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ubTitle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5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500" b="0" i="0" u="none" strike="noStrike" cap="none"/>
            </a:lvl5pPr>
            <a:lvl6pPr marL="0" marR="0" lvl="5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6pPr>
            <a:lvl7pPr marL="0" marR="0" lvl="6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7pPr>
            <a:lvl8pPr marL="0" marR="0" lvl="7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8pPr>
            <a:lvl9pPr marL="0" marR="0" lvl="8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9pPr>
          </a:lstStyle>
          <a:p>
            <a:endParaRPr/>
          </a:p>
        </p:txBody>
      </p:sp>
      <p:pic>
        <p:nvPicPr>
          <p:cNvPr id="124" name="Google Shape;124;p12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99131" y="78517"/>
            <a:ext cx="845244" cy="8452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561BAC-A25E-B043-9BBF-C898FB1ECF7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C6EB45-6AAE-9641-931D-13394B92752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z="1400"/>
            </a:lvl1pPr>
          </a:lstStyle>
          <a:p>
            <a:fld id="{00000000-1234-1234-1234-123412341234}" type="slidenum">
              <a:rPr lang="de" smtClean="0"/>
              <a:pPr/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pty (msg)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cxnSp>
        <p:nvCxnSpPr>
          <p:cNvPr id="36" name="Google Shape;36;p3"/>
          <p:cNvCxnSpPr/>
          <p:nvPr/>
        </p:nvCxnSpPr>
        <p:spPr>
          <a:xfrm>
            <a:off x="0" y="6488739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7" name="Google Shape;37;p3"/>
          <p:cNvGrpSpPr/>
          <p:nvPr/>
        </p:nvGrpSpPr>
        <p:grpSpPr>
          <a:xfrm>
            <a:off x="7723162" y="243568"/>
            <a:ext cx="1094986" cy="375416"/>
            <a:chOff x="561" y="2269"/>
            <a:chExt cx="4746" cy="1502"/>
          </a:xfrm>
        </p:grpSpPr>
        <p:sp>
          <p:nvSpPr>
            <p:cNvPr id="38" name="Google Shape;38;p3"/>
            <p:cNvSpPr/>
            <p:nvPr/>
          </p:nvSpPr>
          <p:spPr>
            <a:xfrm>
              <a:off x="561" y="2271"/>
              <a:ext cx="45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61" y="2905"/>
              <a:ext cx="600" cy="600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200" y="2269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5477" y="120000"/>
                    <a:pt x="15477" y="120000"/>
                    <a:pt x="15477" y="120000"/>
                  </a:cubicBezTo>
                  <a:cubicBezTo>
                    <a:pt x="15477" y="18422"/>
                    <a:pt x="15477" y="18422"/>
                    <a:pt x="15477" y="18422"/>
                  </a:cubicBezTo>
                  <a:cubicBezTo>
                    <a:pt x="15477" y="18422"/>
                    <a:pt x="39696" y="18422"/>
                    <a:pt x="51350" y="18422"/>
                  </a:cubicBezTo>
                  <a:cubicBezTo>
                    <a:pt x="51350" y="120000"/>
                    <a:pt x="51350" y="120000"/>
                    <a:pt x="51350" y="120000"/>
                  </a:cubicBezTo>
                  <a:cubicBezTo>
                    <a:pt x="66828" y="120000"/>
                    <a:pt x="66828" y="120000"/>
                    <a:pt x="66828" y="120000"/>
                  </a:cubicBezTo>
                  <a:cubicBezTo>
                    <a:pt x="66828" y="18422"/>
                    <a:pt x="66828" y="18422"/>
                    <a:pt x="66828" y="18422"/>
                  </a:cubicBezTo>
                  <a:cubicBezTo>
                    <a:pt x="77207" y="18422"/>
                    <a:pt x="85948" y="18422"/>
                    <a:pt x="90682" y="18422"/>
                  </a:cubicBezTo>
                  <a:cubicBezTo>
                    <a:pt x="98694" y="18422"/>
                    <a:pt x="104339" y="25074"/>
                    <a:pt x="104339" y="39658"/>
                  </a:cubicBezTo>
                  <a:cubicBezTo>
                    <a:pt x="104339" y="120000"/>
                    <a:pt x="104339" y="120000"/>
                    <a:pt x="104339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88528"/>
                    <a:pt x="120000" y="61151"/>
                    <a:pt x="120000" y="33773"/>
                  </a:cubicBezTo>
                  <a:cubicBezTo>
                    <a:pt x="120000" y="17398"/>
                    <a:pt x="113990" y="0"/>
                    <a:pt x="985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877" y="2269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25" y="0"/>
                  </a:moveTo>
                  <a:cubicBezTo>
                    <a:pt x="7179" y="0"/>
                    <a:pt x="0" y="15863"/>
                    <a:pt x="0" y="33262"/>
                  </a:cubicBezTo>
                  <a:cubicBezTo>
                    <a:pt x="0" y="52196"/>
                    <a:pt x="7948" y="68059"/>
                    <a:pt x="29487" y="68059"/>
                  </a:cubicBezTo>
                  <a:cubicBezTo>
                    <a:pt x="48974" y="68059"/>
                    <a:pt x="67179" y="68059"/>
                    <a:pt x="81794" y="68059"/>
                  </a:cubicBezTo>
                  <a:cubicBezTo>
                    <a:pt x="97692" y="68059"/>
                    <a:pt x="97692" y="80341"/>
                    <a:pt x="97692" y="85714"/>
                  </a:cubicBezTo>
                  <a:cubicBezTo>
                    <a:pt x="97692" y="91087"/>
                    <a:pt x="97692" y="101833"/>
                    <a:pt x="82051" y="101833"/>
                  </a:cubicBezTo>
                  <a:cubicBezTo>
                    <a:pt x="69743" y="101833"/>
                    <a:pt x="2051" y="101833"/>
                    <a:pt x="2051" y="101833"/>
                  </a:cubicBezTo>
                  <a:cubicBezTo>
                    <a:pt x="2051" y="101833"/>
                    <a:pt x="2051" y="114882"/>
                    <a:pt x="2051" y="120000"/>
                  </a:cubicBezTo>
                  <a:cubicBezTo>
                    <a:pt x="91282" y="120000"/>
                    <a:pt x="91282" y="120000"/>
                    <a:pt x="91282" y="120000"/>
                  </a:cubicBezTo>
                  <a:cubicBezTo>
                    <a:pt x="113589" y="120000"/>
                    <a:pt x="120000" y="106950"/>
                    <a:pt x="120000" y="85970"/>
                  </a:cubicBezTo>
                  <a:cubicBezTo>
                    <a:pt x="120000" y="60895"/>
                    <a:pt x="111794" y="49637"/>
                    <a:pt x="92820" y="49637"/>
                  </a:cubicBezTo>
                  <a:cubicBezTo>
                    <a:pt x="70256" y="49637"/>
                    <a:pt x="54615" y="49637"/>
                    <a:pt x="36410" y="49637"/>
                  </a:cubicBezTo>
                  <a:cubicBezTo>
                    <a:pt x="22051" y="49637"/>
                    <a:pt x="22051" y="40170"/>
                    <a:pt x="22051" y="33773"/>
                  </a:cubicBezTo>
                  <a:cubicBezTo>
                    <a:pt x="22051" y="28656"/>
                    <a:pt x="23589" y="18422"/>
                    <a:pt x="38717" y="18422"/>
                  </a:cubicBezTo>
                  <a:cubicBezTo>
                    <a:pt x="54871" y="18422"/>
                    <a:pt x="115897" y="18422"/>
                    <a:pt x="115897" y="18422"/>
                  </a:cubicBezTo>
                  <a:cubicBezTo>
                    <a:pt x="115897" y="11002"/>
                    <a:pt x="115897" y="6908"/>
                    <a:pt x="115897" y="0"/>
                  </a:cubicBezTo>
                  <a:cubicBezTo>
                    <a:pt x="31025" y="0"/>
                    <a:pt x="31025" y="0"/>
                    <a:pt x="31025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107" y="2269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251" y="0"/>
                  </a:moveTo>
                  <a:cubicBezTo>
                    <a:pt x="24468" y="0"/>
                    <a:pt x="16919" y="2349"/>
                    <a:pt x="11453" y="5676"/>
                  </a:cubicBezTo>
                  <a:cubicBezTo>
                    <a:pt x="5726" y="9200"/>
                    <a:pt x="260" y="13703"/>
                    <a:pt x="0" y="29168"/>
                  </a:cubicBezTo>
                  <a:cubicBezTo>
                    <a:pt x="0" y="45611"/>
                    <a:pt x="0" y="45611"/>
                    <a:pt x="0" y="45611"/>
                  </a:cubicBezTo>
                  <a:cubicBezTo>
                    <a:pt x="0" y="62251"/>
                    <a:pt x="0" y="62251"/>
                    <a:pt x="0" y="62251"/>
                  </a:cubicBezTo>
                  <a:cubicBezTo>
                    <a:pt x="0" y="78694"/>
                    <a:pt x="5986" y="83197"/>
                    <a:pt x="12234" y="87112"/>
                  </a:cubicBezTo>
                  <a:cubicBezTo>
                    <a:pt x="16399" y="89265"/>
                    <a:pt x="23167" y="91810"/>
                    <a:pt x="44251" y="91810"/>
                  </a:cubicBezTo>
                  <a:cubicBezTo>
                    <a:pt x="97874" y="91810"/>
                    <a:pt x="97874" y="91810"/>
                    <a:pt x="97874" y="91810"/>
                  </a:cubicBezTo>
                  <a:cubicBezTo>
                    <a:pt x="97874" y="91810"/>
                    <a:pt x="97874" y="94747"/>
                    <a:pt x="97874" y="95334"/>
                  </a:cubicBezTo>
                  <a:cubicBezTo>
                    <a:pt x="97874" y="102381"/>
                    <a:pt x="96052" y="105318"/>
                    <a:pt x="85379" y="105318"/>
                  </a:cubicBezTo>
                  <a:cubicBezTo>
                    <a:pt x="15878" y="105318"/>
                    <a:pt x="15878" y="105318"/>
                    <a:pt x="15878" y="105318"/>
                  </a:cubicBezTo>
                  <a:cubicBezTo>
                    <a:pt x="15878" y="120000"/>
                    <a:pt x="15878" y="120000"/>
                    <a:pt x="15878" y="120000"/>
                  </a:cubicBezTo>
                  <a:cubicBezTo>
                    <a:pt x="92668" y="120000"/>
                    <a:pt x="92668" y="120000"/>
                    <a:pt x="92668" y="120000"/>
                  </a:cubicBezTo>
                  <a:cubicBezTo>
                    <a:pt x="113232" y="120000"/>
                    <a:pt x="119999" y="113148"/>
                    <a:pt x="119999" y="100032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44251" y="0"/>
                  </a:lnTo>
                  <a:close/>
                  <a:moveTo>
                    <a:pt x="97874" y="77911"/>
                  </a:moveTo>
                  <a:cubicBezTo>
                    <a:pt x="51019" y="77911"/>
                    <a:pt x="51019" y="77911"/>
                    <a:pt x="51019" y="77911"/>
                  </a:cubicBezTo>
                  <a:cubicBezTo>
                    <a:pt x="37223" y="77911"/>
                    <a:pt x="23167" y="78694"/>
                    <a:pt x="22906" y="65187"/>
                  </a:cubicBezTo>
                  <a:cubicBezTo>
                    <a:pt x="22906" y="64600"/>
                    <a:pt x="22906" y="59706"/>
                    <a:pt x="22906" y="45220"/>
                  </a:cubicBezTo>
                  <a:cubicBezTo>
                    <a:pt x="22906" y="33083"/>
                    <a:pt x="22646" y="30146"/>
                    <a:pt x="22906" y="28972"/>
                  </a:cubicBezTo>
                  <a:cubicBezTo>
                    <a:pt x="23687" y="17618"/>
                    <a:pt x="29154" y="13703"/>
                    <a:pt x="52060" y="14094"/>
                  </a:cubicBezTo>
                  <a:cubicBezTo>
                    <a:pt x="53362" y="14094"/>
                    <a:pt x="97874" y="14094"/>
                    <a:pt x="97874" y="14094"/>
                  </a:cubicBezTo>
                  <a:lnTo>
                    <a:pt x="97874" y="779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 Slide with Contact Details (msg)">
  <p:cSld name="Final Slide with Contact Details (msg)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/>
          <p:nvPr/>
        </p:nvSpPr>
        <p:spPr>
          <a:xfrm>
            <a:off x="0" y="0"/>
            <a:ext cx="9144000" cy="34287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/>
          <p:cNvSpPr>
            <a:spLocks noGrp="1"/>
          </p:cNvSpPr>
          <p:nvPr>
            <p:ph type="pic" idx="2"/>
          </p:nvPr>
        </p:nvSpPr>
        <p:spPr>
          <a:xfrm>
            <a:off x="1163515" y="620714"/>
            <a:ext cx="6111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3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303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84400" marR="0" lvl="5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90800" marR="0" lvl="6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1800" marR="0" lvl="7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78200" marR="0" lvl="8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>
            <a:spLocks noGrp="1"/>
          </p:cNvSpPr>
          <p:nvPr>
            <p:ph type="pic" idx="3"/>
          </p:nvPr>
        </p:nvSpPr>
        <p:spPr>
          <a:xfrm>
            <a:off x="1163515" y="1874545"/>
            <a:ext cx="6111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3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303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84400" marR="0" lvl="5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90800" marR="0" lvl="6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1800" marR="0" lvl="7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78200" marR="0" lvl="8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7161997" y="2545915"/>
            <a:ext cx="1630200" cy="176640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7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4"/>
          <p:cNvGrpSpPr/>
          <p:nvPr/>
        </p:nvGrpSpPr>
        <p:grpSpPr>
          <a:xfrm>
            <a:off x="975038" y="5563030"/>
            <a:ext cx="5321084" cy="513071"/>
            <a:chOff x="1056265" y="533830"/>
            <a:chExt cx="5764364" cy="513071"/>
          </a:xfrm>
        </p:grpSpPr>
        <p:grpSp>
          <p:nvGrpSpPr>
            <p:cNvPr id="49" name="Google Shape;49;p4"/>
            <p:cNvGrpSpPr/>
            <p:nvPr/>
          </p:nvGrpSpPr>
          <p:grpSpPr>
            <a:xfrm>
              <a:off x="1056265" y="533830"/>
              <a:ext cx="1621193" cy="513071"/>
              <a:chOff x="561" y="2269"/>
              <a:chExt cx="4746" cy="1502"/>
            </a:xfrm>
          </p:grpSpPr>
          <p:sp>
            <p:nvSpPr>
              <p:cNvPr id="50" name="Google Shape;50;p4"/>
              <p:cNvSpPr/>
              <p:nvPr/>
            </p:nvSpPr>
            <p:spPr>
              <a:xfrm>
                <a:off x="561" y="2271"/>
                <a:ext cx="4500" cy="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561" y="2905"/>
                <a:ext cx="600" cy="600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1200" y="2269"/>
                <a:ext cx="15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5477" y="120000"/>
                      <a:pt x="15477" y="120000"/>
                      <a:pt x="15477" y="120000"/>
                    </a:cubicBezTo>
                    <a:cubicBezTo>
                      <a:pt x="15477" y="18422"/>
                      <a:pt x="15477" y="18422"/>
                      <a:pt x="15477" y="18422"/>
                    </a:cubicBezTo>
                    <a:cubicBezTo>
                      <a:pt x="15477" y="18422"/>
                      <a:pt x="39696" y="18422"/>
                      <a:pt x="51350" y="18422"/>
                    </a:cubicBezTo>
                    <a:cubicBezTo>
                      <a:pt x="51350" y="120000"/>
                      <a:pt x="51350" y="120000"/>
                      <a:pt x="51350" y="120000"/>
                    </a:cubicBezTo>
                    <a:cubicBezTo>
                      <a:pt x="66828" y="120000"/>
                      <a:pt x="66828" y="120000"/>
                      <a:pt x="66828" y="120000"/>
                    </a:cubicBezTo>
                    <a:cubicBezTo>
                      <a:pt x="66828" y="18422"/>
                      <a:pt x="66828" y="18422"/>
                      <a:pt x="66828" y="18422"/>
                    </a:cubicBezTo>
                    <a:cubicBezTo>
                      <a:pt x="77207" y="18422"/>
                      <a:pt x="85948" y="18422"/>
                      <a:pt x="90682" y="18422"/>
                    </a:cubicBezTo>
                    <a:cubicBezTo>
                      <a:pt x="98694" y="18422"/>
                      <a:pt x="104339" y="25074"/>
                      <a:pt x="104339" y="39658"/>
                    </a:cubicBezTo>
                    <a:cubicBezTo>
                      <a:pt x="104339" y="120000"/>
                      <a:pt x="104339" y="120000"/>
                      <a:pt x="104339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88528"/>
                      <a:pt x="120000" y="61151"/>
                      <a:pt x="120000" y="33773"/>
                    </a:cubicBezTo>
                    <a:cubicBezTo>
                      <a:pt x="120000" y="17398"/>
                      <a:pt x="113990" y="0"/>
                      <a:pt x="9851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2877" y="2269"/>
                <a:ext cx="12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1025" y="0"/>
                    </a:moveTo>
                    <a:cubicBezTo>
                      <a:pt x="7179" y="0"/>
                      <a:pt x="0" y="15863"/>
                      <a:pt x="0" y="33262"/>
                    </a:cubicBezTo>
                    <a:cubicBezTo>
                      <a:pt x="0" y="52196"/>
                      <a:pt x="7948" y="68059"/>
                      <a:pt x="29487" y="68059"/>
                    </a:cubicBezTo>
                    <a:cubicBezTo>
                      <a:pt x="48974" y="68059"/>
                      <a:pt x="67179" y="68059"/>
                      <a:pt x="81794" y="68059"/>
                    </a:cubicBezTo>
                    <a:cubicBezTo>
                      <a:pt x="97692" y="68059"/>
                      <a:pt x="97692" y="80341"/>
                      <a:pt x="97692" y="85714"/>
                    </a:cubicBezTo>
                    <a:cubicBezTo>
                      <a:pt x="97692" y="91087"/>
                      <a:pt x="97692" y="101833"/>
                      <a:pt x="82051" y="101833"/>
                    </a:cubicBezTo>
                    <a:cubicBezTo>
                      <a:pt x="69743" y="101833"/>
                      <a:pt x="2051" y="101833"/>
                      <a:pt x="2051" y="101833"/>
                    </a:cubicBezTo>
                    <a:cubicBezTo>
                      <a:pt x="2051" y="101833"/>
                      <a:pt x="2051" y="114882"/>
                      <a:pt x="2051" y="120000"/>
                    </a:cubicBezTo>
                    <a:cubicBezTo>
                      <a:pt x="91282" y="120000"/>
                      <a:pt x="91282" y="120000"/>
                      <a:pt x="91282" y="120000"/>
                    </a:cubicBezTo>
                    <a:cubicBezTo>
                      <a:pt x="113589" y="120000"/>
                      <a:pt x="120000" y="106950"/>
                      <a:pt x="120000" y="85970"/>
                    </a:cubicBezTo>
                    <a:cubicBezTo>
                      <a:pt x="120000" y="60895"/>
                      <a:pt x="111794" y="49637"/>
                      <a:pt x="92820" y="49637"/>
                    </a:cubicBezTo>
                    <a:cubicBezTo>
                      <a:pt x="70256" y="49637"/>
                      <a:pt x="54615" y="49637"/>
                      <a:pt x="36410" y="49637"/>
                    </a:cubicBezTo>
                    <a:cubicBezTo>
                      <a:pt x="22051" y="49637"/>
                      <a:pt x="22051" y="40170"/>
                      <a:pt x="22051" y="33773"/>
                    </a:cubicBezTo>
                    <a:cubicBezTo>
                      <a:pt x="22051" y="28656"/>
                      <a:pt x="23589" y="18422"/>
                      <a:pt x="38717" y="18422"/>
                    </a:cubicBezTo>
                    <a:cubicBezTo>
                      <a:pt x="54871" y="18422"/>
                      <a:pt x="115897" y="18422"/>
                      <a:pt x="115897" y="18422"/>
                    </a:cubicBezTo>
                    <a:cubicBezTo>
                      <a:pt x="115897" y="11002"/>
                      <a:pt x="115897" y="6908"/>
                      <a:pt x="115897" y="0"/>
                    </a:cubicBezTo>
                    <a:cubicBezTo>
                      <a:pt x="31025" y="0"/>
                      <a:pt x="31025" y="0"/>
                      <a:pt x="31025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4107" y="2269"/>
                <a:ext cx="12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44251" y="0"/>
                    </a:moveTo>
                    <a:cubicBezTo>
                      <a:pt x="24468" y="0"/>
                      <a:pt x="16919" y="2349"/>
                      <a:pt x="11453" y="5676"/>
                    </a:cubicBezTo>
                    <a:cubicBezTo>
                      <a:pt x="5726" y="9200"/>
                      <a:pt x="260" y="13703"/>
                      <a:pt x="0" y="29168"/>
                    </a:cubicBezTo>
                    <a:cubicBezTo>
                      <a:pt x="0" y="45611"/>
                      <a:pt x="0" y="45611"/>
                      <a:pt x="0" y="45611"/>
                    </a:cubicBezTo>
                    <a:cubicBezTo>
                      <a:pt x="0" y="62251"/>
                      <a:pt x="0" y="62251"/>
                      <a:pt x="0" y="62251"/>
                    </a:cubicBezTo>
                    <a:cubicBezTo>
                      <a:pt x="0" y="78694"/>
                      <a:pt x="5986" y="83197"/>
                      <a:pt x="12234" y="87112"/>
                    </a:cubicBezTo>
                    <a:cubicBezTo>
                      <a:pt x="16399" y="89265"/>
                      <a:pt x="23167" y="91810"/>
                      <a:pt x="44251" y="91810"/>
                    </a:cubicBezTo>
                    <a:cubicBezTo>
                      <a:pt x="97874" y="91810"/>
                      <a:pt x="97874" y="91810"/>
                      <a:pt x="97874" y="91810"/>
                    </a:cubicBezTo>
                    <a:cubicBezTo>
                      <a:pt x="97874" y="91810"/>
                      <a:pt x="97874" y="94747"/>
                      <a:pt x="97874" y="95334"/>
                    </a:cubicBezTo>
                    <a:cubicBezTo>
                      <a:pt x="97874" y="102381"/>
                      <a:pt x="96052" y="105318"/>
                      <a:pt x="85379" y="105318"/>
                    </a:cubicBezTo>
                    <a:cubicBezTo>
                      <a:pt x="15878" y="105318"/>
                      <a:pt x="15878" y="105318"/>
                      <a:pt x="15878" y="105318"/>
                    </a:cubicBezTo>
                    <a:cubicBezTo>
                      <a:pt x="15878" y="120000"/>
                      <a:pt x="15878" y="120000"/>
                      <a:pt x="15878" y="120000"/>
                    </a:cubicBezTo>
                    <a:cubicBezTo>
                      <a:pt x="92668" y="120000"/>
                      <a:pt x="92668" y="120000"/>
                      <a:pt x="92668" y="120000"/>
                    </a:cubicBezTo>
                    <a:cubicBezTo>
                      <a:pt x="113232" y="120000"/>
                      <a:pt x="119999" y="113148"/>
                      <a:pt x="119999" y="100032"/>
                    </a:cubicBezTo>
                    <a:cubicBezTo>
                      <a:pt x="119999" y="0"/>
                      <a:pt x="119999" y="0"/>
                      <a:pt x="119999" y="0"/>
                    </a:cubicBezTo>
                    <a:lnTo>
                      <a:pt x="44251" y="0"/>
                    </a:lnTo>
                    <a:close/>
                    <a:moveTo>
                      <a:pt x="97874" y="77911"/>
                    </a:moveTo>
                    <a:cubicBezTo>
                      <a:pt x="51019" y="77911"/>
                      <a:pt x="51019" y="77911"/>
                      <a:pt x="51019" y="77911"/>
                    </a:cubicBezTo>
                    <a:cubicBezTo>
                      <a:pt x="37223" y="77911"/>
                      <a:pt x="23167" y="78694"/>
                      <a:pt x="22906" y="65187"/>
                    </a:cubicBezTo>
                    <a:cubicBezTo>
                      <a:pt x="22906" y="64600"/>
                      <a:pt x="22906" y="59706"/>
                      <a:pt x="22906" y="45220"/>
                    </a:cubicBezTo>
                    <a:cubicBezTo>
                      <a:pt x="22906" y="33083"/>
                      <a:pt x="22646" y="30146"/>
                      <a:pt x="22906" y="28972"/>
                    </a:cubicBezTo>
                    <a:cubicBezTo>
                      <a:pt x="23687" y="17618"/>
                      <a:pt x="29154" y="13703"/>
                      <a:pt x="52060" y="14094"/>
                    </a:cubicBezTo>
                    <a:cubicBezTo>
                      <a:pt x="53362" y="14094"/>
                      <a:pt x="97874" y="14094"/>
                      <a:pt x="97874" y="14094"/>
                    </a:cubicBezTo>
                    <a:lnTo>
                      <a:pt x="97874" y="77911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" name="Google Shape;55;p4"/>
            <p:cNvSpPr txBox="1"/>
            <p:nvPr/>
          </p:nvSpPr>
          <p:spPr>
            <a:xfrm>
              <a:off x="2922429" y="740522"/>
              <a:ext cx="3898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rgbClr val="841439"/>
                  </a:solidFill>
                  <a:latin typeface="Arial"/>
                  <a:ea typeface="Arial"/>
                  <a:cs typeface="Arial"/>
                  <a:sym typeface="Arial"/>
                </a:rPr>
                <a:t>.consulting .solutions .partnership</a:t>
              </a:r>
              <a:endParaRPr sz="1200" i="1">
                <a:solidFill>
                  <a:srgbClr val="84143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(msg)">
  <p:cSld name="Title and Content (msg)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351691" y="134279"/>
            <a:ext cx="6881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351691" y="5949951"/>
            <a:ext cx="68808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b" anchorCtr="0">
            <a:noAutofit/>
          </a:bodyPr>
          <a:lstStyle>
            <a:lvl1pPr marL="4572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AutoNum type="arabicPeriod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" smtClean="0"/>
              <a:pPr/>
              <a:t>‹#›</a:t>
            </a:fld>
            <a:endParaRPr lang="de"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3"/>
          </p:nvPr>
        </p:nvSpPr>
        <p:spPr>
          <a:xfrm>
            <a:off x="345831" y="1633538"/>
            <a:ext cx="84465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3" name="Google Shape;63;p5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04920" y="59284"/>
            <a:ext cx="845244" cy="845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s (msg)">
  <p:cSld name="Title and two Contents (msg)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344366" y="1633538"/>
            <a:ext cx="40713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755720" y="1633538"/>
            <a:ext cx="40296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3"/>
          </p:nvPr>
        </p:nvSpPr>
        <p:spPr>
          <a:xfrm>
            <a:off x="351691" y="134279"/>
            <a:ext cx="6881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4"/>
          </p:nvPr>
        </p:nvSpPr>
        <p:spPr>
          <a:xfrm>
            <a:off x="351691" y="5949951"/>
            <a:ext cx="68808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b" anchorCtr="0">
            <a:noAutofit/>
          </a:bodyPr>
          <a:lstStyle>
            <a:lvl1pPr marL="4572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AutoNum type="arabicPeriod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7723162" y="243568"/>
            <a:ext cx="1094986" cy="375416"/>
            <a:chOff x="561" y="2269"/>
            <a:chExt cx="4746" cy="1502"/>
          </a:xfrm>
        </p:grpSpPr>
        <p:sp>
          <p:nvSpPr>
            <p:cNvPr id="73" name="Google Shape;73;p6"/>
            <p:cNvSpPr/>
            <p:nvPr/>
          </p:nvSpPr>
          <p:spPr>
            <a:xfrm>
              <a:off x="561" y="2271"/>
              <a:ext cx="45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561" y="2905"/>
              <a:ext cx="600" cy="600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1200" y="2269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5477" y="120000"/>
                    <a:pt x="15477" y="120000"/>
                    <a:pt x="15477" y="120000"/>
                  </a:cubicBezTo>
                  <a:cubicBezTo>
                    <a:pt x="15477" y="18422"/>
                    <a:pt x="15477" y="18422"/>
                    <a:pt x="15477" y="18422"/>
                  </a:cubicBezTo>
                  <a:cubicBezTo>
                    <a:pt x="15477" y="18422"/>
                    <a:pt x="39696" y="18422"/>
                    <a:pt x="51350" y="18422"/>
                  </a:cubicBezTo>
                  <a:cubicBezTo>
                    <a:pt x="51350" y="120000"/>
                    <a:pt x="51350" y="120000"/>
                    <a:pt x="51350" y="120000"/>
                  </a:cubicBezTo>
                  <a:cubicBezTo>
                    <a:pt x="66828" y="120000"/>
                    <a:pt x="66828" y="120000"/>
                    <a:pt x="66828" y="120000"/>
                  </a:cubicBezTo>
                  <a:cubicBezTo>
                    <a:pt x="66828" y="18422"/>
                    <a:pt x="66828" y="18422"/>
                    <a:pt x="66828" y="18422"/>
                  </a:cubicBezTo>
                  <a:cubicBezTo>
                    <a:pt x="77207" y="18422"/>
                    <a:pt x="85948" y="18422"/>
                    <a:pt x="90682" y="18422"/>
                  </a:cubicBezTo>
                  <a:cubicBezTo>
                    <a:pt x="98694" y="18422"/>
                    <a:pt x="104339" y="25074"/>
                    <a:pt x="104339" y="39658"/>
                  </a:cubicBezTo>
                  <a:cubicBezTo>
                    <a:pt x="104339" y="120000"/>
                    <a:pt x="104339" y="120000"/>
                    <a:pt x="104339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88528"/>
                    <a:pt x="120000" y="61151"/>
                    <a:pt x="120000" y="33773"/>
                  </a:cubicBezTo>
                  <a:cubicBezTo>
                    <a:pt x="120000" y="17398"/>
                    <a:pt x="113990" y="0"/>
                    <a:pt x="985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2877" y="2269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25" y="0"/>
                  </a:moveTo>
                  <a:cubicBezTo>
                    <a:pt x="7179" y="0"/>
                    <a:pt x="0" y="15863"/>
                    <a:pt x="0" y="33262"/>
                  </a:cubicBezTo>
                  <a:cubicBezTo>
                    <a:pt x="0" y="52196"/>
                    <a:pt x="7948" y="68059"/>
                    <a:pt x="29487" y="68059"/>
                  </a:cubicBezTo>
                  <a:cubicBezTo>
                    <a:pt x="48974" y="68059"/>
                    <a:pt x="67179" y="68059"/>
                    <a:pt x="81794" y="68059"/>
                  </a:cubicBezTo>
                  <a:cubicBezTo>
                    <a:pt x="97692" y="68059"/>
                    <a:pt x="97692" y="80341"/>
                    <a:pt x="97692" y="85714"/>
                  </a:cubicBezTo>
                  <a:cubicBezTo>
                    <a:pt x="97692" y="91087"/>
                    <a:pt x="97692" y="101833"/>
                    <a:pt x="82051" y="101833"/>
                  </a:cubicBezTo>
                  <a:cubicBezTo>
                    <a:pt x="69743" y="101833"/>
                    <a:pt x="2051" y="101833"/>
                    <a:pt x="2051" y="101833"/>
                  </a:cubicBezTo>
                  <a:cubicBezTo>
                    <a:pt x="2051" y="101833"/>
                    <a:pt x="2051" y="114882"/>
                    <a:pt x="2051" y="120000"/>
                  </a:cubicBezTo>
                  <a:cubicBezTo>
                    <a:pt x="91282" y="120000"/>
                    <a:pt x="91282" y="120000"/>
                    <a:pt x="91282" y="120000"/>
                  </a:cubicBezTo>
                  <a:cubicBezTo>
                    <a:pt x="113589" y="120000"/>
                    <a:pt x="120000" y="106950"/>
                    <a:pt x="120000" y="85970"/>
                  </a:cubicBezTo>
                  <a:cubicBezTo>
                    <a:pt x="120000" y="60895"/>
                    <a:pt x="111794" y="49637"/>
                    <a:pt x="92820" y="49637"/>
                  </a:cubicBezTo>
                  <a:cubicBezTo>
                    <a:pt x="70256" y="49637"/>
                    <a:pt x="54615" y="49637"/>
                    <a:pt x="36410" y="49637"/>
                  </a:cubicBezTo>
                  <a:cubicBezTo>
                    <a:pt x="22051" y="49637"/>
                    <a:pt x="22051" y="40170"/>
                    <a:pt x="22051" y="33773"/>
                  </a:cubicBezTo>
                  <a:cubicBezTo>
                    <a:pt x="22051" y="28656"/>
                    <a:pt x="23589" y="18422"/>
                    <a:pt x="38717" y="18422"/>
                  </a:cubicBezTo>
                  <a:cubicBezTo>
                    <a:pt x="54871" y="18422"/>
                    <a:pt x="115897" y="18422"/>
                    <a:pt x="115897" y="18422"/>
                  </a:cubicBezTo>
                  <a:cubicBezTo>
                    <a:pt x="115897" y="11002"/>
                    <a:pt x="115897" y="6908"/>
                    <a:pt x="115897" y="0"/>
                  </a:cubicBezTo>
                  <a:cubicBezTo>
                    <a:pt x="31025" y="0"/>
                    <a:pt x="31025" y="0"/>
                    <a:pt x="31025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4107" y="2269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251" y="0"/>
                  </a:moveTo>
                  <a:cubicBezTo>
                    <a:pt x="24468" y="0"/>
                    <a:pt x="16919" y="2349"/>
                    <a:pt x="11453" y="5676"/>
                  </a:cubicBezTo>
                  <a:cubicBezTo>
                    <a:pt x="5726" y="9200"/>
                    <a:pt x="260" y="13703"/>
                    <a:pt x="0" y="29168"/>
                  </a:cubicBezTo>
                  <a:cubicBezTo>
                    <a:pt x="0" y="45611"/>
                    <a:pt x="0" y="45611"/>
                    <a:pt x="0" y="45611"/>
                  </a:cubicBezTo>
                  <a:cubicBezTo>
                    <a:pt x="0" y="62251"/>
                    <a:pt x="0" y="62251"/>
                    <a:pt x="0" y="62251"/>
                  </a:cubicBezTo>
                  <a:cubicBezTo>
                    <a:pt x="0" y="78694"/>
                    <a:pt x="5986" y="83197"/>
                    <a:pt x="12234" y="87112"/>
                  </a:cubicBezTo>
                  <a:cubicBezTo>
                    <a:pt x="16399" y="89265"/>
                    <a:pt x="23167" y="91810"/>
                    <a:pt x="44251" y="91810"/>
                  </a:cubicBezTo>
                  <a:cubicBezTo>
                    <a:pt x="97874" y="91810"/>
                    <a:pt x="97874" y="91810"/>
                    <a:pt x="97874" y="91810"/>
                  </a:cubicBezTo>
                  <a:cubicBezTo>
                    <a:pt x="97874" y="91810"/>
                    <a:pt x="97874" y="94747"/>
                    <a:pt x="97874" y="95334"/>
                  </a:cubicBezTo>
                  <a:cubicBezTo>
                    <a:pt x="97874" y="102381"/>
                    <a:pt x="96052" y="105318"/>
                    <a:pt x="85379" y="105318"/>
                  </a:cubicBezTo>
                  <a:cubicBezTo>
                    <a:pt x="15878" y="105318"/>
                    <a:pt x="15878" y="105318"/>
                    <a:pt x="15878" y="105318"/>
                  </a:cubicBezTo>
                  <a:cubicBezTo>
                    <a:pt x="15878" y="120000"/>
                    <a:pt x="15878" y="120000"/>
                    <a:pt x="15878" y="120000"/>
                  </a:cubicBezTo>
                  <a:cubicBezTo>
                    <a:pt x="92668" y="120000"/>
                    <a:pt x="92668" y="120000"/>
                    <a:pt x="92668" y="120000"/>
                  </a:cubicBezTo>
                  <a:cubicBezTo>
                    <a:pt x="113232" y="120000"/>
                    <a:pt x="119999" y="113148"/>
                    <a:pt x="119999" y="100032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44251" y="0"/>
                  </a:lnTo>
                  <a:close/>
                  <a:moveTo>
                    <a:pt x="97874" y="77911"/>
                  </a:moveTo>
                  <a:cubicBezTo>
                    <a:pt x="51019" y="77911"/>
                    <a:pt x="51019" y="77911"/>
                    <a:pt x="51019" y="77911"/>
                  </a:cubicBezTo>
                  <a:cubicBezTo>
                    <a:pt x="37223" y="77911"/>
                    <a:pt x="23167" y="78694"/>
                    <a:pt x="22906" y="65187"/>
                  </a:cubicBezTo>
                  <a:cubicBezTo>
                    <a:pt x="22906" y="64600"/>
                    <a:pt x="22906" y="59706"/>
                    <a:pt x="22906" y="45220"/>
                  </a:cubicBezTo>
                  <a:cubicBezTo>
                    <a:pt x="22906" y="33083"/>
                    <a:pt x="22646" y="30146"/>
                    <a:pt x="22906" y="28972"/>
                  </a:cubicBezTo>
                  <a:cubicBezTo>
                    <a:pt x="23687" y="17618"/>
                    <a:pt x="29154" y="13703"/>
                    <a:pt x="52060" y="14094"/>
                  </a:cubicBezTo>
                  <a:cubicBezTo>
                    <a:pt x="53362" y="14094"/>
                    <a:pt x="97874" y="14094"/>
                    <a:pt x="97874" y="14094"/>
                  </a:cubicBezTo>
                  <a:lnTo>
                    <a:pt x="97874" y="779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(msg)">
  <p:cSld name="Title only (msg)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1"/>
          </p:nvPr>
        </p:nvSpPr>
        <p:spPr>
          <a:xfrm>
            <a:off x="351691" y="134279"/>
            <a:ext cx="6881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2"/>
          </p:nvPr>
        </p:nvSpPr>
        <p:spPr>
          <a:xfrm>
            <a:off x="351691" y="5949951"/>
            <a:ext cx="68808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b" anchorCtr="0">
            <a:noAutofit/>
          </a:bodyPr>
          <a:lstStyle>
            <a:lvl1pPr marL="4572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AutoNum type="arabicPeriod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83" name="Google Shape;83;p7"/>
          <p:cNvGrpSpPr/>
          <p:nvPr/>
        </p:nvGrpSpPr>
        <p:grpSpPr>
          <a:xfrm>
            <a:off x="7723162" y="243568"/>
            <a:ext cx="1094986" cy="375416"/>
            <a:chOff x="561" y="2269"/>
            <a:chExt cx="4746" cy="1502"/>
          </a:xfrm>
        </p:grpSpPr>
        <p:sp>
          <p:nvSpPr>
            <p:cNvPr id="84" name="Google Shape;84;p7"/>
            <p:cNvSpPr/>
            <p:nvPr/>
          </p:nvSpPr>
          <p:spPr>
            <a:xfrm>
              <a:off x="561" y="2271"/>
              <a:ext cx="45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561" y="2905"/>
              <a:ext cx="600" cy="600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1200" y="2269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5477" y="120000"/>
                    <a:pt x="15477" y="120000"/>
                    <a:pt x="15477" y="120000"/>
                  </a:cubicBezTo>
                  <a:cubicBezTo>
                    <a:pt x="15477" y="18422"/>
                    <a:pt x="15477" y="18422"/>
                    <a:pt x="15477" y="18422"/>
                  </a:cubicBezTo>
                  <a:cubicBezTo>
                    <a:pt x="15477" y="18422"/>
                    <a:pt x="39696" y="18422"/>
                    <a:pt x="51350" y="18422"/>
                  </a:cubicBezTo>
                  <a:cubicBezTo>
                    <a:pt x="51350" y="120000"/>
                    <a:pt x="51350" y="120000"/>
                    <a:pt x="51350" y="120000"/>
                  </a:cubicBezTo>
                  <a:cubicBezTo>
                    <a:pt x="66828" y="120000"/>
                    <a:pt x="66828" y="120000"/>
                    <a:pt x="66828" y="120000"/>
                  </a:cubicBezTo>
                  <a:cubicBezTo>
                    <a:pt x="66828" y="18422"/>
                    <a:pt x="66828" y="18422"/>
                    <a:pt x="66828" y="18422"/>
                  </a:cubicBezTo>
                  <a:cubicBezTo>
                    <a:pt x="77207" y="18422"/>
                    <a:pt x="85948" y="18422"/>
                    <a:pt x="90682" y="18422"/>
                  </a:cubicBezTo>
                  <a:cubicBezTo>
                    <a:pt x="98694" y="18422"/>
                    <a:pt x="104339" y="25074"/>
                    <a:pt x="104339" y="39658"/>
                  </a:cubicBezTo>
                  <a:cubicBezTo>
                    <a:pt x="104339" y="120000"/>
                    <a:pt x="104339" y="120000"/>
                    <a:pt x="104339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88528"/>
                    <a:pt x="120000" y="61151"/>
                    <a:pt x="120000" y="33773"/>
                  </a:cubicBezTo>
                  <a:cubicBezTo>
                    <a:pt x="120000" y="17398"/>
                    <a:pt x="113990" y="0"/>
                    <a:pt x="985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2877" y="2269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25" y="0"/>
                  </a:moveTo>
                  <a:cubicBezTo>
                    <a:pt x="7179" y="0"/>
                    <a:pt x="0" y="15863"/>
                    <a:pt x="0" y="33262"/>
                  </a:cubicBezTo>
                  <a:cubicBezTo>
                    <a:pt x="0" y="52196"/>
                    <a:pt x="7948" y="68059"/>
                    <a:pt x="29487" y="68059"/>
                  </a:cubicBezTo>
                  <a:cubicBezTo>
                    <a:pt x="48974" y="68059"/>
                    <a:pt x="67179" y="68059"/>
                    <a:pt x="81794" y="68059"/>
                  </a:cubicBezTo>
                  <a:cubicBezTo>
                    <a:pt x="97692" y="68059"/>
                    <a:pt x="97692" y="80341"/>
                    <a:pt x="97692" y="85714"/>
                  </a:cubicBezTo>
                  <a:cubicBezTo>
                    <a:pt x="97692" y="91087"/>
                    <a:pt x="97692" y="101833"/>
                    <a:pt x="82051" y="101833"/>
                  </a:cubicBezTo>
                  <a:cubicBezTo>
                    <a:pt x="69743" y="101833"/>
                    <a:pt x="2051" y="101833"/>
                    <a:pt x="2051" y="101833"/>
                  </a:cubicBezTo>
                  <a:cubicBezTo>
                    <a:pt x="2051" y="101833"/>
                    <a:pt x="2051" y="114882"/>
                    <a:pt x="2051" y="120000"/>
                  </a:cubicBezTo>
                  <a:cubicBezTo>
                    <a:pt x="91282" y="120000"/>
                    <a:pt x="91282" y="120000"/>
                    <a:pt x="91282" y="120000"/>
                  </a:cubicBezTo>
                  <a:cubicBezTo>
                    <a:pt x="113589" y="120000"/>
                    <a:pt x="120000" y="106950"/>
                    <a:pt x="120000" y="85970"/>
                  </a:cubicBezTo>
                  <a:cubicBezTo>
                    <a:pt x="120000" y="60895"/>
                    <a:pt x="111794" y="49637"/>
                    <a:pt x="92820" y="49637"/>
                  </a:cubicBezTo>
                  <a:cubicBezTo>
                    <a:pt x="70256" y="49637"/>
                    <a:pt x="54615" y="49637"/>
                    <a:pt x="36410" y="49637"/>
                  </a:cubicBezTo>
                  <a:cubicBezTo>
                    <a:pt x="22051" y="49637"/>
                    <a:pt x="22051" y="40170"/>
                    <a:pt x="22051" y="33773"/>
                  </a:cubicBezTo>
                  <a:cubicBezTo>
                    <a:pt x="22051" y="28656"/>
                    <a:pt x="23589" y="18422"/>
                    <a:pt x="38717" y="18422"/>
                  </a:cubicBezTo>
                  <a:cubicBezTo>
                    <a:pt x="54871" y="18422"/>
                    <a:pt x="115897" y="18422"/>
                    <a:pt x="115897" y="18422"/>
                  </a:cubicBezTo>
                  <a:cubicBezTo>
                    <a:pt x="115897" y="11002"/>
                    <a:pt x="115897" y="6908"/>
                    <a:pt x="115897" y="0"/>
                  </a:cubicBezTo>
                  <a:cubicBezTo>
                    <a:pt x="31025" y="0"/>
                    <a:pt x="31025" y="0"/>
                    <a:pt x="31025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4107" y="2269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251" y="0"/>
                  </a:moveTo>
                  <a:cubicBezTo>
                    <a:pt x="24468" y="0"/>
                    <a:pt x="16919" y="2349"/>
                    <a:pt x="11453" y="5676"/>
                  </a:cubicBezTo>
                  <a:cubicBezTo>
                    <a:pt x="5726" y="9200"/>
                    <a:pt x="260" y="13703"/>
                    <a:pt x="0" y="29168"/>
                  </a:cubicBezTo>
                  <a:cubicBezTo>
                    <a:pt x="0" y="45611"/>
                    <a:pt x="0" y="45611"/>
                    <a:pt x="0" y="45611"/>
                  </a:cubicBezTo>
                  <a:cubicBezTo>
                    <a:pt x="0" y="62251"/>
                    <a:pt x="0" y="62251"/>
                    <a:pt x="0" y="62251"/>
                  </a:cubicBezTo>
                  <a:cubicBezTo>
                    <a:pt x="0" y="78694"/>
                    <a:pt x="5986" y="83197"/>
                    <a:pt x="12234" y="87112"/>
                  </a:cubicBezTo>
                  <a:cubicBezTo>
                    <a:pt x="16399" y="89265"/>
                    <a:pt x="23167" y="91810"/>
                    <a:pt x="44251" y="91810"/>
                  </a:cubicBezTo>
                  <a:cubicBezTo>
                    <a:pt x="97874" y="91810"/>
                    <a:pt x="97874" y="91810"/>
                    <a:pt x="97874" y="91810"/>
                  </a:cubicBezTo>
                  <a:cubicBezTo>
                    <a:pt x="97874" y="91810"/>
                    <a:pt x="97874" y="94747"/>
                    <a:pt x="97874" y="95334"/>
                  </a:cubicBezTo>
                  <a:cubicBezTo>
                    <a:pt x="97874" y="102381"/>
                    <a:pt x="96052" y="105318"/>
                    <a:pt x="85379" y="105318"/>
                  </a:cubicBezTo>
                  <a:cubicBezTo>
                    <a:pt x="15878" y="105318"/>
                    <a:pt x="15878" y="105318"/>
                    <a:pt x="15878" y="105318"/>
                  </a:cubicBezTo>
                  <a:cubicBezTo>
                    <a:pt x="15878" y="120000"/>
                    <a:pt x="15878" y="120000"/>
                    <a:pt x="15878" y="120000"/>
                  </a:cubicBezTo>
                  <a:cubicBezTo>
                    <a:pt x="92668" y="120000"/>
                    <a:pt x="92668" y="120000"/>
                    <a:pt x="92668" y="120000"/>
                  </a:cubicBezTo>
                  <a:cubicBezTo>
                    <a:pt x="113232" y="120000"/>
                    <a:pt x="119999" y="113148"/>
                    <a:pt x="119999" y="100032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44251" y="0"/>
                  </a:lnTo>
                  <a:close/>
                  <a:moveTo>
                    <a:pt x="97874" y="77911"/>
                  </a:moveTo>
                  <a:cubicBezTo>
                    <a:pt x="51019" y="77911"/>
                    <a:pt x="51019" y="77911"/>
                    <a:pt x="51019" y="77911"/>
                  </a:cubicBezTo>
                  <a:cubicBezTo>
                    <a:pt x="37223" y="77911"/>
                    <a:pt x="23167" y="78694"/>
                    <a:pt x="22906" y="65187"/>
                  </a:cubicBezTo>
                  <a:cubicBezTo>
                    <a:pt x="22906" y="64600"/>
                    <a:pt x="22906" y="59706"/>
                    <a:pt x="22906" y="45220"/>
                  </a:cubicBezTo>
                  <a:cubicBezTo>
                    <a:pt x="22906" y="33083"/>
                    <a:pt x="22646" y="30146"/>
                    <a:pt x="22906" y="28972"/>
                  </a:cubicBezTo>
                  <a:cubicBezTo>
                    <a:pt x="23687" y="17618"/>
                    <a:pt x="29154" y="13703"/>
                    <a:pt x="52060" y="14094"/>
                  </a:cubicBezTo>
                  <a:cubicBezTo>
                    <a:pt x="53362" y="14094"/>
                    <a:pt x="97874" y="14094"/>
                    <a:pt x="97874" y="14094"/>
                  </a:cubicBezTo>
                  <a:lnTo>
                    <a:pt x="97874" y="779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id Image (msg)">
  <p:cSld name="Solid Image (msg)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7723162" y="243568"/>
            <a:ext cx="1094986" cy="375416"/>
            <a:chOff x="561" y="2269"/>
            <a:chExt cx="4746" cy="1502"/>
          </a:xfrm>
        </p:grpSpPr>
        <p:sp>
          <p:nvSpPr>
            <p:cNvPr id="92" name="Google Shape;92;p8"/>
            <p:cNvSpPr/>
            <p:nvPr/>
          </p:nvSpPr>
          <p:spPr>
            <a:xfrm>
              <a:off x="561" y="2271"/>
              <a:ext cx="45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561" y="2905"/>
              <a:ext cx="600" cy="600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1200" y="2269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5477" y="120000"/>
                    <a:pt x="15477" y="120000"/>
                    <a:pt x="15477" y="120000"/>
                  </a:cubicBezTo>
                  <a:cubicBezTo>
                    <a:pt x="15477" y="18422"/>
                    <a:pt x="15477" y="18422"/>
                    <a:pt x="15477" y="18422"/>
                  </a:cubicBezTo>
                  <a:cubicBezTo>
                    <a:pt x="15477" y="18422"/>
                    <a:pt x="39696" y="18422"/>
                    <a:pt x="51350" y="18422"/>
                  </a:cubicBezTo>
                  <a:cubicBezTo>
                    <a:pt x="51350" y="120000"/>
                    <a:pt x="51350" y="120000"/>
                    <a:pt x="51350" y="120000"/>
                  </a:cubicBezTo>
                  <a:cubicBezTo>
                    <a:pt x="66828" y="120000"/>
                    <a:pt x="66828" y="120000"/>
                    <a:pt x="66828" y="120000"/>
                  </a:cubicBezTo>
                  <a:cubicBezTo>
                    <a:pt x="66828" y="18422"/>
                    <a:pt x="66828" y="18422"/>
                    <a:pt x="66828" y="18422"/>
                  </a:cubicBezTo>
                  <a:cubicBezTo>
                    <a:pt x="77207" y="18422"/>
                    <a:pt x="85948" y="18422"/>
                    <a:pt x="90682" y="18422"/>
                  </a:cubicBezTo>
                  <a:cubicBezTo>
                    <a:pt x="98694" y="18422"/>
                    <a:pt x="104339" y="25074"/>
                    <a:pt x="104339" y="39658"/>
                  </a:cubicBezTo>
                  <a:cubicBezTo>
                    <a:pt x="104339" y="120000"/>
                    <a:pt x="104339" y="120000"/>
                    <a:pt x="104339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88528"/>
                    <a:pt x="120000" y="61151"/>
                    <a:pt x="120000" y="33773"/>
                  </a:cubicBezTo>
                  <a:cubicBezTo>
                    <a:pt x="120000" y="17398"/>
                    <a:pt x="113990" y="0"/>
                    <a:pt x="985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2877" y="2269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25" y="0"/>
                  </a:moveTo>
                  <a:cubicBezTo>
                    <a:pt x="7179" y="0"/>
                    <a:pt x="0" y="15863"/>
                    <a:pt x="0" y="33262"/>
                  </a:cubicBezTo>
                  <a:cubicBezTo>
                    <a:pt x="0" y="52196"/>
                    <a:pt x="7948" y="68059"/>
                    <a:pt x="29487" y="68059"/>
                  </a:cubicBezTo>
                  <a:cubicBezTo>
                    <a:pt x="48974" y="68059"/>
                    <a:pt x="67179" y="68059"/>
                    <a:pt x="81794" y="68059"/>
                  </a:cubicBezTo>
                  <a:cubicBezTo>
                    <a:pt x="97692" y="68059"/>
                    <a:pt x="97692" y="80341"/>
                    <a:pt x="97692" y="85714"/>
                  </a:cubicBezTo>
                  <a:cubicBezTo>
                    <a:pt x="97692" y="91087"/>
                    <a:pt x="97692" y="101833"/>
                    <a:pt x="82051" y="101833"/>
                  </a:cubicBezTo>
                  <a:cubicBezTo>
                    <a:pt x="69743" y="101833"/>
                    <a:pt x="2051" y="101833"/>
                    <a:pt x="2051" y="101833"/>
                  </a:cubicBezTo>
                  <a:cubicBezTo>
                    <a:pt x="2051" y="101833"/>
                    <a:pt x="2051" y="114882"/>
                    <a:pt x="2051" y="120000"/>
                  </a:cubicBezTo>
                  <a:cubicBezTo>
                    <a:pt x="91282" y="120000"/>
                    <a:pt x="91282" y="120000"/>
                    <a:pt x="91282" y="120000"/>
                  </a:cubicBezTo>
                  <a:cubicBezTo>
                    <a:pt x="113589" y="120000"/>
                    <a:pt x="120000" y="106950"/>
                    <a:pt x="120000" y="85970"/>
                  </a:cubicBezTo>
                  <a:cubicBezTo>
                    <a:pt x="120000" y="60895"/>
                    <a:pt x="111794" y="49637"/>
                    <a:pt x="92820" y="49637"/>
                  </a:cubicBezTo>
                  <a:cubicBezTo>
                    <a:pt x="70256" y="49637"/>
                    <a:pt x="54615" y="49637"/>
                    <a:pt x="36410" y="49637"/>
                  </a:cubicBezTo>
                  <a:cubicBezTo>
                    <a:pt x="22051" y="49637"/>
                    <a:pt x="22051" y="40170"/>
                    <a:pt x="22051" y="33773"/>
                  </a:cubicBezTo>
                  <a:cubicBezTo>
                    <a:pt x="22051" y="28656"/>
                    <a:pt x="23589" y="18422"/>
                    <a:pt x="38717" y="18422"/>
                  </a:cubicBezTo>
                  <a:cubicBezTo>
                    <a:pt x="54871" y="18422"/>
                    <a:pt x="115897" y="18422"/>
                    <a:pt x="115897" y="18422"/>
                  </a:cubicBezTo>
                  <a:cubicBezTo>
                    <a:pt x="115897" y="11002"/>
                    <a:pt x="115897" y="6908"/>
                    <a:pt x="115897" y="0"/>
                  </a:cubicBezTo>
                  <a:cubicBezTo>
                    <a:pt x="31025" y="0"/>
                    <a:pt x="31025" y="0"/>
                    <a:pt x="31025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4107" y="2269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251" y="0"/>
                  </a:moveTo>
                  <a:cubicBezTo>
                    <a:pt x="24468" y="0"/>
                    <a:pt x="16919" y="2349"/>
                    <a:pt x="11453" y="5676"/>
                  </a:cubicBezTo>
                  <a:cubicBezTo>
                    <a:pt x="5726" y="9200"/>
                    <a:pt x="260" y="13703"/>
                    <a:pt x="0" y="29168"/>
                  </a:cubicBezTo>
                  <a:cubicBezTo>
                    <a:pt x="0" y="45611"/>
                    <a:pt x="0" y="45611"/>
                    <a:pt x="0" y="45611"/>
                  </a:cubicBezTo>
                  <a:cubicBezTo>
                    <a:pt x="0" y="62251"/>
                    <a:pt x="0" y="62251"/>
                    <a:pt x="0" y="62251"/>
                  </a:cubicBezTo>
                  <a:cubicBezTo>
                    <a:pt x="0" y="78694"/>
                    <a:pt x="5986" y="83197"/>
                    <a:pt x="12234" y="87112"/>
                  </a:cubicBezTo>
                  <a:cubicBezTo>
                    <a:pt x="16399" y="89265"/>
                    <a:pt x="23167" y="91810"/>
                    <a:pt x="44251" y="91810"/>
                  </a:cubicBezTo>
                  <a:cubicBezTo>
                    <a:pt x="97874" y="91810"/>
                    <a:pt x="97874" y="91810"/>
                    <a:pt x="97874" y="91810"/>
                  </a:cubicBezTo>
                  <a:cubicBezTo>
                    <a:pt x="97874" y="91810"/>
                    <a:pt x="97874" y="94747"/>
                    <a:pt x="97874" y="95334"/>
                  </a:cubicBezTo>
                  <a:cubicBezTo>
                    <a:pt x="97874" y="102381"/>
                    <a:pt x="96052" y="105318"/>
                    <a:pt x="85379" y="105318"/>
                  </a:cubicBezTo>
                  <a:cubicBezTo>
                    <a:pt x="15878" y="105318"/>
                    <a:pt x="15878" y="105318"/>
                    <a:pt x="15878" y="105318"/>
                  </a:cubicBezTo>
                  <a:cubicBezTo>
                    <a:pt x="15878" y="120000"/>
                    <a:pt x="15878" y="120000"/>
                    <a:pt x="15878" y="120000"/>
                  </a:cubicBezTo>
                  <a:cubicBezTo>
                    <a:pt x="92668" y="120000"/>
                    <a:pt x="92668" y="120000"/>
                    <a:pt x="92668" y="120000"/>
                  </a:cubicBezTo>
                  <a:cubicBezTo>
                    <a:pt x="113232" y="120000"/>
                    <a:pt x="119999" y="113148"/>
                    <a:pt x="119999" y="100032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44251" y="0"/>
                  </a:lnTo>
                  <a:close/>
                  <a:moveTo>
                    <a:pt x="97874" y="77911"/>
                  </a:moveTo>
                  <a:cubicBezTo>
                    <a:pt x="51019" y="77911"/>
                    <a:pt x="51019" y="77911"/>
                    <a:pt x="51019" y="77911"/>
                  </a:cubicBezTo>
                  <a:cubicBezTo>
                    <a:pt x="37223" y="77911"/>
                    <a:pt x="23167" y="78694"/>
                    <a:pt x="22906" y="65187"/>
                  </a:cubicBezTo>
                  <a:cubicBezTo>
                    <a:pt x="22906" y="64600"/>
                    <a:pt x="22906" y="59706"/>
                    <a:pt x="22906" y="45220"/>
                  </a:cubicBezTo>
                  <a:cubicBezTo>
                    <a:pt x="22906" y="33083"/>
                    <a:pt x="22646" y="30146"/>
                    <a:pt x="22906" y="28972"/>
                  </a:cubicBezTo>
                  <a:cubicBezTo>
                    <a:pt x="23687" y="17618"/>
                    <a:pt x="29154" y="13703"/>
                    <a:pt x="52060" y="14094"/>
                  </a:cubicBezTo>
                  <a:cubicBezTo>
                    <a:pt x="53362" y="14094"/>
                    <a:pt x="97874" y="14094"/>
                    <a:pt x="97874" y="14094"/>
                  </a:cubicBezTo>
                  <a:lnTo>
                    <a:pt x="97874" y="779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8"/>
          <p:cNvSpPr>
            <a:spLocks noGrp="1"/>
          </p:cNvSpPr>
          <p:nvPr>
            <p:ph type="pic" idx="2"/>
          </p:nvPr>
        </p:nvSpPr>
        <p:spPr>
          <a:xfrm>
            <a:off x="0" y="1264722"/>
            <a:ext cx="9144000" cy="52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3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303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84400" marR="0" lvl="5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90800" marR="0" lvl="6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1800" marR="0" lvl="7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78200" marR="0" lvl="8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body" idx="1"/>
          </p:nvPr>
        </p:nvSpPr>
        <p:spPr>
          <a:xfrm>
            <a:off x="351691" y="134279"/>
            <a:ext cx="6881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 Slide (msg)">
  <p:cSld name="Final Slide (msg)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/>
          <p:nvPr/>
        </p:nvSpPr>
        <p:spPr>
          <a:xfrm>
            <a:off x="0" y="0"/>
            <a:ext cx="9144000" cy="34287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5325930" y="2771562"/>
            <a:ext cx="3451500" cy="4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39750" rIns="79525" bIns="39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7161997" y="2545915"/>
            <a:ext cx="1630200" cy="176640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7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9"/>
          <p:cNvGrpSpPr/>
          <p:nvPr/>
        </p:nvGrpSpPr>
        <p:grpSpPr>
          <a:xfrm>
            <a:off x="975038" y="5563030"/>
            <a:ext cx="5321084" cy="513071"/>
            <a:chOff x="1056265" y="533830"/>
            <a:chExt cx="5764364" cy="513071"/>
          </a:xfrm>
        </p:grpSpPr>
        <p:grpSp>
          <p:nvGrpSpPr>
            <p:cNvPr id="107" name="Google Shape;107;p9"/>
            <p:cNvGrpSpPr/>
            <p:nvPr/>
          </p:nvGrpSpPr>
          <p:grpSpPr>
            <a:xfrm>
              <a:off x="1056265" y="533830"/>
              <a:ext cx="1621193" cy="513071"/>
              <a:chOff x="561" y="2269"/>
              <a:chExt cx="4746" cy="1502"/>
            </a:xfrm>
          </p:grpSpPr>
          <p:sp>
            <p:nvSpPr>
              <p:cNvPr id="108" name="Google Shape;108;p9"/>
              <p:cNvSpPr/>
              <p:nvPr/>
            </p:nvSpPr>
            <p:spPr>
              <a:xfrm>
                <a:off x="561" y="2271"/>
                <a:ext cx="4500" cy="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9"/>
              <p:cNvSpPr/>
              <p:nvPr/>
            </p:nvSpPr>
            <p:spPr>
              <a:xfrm>
                <a:off x="561" y="2905"/>
                <a:ext cx="600" cy="600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>
                <a:off x="1200" y="2269"/>
                <a:ext cx="15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5477" y="120000"/>
                      <a:pt x="15477" y="120000"/>
                      <a:pt x="15477" y="120000"/>
                    </a:cubicBezTo>
                    <a:cubicBezTo>
                      <a:pt x="15477" y="18422"/>
                      <a:pt x="15477" y="18422"/>
                      <a:pt x="15477" y="18422"/>
                    </a:cubicBezTo>
                    <a:cubicBezTo>
                      <a:pt x="15477" y="18422"/>
                      <a:pt x="39696" y="18422"/>
                      <a:pt x="51350" y="18422"/>
                    </a:cubicBezTo>
                    <a:cubicBezTo>
                      <a:pt x="51350" y="120000"/>
                      <a:pt x="51350" y="120000"/>
                      <a:pt x="51350" y="120000"/>
                    </a:cubicBezTo>
                    <a:cubicBezTo>
                      <a:pt x="66828" y="120000"/>
                      <a:pt x="66828" y="120000"/>
                      <a:pt x="66828" y="120000"/>
                    </a:cubicBezTo>
                    <a:cubicBezTo>
                      <a:pt x="66828" y="18422"/>
                      <a:pt x="66828" y="18422"/>
                      <a:pt x="66828" y="18422"/>
                    </a:cubicBezTo>
                    <a:cubicBezTo>
                      <a:pt x="77207" y="18422"/>
                      <a:pt x="85948" y="18422"/>
                      <a:pt x="90682" y="18422"/>
                    </a:cubicBezTo>
                    <a:cubicBezTo>
                      <a:pt x="98694" y="18422"/>
                      <a:pt x="104339" y="25074"/>
                      <a:pt x="104339" y="39658"/>
                    </a:cubicBezTo>
                    <a:cubicBezTo>
                      <a:pt x="104339" y="120000"/>
                      <a:pt x="104339" y="120000"/>
                      <a:pt x="104339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88528"/>
                      <a:pt x="120000" y="61151"/>
                      <a:pt x="120000" y="33773"/>
                    </a:cubicBezTo>
                    <a:cubicBezTo>
                      <a:pt x="120000" y="17398"/>
                      <a:pt x="113990" y="0"/>
                      <a:pt x="9851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9"/>
              <p:cNvSpPr/>
              <p:nvPr/>
            </p:nvSpPr>
            <p:spPr>
              <a:xfrm>
                <a:off x="2877" y="2269"/>
                <a:ext cx="12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1025" y="0"/>
                    </a:moveTo>
                    <a:cubicBezTo>
                      <a:pt x="7179" y="0"/>
                      <a:pt x="0" y="15863"/>
                      <a:pt x="0" y="33262"/>
                    </a:cubicBezTo>
                    <a:cubicBezTo>
                      <a:pt x="0" y="52196"/>
                      <a:pt x="7948" y="68059"/>
                      <a:pt x="29487" y="68059"/>
                    </a:cubicBezTo>
                    <a:cubicBezTo>
                      <a:pt x="48974" y="68059"/>
                      <a:pt x="67179" y="68059"/>
                      <a:pt x="81794" y="68059"/>
                    </a:cubicBezTo>
                    <a:cubicBezTo>
                      <a:pt x="97692" y="68059"/>
                      <a:pt x="97692" y="80341"/>
                      <a:pt x="97692" y="85714"/>
                    </a:cubicBezTo>
                    <a:cubicBezTo>
                      <a:pt x="97692" y="91087"/>
                      <a:pt x="97692" y="101833"/>
                      <a:pt x="82051" y="101833"/>
                    </a:cubicBezTo>
                    <a:cubicBezTo>
                      <a:pt x="69743" y="101833"/>
                      <a:pt x="2051" y="101833"/>
                      <a:pt x="2051" y="101833"/>
                    </a:cubicBezTo>
                    <a:cubicBezTo>
                      <a:pt x="2051" y="101833"/>
                      <a:pt x="2051" y="114882"/>
                      <a:pt x="2051" y="120000"/>
                    </a:cubicBezTo>
                    <a:cubicBezTo>
                      <a:pt x="91282" y="120000"/>
                      <a:pt x="91282" y="120000"/>
                      <a:pt x="91282" y="120000"/>
                    </a:cubicBezTo>
                    <a:cubicBezTo>
                      <a:pt x="113589" y="120000"/>
                      <a:pt x="120000" y="106950"/>
                      <a:pt x="120000" y="85970"/>
                    </a:cubicBezTo>
                    <a:cubicBezTo>
                      <a:pt x="120000" y="60895"/>
                      <a:pt x="111794" y="49637"/>
                      <a:pt x="92820" y="49637"/>
                    </a:cubicBezTo>
                    <a:cubicBezTo>
                      <a:pt x="70256" y="49637"/>
                      <a:pt x="54615" y="49637"/>
                      <a:pt x="36410" y="49637"/>
                    </a:cubicBezTo>
                    <a:cubicBezTo>
                      <a:pt x="22051" y="49637"/>
                      <a:pt x="22051" y="40170"/>
                      <a:pt x="22051" y="33773"/>
                    </a:cubicBezTo>
                    <a:cubicBezTo>
                      <a:pt x="22051" y="28656"/>
                      <a:pt x="23589" y="18422"/>
                      <a:pt x="38717" y="18422"/>
                    </a:cubicBezTo>
                    <a:cubicBezTo>
                      <a:pt x="54871" y="18422"/>
                      <a:pt x="115897" y="18422"/>
                      <a:pt x="115897" y="18422"/>
                    </a:cubicBezTo>
                    <a:cubicBezTo>
                      <a:pt x="115897" y="11002"/>
                      <a:pt x="115897" y="6908"/>
                      <a:pt x="115897" y="0"/>
                    </a:cubicBezTo>
                    <a:cubicBezTo>
                      <a:pt x="31025" y="0"/>
                      <a:pt x="31025" y="0"/>
                      <a:pt x="31025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9"/>
              <p:cNvSpPr/>
              <p:nvPr/>
            </p:nvSpPr>
            <p:spPr>
              <a:xfrm>
                <a:off x="4107" y="2269"/>
                <a:ext cx="12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44251" y="0"/>
                    </a:moveTo>
                    <a:cubicBezTo>
                      <a:pt x="24468" y="0"/>
                      <a:pt x="16919" y="2349"/>
                      <a:pt x="11453" y="5676"/>
                    </a:cubicBezTo>
                    <a:cubicBezTo>
                      <a:pt x="5726" y="9200"/>
                      <a:pt x="260" y="13703"/>
                      <a:pt x="0" y="29168"/>
                    </a:cubicBezTo>
                    <a:cubicBezTo>
                      <a:pt x="0" y="45611"/>
                      <a:pt x="0" y="45611"/>
                      <a:pt x="0" y="45611"/>
                    </a:cubicBezTo>
                    <a:cubicBezTo>
                      <a:pt x="0" y="62251"/>
                      <a:pt x="0" y="62251"/>
                      <a:pt x="0" y="62251"/>
                    </a:cubicBezTo>
                    <a:cubicBezTo>
                      <a:pt x="0" y="78694"/>
                      <a:pt x="5986" y="83197"/>
                      <a:pt x="12234" y="87112"/>
                    </a:cubicBezTo>
                    <a:cubicBezTo>
                      <a:pt x="16399" y="89265"/>
                      <a:pt x="23167" y="91810"/>
                      <a:pt x="44251" y="91810"/>
                    </a:cubicBezTo>
                    <a:cubicBezTo>
                      <a:pt x="97874" y="91810"/>
                      <a:pt x="97874" y="91810"/>
                      <a:pt x="97874" y="91810"/>
                    </a:cubicBezTo>
                    <a:cubicBezTo>
                      <a:pt x="97874" y="91810"/>
                      <a:pt x="97874" y="94747"/>
                      <a:pt x="97874" y="95334"/>
                    </a:cubicBezTo>
                    <a:cubicBezTo>
                      <a:pt x="97874" y="102381"/>
                      <a:pt x="96052" y="105318"/>
                      <a:pt x="85379" y="105318"/>
                    </a:cubicBezTo>
                    <a:cubicBezTo>
                      <a:pt x="15878" y="105318"/>
                      <a:pt x="15878" y="105318"/>
                      <a:pt x="15878" y="105318"/>
                    </a:cubicBezTo>
                    <a:cubicBezTo>
                      <a:pt x="15878" y="120000"/>
                      <a:pt x="15878" y="120000"/>
                      <a:pt x="15878" y="120000"/>
                    </a:cubicBezTo>
                    <a:cubicBezTo>
                      <a:pt x="92668" y="120000"/>
                      <a:pt x="92668" y="120000"/>
                      <a:pt x="92668" y="120000"/>
                    </a:cubicBezTo>
                    <a:cubicBezTo>
                      <a:pt x="113232" y="120000"/>
                      <a:pt x="119999" y="113148"/>
                      <a:pt x="119999" y="100032"/>
                    </a:cubicBezTo>
                    <a:cubicBezTo>
                      <a:pt x="119999" y="0"/>
                      <a:pt x="119999" y="0"/>
                      <a:pt x="119999" y="0"/>
                    </a:cubicBezTo>
                    <a:lnTo>
                      <a:pt x="44251" y="0"/>
                    </a:lnTo>
                    <a:close/>
                    <a:moveTo>
                      <a:pt x="97874" y="77911"/>
                    </a:moveTo>
                    <a:cubicBezTo>
                      <a:pt x="51019" y="77911"/>
                      <a:pt x="51019" y="77911"/>
                      <a:pt x="51019" y="77911"/>
                    </a:cubicBezTo>
                    <a:cubicBezTo>
                      <a:pt x="37223" y="77911"/>
                      <a:pt x="23167" y="78694"/>
                      <a:pt x="22906" y="65187"/>
                    </a:cubicBezTo>
                    <a:cubicBezTo>
                      <a:pt x="22906" y="64600"/>
                      <a:pt x="22906" y="59706"/>
                      <a:pt x="22906" y="45220"/>
                    </a:cubicBezTo>
                    <a:cubicBezTo>
                      <a:pt x="22906" y="33083"/>
                      <a:pt x="22646" y="30146"/>
                      <a:pt x="22906" y="28972"/>
                    </a:cubicBezTo>
                    <a:cubicBezTo>
                      <a:pt x="23687" y="17618"/>
                      <a:pt x="29154" y="13703"/>
                      <a:pt x="52060" y="14094"/>
                    </a:cubicBezTo>
                    <a:cubicBezTo>
                      <a:pt x="53362" y="14094"/>
                      <a:pt x="97874" y="14094"/>
                      <a:pt x="97874" y="14094"/>
                    </a:cubicBezTo>
                    <a:lnTo>
                      <a:pt x="97874" y="77911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3" name="Google Shape;113;p9"/>
            <p:cNvSpPr txBox="1"/>
            <p:nvPr/>
          </p:nvSpPr>
          <p:spPr>
            <a:xfrm>
              <a:off x="2922429" y="740522"/>
              <a:ext cx="3898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rgbClr val="841439"/>
                  </a:solidFill>
                  <a:latin typeface="Arial"/>
                  <a:ea typeface="Arial"/>
                  <a:cs typeface="Arial"/>
                  <a:sym typeface="Arial"/>
                </a:rPr>
                <a:t>.consulting .solutions .partnership</a:t>
              </a:r>
              <a:endParaRPr sz="1200" i="1">
                <a:solidFill>
                  <a:srgbClr val="84143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9pPr>
          </a:lstStyle>
          <a:p>
            <a:endParaRPr/>
          </a:p>
        </p:txBody>
      </p:sp>
      <p:pic>
        <p:nvPicPr>
          <p:cNvPr id="120" name="Google Shape;120;p11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60648" y="107365"/>
            <a:ext cx="845244" cy="8452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055F87-2525-F848-B358-B13D9F4AF45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B00294-F874-C04A-8E8D-1613E078B52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z="1400"/>
            </a:lvl1pPr>
          </a:lstStyle>
          <a:p>
            <a:fld id="{00000000-1234-1234-1234-123412341234}" type="slidenum">
              <a:rPr lang="de" smtClean="0"/>
              <a:pPr/>
              <a:t>‹#›</a:t>
            </a:fld>
            <a:endParaRPr lang="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" name="Google Shape;8;p1"/>
          <p:cNvCxnSpPr/>
          <p:nvPr/>
        </p:nvCxnSpPr>
        <p:spPr>
          <a:xfrm>
            <a:off x="351692" y="-365760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9;p1"/>
          <p:cNvCxnSpPr/>
          <p:nvPr/>
        </p:nvCxnSpPr>
        <p:spPr>
          <a:xfrm>
            <a:off x="8792308" y="-365760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10;p1"/>
          <p:cNvCxnSpPr/>
          <p:nvPr/>
        </p:nvCxnSpPr>
        <p:spPr>
          <a:xfrm>
            <a:off x="351692" y="6914271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1"/>
          <p:cNvCxnSpPr/>
          <p:nvPr/>
        </p:nvCxnSpPr>
        <p:spPr>
          <a:xfrm>
            <a:off x="8792308" y="6914271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1"/>
          <p:cNvCxnSpPr/>
          <p:nvPr/>
        </p:nvCxnSpPr>
        <p:spPr>
          <a:xfrm>
            <a:off x="-193694" y="5823350"/>
            <a:ext cx="0" cy="25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1"/>
          <p:cNvCxnSpPr/>
          <p:nvPr/>
        </p:nvCxnSpPr>
        <p:spPr>
          <a:xfrm>
            <a:off x="-193694" y="1494358"/>
            <a:ext cx="0" cy="25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1"/>
          <p:cNvCxnSpPr/>
          <p:nvPr/>
        </p:nvCxnSpPr>
        <p:spPr>
          <a:xfrm>
            <a:off x="9350696" y="5823350"/>
            <a:ext cx="0" cy="25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1"/>
          <p:cNvCxnSpPr/>
          <p:nvPr/>
        </p:nvCxnSpPr>
        <p:spPr>
          <a:xfrm>
            <a:off x="9350696" y="1494358"/>
            <a:ext cx="0" cy="25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6;p1"/>
          <p:cNvCxnSpPr/>
          <p:nvPr/>
        </p:nvCxnSpPr>
        <p:spPr>
          <a:xfrm>
            <a:off x="0" y="6488739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cxnSp>
        <p:nvCxnSpPr>
          <p:cNvPr id="18" name="Google Shape;18;p1"/>
          <p:cNvCxnSpPr/>
          <p:nvPr/>
        </p:nvCxnSpPr>
        <p:spPr>
          <a:xfrm>
            <a:off x="0" y="1277912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344366" y="1633539"/>
            <a:ext cx="84480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LT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en.wikipedia.org/wiki/Qt_(software)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Entwurfsmuster_(Buch)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openlibra.com/en/book/gof-design-pattern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/>
        </p:nvSpPr>
        <p:spPr>
          <a:xfrm>
            <a:off x="36901" y="29097"/>
            <a:ext cx="8228763" cy="5938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8" tIns="40819" rIns="81638" bIns="40819" anchor="ctr" anchorCtr="0">
            <a:noAutofit/>
          </a:bodyPr>
          <a:lstStyle/>
          <a:p>
            <a:pPr algn="ctr"/>
            <a:r>
              <a:rPr lang="zxx" sz="5987" b="1"/>
              <a:t>Objekt</a:t>
            </a:r>
            <a:r>
              <a:rPr lang="en-US" sz="5987" b="1"/>
              <a:t>-O</a:t>
            </a:r>
            <a:r>
              <a:rPr lang="zxx" sz="5987" b="1"/>
              <a:t>rientierte</a:t>
            </a:r>
            <a:r>
              <a:rPr lang="zxx" sz="5987" b="1">
                <a:solidFill>
                  <a:schemeClr val="accent2"/>
                </a:solidFill>
              </a:rPr>
              <a:t> Programmierung</a:t>
            </a:r>
            <a:endParaRPr sz="5987" b="1">
              <a:solidFill>
                <a:schemeClr val="accent2"/>
              </a:solidFill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1053" y="4321743"/>
            <a:ext cx="3245365" cy="1893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2;p13">
            <a:extLst>
              <a:ext uri="{FF2B5EF4-FFF2-40B4-BE49-F238E27FC236}">
                <a16:creationId xmlns:a16="http://schemas.microsoft.com/office/drawing/2014/main" id="{B01EA87D-EF03-E54F-AA9F-1D4175451308}"/>
              </a:ext>
            </a:extLst>
          </p:cNvPr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2924"/>
          <a:stretch/>
        </p:blipFill>
        <p:spPr>
          <a:xfrm>
            <a:off x="5216106" y="4807443"/>
            <a:ext cx="1408193" cy="162937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A9D82B-214D-4D44-BCAC-9D581814A6B0}"/>
              </a:ext>
            </a:extLst>
          </p:cNvPr>
          <p:cNvSpPr txBox="1"/>
          <p:nvPr/>
        </p:nvSpPr>
        <p:spPr>
          <a:xfrm flipH="1">
            <a:off x="5216106" y="4779128"/>
            <a:ext cx="1408192" cy="1386277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36000">
                <a:schemeClr val="lt1"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0" rtlCol="0">
            <a:spAutoFit/>
          </a:bodyPr>
          <a:lstStyle/>
          <a:p>
            <a:pPr algn="ctr"/>
            <a:r>
              <a:rPr lang="en-US" sz="4354">
                <a:solidFill>
                  <a:srgbClr val="00448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7B528-B832-9C49-86D1-B8CFF6C082DA}"/>
              </a:ext>
            </a:extLst>
          </p:cNvPr>
          <p:cNvSpPr txBox="1"/>
          <p:nvPr/>
        </p:nvSpPr>
        <p:spPr>
          <a:xfrm>
            <a:off x="4976641" y="4040940"/>
            <a:ext cx="2964273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i="1" dirty="0">
                <a:latin typeface="Berlin Sans FB" panose="020E0602020502020306" pitchFamily="34" charset="77"/>
              </a:rPr>
              <a:t>VORLESUNG 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3D594D-5CF7-024A-AD37-C2023EE63F6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</a:t>
            </a:fld>
            <a:endParaRPr lang="de"/>
          </a:p>
        </p:txBody>
      </p:sp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9D53D042-7003-22A7-B378-F37C839537A6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2022</a:t>
            </a:r>
            <a:endParaRPr sz="8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30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457172" y="1971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Ereignis-gesteuerter Programmablauf</a:t>
            </a:r>
            <a:endParaRPr b="1" dirty="0"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4672588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de" sz="1900" dirty="0"/>
              <a:t>Praktisch in allen GUI-Bibliotheken programmiert man ereignisbasiert</a:t>
            </a:r>
            <a:endParaRPr sz="1900" dirty="0"/>
          </a:p>
          <a:p>
            <a:pPr lvl="0" indent="-349250">
              <a:spcBef>
                <a:spcPts val="1200"/>
              </a:spcBef>
              <a:buSzPts val="1900"/>
              <a:buChar char="●"/>
              <a:tabLst>
                <a:tab pos="8040688" algn="r"/>
              </a:tabLst>
            </a:pPr>
            <a:r>
              <a:rPr lang="de" sz="1900" b="1" u="sng" dirty="0"/>
              <a:t>Beispiel FLTK</a:t>
            </a:r>
            <a:r>
              <a:rPr lang="de" sz="1900" dirty="0"/>
              <a:t>, sprich “</a:t>
            </a:r>
            <a:r>
              <a:rPr lang="de" sz="1900" dirty="0" err="1"/>
              <a:t>full</a:t>
            </a:r>
            <a:r>
              <a:rPr lang="de" sz="1900" dirty="0"/>
              <a:t> tick“	</a:t>
            </a:r>
            <a:r>
              <a:rPr lang="en-GB" sz="1900" dirty="0">
                <a:hlinkClick r:id="rId3"/>
              </a:rPr>
              <a:t>wikipedia.org/wiki/FLTK</a:t>
            </a:r>
            <a:r>
              <a:rPr lang="en-GB" sz="1900" dirty="0"/>
              <a:t> </a:t>
            </a:r>
            <a:endParaRPr sz="1900" dirty="0"/>
          </a:p>
          <a:p>
            <a:pPr marL="914400" lvl="1" indent="-349250" algn="l" rtl="0">
              <a:spcBef>
                <a:spcPts val="1200"/>
              </a:spcBef>
              <a:spcAft>
                <a:spcPts val="0"/>
              </a:spcAft>
              <a:buSzPts val="1900"/>
              <a:buChar char="○"/>
            </a:pPr>
            <a:r>
              <a:rPr lang="de" sz="1900" dirty="0"/>
              <a:t>Technisches Basis bilden sog. </a:t>
            </a:r>
            <a:r>
              <a:rPr lang="de" sz="19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Rückruf-Funktionen (Callback </a:t>
            </a:r>
            <a:r>
              <a:rPr lang="de" sz="19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Functions</a:t>
            </a:r>
            <a:r>
              <a:rPr lang="de" sz="19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00" dirty="0">
              <a:solidFill>
                <a:srgbClr val="8414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9250" algn="l" rtl="0">
              <a:spcBef>
                <a:spcPts val="1200"/>
              </a:spcBef>
              <a:spcAft>
                <a:spcPts val="0"/>
              </a:spcAft>
              <a:buClr>
                <a:srgbClr val="841439"/>
              </a:buClr>
              <a:buSzPts val="1900"/>
              <a:buFont typeface="Courier New"/>
              <a:buChar char="○"/>
            </a:pPr>
            <a:r>
              <a:rPr lang="de" sz="1900" dirty="0"/>
              <a:t>Klassischer, direkter Ansatz, der (nicht nur) zur Implementierung flexibler, Ereignis-gesteuerter Abläufe einsetzbar ist</a:t>
            </a:r>
            <a:endParaRPr sz="1900" dirty="0"/>
          </a:p>
          <a:p>
            <a:pPr lvl="0" indent="-349250">
              <a:spcBef>
                <a:spcPts val="1200"/>
              </a:spcBef>
              <a:buSzPts val="1900"/>
              <a:buChar char="●"/>
              <a:tabLst>
                <a:tab pos="8040688" algn="r"/>
              </a:tabLst>
            </a:pPr>
            <a:r>
              <a:rPr lang="de" sz="1900" b="1" u="sng" dirty="0"/>
              <a:t>Beispiel </a:t>
            </a:r>
            <a:r>
              <a:rPr lang="de" sz="1900" b="1" u="sng" dirty="0" err="1"/>
              <a:t>Qt</a:t>
            </a:r>
            <a:r>
              <a:rPr lang="de" sz="1900" dirty="0"/>
              <a:t>, sprich “</a:t>
            </a:r>
            <a:r>
              <a:rPr lang="de" sz="1900" dirty="0" err="1"/>
              <a:t>cute</a:t>
            </a:r>
            <a:r>
              <a:rPr lang="de" sz="1900" dirty="0"/>
              <a:t>“	</a:t>
            </a:r>
            <a:r>
              <a:rPr lang="en-GB" sz="1900" dirty="0">
                <a:hlinkClick r:id="rId4"/>
              </a:rPr>
              <a:t>wikipedia.org/wiki/Qt_(software)</a:t>
            </a:r>
            <a:r>
              <a:rPr lang="en-GB" sz="1900" dirty="0"/>
              <a:t> </a:t>
            </a:r>
            <a:endParaRPr sz="1900" dirty="0"/>
          </a:p>
          <a:p>
            <a:pPr marL="914400" lvl="1" indent="-349250" algn="l" rtl="0">
              <a:spcBef>
                <a:spcPts val="1200"/>
              </a:spcBef>
              <a:spcAft>
                <a:spcPts val="0"/>
              </a:spcAft>
              <a:buSzPts val="1900"/>
              <a:buChar char="○"/>
            </a:pPr>
            <a:r>
              <a:rPr lang="de" sz="1900" dirty="0"/>
              <a:t>Technisches Basis bei </a:t>
            </a:r>
            <a:r>
              <a:rPr lang="de" sz="1900" dirty="0" err="1"/>
              <a:t>Qt</a:t>
            </a:r>
            <a:r>
              <a:rPr lang="de" sz="1900" dirty="0"/>
              <a:t> ist der sog. </a:t>
            </a:r>
            <a:r>
              <a:rPr lang="de" sz="19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Signal &amp; Slot </a:t>
            </a:r>
            <a:r>
              <a:rPr lang="de" sz="1900" dirty="0"/>
              <a:t>Mechanismus</a:t>
            </a:r>
            <a:endParaRPr sz="1900" dirty="0"/>
          </a:p>
          <a:p>
            <a:pPr marL="914400" lvl="1" indent="-349250" algn="l" rtl="0">
              <a:spcBef>
                <a:spcPts val="1200"/>
              </a:spcBef>
              <a:spcAft>
                <a:spcPts val="0"/>
              </a:spcAft>
              <a:buSzPts val="1900"/>
              <a:buChar char="○"/>
            </a:pPr>
            <a:r>
              <a:rPr lang="de" sz="1900" dirty="0"/>
              <a:t>Erweitert den Ansatz der reinen Rückruf-Funktionen, bessere Typsicherheit, intuitiverer Code, benötigt aber einen eigenen Präprozessor/Code-Generator</a:t>
            </a:r>
            <a:endParaRPr sz="19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74D89B-3BD7-7A45-B2A8-ADD477A3FB8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10</a:t>
            </a:fld>
            <a:endParaRPr lang="de"/>
          </a:p>
        </p:txBody>
      </p:sp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FDF0895D-DB24-86BC-E190-18C6377D3AB1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2022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Rückruf-Funktionen</a:t>
            </a:r>
            <a:endParaRPr b="1" dirty="0"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Funktionen, die bei Ereignissen aufgerufen werden, nennt man </a:t>
            </a:r>
            <a:r>
              <a:rPr lang="de" dirty="0">
                <a:solidFill>
                  <a:srgbClr val="841439"/>
                </a:solidFill>
                <a:latin typeface="+mj-lt"/>
                <a:ea typeface="Courier New"/>
                <a:cs typeface="Courier New"/>
                <a:sym typeface="Courier New"/>
              </a:rPr>
              <a:t>Rückruf-Funktionen (</a:t>
            </a:r>
            <a:r>
              <a:rPr lang="de" dirty="0" err="1">
                <a:solidFill>
                  <a:srgbClr val="841439"/>
                </a:solidFill>
                <a:latin typeface="+mj-lt"/>
                <a:ea typeface="Courier New"/>
                <a:cs typeface="Courier New"/>
                <a:sym typeface="Courier New"/>
              </a:rPr>
              <a:t>callback</a:t>
            </a:r>
            <a:r>
              <a:rPr lang="de" dirty="0">
                <a:solidFill>
                  <a:srgbClr val="841439"/>
                </a:solidFill>
                <a:latin typeface="+mj-lt"/>
                <a:ea typeface="Courier New"/>
                <a:cs typeface="Courier New"/>
                <a:sym typeface="Courier New"/>
              </a:rPr>
              <a:t> </a:t>
            </a:r>
            <a:r>
              <a:rPr lang="de" dirty="0" err="1">
                <a:solidFill>
                  <a:srgbClr val="841439"/>
                </a:solidFill>
                <a:latin typeface="+mj-lt"/>
                <a:ea typeface="Courier New"/>
                <a:cs typeface="Courier New"/>
                <a:sym typeface="Courier New"/>
              </a:rPr>
              <a:t>functions</a:t>
            </a:r>
            <a:r>
              <a:rPr lang="de" dirty="0">
                <a:solidFill>
                  <a:srgbClr val="841439"/>
                </a:solidFill>
                <a:latin typeface="+mj-lt"/>
                <a:ea typeface="Courier New"/>
                <a:cs typeface="Courier New"/>
                <a:sym typeface="Courier New"/>
              </a:rPr>
              <a:t>)</a:t>
            </a:r>
            <a:endParaRPr dirty="0">
              <a:solidFill>
                <a:srgbClr val="841439"/>
              </a:solidFill>
              <a:latin typeface="+mj-lt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Zur </a:t>
            </a:r>
            <a:r>
              <a:rPr lang="de" dirty="0" err="1"/>
              <a:t>Registierung</a:t>
            </a:r>
            <a:r>
              <a:rPr lang="de" dirty="0"/>
              <a:t> der Rückruffunktionen verwendet man Funktionen der GUI-</a:t>
            </a:r>
            <a:r>
              <a:rPr lang="de" dirty="0" err="1"/>
              <a:t>Bibliothekt</a:t>
            </a:r>
            <a:r>
              <a:rPr lang="de" dirty="0"/>
              <a:t>, die </a:t>
            </a:r>
            <a:r>
              <a:rPr lang="de" b="1" dirty="0"/>
              <a:t>Funktionszeiger</a:t>
            </a:r>
            <a:r>
              <a:rPr lang="de" dirty="0"/>
              <a:t> übernehmen.</a:t>
            </a:r>
          </a:p>
          <a:p>
            <a:pPr marL="101600" lvl="0" indent="0" algn="l" rtl="0">
              <a:spcBef>
                <a:spcPts val="1200"/>
              </a:spcBef>
              <a:spcAft>
                <a:spcPts val="0"/>
              </a:spcAft>
              <a:buSzPts val="2000"/>
            </a:pPr>
            <a:r>
              <a:rPr lang="de" b="1" dirty="0">
                <a:solidFill>
                  <a:schemeClr val="accent2"/>
                </a:solidFill>
              </a:rPr>
              <a:t>Beispiel:</a:t>
            </a:r>
          </a:p>
          <a:p>
            <a:pPr marL="101600" lvl="0" indent="0" algn="l" rtl="0">
              <a:spcBef>
                <a:spcPts val="1200"/>
              </a:spcBef>
              <a:spcAft>
                <a:spcPts val="0"/>
              </a:spcAft>
              <a:buSzPts val="2000"/>
            </a:pPr>
            <a:r>
              <a:rPr lang="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" b="1" i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Entity::</a:t>
            </a:r>
            <a:r>
              <a:rPr lang="de" b="1" i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to_text</a:t>
            </a:r>
            <a:r>
              <a:rPr lang="de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pPr marL="101600" lvl="0" indent="0" algn="l" rtl="0">
              <a:spcBef>
                <a:spcPts val="1200"/>
              </a:spcBef>
              <a:spcAft>
                <a:spcPts val="0"/>
              </a:spcAft>
              <a:buSzPts val="2000"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01600" lvl="0" indent="0" algn="l" rtl="0">
              <a:spcBef>
                <a:spcPts val="1200"/>
              </a:spcBef>
              <a:spcAft>
                <a:spcPts val="0"/>
              </a:spcAft>
              <a:buSzPts val="2000"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vector&lt;Entity&gt; entities …</a:t>
            </a:r>
          </a:p>
          <a:p>
            <a:pPr marL="101600" lvl="0" indent="0" algn="l" rtl="0">
              <a:spcBef>
                <a:spcPts val="1200"/>
              </a:spcBef>
              <a:spcAft>
                <a:spcPts val="0"/>
              </a:spcAft>
              <a:buSzPts val="2000"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01600" lvl="0" indent="0" algn="l" rtl="0">
              <a:spcBef>
                <a:spcPts val="1200"/>
              </a:spcBef>
              <a:spcAft>
                <a:spcPts val="0"/>
              </a:spcAft>
              <a:buSzPts val="2000"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gui_list.s</a:t>
            </a:r>
            <a:r>
              <a:rPr lang="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d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entities</a:t>
            </a:r>
            <a:r>
              <a:rPr lang="de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" b="1" i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Entity::</a:t>
            </a:r>
            <a:r>
              <a:rPr lang="de" b="1" i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to_text</a:t>
            </a:r>
            <a:r>
              <a:rPr lang="de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CB4746-6551-554A-A499-E225B03E128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11</a:t>
            </a:fld>
            <a:endParaRPr lang="de"/>
          </a:p>
        </p:txBody>
      </p:sp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D49B732D-29BE-8AF8-D9E9-98BDA2B35122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2022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Rückruf-Funktionen</a:t>
            </a:r>
            <a:endParaRPr b="1"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body" idx="1"/>
          </p:nvPr>
        </p:nvSpPr>
        <p:spPr>
          <a:xfrm>
            <a:off x="304775" y="1604850"/>
            <a:ext cx="86868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Rückruf-Mechanismen werden, in der GUI-Programmierung, zur Ereignis-Behandlung eingesetzt.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Grafische Elemente (Widgets) haben Funktionszeiger, die bei Ereignissen (z.B.: Click, Scroll, Change, etc.) aufgerufen werden.</a:t>
            </a:r>
            <a:endParaRPr dirty="0"/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</a:pPr>
            <a:r>
              <a:rPr lang="de" b="1" dirty="0">
                <a:solidFill>
                  <a:schemeClr val="accent2"/>
                </a:solidFill>
              </a:rPr>
              <a:t>Beispiel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Beim Schließen eines Fensters soll ein Pop-Up mit Sicherheitsabfrage gezeigt werden: Sichern oder Verwerfen der Daten?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Die Details der Sicherheitsabfrage – welche Daten, Form des Pop-Ups, etc. – sind über den Funktionszeiger abstrahiert</a:t>
            </a:r>
            <a:endParaRPr dirty="0"/>
          </a:p>
          <a:p>
            <a:pPr lvl="0" indent="-355600">
              <a:spcBef>
                <a:spcPts val="600"/>
              </a:spcBef>
              <a:buChar char="●"/>
            </a:pPr>
            <a:r>
              <a:rPr lang="de" dirty="0"/>
              <a:t>Der Programmierer definiert eine entsprechend geeignete Funktion, und setzt den Funktionszeiger als Ereignis-Behandler für "Schließen des Fensters"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8A5C38-C511-1E44-8576-29D0D547369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12</a:t>
            </a:fld>
            <a:endParaRPr lang="de"/>
          </a:p>
        </p:txBody>
      </p:sp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2583FCEF-AB31-8525-8034-9F7DDE0A8417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2022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/>
          <p:nvPr/>
        </p:nvSpPr>
        <p:spPr>
          <a:xfrm>
            <a:off x="296625" y="1518725"/>
            <a:ext cx="8566500" cy="469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8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b="1" dirty="0"/>
              <a:t>Basisprogramm in FLTK</a:t>
            </a:r>
            <a:endParaRPr b="1" dirty="0"/>
          </a:p>
        </p:txBody>
      </p:sp>
      <p:sp>
        <p:nvSpPr>
          <p:cNvPr id="224" name="Google Shape;224;p28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solidFill>
                  <a:srgbClr val="BC7A00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# </a:t>
            </a:r>
            <a:r>
              <a:rPr lang="de" sz="1400" b="1" dirty="0" err="1">
                <a:solidFill>
                  <a:srgbClr val="BC7A00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include</a:t>
            </a:r>
            <a:r>
              <a:rPr lang="de" sz="1400" b="1" dirty="0">
                <a:solidFill>
                  <a:srgbClr val="BC7A00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 &lt;FL/</a:t>
            </a:r>
            <a:r>
              <a:rPr lang="de" sz="1400" b="1" dirty="0" err="1">
                <a:solidFill>
                  <a:srgbClr val="BC7A00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Fl.H</a:t>
            </a:r>
            <a:r>
              <a:rPr lang="de" sz="1400" b="1" dirty="0">
                <a:solidFill>
                  <a:srgbClr val="BC7A00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&gt;</a:t>
            </a:r>
            <a:b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</a:br>
            <a:r>
              <a:rPr lang="de" sz="1400" b="1" dirty="0">
                <a:solidFill>
                  <a:srgbClr val="BC7A00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# </a:t>
            </a:r>
            <a:r>
              <a:rPr lang="de" sz="1400" b="1" dirty="0" err="1">
                <a:solidFill>
                  <a:srgbClr val="BC7A00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include</a:t>
            </a:r>
            <a:r>
              <a:rPr lang="de" sz="1400" b="1" dirty="0">
                <a:solidFill>
                  <a:srgbClr val="BC7A00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 &lt;FL/</a:t>
            </a:r>
            <a:r>
              <a:rPr lang="de" sz="1400" b="1" dirty="0" err="1">
                <a:solidFill>
                  <a:srgbClr val="BC7A00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Fl_Double_Window.H</a:t>
            </a:r>
            <a:r>
              <a:rPr lang="de" sz="1400" b="1" dirty="0">
                <a:solidFill>
                  <a:srgbClr val="BC7A00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&gt;</a:t>
            </a:r>
            <a:b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</a:br>
            <a:r>
              <a:rPr lang="de" sz="1400" b="1" dirty="0">
                <a:solidFill>
                  <a:srgbClr val="BC7A00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# </a:t>
            </a:r>
            <a:r>
              <a:rPr lang="de" sz="1400" b="1" dirty="0" err="1">
                <a:solidFill>
                  <a:srgbClr val="BC7A00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include</a:t>
            </a:r>
            <a:r>
              <a:rPr lang="de" sz="1400" b="1" dirty="0">
                <a:solidFill>
                  <a:srgbClr val="BC7A00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 &lt;FL/</a:t>
            </a:r>
            <a:r>
              <a:rPr lang="de" sz="1400" b="1" dirty="0" err="1">
                <a:solidFill>
                  <a:srgbClr val="BC7A00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Fl_Button.H</a:t>
            </a:r>
            <a:r>
              <a:rPr lang="de" sz="1400" b="1" dirty="0">
                <a:solidFill>
                  <a:srgbClr val="BC7A00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&gt;</a:t>
            </a:r>
            <a:b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</a:br>
            <a:b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</a:br>
            <a:r>
              <a:rPr lang="de" sz="1400" b="1" dirty="0" err="1">
                <a:solidFill>
                  <a:srgbClr val="B00040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void</a:t>
            </a: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ok_callback</a:t>
            </a: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(</a:t>
            </a:r>
            <a:r>
              <a:rPr lang="de" sz="1400" b="1" dirty="0" err="1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Fl_Widget</a:t>
            </a:r>
            <a:r>
              <a:rPr lang="de" sz="1400" b="1" dirty="0">
                <a:solidFill>
                  <a:srgbClr val="666666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*</a:t>
            </a: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, </a:t>
            </a:r>
            <a:r>
              <a:rPr lang="de" sz="1400" b="1" dirty="0" err="1">
                <a:solidFill>
                  <a:srgbClr val="B00040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void</a:t>
            </a:r>
            <a:r>
              <a:rPr lang="de" sz="1400" b="1" dirty="0">
                <a:solidFill>
                  <a:srgbClr val="666666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*</a:t>
            </a: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) {</a:t>
            </a:r>
            <a:b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</a:b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  // ...</a:t>
            </a:r>
            <a:b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</a:b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}</a:t>
            </a:r>
            <a:b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</a:br>
            <a:b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</a:br>
            <a:r>
              <a:rPr lang="de" sz="1400" b="1" dirty="0" err="1">
                <a:solidFill>
                  <a:srgbClr val="B00040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int</a:t>
            </a: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main</a:t>
            </a: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(</a:t>
            </a:r>
            <a:r>
              <a:rPr lang="de" sz="1400" b="1" dirty="0" err="1">
                <a:solidFill>
                  <a:srgbClr val="B00040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int</a:t>
            </a: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 </a:t>
            </a:r>
            <a:r>
              <a:rPr lang="de" sz="1400" b="1" dirty="0" err="1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argc</a:t>
            </a: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, </a:t>
            </a:r>
            <a:r>
              <a:rPr lang="de" sz="1400" b="1" dirty="0" err="1">
                <a:solidFill>
                  <a:srgbClr val="B00040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char</a:t>
            </a: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 </a:t>
            </a:r>
            <a:r>
              <a:rPr lang="de" sz="1400" b="1" dirty="0">
                <a:solidFill>
                  <a:srgbClr val="666666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*</a:t>
            </a:r>
            <a:r>
              <a:rPr lang="de" sz="1400" b="1" dirty="0" err="1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argv</a:t>
            </a: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[]) {</a:t>
            </a:r>
            <a:b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</a:b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   </a:t>
            </a:r>
            <a:r>
              <a:rPr lang="de" sz="1400" b="1" dirty="0" err="1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Fl_Double_Window</a:t>
            </a: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 </a:t>
            </a:r>
            <a:r>
              <a:rPr lang="de" sz="1400" b="1" dirty="0">
                <a:solidFill>
                  <a:srgbClr val="666666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*</a:t>
            </a:r>
            <a:r>
              <a:rPr lang="de" sz="1400" b="1" dirty="0" err="1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w</a:t>
            </a: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 </a:t>
            </a:r>
            <a:r>
              <a:rPr lang="de" sz="1400" b="1" dirty="0">
                <a:solidFill>
                  <a:srgbClr val="666666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=</a:t>
            </a: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 </a:t>
            </a:r>
            <a:r>
              <a:rPr lang="de" sz="1400" b="1" dirty="0" err="1">
                <a:solidFill>
                  <a:srgbClr val="008000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new</a:t>
            </a: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 </a:t>
            </a:r>
            <a:r>
              <a:rPr lang="de" sz="1400" b="1" dirty="0" err="1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Fl_Double_Window</a:t>
            </a: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(</a:t>
            </a:r>
            <a:r>
              <a:rPr lang="de" sz="1400" b="1" dirty="0">
                <a:solidFill>
                  <a:srgbClr val="666666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330</a:t>
            </a: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, </a:t>
            </a:r>
            <a:r>
              <a:rPr lang="de" sz="1400" b="1" dirty="0">
                <a:solidFill>
                  <a:srgbClr val="666666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190</a:t>
            </a: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);</a:t>
            </a:r>
            <a:b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</a:b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   </a:t>
            </a:r>
            <a:r>
              <a:rPr lang="de" sz="1400" b="1" dirty="0" err="1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Fl_Button</a:t>
            </a: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 </a:t>
            </a:r>
            <a:r>
              <a:rPr lang="de" sz="1400" b="1" dirty="0">
                <a:solidFill>
                  <a:srgbClr val="666666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*</a:t>
            </a: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b </a:t>
            </a:r>
            <a:r>
              <a:rPr lang="de" sz="1400" b="1" dirty="0">
                <a:solidFill>
                  <a:srgbClr val="666666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=</a:t>
            </a: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 </a:t>
            </a:r>
            <a:r>
              <a:rPr lang="de" sz="1400" b="1" dirty="0" err="1">
                <a:solidFill>
                  <a:srgbClr val="008000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new</a:t>
            </a: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 </a:t>
            </a:r>
            <a:r>
              <a:rPr lang="de" sz="1400" b="1" dirty="0" err="1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Fl_Button</a:t>
            </a: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(</a:t>
            </a:r>
            <a:r>
              <a:rPr lang="de" sz="1400" b="1" dirty="0">
                <a:solidFill>
                  <a:srgbClr val="666666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110</a:t>
            </a: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, </a:t>
            </a:r>
            <a:r>
              <a:rPr lang="de" sz="1400" b="1" dirty="0">
                <a:solidFill>
                  <a:srgbClr val="666666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130</a:t>
            </a: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, </a:t>
            </a:r>
            <a:r>
              <a:rPr lang="de" sz="1400" b="1" dirty="0">
                <a:solidFill>
                  <a:srgbClr val="666666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100</a:t>
            </a: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, </a:t>
            </a:r>
            <a:r>
              <a:rPr lang="de" sz="1400" b="1" dirty="0">
                <a:solidFill>
                  <a:srgbClr val="666666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35</a:t>
            </a: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, </a:t>
            </a:r>
            <a:r>
              <a:rPr lang="de" sz="1400" b="1" dirty="0">
                <a:solidFill>
                  <a:srgbClr val="BA2121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"Okay"</a:t>
            </a: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);</a:t>
            </a:r>
            <a:b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</a:b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   b</a:t>
            </a:r>
            <a:r>
              <a:rPr lang="de" sz="1400" b="1" dirty="0">
                <a:solidFill>
                  <a:srgbClr val="666666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-&gt;</a:t>
            </a:r>
            <a:r>
              <a:rPr lang="de" sz="1400" b="1" dirty="0" err="1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callback</a:t>
            </a: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(</a:t>
            </a:r>
            <a:r>
              <a:rPr lang="de" sz="1400" b="1" dirty="0" err="1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ok_callback</a:t>
            </a: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);</a:t>
            </a:r>
            <a:b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</a:b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   </a:t>
            </a:r>
            <a:r>
              <a:rPr lang="de" sz="1400" b="1" dirty="0" err="1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w</a:t>
            </a:r>
            <a:r>
              <a:rPr lang="de" sz="1400" b="1" dirty="0">
                <a:solidFill>
                  <a:srgbClr val="666666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-&gt;</a:t>
            </a: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end();</a:t>
            </a:r>
            <a:b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</a:b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   </a:t>
            </a:r>
            <a:r>
              <a:rPr lang="de" sz="1400" b="1" dirty="0" err="1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w</a:t>
            </a:r>
            <a:r>
              <a:rPr lang="de" sz="1400" b="1" dirty="0">
                <a:solidFill>
                  <a:srgbClr val="666666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-&gt;</a:t>
            </a:r>
            <a:r>
              <a:rPr lang="de" sz="1400" b="1" dirty="0" err="1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show</a:t>
            </a: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(</a:t>
            </a:r>
            <a:r>
              <a:rPr lang="de" sz="1400" b="1" dirty="0" err="1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argc</a:t>
            </a: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, </a:t>
            </a:r>
            <a:r>
              <a:rPr lang="de" sz="1400" b="1" dirty="0" err="1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argv</a:t>
            </a: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);</a:t>
            </a:r>
            <a:b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</a:b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   </a:t>
            </a:r>
            <a:r>
              <a:rPr lang="de" sz="1400" b="1" dirty="0" err="1">
                <a:solidFill>
                  <a:srgbClr val="008000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return</a:t>
            </a: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 </a:t>
            </a:r>
            <a:r>
              <a:rPr lang="de" sz="1400" b="1" dirty="0" err="1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Fl</a:t>
            </a:r>
            <a:r>
              <a:rPr lang="de" sz="1400" b="1" dirty="0">
                <a:solidFill>
                  <a:srgbClr val="666666"/>
                </a:solidFill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::</a:t>
            </a:r>
            <a:r>
              <a:rPr lang="de" sz="1400" b="1" dirty="0" err="1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run</a:t>
            </a: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();</a:t>
            </a:r>
            <a:b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</a:br>
            <a:r>
              <a:rPr lang="de" sz="1400" b="1" dirty="0">
                <a:highlight>
                  <a:srgbClr val="F8F9FA"/>
                </a:highlight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}</a:t>
            </a:r>
            <a:endParaRPr sz="1400" b="1" dirty="0">
              <a:solidFill>
                <a:srgbClr val="BC7A00"/>
              </a:solidFill>
              <a:highlight>
                <a:srgbClr val="F8F9FA"/>
              </a:highlight>
              <a:latin typeface="Courier New" panose="02070309020205020404" pitchFamily="49" charset="0"/>
              <a:ea typeface="Verdana"/>
              <a:cs typeface="Courier New" panose="02070309020205020404" pitchFamily="49" charset="0"/>
              <a:sym typeface="Verdana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03502C-F38F-3E4A-9BE1-072D7E03B7A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13</a:t>
            </a:fld>
            <a:endParaRPr lang="de"/>
          </a:p>
        </p:txBody>
      </p:sp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717C3C52-3A70-ABE6-E9EB-14B5B7902071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2022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50" y="2856583"/>
            <a:ext cx="8228818" cy="1144834"/>
          </a:xfrm>
        </p:spPr>
        <p:txBody>
          <a:bodyPr/>
          <a:lstStyle/>
          <a:p>
            <a:r>
              <a:rPr lang="en-US" sz="8708" b="1" dirty="0" err="1">
                <a:latin typeface="Bradley Hand ITC" panose="03070402050302030203" pitchFamily="66" charset="77"/>
              </a:rPr>
              <a:t>Entwurfsmuster</a:t>
            </a:r>
            <a:br>
              <a:rPr lang="en-US" sz="8708" b="1" dirty="0">
                <a:latin typeface="Bradley Hand ITC" panose="03070402050302030203" pitchFamily="66" charset="77"/>
              </a:rPr>
            </a:br>
            <a:r>
              <a:rPr lang="en-US" sz="8708" b="1" dirty="0">
                <a:latin typeface="Bradley Hand ITC" panose="03070402050302030203" pitchFamily="66" charset="77"/>
              </a:rPr>
              <a:t>Design Patterns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5E4E6-3968-F141-9533-5FFAA7BED91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14</a:t>
            </a:fld>
            <a:endParaRPr lang="de"/>
          </a:p>
        </p:txBody>
      </p:sp>
      <p:sp>
        <p:nvSpPr>
          <p:cNvPr id="4" name="Google Shape;143;p15">
            <a:extLst>
              <a:ext uri="{FF2B5EF4-FFF2-40B4-BE49-F238E27FC236}">
                <a16:creationId xmlns:a16="http://schemas.microsoft.com/office/drawing/2014/main" id="{4CC5774C-6509-37AA-5890-24000FE01BD7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2022</a:t>
            </a:r>
            <a:endParaRPr sz="8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317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14B8-09E2-004A-9F4B-D880CDAD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Gundlegende</a:t>
            </a:r>
            <a:r>
              <a:rPr lang="en-US" b="1" dirty="0"/>
              <a:t> </a:t>
            </a:r>
            <a:r>
              <a:rPr lang="en-US" b="1" dirty="0" err="1"/>
              <a:t>Literatur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BB6BF-0C95-3346-BD29-EF2099A25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5200" y="1411518"/>
            <a:ext cx="5287078" cy="4865913"/>
          </a:xfrm>
        </p:spPr>
        <p:txBody>
          <a:bodyPr/>
          <a:lstStyle/>
          <a:p>
            <a:pPr marL="571500" indent="-342900">
              <a:buSzPct val="200000"/>
              <a:buFont typeface="Arial" panose="020B0604020202020204" pitchFamily="34" charset="0"/>
              <a:buChar char="•"/>
            </a:pPr>
            <a:r>
              <a:rPr lang="en-US" dirty="0"/>
              <a:t>Design Patterns: Elements of Reusable Object-Oriented Software (1994)</a:t>
            </a:r>
          </a:p>
          <a:p>
            <a:pPr marL="571500" indent="-342900">
              <a:buSzPct val="200000"/>
              <a:buFont typeface="Arial" panose="020B0604020202020204" pitchFamily="34" charset="0"/>
              <a:buChar char="•"/>
            </a:pPr>
            <a:r>
              <a:rPr lang="en-US" dirty="0" err="1"/>
              <a:t>Authoren</a:t>
            </a:r>
            <a:r>
              <a:rPr lang="en-US" dirty="0"/>
              <a:t>: Erich Gamma, Richard Helm, Ralph Johnson, and John </a:t>
            </a:r>
            <a:r>
              <a:rPr lang="en-US" dirty="0" err="1"/>
              <a:t>Vlissides</a:t>
            </a:r>
            <a:r>
              <a:rPr lang="en-US" dirty="0"/>
              <a:t>. </a:t>
            </a:r>
            <a:r>
              <a:rPr lang="en-US" b="1" dirty="0"/>
              <a:t>”</a:t>
            </a:r>
            <a:r>
              <a:rPr lang="en-GB" b="1" dirty="0"/>
              <a:t>Gang of Four”</a:t>
            </a:r>
            <a:r>
              <a:rPr lang="en-GB" dirty="0"/>
              <a:t>(</a:t>
            </a:r>
            <a:r>
              <a:rPr lang="en-GB" dirty="0" err="1"/>
              <a:t>Viererbande</a:t>
            </a:r>
            <a:r>
              <a:rPr lang="en-GB" dirty="0"/>
              <a:t>)</a:t>
            </a:r>
            <a:endParaRPr lang="en-US" dirty="0"/>
          </a:p>
          <a:p>
            <a:pPr marL="571500" indent="-342900">
              <a:buSzPct val="200000"/>
              <a:buFont typeface="Arial" panose="020B0604020202020204" pitchFamily="34" charset="0"/>
              <a:buChar char="•"/>
            </a:pPr>
            <a:endParaRPr lang="en-US" dirty="0"/>
          </a:p>
          <a:p>
            <a:pPr marL="685800" indent="-457200">
              <a:buSzPct val="100000"/>
              <a:buFont typeface="+mj-lt"/>
              <a:buAutoNum type="arabicPeriod"/>
            </a:pPr>
            <a:r>
              <a:rPr lang="en-US" dirty="0"/>
              <a:t>Polymorphism </a:t>
            </a:r>
            <a:r>
              <a:rPr lang="en-US" dirty="0" err="1"/>
              <a:t>ermöglicht</a:t>
            </a:r>
            <a:r>
              <a:rPr lang="en-US" dirty="0"/>
              <a:t> </a:t>
            </a:r>
            <a:r>
              <a:rPr lang="en-US" dirty="0" err="1"/>
              <a:t>Unterscheidung</a:t>
            </a:r>
            <a:r>
              <a:rPr lang="en-US" dirty="0"/>
              <a:t> von Interface und </a:t>
            </a:r>
            <a:r>
              <a:rPr lang="en-US" dirty="0" err="1"/>
              <a:t>Implementierung</a:t>
            </a:r>
            <a:r>
              <a:rPr lang="en-US" dirty="0"/>
              <a:t> </a:t>
            </a:r>
          </a:p>
          <a:p>
            <a:pPr lvl="1"/>
            <a:r>
              <a:rPr lang="en-GB" i="1" dirty="0"/>
              <a:t>"Program to an interface, not an implementation.”</a:t>
            </a:r>
            <a:endParaRPr lang="en-GB" dirty="0"/>
          </a:p>
          <a:p>
            <a:pPr marL="685800" indent="-457200">
              <a:buFont typeface="+mj-lt"/>
              <a:buAutoNum type="arabicPeriod"/>
            </a:pPr>
            <a:r>
              <a:rPr lang="en-GB" dirty="0" err="1"/>
              <a:t>Festhalten</a:t>
            </a:r>
            <a:r>
              <a:rPr lang="en-GB" dirty="0"/>
              <a:t> an </a:t>
            </a:r>
            <a:r>
              <a:rPr lang="en-GB" dirty="0" err="1"/>
              <a:t>Kapselung</a:t>
            </a:r>
            <a:endParaRPr lang="en-GB" dirty="0"/>
          </a:p>
          <a:p>
            <a:pPr lvl="1"/>
            <a:r>
              <a:rPr lang="en-GB" i="1" dirty="0"/>
              <a:t>"</a:t>
            </a:r>
            <a:r>
              <a:rPr lang="en-GB" i="1" dirty="0" err="1"/>
              <a:t>Favor</a:t>
            </a:r>
            <a:r>
              <a:rPr lang="en-GB" i="1" dirty="0"/>
              <a:t> 'object composition' over 'class inheritance'."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8DE62-713C-AA47-B622-D1ADEB5AE9C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15</a:t>
            </a:fld>
            <a:endParaRPr lang="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13421-2900-084A-910D-0846CEFA8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56" y="1411518"/>
            <a:ext cx="3167253" cy="33491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0A3220-CB18-2145-A5E4-68955048A21E}"/>
              </a:ext>
            </a:extLst>
          </p:cNvPr>
          <p:cNvSpPr/>
          <p:nvPr/>
        </p:nvSpPr>
        <p:spPr>
          <a:xfrm>
            <a:off x="222965" y="4840517"/>
            <a:ext cx="2781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https://de.wikipedia.org/wiki/Entwurfsmuster_(Buch)</a:t>
            </a:r>
            <a:r>
              <a:rPr lang="en-US" sz="1600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DC5F5C-2D27-F940-B829-2B57AE0DFD11}"/>
              </a:ext>
            </a:extLst>
          </p:cNvPr>
          <p:cNvSpPr/>
          <p:nvPr/>
        </p:nvSpPr>
        <p:spPr>
          <a:xfrm>
            <a:off x="222965" y="5675438"/>
            <a:ext cx="47612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GoF</a:t>
            </a:r>
            <a:r>
              <a:rPr lang="en-GB" sz="1600" dirty="0"/>
              <a:t> Design Patterns -</a:t>
            </a:r>
          </a:p>
          <a:p>
            <a:r>
              <a:rPr lang="en-GB" sz="1600" dirty="0"/>
              <a:t>with examples using Java and UML2</a:t>
            </a:r>
          </a:p>
          <a:p>
            <a:r>
              <a:rPr lang="en-US" sz="1600" dirty="0">
                <a:hlinkClick r:id="rId4"/>
              </a:rPr>
              <a:t>https://openlibra.com/en/book/gof-design-patterns</a:t>
            </a:r>
            <a:r>
              <a:rPr lang="en-US" sz="1600" dirty="0"/>
              <a:t> </a:t>
            </a:r>
          </a:p>
        </p:txBody>
      </p:sp>
      <p:sp>
        <p:nvSpPr>
          <p:cNvPr id="8" name="Google Shape;143;p15">
            <a:extLst>
              <a:ext uri="{FF2B5EF4-FFF2-40B4-BE49-F238E27FC236}">
                <a16:creationId xmlns:a16="http://schemas.microsoft.com/office/drawing/2014/main" id="{97D8E6FC-370B-25FB-E705-A29D64239336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2022</a:t>
            </a:r>
            <a:endParaRPr sz="8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335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Sinn und Zweck von Entwurfsmustern</a:t>
            </a:r>
            <a:endParaRPr b="1" dirty="0"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457175" y="1604850"/>
            <a:ext cx="85470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Dokumentation von Lösungen wiederkehrender Probleme, um Programmierer bei der Softwareentwicklung zu unterstützen</a:t>
            </a:r>
            <a:endParaRPr sz="27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700" dirty="0"/>
          </a:p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Schaffung einer gemeinsamen Sprache, um über Probleme und ihre Lösungen zu sprechen</a:t>
            </a:r>
            <a:endParaRPr sz="27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700" dirty="0"/>
          </a:p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Bereitstellung eines standardisierten Schemas um erfolgreiche Lösungen aufzuzeichnen </a:t>
            </a:r>
            <a:br>
              <a:rPr lang="de" sz="2700" dirty="0"/>
            </a:br>
            <a:endParaRPr sz="27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718936-3869-5B4D-B5FB-328FB61BBED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16</a:t>
            </a:fld>
            <a:endParaRPr lang="de"/>
          </a:p>
        </p:txBody>
      </p:sp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681622D4-2D3C-80BA-B239-3063052BB2EE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2022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Bestandteile einer Beschreibung</a:t>
            </a:r>
            <a:endParaRPr b="1" dirty="0"/>
          </a:p>
        </p:txBody>
      </p:sp>
      <p:sp>
        <p:nvSpPr>
          <p:cNvPr id="168" name="Google Shape;168;p19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4000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400" b="1" dirty="0">
                <a:solidFill>
                  <a:schemeClr val="accent2"/>
                </a:solidFill>
              </a:rPr>
              <a:t>Name </a:t>
            </a:r>
            <a:r>
              <a:rPr lang="de" sz="2400" dirty="0"/>
              <a:t>des Patterns</a:t>
            </a:r>
            <a:endParaRPr sz="2400" dirty="0"/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400" b="1" dirty="0">
                <a:solidFill>
                  <a:schemeClr val="accent2"/>
                </a:solidFill>
              </a:rPr>
              <a:t>Problem</a:t>
            </a:r>
            <a:r>
              <a:rPr lang="de" sz="2400" dirty="0"/>
              <a:t>, das vom Pattern gelöst wird</a:t>
            </a:r>
            <a:endParaRPr sz="2400" dirty="0"/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400" b="1" dirty="0">
                <a:solidFill>
                  <a:schemeClr val="accent2"/>
                </a:solidFill>
              </a:rPr>
              <a:t>Kontext</a:t>
            </a:r>
            <a:r>
              <a:rPr lang="de" sz="2400" dirty="0"/>
              <a:t>, in dem das Pattern angewendet werden kann</a:t>
            </a:r>
            <a:endParaRPr sz="2400" dirty="0"/>
          </a:p>
          <a:p>
            <a:pPr marL="45720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400" b="1" dirty="0">
                <a:solidFill>
                  <a:schemeClr val="accent2"/>
                </a:solidFill>
              </a:rPr>
              <a:t>Lösung</a:t>
            </a:r>
            <a:r>
              <a:rPr lang="de" sz="2400" dirty="0"/>
              <a:t>. Beschreibung, wie das gewünschte Ergebnis erzielt wird</a:t>
            </a:r>
            <a:endParaRPr sz="2400" dirty="0"/>
          </a:p>
          <a:p>
            <a:pPr marL="914400" lvl="1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de" sz="2400" dirty="0"/>
              <a:t>Varianten der Lösung</a:t>
            </a:r>
            <a:endParaRPr sz="2400" dirty="0"/>
          </a:p>
          <a:p>
            <a:pPr marL="914400" lvl="1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de" sz="2400" dirty="0"/>
              <a:t>Beispiele der Anwendung der Lösung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6B594A-B8A4-1542-AD97-973A1934383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17</a:t>
            </a:fld>
            <a:endParaRPr lang="de"/>
          </a:p>
        </p:txBody>
      </p:sp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FB2E0EDC-C211-C729-E582-773052752890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2022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Typen von Designmustern</a:t>
            </a:r>
            <a:endParaRPr b="1" dirty="0"/>
          </a:p>
        </p:txBody>
      </p:sp>
      <p:sp>
        <p:nvSpPr>
          <p:cNvPr id="174" name="Google Shape;174;p20"/>
          <p:cNvSpPr txBox="1">
            <a:spLocks noGrp="1"/>
          </p:cNvSpPr>
          <p:nvPr>
            <p:ph type="body" idx="1"/>
          </p:nvPr>
        </p:nvSpPr>
        <p:spPr>
          <a:xfrm>
            <a:off x="457172" y="1418152"/>
            <a:ext cx="8228700" cy="4979807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571500" lvl="0" indent="-514350">
              <a:buSzPts val="2700"/>
              <a:buFont typeface="+mj-lt"/>
              <a:buAutoNum type="arabicPeriod"/>
            </a:pPr>
            <a:r>
              <a:rPr lang="en-GB" sz="2400" dirty="0" err="1"/>
              <a:t>Erzeugungsmuster</a:t>
            </a:r>
            <a:r>
              <a:rPr lang="en-GB" sz="2400" dirty="0"/>
              <a:t> (</a:t>
            </a:r>
            <a:r>
              <a:rPr lang="en-GB" sz="2400" dirty="0">
                <a:solidFill>
                  <a:schemeClr val="accent2"/>
                </a:solidFill>
              </a:rPr>
              <a:t>Creational Patterns</a:t>
            </a:r>
            <a:r>
              <a:rPr lang="en-GB" sz="2400" dirty="0"/>
              <a:t>)</a:t>
            </a:r>
          </a:p>
          <a:p>
            <a:pPr lvl="1" indent="-400050">
              <a:buSzPts val="2700"/>
              <a:buChar char="○"/>
            </a:pPr>
            <a:r>
              <a:rPr lang="en-GB" sz="2400" dirty="0"/>
              <a:t>Die </a:t>
            </a:r>
            <a:r>
              <a:rPr lang="en-GB" sz="2400" dirty="0" err="1"/>
              <a:t>Objekterzeugung</a:t>
            </a:r>
            <a:r>
              <a:rPr lang="en-GB" sz="2400" dirty="0"/>
              <a:t> </a:t>
            </a:r>
            <a:r>
              <a:rPr lang="en-GB" sz="2400" dirty="0" err="1"/>
              <a:t>wird</a:t>
            </a:r>
            <a:r>
              <a:rPr lang="en-GB" sz="2400" dirty="0"/>
              <a:t> </a:t>
            </a:r>
            <a:r>
              <a:rPr lang="en-GB" sz="2400" dirty="0" err="1"/>
              <a:t>gekapselt</a:t>
            </a:r>
            <a:r>
              <a:rPr lang="en-GB" sz="2400" dirty="0"/>
              <a:t> und </a:t>
            </a:r>
            <a:r>
              <a:rPr lang="en-GB" sz="2400" dirty="0" err="1"/>
              <a:t>ausgelagert</a:t>
            </a:r>
            <a:r>
              <a:rPr lang="en-GB" sz="2400" dirty="0"/>
              <a:t>, um den </a:t>
            </a:r>
            <a:r>
              <a:rPr lang="en-GB" sz="2400" dirty="0" err="1"/>
              <a:t>Kontext</a:t>
            </a:r>
            <a:r>
              <a:rPr lang="en-GB" sz="2400" dirty="0"/>
              <a:t> der </a:t>
            </a:r>
            <a:r>
              <a:rPr lang="en-GB" sz="2400" dirty="0" err="1"/>
              <a:t>Objekterzeugung</a:t>
            </a:r>
            <a:r>
              <a:rPr lang="en-GB" sz="2400" dirty="0"/>
              <a:t> </a:t>
            </a:r>
            <a:r>
              <a:rPr lang="en-GB" sz="2400" dirty="0" err="1"/>
              <a:t>unabhängig</a:t>
            </a:r>
            <a:r>
              <a:rPr lang="en-GB" sz="2400" dirty="0"/>
              <a:t> von der </a:t>
            </a:r>
            <a:r>
              <a:rPr lang="en-GB" sz="2400" dirty="0" err="1"/>
              <a:t>Implementierung</a:t>
            </a:r>
            <a:r>
              <a:rPr lang="en-GB" sz="2400" dirty="0"/>
              <a:t> </a:t>
            </a:r>
            <a:r>
              <a:rPr lang="en-GB" sz="2400" dirty="0" err="1"/>
              <a:t>zu</a:t>
            </a:r>
            <a:r>
              <a:rPr lang="en-GB" sz="2400" dirty="0"/>
              <a:t> </a:t>
            </a:r>
            <a:r>
              <a:rPr lang="en-GB" sz="2400" dirty="0" err="1"/>
              <a:t>halten</a:t>
            </a:r>
            <a:r>
              <a:rPr lang="en-GB" sz="2400" dirty="0"/>
              <a:t>.</a:t>
            </a:r>
          </a:p>
          <a:p>
            <a:pPr marL="514350" lvl="1" indent="0">
              <a:buSzPts val="2700"/>
            </a:pPr>
            <a:r>
              <a:rPr lang="en-GB" sz="2400" dirty="0"/>
              <a:t>e.g. Factory Method, Singleton</a:t>
            </a:r>
          </a:p>
          <a:p>
            <a:pPr marL="571500" lvl="0" indent="-514350" algn="l" rtl="0">
              <a:spcBef>
                <a:spcPts val="0"/>
              </a:spcBef>
              <a:spcAft>
                <a:spcPts val="0"/>
              </a:spcAft>
              <a:buSzPts val="2700"/>
              <a:buFont typeface="+mj-lt"/>
              <a:buAutoNum type="arabicPeriod"/>
            </a:pPr>
            <a:r>
              <a:rPr lang="en-GB" sz="2400" dirty="0" err="1"/>
              <a:t>Strukturmuster</a:t>
            </a:r>
            <a:r>
              <a:rPr lang="en-GB" sz="2400" dirty="0"/>
              <a:t> (</a:t>
            </a:r>
            <a:r>
              <a:rPr lang="en-GB" sz="2400" dirty="0">
                <a:solidFill>
                  <a:schemeClr val="accent2"/>
                </a:solidFill>
              </a:rPr>
              <a:t>Structural Patterns</a:t>
            </a:r>
            <a:r>
              <a:rPr lang="en-GB" sz="2400" dirty="0">
                <a:solidFill>
                  <a:schemeClr val="tx1"/>
                </a:solidFill>
              </a:rPr>
              <a:t>)</a:t>
            </a:r>
          </a:p>
          <a:p>
            <a:pPr lvl="1" indent="-400050">
              <a:buSzPts val="2700"/>
              <a:buChar char="○"/>
            </a:pPr>
            <a:r>
              <a:rPr lang="en-GB" sz="2400" dirty="0" err="1"/>
              <a:t>Vorgefertigte</a:t>
            </a:r>
            <a:r>
              <a:rPr lang="en-GB" sz="2400" dirty="0"/>
              <a:t> </a:t>
            </a:r>
            <a:r>
              <a:rPr lang="en-GB" sz="2400" dirty="0" err="1"/>
              <a:t>Schablonen</a:t>
            </a:r>
            <a:r>
              <a:rPr lang="en-GB" sz="2400" dirty="0"/>
              <a:t> </a:t>
            </a:r>
            <a:r>
              <a:rPr lang="en-GB" sz="2400" dirty="0" err="1"/>
              <a:t>für</a:t>
            </a:r>
            <a:r>
              <a:rPr lang="en-GB" sz="2400" dirty="0"/>
              <a:t> </a:t>
            </a:r>
            <a:r>
              <a:rPr lang="en-GB" sz="2400" dirty="0" err="1"/>
              <a:t>Beziehungen</a:t>
            </a:r>
            <a:r>
              <a:rPr lang="en-GB" sz="2400" dirty="0"/>
              <a:t> </a:t>
            </a:r>
            <a:r>
              <a:rPr lang="en-GB" sz="2400" dirty="0" err="1"/>
              <a:t>zwischen</a:t>
            </a:r>
            <a:r>
              <a:rPr lang="en-GB" sz="2400" dirty="0"/>
              <a:t> </a:t>
            </a:r>
            <a:r>
              <a:rPr lang="en-GB" sz="2400" dirty="0" err="1"/>
              <a:t>Objekten</a:t>
            </a:r>
            <a:r>
              <a:rPr lang="en-GB" sz="2400" dirty="0"/>
              <a:t>.</a:t>
            </a:r>
          </a:p>
          <a:p>
            <a:pPr marL="514350" lvl="1" indent="0">
              <a:buSzPts val="2700"/>
            </a:pPr>
            <a:r>
              <a:rPr lang="en-GB" sz="2400" dirty="0"/>
              <a:t>e.g. Composite, Adapter</a:t>
            </a:r>
            <a:endParaRPr lang="de" sz="2400" dirty="0"/>
          </a:p>
          <a:p>
            <a:pPr marL="514350" indent="-457200">
              <a:buSzPts val="2700"/>
              <a:buFont typeface="+mj-lt"/>
              <a:buAutoNum type="arabicPeriod"/>
            </a:pPr>
            <a:r>
              <a:rPr lang="de" sz="2400" dirty="0"/>
              <a:t>Verhaltensmuster (</a:t>
            </a:r>
            <a:r>
              <a:rPr lang="de" sz="2400" dirty="0" err="1">
                <a:solidFill>
                  <a:schemeClr val="accent2"/>
                </a:solidFill>
              </a:rPr>
              <a:t>Behavioral</a:t>
            </a:r>
            <a:r>
              <a:rPr lang="de" sz="2400" dirty="0">
                <a:solidFill>
                  <a:schemeClr val="accent2"/>
                </a:solidFill>
              </a:rPr>
              <a:t> Patterns</a:t>
            </a:r>
            <a:r>
              <a:rPr lang="de" sz="2400" dirty="0"/>
              <a:t>)</a:t>
            </a:r>
            <a:endParaRPr sz="2400" dirty="0"/>
          </a:p>
          <a:p>
            <a:pPr lvl="1" indent="-400050">
              <a:buSzPts val="2700"/>
              <a:buChar char="○"/>
            </a:pPr>
            <a:r>
              <a:rPr lang="en-GB" sz="2400" dirty="0" err="1"/>
              <a:t>Modellieren</a:t>
            </a:r>
            <a:r>
              <a:rPr lang="en-GB" sz="2400" dirty="0"/>
              <a:t> </a:t>
            </a:r>
            <a:r>
              <a:rPr lang="en-GB" sz="2400" dirty="0" err="1"/>
              <a:t>komplexes</a:t>
            </a:r>
            <a:r>
              <a:rPr lang="en-GB" sz="2400" dirty="0"/>
              <a:t> </a:t>
            </a:r>
            <a:r>
              <a:rPr lang="en-GB" sz="2400" dirty="0" err="1"/>
              <a:t>Verhalten</a:t>
            </a:r>
            <a:r>
              <a:rPr lang="en-GB" sz="2400" dirty="0"/>
              <a:t> der Software und </a:t>
            </a:r>
            <a:r>
              <a:rPr lang="en-GB" sz="2400" dirty="0" err="1"/>
              <a:t>erhöhen</a:t>
            </a:r>
            <a:r>
              <a:rPr lang="en-GB" sz="2400" dirty="0"/>
              <a:t> </a:t>
            </a:r>
            <a:r>
              <a:rPr lang="en-GB" sz="2400" dirty="0" err="1"/>
              <a:t>damit</a:t>
            </a:r>
            <a:r>
              <a:rPr lang="en-GB" sz="2400" dirty="0"/>
              <a:t> die </a:t>
            </a:r>
            <a:r>
              <a:rPr lang="en-GB" sz="2400" dirty="0" err="1"/>
              <a:t>Flexibilität</a:t>
            </a:r>
            <a:r>
              <a:rPr lang="de-DE" sz="2400" dirty="0"/>
              <a:t>.</a:t>
            </a:r>
          </a:p>
          <a:p>
            <a:pPr marL="514350" lvl="1" indent="0">
              <a:buSzPts val="2700"/>
            </a:pPr>
            <a:r>
              <a:rPr lang="en-RU" sz="2400" dirty="0"/>
              <a:t>e.g. Observer, Strategy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D4A281-32BF-9648-ADD0-6AAE5A5FD54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18</a:t>
            </a:fld>
            <a:endParaRPr lang="de"/>
          </a:p>
        </p:txBody>
      </p:sp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140D3817-0428-A19E-1368-9916BF4E24E1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2022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50" y="2856583"/>
            <a:ext cx="8228818" cy="1144834"/>
          </a:xfrm>
        </p:spPr>
        <p:txBody>
          <a:bodyPr/>
          <a:lstStyle/>
          <a:p>
            <a:r>
              <a:rPr lang="en-US" sz="7200" b="1" dirty="0" err="1">
                <a:latin typeface="Bradley Hand ITC" panose="03070402050302030203" pitchFamily="66" charset="77"/>
              </a:rPr>
              <a:t>Verhaltensmuster</a:t>
            </a:r>
            <a:br>
              <a:rPr lang="en-US" sz="7200" b="1" dirty="0">
                <a:latin typeface="Bradley Hand ITC" panose="03070402050302030203" pitchFamily="66" charset="77"/>
              </a:rPr>
            </a:br>
            <a:r>
              <a:rPr lang="en-US" sz="7200" b="1" dirty="0">
                <a:latin typeface="Bradley Hand ITC" panose="03070402050302030203" pitchFamily="66" charset="77"/>
              </a:rPr>
              <a:t>Behavioral Patterns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5E4E6-3968-F141-9533-5FFAA7BED91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19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215485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Übersicht</a:t>
            </a:r>
            <a:endParaRPr b="1" dirty="0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457171" y="1604841"/>
            <a:ext cx="8547491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-DE" sz="2400" dirty="0"/>
              <a:t>Wiederholung - UML</a:t>
            </a:r>
          </a:p>
          <a:p>
            <a:pPr indent="-381000">
              <a:lnSpc>
                <a:spcPct val="150000"/>
              </a:lnSpc>
              <a:buSzPts val="2400"/>
              <a:buChar char="●"/>
            </a:pPr>
            <a:r>
              <a:rPr lang="de-DE" sz="2400" dirty="0"/>
              <a:t>Benutzeroberflächen</a:t>
            </a:r>
          </a:p>
          <a:p>
            <a:pPr indent="-381000">
              <a:lnSpc>
                <a:spcPct val="150000"/>
              </a:lnSpc>
              <a:buSzPts val="2400"/>
              <a:buChar char="●"/>
            </a:pPr>
            <a:r>
              <a:rPr lang="de-DE" sz="2400" dirty="0"/>
              <a:t>Entwurfsmuster</a:t>
            </a:r>
          </a:p>
        </p:txBody>
      </p:sp>
      <p:sp>
        <p:nvSpPr>
          <p:cNvPr id="143" name="Google Shape;143;p15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2022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FEDC3-CBDF-A944-9174-ECAAFE58148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1250815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/>
        </p:nvSpPr>
        <p:spPr>
          <a:xfrm>
            <a:off x="457172" y="273352"/>
            <a:ext cx="82287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Observer - Konzept</a:t>
            </a:r>
            <a:endParaRPr sz="3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457172" y="1604841"/>
            <a:ext cx="8228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93700" marR="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●"/>
            </a:pP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Stellt eine </a:t>
            </a:r>
            <a:r>
              <a:rPr lang="de" sz="2700" b="1" i="0" u="none" strike="noStrike" cap="none" dirty="0">
                <a:solidFill>
                  <a:schemeClr val="accent2"/>
                </a:solidFill>
              </a:rPr>
              <a:t>1:N</a:t>
            </a: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Beziehung zwischen Objekten her</a:t>
            </a:r>
          </a:p>
          <a:p>
            <a:pPr marL="6350"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de" sz="2700" dirty="0"/>
              <a:t>	1 Observable – N Observer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3700" marR="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●"/>
            </a:pP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Wenn eine Objekt seinen Zustand ändert, werden die davon abhängigen Objekte benachrichtigt und entsprechend aktualisiert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3700" marR="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●"/>
            </a:pP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Verschiedene Objekte sollen zueinander konsistent gehalten werden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3700" marR="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●"/>
            </a:pP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Andererseits sollen sie dennoch nicht eng miteinander gekoppelt sein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12C172-88E3-CC49-8BBD-CC1F0145C62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20</a:t>
            </a:fld>
            <a:endParaRPr lang="de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/>
        </p:nvSpPr>
        <p:spPr>
          <a:xfrm>
            <a:off x="457172" y="273352"/>
            <a:ext cx="82287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Observer - Beispiel</a:t>
            </a:r>
            <a:endParaRPr sz="3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457172" y="1604841"/>
            <a:ext cx="8228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93700" marR="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●"/>
            </a:pP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Wenn in einer Datenquelle Änderungen vorgenommen werden, werden alle anderen Sichten aktualisiert 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3700" marR="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●"/>
            </a:pP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Sichten sind aber unabhängig voneinander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0922" y="3250802"/>
            <a:ext cx="6041199" cy="31025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4182BB-16B3-4341-B4A2-D5DB6171E8C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21</a:t>
            </a:fld>
            <a:endParaRPr lang="d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/>
        </p:nvSpPr>
        <p:spPr>
          <a:xfrm>
            <a:off x="457172" y="273352"/>
            <a:ext cx="82287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Kontext</a:t>
            </a:r>
            <a:endParaRPr sz="3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457175" y="1474200"/>
            <a:ext cx="8478600" cy="55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●"/>
            </a:pP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Abhängigkeiten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○"/>
            </a:pP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Ein Aspekt einer Abstraktion ist abhängig von einem anderen Aspekt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●"/>
            </a:pP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Folgeänderungen</a:t>
            </a:r>
            <a:endParaRPr sz="2700" dirty="0"/>
          </a:p>
          <a:p>
            <a:pPr marL="914400" marR="0" lvl="1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○"/>
            </a:pP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Änderungen an einem Objekt erfordert Änderungen an anderen Objekten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○"/>
            </a:pP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ist nicht bekannt, wie viele Objekte geändert werden müssen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●"/>
            </a:pP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Lose Kopplung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○"/>
            </a:pP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Objekte sollen andere Objekte benachrichtigen können, ohne Annahmen über die Beschaffenheit dieser Objekte machen zu müssen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FD579B-1394-6C4B-AD04-C62C9C6C9EB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22</a:t>
            </a:fld>
            <a:endParaRPr lang="d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/>
        </p:nvSpPr>
        <p:spPr>
          <a:xfrm>
            <a:off x="457172" y="273352"/>
            <a:ext cx="82287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Observer - Push</a:t>
            </a:r>
            <a:endParaRPr sz="3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393" y="1506228"/>
            <a:ext cx="7613214" cy="46370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10902E-8522-D640-9445-F15DD0E4E70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23</a:t>
            </a:fld>
            <a:endParaRPr lang="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1C58B-A4D7-F649-70CF-CBC1E4299EA4}"/>
              </a:ext>
            </a:extLst>
          </p:cNvPr>
          <p:cNvSpPr txBox="1"/>
          <p:nvPr/>
        </p:nvSpPr>
        <p:spPr>
          <a:xfrm>
            <a:off x="1100138" y="6276871"/>
            <a:ext cx="252986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RU" spc="100" dirty="0">
                <a:latin typeface="Cooper Black" panose="0208090404030B020404" pitchFamily="18" charset="77"/>
              </a:rPr>
              <a:t>UML-Klassendiagramm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/>
        </p:nvSpPr>
        <p:spPr>
          <a:xfrm>
            <a:off x="457172" y="273352"/>
            <a:ext cx="82287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3200" b="1"/>
            </a:lvl1pPr>
          </a:lstStyle>
          <a:p>
            <a:r>
              <a:rPr lang="de" dirty="0"/>
              <a:t>Modell</a:t>
            </a:r>
            <a:endParaRPr dirty="0"/>
          </a:p>
        </p:txBody>
      </p:sp>
      <p:sp>
        <p:nvSpPr>
          <p:cNvPr id="218" name="Google Shape;218;p27"/>
          <p:cNvSpPr txBox="1"/>
          <p:nvPr/>
        </p:nvSpPr>
        <p:spPr>
          <a:xfrm>
            <a:off x="457172" y="1604841"/>
            <a:ext cx="8228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●"/>
            </a:pPr>
            <a:r>
              <a:rPr lang="de"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○"/>
            </a:pPr>
            <a:r>
              <a:rPr lang="de" sz="27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update()</a:t>
            </a:r>
            <a:endParaRPr sz="270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●"/>
            </a:pPr>
            <a:r>
              <a:rPr lang="de"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</a:t>
            </a:r>
            <a:endParaRPr sz="2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ourier New"/>
              <a:buChar char="○"/>
            </a:pPr>
            <a:r>
              <a:rPr lang="de" sz="27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attach(Observer o) </a:t>
            </a:r>
            <a:endParaRPr sz="270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ourier New"/>
              <a:buChar char="○"/>
            </a:pPr>
            <a:r>
              <a:rPr lang="de" sz="27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detach(Observer o)</a:t>
            </a:r>
            <a:endParaRPr sz="270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ourier New"/>
              <a:buChar char="○"/>
            </a:pPr>
            <a:r>
              <a:rPr lang="de" sz="27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notify()</a:t>
            </a:r>
            <a:endParaRPr sz="270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ourier New"/>
              <a:buChar char="○"/>
            </a:pPr>
            <a:r>
              <a:rPr lang="de" sz="27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setState(…)</a:t>
            </a:r>
            <a:endParaRPr sz="270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ourier New"/>
              <a:buChar char="○"/>
            </a:pPr>
            <a:r>
              <a:rPr lang="de" sz="270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getState()</a:t>
            </a:r>
            <a:endParaRPr sz="270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B16C5F-307B-8144-91BC-D3E93A4A9DF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24</a:t>
            </a:fld>
            <a:endParaRPr lang="d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/>
        </p:nvSpPr>
        <p:spPr>
          <a:xfrm>
            <a:off x="457172" y="273352"/>
            <a:ext cx="82287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200" b="1" dirty="0"/>
              <a:t>Implementierung</a:t>
            </a:r>
            <a:endParaRPr sz="3200" b="1" dirty="0"/>
          </a:p>
        </p:txBody>
      </p:sp>
      <p:sp>
        <p:nvSpPr>
          <p:cNvPr id="224" name="Google Shape;224;p28"/>
          <p:cNvSpPr txBox="1"/>
          <p:nvPr/>
        </p:nvSpPr>
        <p:spPr>
          <a:xfrm>
            <a:off x="457172" y="1604841"/>
            <a:ext cx="8228700" cy="47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●"/>
            </a:pPr>
            <a:r>
              <a:rPr lang="de" sz="2700" b="1" i="0" u="none" strike="noStrike" cap="none" dirty="0">
                <a:solidFill>
                  <a:schemeClr val="accent2"/>
                </a:solidFill>
              </a:rPr>
              <a:t>„push“</a:t>
            </a: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versus </a:t>
            </a:r>
            <a:r>
              <a:rPr lang="de" sz="2700" b="1" i="0" u="none" strike="noStrike" cap="none" dirty="0">
                <a:solidFill>
                  <a:schemeClr val="accent2"/>
                </a:solidFill>
              </a:rPr>
              <a:t>„pull“</a:t>
            </a:r>
            <a:endParaRPr sz="2700" b="1" i="0" u="none" strike="noStrike" cap="none" dirty="0">
              <a:solidFill>
                <a:schemeClr val="accent2"/>
              </a:solidFill>
            </a:endParaRPr>
          </a:p>
          <a:p>
            <a:pPr marL="457200" lvl="0" indent="-400050">
              <a:buSzPts val="2700"/>
              <a:buFont typeface="Arial"/>
              <a:buChar char="●"/>
            </a:pPr>
            <a:r>
              <a:rPr lang="en-GB" sz="2700" dirty="0"/>
              <a:t>Push: </a:t>
            </a:r>
            <a:r>
              <a:rPr lang="en-GB" sz="2700" dirty="0" err="1"/>
              <a:t>Subjekt</a:t>
            </a:r>
            <a:r>
              <a:rPr lang="en-GB" sz="2700" dirty="0"/>
              <a:t> </a:t>
            </a:r>
            <a:r>
              <a:rPr lang="en-GB" sz="2700" dirty="0" err="1"/>
              <a:t>übergibt</a:t>
            </a:r>
            <a:r>
              <a:rPr lang="en-GB" sz="2700" dirty="0"/>
              <a:t> in </a:t>
            </a:r>
            <a:r>
              <a:rPr lang="en-GB" sz="2700" dirty="0" err="1"/>
              <a:t>Parametern</a:t>
            </a:r>
            <a:r>
              <a:rPr lang="en-GB" sz="2700" dirty="0"/>
              <a:t> von </a:t>
            </a:r>
            <a:r>
              <a:rPr lang="en-GB" sz="27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update()</a:t>
            </a:r>
            <a:r>
              <a:rPr lang="en-GB" sz="2700" dirty="0"/>
              <a:t> </a:t>
            </a:r>
            <a:r>
              <a:rPr lang="en-GB" sz="2700" dirty="0" err="1"/>
              <a:t>detaillierte</a:t>
            </a:r>
            <a:r>
              <a:rPr lang="en-GB" sz="2700" dirty="0"/>
              <a:t> </a:t>
            </a:r>
            <a:r>
              <a:rPr lang="en-GB" sz="2700" dirty="0" err="1"/>
              <a:t>Informationen</a:t>
            </a:r>
            <a:r>
              <a:rPr lang="en-GB" sz="2700" dirty="0"/>
              <a:t> </a:t>
            </a:r>
            <a:r>
              <a:rPr lang="en-GB" sz="2700" dirty="0" err="1"/>
              <a:t>über</a:t>
            </a:r>
            <a:r>
              <a:rPr lang="en-GB" sz="2700" dirty="0"/>
              <a:t> </a:t>
            </a:r>
            <a:r>
              <a:rPr lang="en-GB" sz="2700" dirty="0" err="1"/>
              <a:t>Änderungen</a:t>
            </a:r>
            <a:endParaRPr lang="en-GB" sz="2700" dirty="0"/>
          </a:p>
          <a:p>
            <a:pPr marL="914400" lvl="1" indent="-400050">
              <a:buSzPts val="2700"/>
              <a:buFont typeface="Arial"/>
              <a:buChar char="○"/>
            </a:pPr>
            <a:r>
              <a:rPr lang="en-GB" sz="2700" dirty="0"/>
              <a:t>Beobachter </a:t>
            </a:r>
            <a:r>
              <a:rPr lang="en-GB" sz="2700" dirty="0" err="1"/>
              <a:t>sind</a:t>
            </a:r>
            <a:r>
              <a:rPr lang="en-GB" sz="2700" dirty="0"/>
              <a:t> </a:t>
            </a:r>
            <a:r>
              <a:rPr lang="en-GB" sz="2700" dirty="0" err="1"/>
              <a:t>weniger</a:t>
            </a:r>
            <a:r>
              <a:rPr lang="en-GB" sz="2700" dirty="0"/>
              <a:t> </a:t>
            </a:r>
            <a:r>
              <a:rPr lang="en-GB" sz="2700" dirty="0" err="1"/>
              <a:t>wiederverwendbar</a:t>
            </a:r>
            <a:r>
              <a:rPr lang="en-GB" sz="2700" dirty="0"/>
              <a:t> (</a:t>
            </a:r>
            <a:r>
              <a:rPr lang="en-GB" sz="2700" dirty="0" err="1"/>
              <a:t>Abhängig</a:t>
            </a:r>
            <a:r>
              <a:rPr lang="en-GB" sz="2700" dirty="0"/>
              <a:t> von den </a:t>
            </a:r>
            <a:r>
              <a:rPr lang="en-GB" sz="2700" dirty="0" err="1"/>
              <a:t>Parametertypen</a:t>
            </a:r>
            <a:r>
              <a:rPr lang="en-GB" sz="2700" dirty="0"/>
              <a:t>)</a:t>
            </a:r>
          </a:p>
          <a:p>
            <a:pPr marL="457200" marR="0" lvl="0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●"/>
            </a:pP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Pull: Subjekt übergibt in </a:t>
            </a:r>
            <a:r>
              <a:rPr lang="de" sz="270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update()</a:t>
            </a: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keinerlei Informationen, aber die Beobachter müssen sich die Informationen vom Subjekt holen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○"/>
            </a:pP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Berechnungen werden häufiger durchgeführt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52E982-B4D1-B941-BFE4-7702F3FCCC0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25</a:t>
            </a:fld>
            <a:endParaRPr lang="d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/>
        </p:nvSpPr>
        <p:spPr>
          <a:xfrm>
            <a:off x="457172" y="273352"/>
            <a:ext cx="82287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200" b="1" dirty="0"/>
              <a:t>Observer</a:t>
            </a:r>
            <a:r>
              <a:rPr lang="de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Pull</a:t>
            </a:r>
            <a:endParaRPr sz="3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102" y="1469635"/>
            <a:ext cx="7896987" cy="48326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50D494-E509-9E42-B39F-3197902D01F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26</a:t>
            </a:fld>
            <a:endParaRPr lang="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9ABFC-74E0-413A-AF39-8300CF703358}"/>
              </a:ext>
            </a:extLst>
          </p:cNvPr>
          <p:cNvSpPr txBox="1"/>
          <p:nvPr/>
        </p:nvSpPr>
        <p:spPr>
          <a:xfrm>
            <a:off x="1028700" y="6353448"/>
            <a:ext cx="252986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RU" spc="100" dirty="0">
                <a:latin typeface="Cooper Black" panose="0208090404030B020404" pitchFamily="18" charset="77"/>
              </a:rPr>
              <a:t>UML-Klassendiagramm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/>
        </p:nvSpPr>
        <p:spPr>
          <a:xfrm>
            <a:off x="457172" y="273352"/>
            <a:ext cx="82287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3200" b="1"/>
            </a:lvl1pPr>
          </a:lstStyle>
          <a:p>
            <a:r>
              <a:rPr lang="de" dirty="0"/>
              <a:t>Abhängigkeiten ohne Observer</a:t>
            </a:r>
            <a:endParaRPr dirty="0"/>
          </a:p>
        </p:txBody>
      </p:sp>
      <p:sp>
        <p:nvSpPr>
          <p:cNvPr id="236" name="Google Shape;236;p30"/>
          <p:cNvSpPr txBox="1"/>
          <p:nvPr/>
        </p:nvSpPr>
        <p:spPr>
          <a:xfrm>
            <a:off x="304525" y="1418452"/>
            <a:ext cx="83823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9850"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</a:pPr>
            <a:r>
              <a:rPr lang="de" sz="25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myGraphView1.setGraph(</a:t>
            </a:r>
            <a:r>
              <a:rPr lang="de" sz="25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this.toPieChart</a:t>
            </a:r>
            <a:r>
              <a:rPr lang="de" sz="25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()); myGraphView1.draw();</a:t>
            </a:r>
            <a:endParaRPr sz="250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9850"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</a:pPr>
            <a:r>
              <a:rPr lang="de" sz="25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myGraphView2.setGraph(</a:t>
            </a:r>
            <a:r>
              <a:rPr lang="de" sz="25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this.toBarChart</a:t>
            </a:r>
            <a:r>
              <a:rPr lang="de" sz="25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()); myGraphView2.draw();</a:t>
            </a:r>
            <a:endParaRPr sz="250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9850"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</a:pPr>
            <a:r>
              <a:rPr lang="de" sz="25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50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7" name="Google Shape;237;p30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l="1606" r="1886" b="5353"/>
          <a:stretch/>
        </p:blipFill>
        <p:spPr>
          <a:xfrm>
            <a:off x="30338" y="3375102"/>
            <a:ext cx="9076874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17841C-D35E-7543-8338-AB3DC7CDA51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27</a:t>
            </a:fld>
            <a:endParaRPr lang="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836E9-05B1-387D-D2E5-11139CC0B4CD}"/>
              </a:ext>
            </a:extLst>
          </p:cNvPr>
          <p:cNvSpPr txBox="1"/>
          <p:nvPr/>
        </p:nvSpPr>
        <p:spPr>
          <a:xfrm>
            <a:off x="5237210" y="6345556"/>
            <a:ext cx="2585964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RU" spc="100" dirty="0">
                <a:latin typeface="Cooper Black" panose="0208090404030B020404" pitchFamily="18" charset="77"/>
              </a:rPr>
              <a:t>UML-Sequenzdiagramm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/>
        </p:nvSpPr>
        <p:spPr>
          <a:xfrm>
            <a:off x="457172" y="273352"/>
            <a:ext cx="82287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200" b="1" dirty="0"/>
              <a:t>Abhängigkeiten</a:t>
            </a:r>
            <a:r>
              <a:rPr lang="de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mit Observer</a:t>
            </a:r>
            <a:endParaRPr sz="3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457172" y="1604841"/>
            <a:ext cx="8228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350"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de" sz="27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model.getState1();</a:t>
            </a:r>
            <a:endParaRPr sz="270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350"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de" sz="27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model.getState2();</a:t>
            </a:r>
            <a:endParaRPr sz="270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4" name="Google Shape;244;p31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l="1047" t="1848" r="533" b="4310"/>
          <a:stretch/>
        </p:blipFill>
        <p:spPr>
          <a:xfrm>
            <a:off x="88039" y="2891883"/>
            <a:ext cx="8990101" cy="29810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7BB343-252C-0449-AEFD-DADA5C72CC8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28</a:t>
            </a:fld>
            <a:endParaRPr lang="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D312B-E962-8877-2B4A-B632DFCEB94E}"/>
              </a:ext>
            </a:extLst>
          </p:cNvPr>
          <p:cNvSpPr txBox="1"/>
          <p:nvPr/>
        </p:nvSpPr>
        <p:spPr>
          <a:xfrm>
            <a:off x="1071563" y="6029325"/>
            <a:ext cx="252986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RU" spc="100" dirty="0">
                <a:latin typeface="Cooper Black" panose="0208090404030B020404" pitchFamily="18" charset="77"/>
              </a:rPr>
              <a:t>UML-Klassendiagramm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A5C1C-7241-6B9D-9205-478FDB255975}"/>
              </a:ext>
            </a:extLst>
          </p:cNvPr>
          <p:cNvSpPr txBox="1"/>
          <p:nvPr/>
        </p:nvSpPr>
        <p:spPr>
          <a:xfrm>
            <a:off x="5730129" y="6029325"/>
            <a:ext cx="2585964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RU" spc="100" dirty="0">
                <a:latin typeface="Cooper Black" panose="0208090404030B020404" pitchFamily="18" charset="77"/>
              </a:rPr>
              <a:t>UML-Sequenzdiagramm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/>
        </p:nvSpPr>
        <p:spPr>
          <a:xfrm>
            <a:off x="457172" y="273352"/>
            <a:ext cx="82287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2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Strategy</a:t>
            </a:r>
            <a:endParaRPr sz="3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>
            <a:off x="457172" y="1312333"/>
            <a:ext cx="8228700" cy="4818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 Strategiemuster entkoppelt Objekte von ihrem Verhalten und unterstützt den Austausch von </a:t>
            </a:r>
            <a:r>
              <a:rPr lang="de" sz="2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Algo-rithmen</a:t>
            </a: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47EB7A-3311-5949-AAD1-00768B6717B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29</a:t>
            </a:fld>
            <a:endParaRPr lang="de"/>
          </a:p>
        </p:txBody>
      </p:sp>
      <p:pic>
        <p:nvPicPr>
          <p:cNvPr id="6" name="Picture 5" descr="A diagram of a strategy&#10;&#10;Description automatically generated with low confidence">
            <a:extLst>
              <a:ext uri="{FF2B5EF4-FFF2-40B4-BE49-F238E27FC236}">
                <a16:creationId xmlns:a16="http://schemas.microsoft.com/office/drawing/2014/main" id="{ADDF5D61-F63C-E2C1-D81E-63E9543A9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433" y="2115802"/>
            <a:ext cx="7086600" cy="4356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50" y="2856583"/>
            <a:ext cx="8228818" cy="1144834"/>
          </a:xfrm>
        </p:spPr>
        <p:txBody>
          <a:bodyPr/>
          <a:lstStyle/>
          <a:p>
            <a:r>
              <a:rPr lang="en-US" sz="8000" b="1" dirty="0" err="1">
                <a:latin typeface="Bradley Hand ITC" panose="03070402050302030203" pitchFamily="66" charset="77"/>
              </a:rPr>
              <a:t>Wiederholung</a:t>
            </a:r>
            <a:r>
              <a:rPr lang="en-US" sz="8000" b="1" dirty="0">
                <a:latin typeface="Bradley Hand ITC" panose="03070402050302030203" pitchFamily="66" charset="77"/>
              </a:rPr>
              <a:t> - UML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5E4E6-3968-F141-9533-5FFAA7BED91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</a:t>
            </a:fld>
            <a:endParaRPr lang="de"/>
          </a:p>
        </p:txBody>
      </p:sp>
      <p:sp>
        <p:nvSpPr>
          <p:cNvPr id="4" name="Google Shape;143;p15">
            <a:extLst>
              <a:ext uri="{FF2B5EF4-FFF2-40B4-BE49-F238E27FC236}">
                <a16:creationId xmlns:a16="http://schemas.microsoft.com/office/drawing/2014/main" id="{8BE4D5D8-198C-D593-B204-56FD1622DDC7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2022</a:t>
            </a:r>
            <a:endParaRPr sz="8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514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/>
        </p:nvSpPr>
        <p:spPr>
          <a:xfrm>
            <a:off x="457172" y="273352"/>
            <a:ext cx="82287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Vorteile</a:t>
            </a:r>
            <a:endParaRPr sz="3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457172" y="1604841"/>
            <a:ext cx="8228700" cy="50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93700" marR="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●"/>
            </a:pP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wird eine Familie von Algorithmen definiert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3700" marR="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●"/>
            </a:pP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Strategien bieten eine Alternative zur Unterklassenbildung, helfen Mehrfachverzweigungen zu vermeiden und verbessern dadurch die Wiederverwendung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3700" marR="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●"/>
            </a:pP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Strategien ermöglichen die Auswahl aus verschiedenen Implementationen der </a:t>
            </a:r>
            <a:r>
              <a:rPr lang="de" sz="2700" dirty="0">
                <a:solidFill>
                  <a:schemeClr val="dk1"/>
                </a:solidFill>
              </a:rPr>
              <a:t>Algorithmen </a:t>
            </a: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 erhöhen dadurch die Flexibilität </a:t>
            </a:r>
            <a:r>
              <a:rPr lang="de" sz="2700" dirty="0">
                <a:solidFill>
                  <a:schemeClr val="dk1"/>
                </a:solidFill>
              </a:rPr>
              <a:t>(“Algorithmen-Polymorphie”)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FBE2B4-7C6D-A844-A1DB-A6F51672FB8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30</a:t>
            </a:fld>
            <a:endParaRPr lang="de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/>
        </p:nvSpPr>
        <p:spPr>
          <a:xfrm>
            <a:off x="457172" y="273352"/>
            <a:ext cx="82287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Nachteile</a:t>
            </a:r>
            <a:endParaRPr sz="3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6"/>
          <p:cNvSpPr txBox="1"/>
          <p:nvPr/>
        </p:nvSpPr>
        <p:spPr>
          <a:xfrm>
            <a:off x="457172" y="1604841"/>
            <a:ext cx="8228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93700" marR="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●"/>
            </a:pPr>
            <a:r>
              <a:rPr lang="de"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Klienten müssen die unterschiedlichen Strategien kennen, um zwischen ihnen auswählen zu können</a:t>
            </a:r>
            <a:endParaRPr sz="2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3700" marR="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●"/>
            </a:pPr>
            <a:r>
              <a:rPr lang="de"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Gegenüber der direkten Implementation der Algorithmen im Klienten erzeugen Strategien zusätzlichen Kommunikationsaufwand zwischen Strategie und Klient</a:t>
            </a:r>
            <a:endParaRPr sz="2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3700" marR="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●"/>
            </a:pPr>
            <a:r>
              <a:rPr lang="de" sz="2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Die Anzahl der Objekte wird erhöht</a:t>
            </a:r>
            <a:endParaRPr sz="2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C7063E-B94C-B147-93B8-0CDF705AF6E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31</a:t>
            </a:fld>
            <a:endParaRPr lang="de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50" y="2856583"/>
            <a:ext cx="8228818" cy="1144834"/>
          </a:xfrm>
        </p:spPr>
        <p:txBody>
          <a:bodyPr/>
          <a:lstStyle/>
          <a:p>
            <a:r>
              <a:rPr lang="en-US" sz="7200" b="1" dirty="0" err="1">
                <a:latin typeface="Bradley Hand ITC" panose="03070402050302030203" pitchFamily="66" charset="77"/>
              </a:rPr>
              <a:t>Struktursmuster</a:t>
            </a:r>
            <a:br>
              <a:rPr lang="en-US" sz="7200" b="1" dirty="0">
                <a:latin typeface="Bradley Hand ITC" panose="03070402050302030203" pitchFamily="66" charset="77"/>
              </a:rPr>
            </a:br>
            <a:r>
              <a:rPr lang="en-US" sz="7200" b="1" dirty="0">
                <a:latin typeface="Bradley Hand ITC" panose="03070402050302030203" pitchFamily="66" charset="77"/>
              </a:rPr>
              <a:t>Structural Patterns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5E4E6-3968-F141-9533-5FFAA7BED91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32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2788603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100000"/>
              </a:lnSpc>
              <a:buClr>
                <a:srgbClr val="000000"/>
              </a:buClr>
            </a:pPr>
            <a:r>
              <a:rPr lang="de" sz="3200" b="1" dirty="0">
                <a:solidFill>
                  <a:srgbClr val="000000"/>
                </a:solidFill>
              </a:rPr>
              <a:t>Composite</a:t>
            </a:r>
            <a:endParaRPr sz="3200" b="1" dirty="0">
              <a:solidFill>
                <a:srgbClr val="000000"/>
              </a:solidFill>
            </a:endParaRPr>
          </a:p>
        </p:txBody>
      </p:sp>
      <p:sp>
        <p:nvSpPr>
          <p:cNvPr id="325" name="Google Shape;325;p44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Ziel</a:t>
            </a:r>
            <a:endParaRPr sz="27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de" sz="2700" dirty="0"/>
              <a:t>Organisiert Objekte in Baumstrukturen für die Repräsentation von Teil- /Ganzes-Beziehungen</a:t>
            </a:r>
            <a:endParaRPr sz="27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de" sz="2700" dirty="0"/>
              <a:t>Erlaubt den gleichförmigen Zugriff auf atomare Einzelobjekte wie auf zusammengesetzte Objekte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Motivation</a:t>
            </a:r>
            <a:endParaRPr sz="27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de" sz="2700" dirty="0"/>
              <a:t>Zusammengesetzte Strukturen</a:t>
            </a: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de" sz="2700" dirty="0"/>
              <a:t>GUIs</a:t>
            </a:r>
            <a:endParaRPr sz="27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7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43EFA0-3FFE-2442-A1C0-9C0105251E4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33</a:t>
            </a:fld>
            <a:endParaRPr lang="de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100000"/>
              </a:lnSpc>
              <a:buClr>
                <a:srgbClr val="000000"/>
              </a:buClr>
            </a:pPr>
            <a:r>
              <a:rPr lang="de" sz="3200" b="1" dirty="0">
                <a:solidFill>
                  <a:srgbClr val="000000"/>
                </a:solidFill>
              </a:rPr>
              <a:t>Composite</a:t>
            </a:r>
            <a:endParaRPr sz="3200" b="1" dirty="0">
              <a:solidFill>
                <a:srgbClr val="000000"/>
              </a:solidFill>
            </a:endParaRPr>
          </a:p>
        </p:txBody>
      </p:sp>
      <p:sp>
        <p:nvSpPr>
          <p:cNvPr id="331" name="Google Shape;331;p45"/>
          <p:cNvSpPr txBox="1">
            <a:spLocks noGrp="1"/>
          </p:cNvSpPr>
          <p:nvPr>
            <p:ph type="body" idx="1"/>
          </p:nvPr>
        </p:nvSpPr>
        <p:spPr>
          <a:xfrm>
            <a:off x="6469056" y="2764364"/>
            <a:ext cx="1606759" cy="537468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i="1" dirty="0" err="1"/>
              <a:t>Beispiel</a:t>
            </a:r>
            <a:endParaRPr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F2F205-CCAF-4047-8DAF-C6AE333E5A2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34</a:t>
            </a:fld>
            <a:endParaRPr lang="de"/>
          </a:p>
        </p:txBody>
      </p:sp>
      <p:pic>
        <p:nvPicPr>
          <p:cNvPr id="1026" name="Picture 2" descr="Composite">
            <a:extLst>
              <a:ext uri="{FF2B5EF4-FFF2-40B4-BE49-F238E27FC236}">
                <a16:creationId xmlns:a16="http://schemas.microsoft.com/office/drawing/2014/main" id="{B42589F6-E113-7F60-552B-30E8ECD3D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249" y="3122191"/>
            <a:ext cx="2922089" cy="292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331;p45">
            <a:extLst>
              <a:ext uri="{FF2B5EF4-FFF2-40B4-BE49-F238E27FC236}">
                <a16:creationId xmlns:a16="http://schemas.microsoft.com/office/drawing/2014/main" id="{F716EF0A-0798-9609-7D4F-F6959BBCAA25}"/>
              </a:ext>
            </a:extLst>
          </p:cNvPr>
          <p:cNvSpPr txBox="1">
            <a:spLocks/>
          </p:cNvSpPr>
          <p:nvPr/>
        </p:nvSpPr>
        <p:spPr>
          <a:xfrm>
            <a:off x="6006243" y="6038318"/>
            <a:ext cx="3077095" cy="537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sz="1400" dirty="0"/>
              <a:t>”operation” </a:t>
            </a:r>
            <a:r>
              <a:rPr lang="en-US" sz="1400" dirty="0" err="1"/>
              <a:t>könnte</a:t>
            </a:r>
            <a:r>
              <a:rPr lang="en-US" sz="1400" dirty="0"/>
              <a:t> sein </a:t>
            </a:r>
            <a:r>
              <a:rPr lang="en-US" sz="1400" dirty="0" err="1"/>
              <a:t>getWeight</a:t>
            </a:r>
            <a:r>
              <a:rPr lang="en-US" sz="1400" dirty="0"/>
              <a:t>()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B51D2B-7781-E9B3-A2B3-FF5CA01EB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26" y="1418152"/>
            <a:ext cx="4533900" cy="45212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100000"/>
              </a:lnSpc>
              <a:buClr>
                <a:srgbClr val="000000"/>
              </a:buClr>
            </a:pPr>
            <a:r>
              <a:rPr lang="de" sz="3200" b="1" dirty="0">
                <a:solidFill>
                  <a:srgbClr val="000000"/>
                </a:solidFill>
              </a:rPr>
              <a:t>Adapter</a:t>
            </a:r>
            <a:endParaRPr sz="3200" b="1" dirty="0">
              <a:solidFill>
                <a:srgbClr val="000000"/>
              </a:solidFill>
            </a:endParaRPr>
          </a:p>
        </p:txBody>
      </p:sp>
      <p:sp>
        <p:nvSpPr>
          <p:cNvPr id="306" name="Google Shape;306;p41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Absicht</a:t>
            </a:r>
            <a:endParaRPr sz="27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de" sz="2700" dirty="0"/>
              <a:t>Schnittstelle existierender Klasse an Bedarf existierender Clients anpassen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Adaptiert eine ganze Klassenhierarchie</a:t>
            </a:r>
            <a:endParaRPr sz="27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de" sz="2700" dirty="0"/>
              <a:t>Beliebige Adapter-Subtypen können mit beliebigen </a:t>
            </a:r>
            <a:r>
              <a:rPr lang="de" sz="2700" dirty="0" err="1"/>
              <a:t>Adaptee</a:t>
            </a:r>
            <a:r>
              <a:rPr lang="de" sz="2700" dirty="0"/>
              <a:t>-Subtypen kombiniert werden</a:t>
            </a:r>
            <a:endParaRPr sz="2700" dirty="0"/>
          </a:p>
          <a:p>
            <a:pPr lvl="0" indent="-400050">
              <a:spcBef>
                <a:spcPts val="0"/>
              </a:spcBef>
              <a:buSzPts val="2700"/>
              <a:buChar char="●"/>
            </a:pPr>
            <a:r>
              <a:rPr lang="de" sz="2700" dirty="0"/>
              <a:t>Wenn Unterklassenbildung bei </a:t>
            </a:r>
            <a:r>
              <a:rPr lang="de" sz="2700" dirty="0" err="1"/>
              <a:t>Adaptee</a:t>
            </a:r>
            <a:r>
              <a:rPr lang="de" sz="2700" dirty="0"/>
              <a:t> nicht möglich ist</a:t>
            </a:r>
            <a:endParaRPr sz="27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9261D6-D067-504C-8F80-24DC3F2414B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35</a:t>
            </a:fld>
            <a:endParaRPr lang="de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/>
          <p:nvPr/>
        </p:nvSpPr>
        <p:spPr>
          <a:xfrm>
            <a:off x="457172" y="273352"/>
            <a:ext cx="82287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3200" b="1"/>
            </a:lvl1pPr>
          </a:lstStyle>
          <a:p>
            <a:r>
              <a:rPr lang="de" dirty="0"/>
              <a:t>Adapter</a:t>
            </a:r>
            <a:endParaRPr dirty="0"/>
          </a:p>
        </p:txBody>
      </p:sp>
      <p:sp>
        <p:nvSpPr>
          <p:cNvPr id="312" name="Google Shape;312;p42"/>
          <p:cNvSpPr txBox="1"/>
          <p:nvPr/>
        </p:nvSpPr>
        <p:spPr>
          <a:xfrm>
            <a:off x="457172" y="1604841"/>
            <a:ext cx="8228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06552E-661E-5F4A-9151-23BFF088F3A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36</a:t>
            </a:fld>
            <a:endParaRPr lang="de"/>
          </a:p>
        </p:txBody>
      </p:sp>
      <p:pic>
        <p:nvPicPr>
          <p:cNvPr id="8" name="Picture 7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DC67DBBE-6A88-25D3-D4CE-D52171DC2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950" y="1418452"/>
            <a:ext cx="6388100" cy="505027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/>
          <p:nvPr/>
        </p:nvSpPr>
        <p:spPr>
          <a:xfrm>
            <a:off x="457172" y="273352"/>
            <a:ext cx="82287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3200" b="1"/>
            </a:lvl1pPr>
          </a:lstStyle>
          <a:p>
            <a:r>
              <a:rPr lang="de" dirty="0"/>
              <a:t>Adapter</a:t>
            </a:r>
            <a:endParaRPr dirty="0"/>
          </a:p>
        </p:txBody>
      </p:sp>
      <p:sp>
        <p:nvSpPr>
          <p:cNvPr id="319" name="Google Shape;319;p43"/>
          <p:cNvSpPr txBox="1"/>
          <p:nvPr/>
        </p:nvSpPr>
        <p:spPr>
          <a:xfrm>
            <a:off x="457172" y="1604841"/>
            <a:ext cx="8228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93700" marR="0" lvl="0" indent="-3873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●"/>
            </a:pP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Ein Klassenadapter passt genau eine Dienstklasse (</a:t>
            </a:r>
            <a:r>
              <a:rPr lang="de" sz="2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Adaptee</a:t>
            </a: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an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3700" marR="0" lvl="0" indent="-3873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●"/>
            </a:pP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Ein Klassenadapter kann dadurch das Verhalten des </a:t>
            </a:r>
            <a:r>
              <a:rPr lang="de" sz="2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Adaptees</a:t>
            </a: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überschreiben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3700" marR="0" lvl="0" indent="-3873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●"/>
            </a:pP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Ein Klassenadapter wird eingesetzt, wenn ein Teil einer ganz konkreten Schnittstelle variiert werden soll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4C722D-B64F-5C48-AFFE-D4D31B452ED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37</a:t>
            </a:fld>
            <a:endParaRPr lang="de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50" y="2856583"/>
            <a:ext cx="8228818" cy="1144834"/>
          </a:xfrm>
        </p:spPr>
        <p:txBody>
          <a:bodyPr/>
          <a:lstStyle/>
          <a:p>
            <a:r>
              <a:rPr lang="en-US" sz="7200" b="1" dirty="0" err="1">
                <a:latin typeface="Bradley Hand ITC" panose="03070402050302030203" pitchFamily="66" charset="77"/>
              </a:rPr>
              <a:t>Erzeugungsmuster</a:t>
            </a:r>
            <a:br>
              <a:rPr lang="en-US" sz="7200" b="1" dirty="0">
                <a:latin typeface="Bradley Hand ITC" panose="03070402050302030203" pitchFamily="66" charset="77"/>
              </a:rPr>
            </a:br>
            <a:r>
              <a:rPr lang="en-US" sz="7200" b="1" dirty="0">
                <a:latin typeface="Bradley Hand ITC" panose="03070402050302030203" pitchFamily="66" charset="77"/>
              </a:rPr>
              <a:t>Creational Patterns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5E4E6-3968-F141-9533-5FFAA7BED91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38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1543609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/>
        </p:nvSpPr>
        <p:spPr>
          <a:xfrm>
            <a:off x="457172" y="273352"/>
            <a:ext cx="82287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3200" b="1"/>
            </a:lvl1pPr>
          </a:lstStyle>
          <a:p>
            <a:r>
              <a:rPr lang="de" dirty="0"/>
              <a:t>Factory </a:t>
            </a:r>
            <a:r>
              <a:rPr lang="de" dirty="0" err="1"/>
              <a:t>Method</a:t>
            </a:r>
            <a:endParaRPr dirty="0"/>
          </a:p>
        </p:txBody>
      </p:sp>
      <p:sp>
        <p:nvSpPr>
          <p:cNvPr id="282" name="Google Shape;282;p37"/>
          <p:cNvSpPr txBox="1"/>
          <p:nvPr/>
        </p:nvSpPr>
        <p:spPr>
          <a:xfrm>
            <a:off x="457172" y="1604841"/>
            <a:ext cx="8228700" cy="4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D</a:t>
            </a: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efiniert eine Schnittstelle zur Erzeugung eines Objektes, wobei es den Unterklassen überlassen bleibt, von welcher Klasse das zu erzeugende Objekt ist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/>
          </a:p>
          <a:p>
            <a:pPr marL="457200" marR="0" lvl="0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●"/>
            </a:pP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Beteiligte Klassen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ourier New"/>
              <a:buChar char="○"/>
            </a:pPr>
            <a:r>
              <a:rPr lang="de" sz="27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endParaRPr sz="270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ourier New"/>
              <a:buChar char="○"/>
            </a:pPr>
            <a:r>
              <a:rPr lang="de" sz="270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Creator</a:t>
            </a:r>
            <a:endParaRPr sz="270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ourier New"/>
              <a:buChar char="○"/>
            </a:pPr>
            <a:r>
              <a:rPr lang="de" sz="27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ConcreteProduct</a:t>
            </a:r>
            <a:endParaRPr sz="270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ourier New"/>
              <a:buChar char="○"/>
            </a:pPr>
            <a:r>
              <a:rPr lang="de" sz="270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ConcreteCreator</a:t>
            </a:r>
            <a:endParaRPr sz="2700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7CEA2F-597B-DE40-8285-55D66DA57EE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39</a:t>
            </a:fld>
            <a:endParaRPr lang="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103367" y="1418152"/>
            <a:ext cx="6052485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-DE" dirty="0"/>
              <a:t>Vererbung</a:t>
            </a:r>
          </a:p>
          <a:p>
            <a:pPr lvl="1" indent="-381000">
              <a:spcBef>
                <a:spcPts val="500"/>
              </a:spcBef>
              <a:buSzPts val="2400"/>
              <a:buChar char="●"/>
            </a:pPr>
            <a:r>
              <a:rPr lang="de-DE" dirty="0"/>
              <a:t>Basisklasse verallgemeinert Unterklasse(</a:t>
            </a:r>
            <a:r>
              <a:rPr lang="de-DE" dirty="0" err="1"/>
              <a:t>n</a:t>
            </a:r>
            <a:r>
              <a:rPr lang="de-DE" dirty="0"/>
              <a:t>)</a:t>
            </a:r>
          </a:p>
          <a:p>
            <a:pPr lvl="1" indent="-381000">
              <a:spcBef>
                <a:spcPts val="500"/>
              </a:spcBef>
              <a:buSzPts val="2400"/>
              <a:buChar char="●"/>
            </a:pPr>
            <a:r>
              <a:rPr lang="de-DE" dirty="0"/>
              <a:t>Unterklassen spezialisieren Basisklasse</a:t>
            </a:r>
          </a:p>
          <a:p>
            <a:pPr indent="-381000">
              <a:buSzPts val="2400"/>
              <a:buChar char="●"/>
            </a:pPr>
            <a:r>
              <a:rPr lang="de-DE" dirty="0"/>
              <a:t>Aggregation</a:t>
            </a:r>
          </a:p>
          <a:p>
            <a:pPr lvl="1" indent="-381000">
              <a:buSzPts val="2400"/>
              <a:buChar char="●"/>
            </a:pPr>
            <a:r>
              <a:rPr lang="de-DE" dirty="0"/>
              <a:t>Komponenten sind zusammengefasst in Aggregat</a:t>
            </a:r>
            <a:br>
              <a:rPr lang="de-DE" dirty="0"/>
            </a:br>
            <a:r>
              <a:rPr lang="de-DE" i="1" dirty="0"/>
              <a:t>z.B. Motor, Fahrwerk … Auto</a:t>
            </a:r>
          </a:p>
          <a:p>
            <a:pPr indent="-381000">
              <a:buSzPts val="2400"/>
              <a:buChar char="●"/>
            </a:pPr>
            <a:r>
              <a:rPr lang="de-DE" dirty="0"/>
              <a:t>Komposition</a:t>
            </a:r>
          </a:p>
          <a:p>
            <a:pPr lvl="1" indent="-381000">
              <a:buSzPts val="2400"/>
              <a:buChar char="●"/>
            </a:pPr>
            <a:r>
              <a:rPr lang="de-DE" dirty="0"/>
              <a:t>Ganzes besteht aus Teilen, diese existieren nicht unabhängig, </a:t>
            </a:r>
            <a:r>
              <a:rPr lang="de-DE" i="1" dirty="0"/>
              <a:t>z.B. Rechnung … Rechnungszeile</a:t>
            </a:r>
          </a:p>
          <a:p>
            <a:pPr indent="-381000">
              <a:buSzPts val="2400"/>
              <a:buChar char="●"/>
            </a:pPr>
            <a:r>
              <a:rPr lang="de-DE" dirty="0"/>
              <a:t>Assoziation</a:t>
            </a:r>
          </a:p>
          <a:p>
            <a:pPr lvl="1" indent="-381000">
              <a:buSzPts val="2400"/>
              <a:buFont typeface="Noto Sans Symbols"/>
              <a:buChar char="●"/>
            </a:pPr>
            <a:r>
              <a:rPr lang="en-GB" dirty="0" err="1"/>
              <a:t>beliebige</a:t>
            </a:r>
            <a:r>
              <a:rPr lang="en-GB" dirty="0"/>
              <a:t> </a:t>
            </a:r>
            <a:r>
              <a:rPr lang="en-GB" dirty="0" err="1"/>
              <a:t>Beziehung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</a:t>
            </a:r>
            <a:r>
              <a:rPr lang="en-GB" dirty="0" err="1"/>
              <a:t>Objekten</a:t>
            </a:r>
            <a:r>
              <a:rPr lang="en-GB" dirty="0"/>
              <a:t> </a:t>
            </a:r>
            <a:r>
              <a:rPr lang="en-GB" dirty="0" err="1"/>
              <a:t>zweier</a:t>
            </a:r>
            <a:r>
              <a:rPr lang="en-GB" dirty="0"/>
              <a:t> Klassen</a:t>
            </a:r>
          </a:p>
          <a:p>
            <a:pPr lvl="1" indent="-381000">
              <a:buSzPts val="2400"/>
              <a:buChar char="●"/>
            </a:pPr>
            <a:endParaRPr lang="de-DE" dirty="0"/>
          </a:p>
        </p:txBody>
      </p:sp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Arten von Relationen</a:t>
            </a:r>
            <a:endParaRPr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C58A8F-41B3-604D-83BF-FD762FDA936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4</a:t>
            </a:fld>
            <a:endParaRPr lang="de"/>
          </a:p>
        </p:txBody>
      </p:sp>
      <p:pic>
        <p:nvPicPr>
          <p:cNvPr id="3074" name="Picture 2" descr="UML Association Aggregation Composition notation">
            <a:extLst>
              <a:ext uri="{FF2B5EF4-FFF2-40B4-BE49-F238E27FC236}">
                <a16:creationId xmlns:a16="http://schemas.microsoft.com/office/drawing/2014/main" id="{6D825A06-49D3-B346-B091-E541A0DE8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038" y="2866247"/>
            <a:ext cx="2905648" cy="326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B6F9FF86-AF54-36FA-210F-B7161A321E60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2022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/>
        </p:nvSpPr>
        <p:spPr>
          <a:xfrm>
            <a:off x="457172" y="273352"/>
            <a:ext cx="82287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3200" b="1"/>
            </a:lvl1pPr>
          </a:lstStyle>
          <a:p>
            <a:r>
              <a:rPr lang="de" dirty="0"/>
              <a:t>Factory </a:t>
            </a:r>
            <a:r>
              <a:rPr lang="de" dirty="0" err="1"/>
              <a:t>Method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90E4C1-A863-4943-AAD8-4A9594C7631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40</a:t>
            </a:fld>
            <a:endParaRPr lang="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1D77F7-3E31-7AAE-8CE1-8CD14D59F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7" y="2154263"/>
            <a:ext cx="8531248" cy="2921431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/>
        </p:nvSpPr>
        <p:spPr>
          <a:xfrm>
            <a:off x="457172" y="273352"/>
            <a:ext cx="82287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3200" b="1"/>
            </a:lvl1pPr>
          </a:lstStyle>
          <a:p>
            <a:r>
              <a:rPr lang="de" dirty="0"/>
              <a:t>Factory </a:t>
            </a:r>
            <a:r>
              <a:rPr lang="de" dirty="0" err="1"/>
              <a:t>Method</a:t>
            </a:r>
            <a:endParaRPr dirty="0"/>
          </a:p>
        </p:txBody>
      </p:sp>
      <p:sp>
        <p:nvSpPr>
          <p:cNvPr id="294" name="Google Shape;294;p39"/>
          <p:cNvSpPr txBox="1"/>
          <p:nvPr/>
        </p:nvSpPr>
        <p:spPr>
          <a:xfrm>
            <a:off x="457172" y="1604841"/>
            <a:ext cx="8228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93700" marR="0" lvl="0" indent="-3873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●"/>
            </a:pP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Die abstrakte Methode </a:t>
            </a:r>
            <a:r>
              <a:rPr lang="de" sz="2700" i="0" u="none" strike="noStrike" cap="none" dirty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de" sz="2700" i="0" u="none" strike="noStrike" cap="none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hat präzise Aufgabe: erzeuge ein Objekt 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3700" marR="0" lvl="0" indent="-3873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●"/>
            </a:pP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 „Wie“ der Objekterzeugung ist in der Implementierung versteckt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3700" marR="0" lvl="0" indent="-3873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●"/>
            </a:pP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Fabrikmethoden entkoppeln ihre Aufrufer von Implementierungen konkreter Produktklassen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3700" marR="0" lvl="0" indent="-3873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●"/>
            </a:pP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Die Verwendung dieses Erzeugungsmusters läuft auf Unterklassenbildung hinaus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B12B18-EBB7-5F45-A375-B0DBBA5AD72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41</a:t>
            </a:fld>
            <a:endParaRPr lang="de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/>
          <p:nvPr/>
        </p:nvSpPr>
        <p:spPr>
          <a:xfrm>
            <a:off x="457172" y="273352"/>
            <a:ext cx="82287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3200" b="1"/>
            </a:lvl1pPr>
          </a:lstStyle>
          <a:p>
            <a:r>
              <a:rPr lang="de" dirty="0"/>
              <a:t>Fabrikmethode für Konten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48CA4E-E0BB-4840-8739-7EFEDBD926D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42</a:t>
            </a:fld>
            <a:endParaRPr lang="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2519DA-DE35-5630-E4E8-F94F1CF88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80" y="2093824"/>
            <a:ext cx="6416299" cy="3453076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200" b="1" dirty="0"/>
              <a:t>Singleton</a:t>
            </a:r>
            <a:endParaRPr sz="3200" b="1" dirty="0"/>
          </a:p>
        </p:txBody>
      </p:sp>
      <p:sp>
        <p:nvSpPr>
          <p:cNvPr id="250" name="Google Shape;250;p32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/>
              <a:t>Ziel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de" sz="2700"/>
              <a:t>Beschränkung der Anzahl von Exemplaren zu einer Klasse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/>
              <a:t>Motivation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de" sz="2700"/>
              <a:t>Meist: nur ein einzelnes Exemplar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de" sz="2700"/>
              <a:t>Aber auch: feste Menge von Exemplaren</a:t>
            </a:r>
            <a:endParaRPr sz="2700"/>
          </a:p>
          <a:p>
            <a:pPr marL="1371600" lvl="2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■"/>
            </a:pPr>
            <a:r>
              <a:rPr lang="de" sz="2700"/>
              <a:t>begrenzte Ressourcen</a:t>
            </a:r>
            <a:endParaRPr sz="2700"/>
          </a:p>
          <a:p>
            <a:pPr marL="1371600" lvl="2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■"/>
            </a:pPr>
            <a:r>
              <a:rPr lang="de" sz="2700"/>
              <a:t>teure Objekterzeugung durch </a:t>
            </a:r>
            <a:r>
              <a:rPr lang="de" sz="2700">
                <a:solidFill>
                  <a:schemeClr val="accent2"/>
                </a:solidFill>
              </a:rPr>
              <a:t>Object Pool</a:t>
            </a:r>
            <a:r>
              <a:rPr lang="de" sz="2700"/>
              <a:t> vermeiden</a:t>
            </a:r>
            <a:endParaRPr sz="27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545360-38D7-204B-A406-379C7210F9D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43</a:t>
            </a:fld>
            <a:endParaRPr lang="de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100000"/>
              </a:lnSpc>
              <a:buClr>
                <a:srgbClr val="000000"/>
              </a:buClr>
            </a:pPr>
            <a:r>
              <a:rPr lang="de" sz="3200" b="1" dirty="0">
                <a:solidFill>
                  <a:srgbClr val="000000"/>
                </a:solidFill>
              </a:rPr>
              <a:t>Singleton</a:t>
            </a:r>
            <a:endParaRPr sz="3200" b="1" dirty="0">
              <a:solidFill>
                <a:srgbClr val="000000"/>
              </a:solidFill>
            </a:endParaRPr>
          </a:p>
        </p:txBody>
      </p:sp>
      <p:sp>
        <p:nvSpPr>
          <p:cNvPr id="256" name="Google Shape;256;p33"/>
          <p:cNvSpPr txBox="1">
            <a:spLocks noGrp="1"/>
          </p:cNvSpPr>
          <p:nvPr>
            <p:ph type="body" idx="1"/>
          </p:nvPr>
        </p:nvSpPr>
        <p:spPr>
          <a:xfrm>
            <a:off x="457172" y="1488729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lvl="0" indent="-457200" algn="l" rtl="0">
              <a:spcBef>
                <a:spcPts val="500"/>
              </a:spcBef>
              <a:spcAft>
                <a:spcPts val="0"/>
              </a:spcAft>
              <a:buSzPct val="200000"/>
              <a:buFont typeface="Arial" panose="020B0604020202020204" pitchFamily="34" charset="0"/>
              <a:buChar char="•"/>
            </a:pPr>
            <a:r>
              <a:rPr lang="de" sz="2400" dirty="0"/>
              <a:t>nur private Konstruktoren</a:t>
            </a:r>
          </a:p>
          <a:p>
            <a:pPr lvl="0" indent="-457200" algn="l" rtl="0">
              <a:spcBef>
                <a:spcPts val="500"/>
              </a:spcBef>
              <a:spcAft>
                <a:spcPts val="0"/>
              </a:spcAft>
              <a:buSzPct val="200000"/>
              <a:buFont typeface="Arial" panose="020B0604020202020204" pitchFamily="34" charset="0"/>
              <a:buChar char="•"/>
            </a:pPr>
            <a:r>
              <a:rPr lang="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lang="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e" sz="2400" dirty="0"/>
              <a:t> Methode</a:t>
            </a: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257" name="Google Shape;2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35502"/>
            <a:ext cx="9144001" cy="27517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8CFE01-CA00-9840-84DD-68202E726C1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44</a:t>
            </a:fld>
            <a:endParaRPr lang="de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/>
          <p:nvPr/>
        </p:nvSpPr>
        <p:spPr>
          <a:xfrm>
            <a:off x="457172" y="273352"/>
            <a:ext cx="82287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3200" b="1"/>
            </a:lvl1pPr>
          </a:lstStyle>
          <a:p>
            <a:r>
              <a:rPr lang="de" dirty="0"/>
              <a:t>Zusammenfassung I</a:t>
            </a:r>
            <a:endParaRPr dirty="0"/>
          </a:p>
        </p:txBody>
      </p:sp>
      <p:sp>
        <p:nvSpPr>
          <p:cNvPr id="338" name="Google Shape;338;p46"/>
          <p:cNvSpPr txBox="1"/>
          <p:nvPr/>
        </p:nvSpPr>
        <p:spPr>
          <a:xfrm>
            <a:off x="457172" y="1604841"/>
            <a:ext cx="8228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93700" marR="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●"/>
            </a:pP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Entwurfsmuster sind Regeln oder Richtlinien, um häufig auftretende Probleme bei der Erstellung eines Programms zu lösen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3700" marR="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●"/>
            </a:pPr>
            <a:endParaRPr lang="de"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3700" marR="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●"/>
            </a:pP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Factory </a:t>
            </a:r>
            <a:r>
              <a:rPr lang="de" sz="2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definiert eine Schnittstelle zur Erzeugung eines Objektes, wobei es den Unterklassen überlassen bleibt, von welcher Klasse das zu erzeugende Objekt ist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E32591-DEE0-A84C-B5C3-9FBBD98A4F2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45</a:t>
            </a:fld>
            <a:endParaRPr lang="de"/>
          </a:p>
        </p:txBody>
      </p:sp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CD25D596-62BA-A28E-B6EC-86518A015EE1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2022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/>
          <p:nvPr/>
        </p:nvSpPr>
        <p:spPr>
          <a:xfrm>
            <a:off x="457172" y="273352"/>
            <a:ext cx="82287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3200" b="1"/>
            </a:lvl1pPr>
          </a:lstStyle>
          <a:p>
            <a:r>
              <a:rPr lang="de" dirty="0"/>
              <a:t>Zusammenfassung II</a:t>
            </a:r>
            <a:endParaRPr dirty="0"/>
          </a:p>
        </p:txBody>
      </p:sp>
      <p:sp>
        <p:nvSpPr>
          <p:cNvPr id="344" name="Google Shape;344;p47"/>
          <p:cNvSpPr txBox="1"/>
          <p:nvPr/>
        </p:nvSpPr>
        <p:spPr>
          <a:xfrm>
            <a:off x="457172" y="1604841"/>
            <a:ext cx="8228700" cy="50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93700" marR="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●"/>
            </a:pPr>
            <a:r>
              <a:rPr lang="de" sz="2700" dirty="0"/>
              <a:t>Adapter</a:t>
            </a: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übersetzt eine Schnittstelle in eine andere. Dadurch können Klassen miteinander kommunizieren, die zueinander inkompatible Schnittstellen zur Verfügung stellen</a:t>
            </a:r>
          </a:p>
          <a:p>
            <a:pPr marL="393700" marR="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●"/>
            </a:pP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3700" marR="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●"/>
            </a:pPr>
            <a:r>
              <a:rPr lang="de" sz="2700" dirty="0" err="1"/>
              <a:t>S</a:t>
            </a:r>
            <a:r>
              <a:rPr lang="de" sz="2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trategy</a:t>
            </a: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entkoppelt Objekte von ihrem Verhalten und unterstützt den Austausch von Algorithmen</a:t>
            </a:r>
          </a:p>
          <a:p>
            <a:pPr marL="393700" marR="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●"/>
            </a:pP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93700" marR="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Noto Sans Symbols"/>
              <a:buChar char="●"/>
            </a:pPr>
            <a:r>
              <a:rPr lang="de" sz="2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Observer ermöglicht die Weitergabe von Änderungen eines Objekts an abhängige Objekte</a:t>
            </a:r>
            <a:endParaRPr sz="2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1F58BC-62EC-1F42-A998-707180EB62F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46</a:t>
            </a:fld>
            <a:endParaRPr lang="de"/>
          </a:p>
        </p:txBody>
      </p:sp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D78C3D63-59DC-820C-87F6-7126F8510305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2022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50" y="2856583"/>
            <a:ext cx="8228818" cy="1144834"/>
          </a:xfrm>
        </p:spPr>
        <p:txBody>
          <a:bodyPr/>
          <a:lstStyle/>
          <a:p>
            <a:r>
              <a:rPr lang="en-US" sz="8708" b="1" dirty="0" err="1">
                <a:latin typeface="Bradley Hand ITC" panose="03070402050302030203" pitchFamily="66" charset="77"/>
              </a:rPr>
              <a:t>Fragen</a:t>
            </a:r>
            <a:r>
              <a:rPr lang="en-US" sz="8708" b="1" dirty="0">
                <a:latin typeface="Bradley Hand ITC" panose="03070402050302030203" pitchFamily="66" charset="77"/>
              </a:rPr>
              <a:t> und </a:t>
            </a:r>
            <a:r>
              <a:rPr lang="en-US" sz="8708" b="1" dirty="0" err="1">
                <a:latin typeface="Bradley Hand ITC" panose="03070402050302030203" pitchFamily="66" charset="77"/>
              </a:rPr>
              <a:t>Antworten</a:t>
            </a:r>
            <a:endParaRPr lang="en-US" sz="8708" b="1" dirty="0">
              <a:latin typeface="Bradley Hand ITC" panose="03070402050302030203" pitchFamily="66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5E4E6-3968-F141-9533-5FFAA7BED91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47</a:t>
            </a:fld>
            <a:endParaRPr lang="de"/>
          </a:p>
        </p:txBody>
      </p:sp>
      <p:sp>
        <p:nvSpPr>
          <p:cNvPr id="4" name="Google Shape;143;p15">
            <a:extLst>
              <a:ext uri="{FF2B5EF4-FFF2-40B4-BE49-F238E27FC236}">
                <a16:creationId xmlns:a16="http://schemas.microsoft.com/office/drawing/2014/main" id="{E8851A97-5740-05D2-B60A-E50B0B1A8178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2022</a:t>
            </a:r>
            <a:endParaRPr sz="8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5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3322359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Users can be members of Groups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Group has Discussions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-US"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Discussion consists of Posts</a:t>
            </a:r>
            <a:endParaRPr sz="2400" dirty="0"/>
          </a:p>
        </p:txBody>
      </p:sp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Beispiel: Aggregation &amp; Komposition</a:t>
            </a:r>
            <a:endParaRPr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C58A8F-41B3-604D-83BF-FD762FDA936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5</a:t>
            </a:fld>
            <a:endParaRPr lang="d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61C236-3C08-B64E-A0B2-7187153BB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31" y="1604841"/>
            <a:ext cx="5175104" cy="466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F2CBDB38-60FD-91D2-22CD-64A8B5B23C29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2022</a:t>
            </a:r>
            <a:endParaRPr sz="8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28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7287-5D61-AA43-9DD1-93E014EE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Beispiel</a:t>
            </a:r>
            <a:r>
              <a:rPr lang="en-US" b="1" dirty="0"/>
              <a:t>: </a:t>
            </a:r>
            <a:r>
              <a:rPr lang="en-US" b="1" dirty="0" err="1"/>
              <a:t>Anwendungs-Architektur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17200-7FA6-F244-A28D-A389997C9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057" y="1604841"/>
            <a:ext cx="2721428" cy="3978000"/>
          </a:xfrm>
        </p:spPr>
        <p:txBody>
          <a:bodyPr/>
          <a:lstStyle/>
          <a:p>
            <a:pPr marL="260350" indent="-260350"/>
            <a:r>
              <a:rPr lang="en-US" u="sng" dirty="0"/>
              <a:t>App</a:t>
            </a:r>
            <a:br>
              <a:rPr lang="en-US" dirty="0"/>
            </a:br>
            <a:r>
              <a:rPr lang="en-US" dirty="0"/>
              <a:t>= </a:t>
            </a:r>
            <a:r>
              <a:rPr lang="en-US" dirty="0" err="1"/>
              <a:t>Einstiegspunkt</a:t>
            </a:r>
            <a:endParaRPr lang="en-US" dirty="0"/>
          </a:p>
          <a:p>
            <a:pPr marL="260350" indent="-260350"/>
            <a:r>
              <a:rPr lang="en-US" u="sng" dirty="0"/>
              <a:t>Domain</a:t>
            </a:r>
          </a:p>
          <a:p>
            <a:pPr marL="260350" indent="-260350"/>
            <a:r>
              <a:rPr lang="en-US" dirty="0"/>
              <a:t>	</a:t>
            </a:r>
            <a:r>
              <a:rPr lang="en-US" dirty="0" err="1"/>
              <a:t>Daten</a:t>
            </a:r>
            <a:endParaRPr lang="en-US" dirty="0"/>
          </a:p>
          <a:p>
            <a:pPr marL="260350" indent="-260350"/>
            <a:r>
              <a:rPr lang="en-US" u="sng" dirty="0"/>
              <a:t>UI</a:t>
            </a:r>
          </a:p>
          <a:p>
            <a:pPr marL="260350" indent="-260350"/>
            <a:r>
              <a:rPr lang="en-US" dirty="0"/>
              <a:t>	</a:t>
            </a:r>
            <a:r>
              <a:rPr lang="en-US" dirty="0" err="1"/>
              <a:t>Benutzeroberfläche</a:t>
            </a:r>
            <a:endParaRPr lang="en-US" dirty="0"/>
          </a:p>
          <a:p>
            <a:pPr marL="260350" indent="-260350"/>
            <a:r>
              <a:rPr lang="en-US" u="sng" dirty="0"/>
              <a:t>Controller</a:t>
            </a:r>
          </a:p>
          <a:p>
            <a:pPr marL="260350" indent="-260350"/>
            <a:r>
              <a:rPr lang="en-US" dirty="0"/>
              <a:t>	Business-</a:t>
            </a:r>
            <a:r>
              <a:rPr lang="en-US" dirty="0" err="1"/>
              <a:t>Logik</a:t>
            </a:r>
            <a:endParaRPr lang="en-US" dirty="0"/>
          </a:p>
          <a:p>
            <a:pPr marL="260350" indent="-260350"/>
            <a:r>
              <a:rPr lang="en-US" u="sng" dirty="0"/>
              <a:t>Repository</a:t>
            </a:r>
          </a:p>
          <a:p>
            <a:pPr marL="260350" indent="-260350"/>
            <a:r>
              <a:rPr lang="en-US" dirty="0"/>
              <a:t>	Speicher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256C9-7368-F94B-954F-197298E1DAE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6</a:t>
            </a:fld>
            <a:endParaRPr lang="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192F6B-C223-D640-D3DA-2A36EDD15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0" y="1315338"/>
            <a:ext cx="5119917" cy="5099721"/>
          </a:xfrm>
          <a:prstGeom prst="rect">
            <a:avLst/>
          </a:prstGeom>
        </p:spPr>
      </p:pic>
      <p:sp>
        <p:nvSpPr>
          <p:cNvPr id="5" name="Google Shape;143;p15">
            <a:extLst>
              <a:ext uri="{FF2B5EF4-FFF2-40B4-BE49-F238E27FC236}">
                <a16:creationId xmlns:a16="http://schemas.microsoft.com/office/drawing/2014/main" id="{6AE4A458-AAA6-9F50-B984-31E77653965C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2022</a:t>
            </a:r>
            <a:endParaRPr sz="8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60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50" y="2856583"/>
            <a:ext cx="8228818" cy="1144834"/>
          </a:xfrm>
        </p:spPr>
        <p:txBody>
          <a:bodyPr/>
          <a:lstStyle/>
          <a:p>
            <a:r>
              <a:rPr lang="en-US" sz="8000" b="1" dirty="0" err="1">
                <a:latin typeface="Bradley Hand ITC" panose="03070402050302030203" pitchFamily="66" charset="77"/>
              </a:rPr>
              <a:t>Benutzeroberfläche</a:t>
            </a:r>
            <a:r>
              <a:rPr lang="en-US" sz="8000" b="1" dirty="0">
                <a:latin typeface="Bradley Hand ITC" panose="03070402050302030203" pitchFamily="66" charset="77"/>
              </a:rPr>
              <a:t> </a:t>
            </a:r>
            <a:br>
              <a:rPr lang="en-US" sz="8000" b="1" dirty="0">
                <a:latin typeface="Bradley Hand ITC" panose="03070402050302030203" pitchFamily="66" charset="77"/>
              </a:rPr>
            </a:br>
            <a:r>
              <a:rPr lang="en-US" sz="8000" b="1" dirty="0">
                <a:latin typeface="Bradley Hand ITC" panose="03070402050302030203" pitchFamily="66" charset="77"/>
              </a:rPr>
              <a:t>User Interface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5E4E6-3968-F141-9533-5FFAA7BED91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7</a:t>
            </a:fld>
            <a:endParaRPr lang="de"/>
          </a:p>
        </p:txBody>
      </p:sp>
      <p:sp>
        <p:nvSpPr>
          <p:cNvPr id="4" name="Google Shape;143;p15">
            <a:extLst>
              <a:ext uri="{FF2B5EF4-FFF2-40B4-BE49-F238E27FC236}">
                <a16:creationId xmlns:a16="http://schemas.microsoft.com/office/drawing/2014/main" id="{D3E391ED-2F88-8F06-2276-A05EF626F769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2022</a:t>
            </a:r>
            <a:endParaRPr sz="8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48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Textuelle Benutzerschnittstellen</a:t>
            </a:r>
            <a:endParaRPr b="1" dirty="0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457175" y="1604850"/>
            <a:ext cx="85470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68300" algn="l" rtl="0">
              <a:spcBef>
                <a:spcPts val="500"/>
              </a:spcBef>
              <a:spcAft>
                <a:spcPts val="0"/>
              </a:spcAft>
              <a:buSzPts val="2200"/>
              <a:buChar char="●"/>
            </a:pPr>
            <a:r>
              <a:rPr lang="de" sz="2200" dirty="0"/>
              <a:t>Mit den bisher behandelten Programmen interagiert der Benutzer textbasiert über die Konsole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" sz="2200" dirty="0"/>
              <a:t>Typisch ist hier der Prompt, an dem das Programm Textausgaben schreiben und benötigte Eingaben als Text lesen kann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" sz="2200" dirty="0"/>
              <a:t>Da es nur einen Prompt gibt, ist die Interaktion rein sequenziell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de" sz="2200" dirty="0"/>
              <a:t>Interaktion erfolgt, wenn der Programmablauf auf entsprechende Funktionen wie</a:t>
            </a:r>
            <a:br>
              <a:rPr lang="de" sz="2200" dirty="0"/>
            </a:br>
            <a:r>
              <a:rPr lang="de" sz="2200" dirty="0"/>
              <a:t> </a:t>
            </a:r>
            <a:r>
              <a:rPr lang="de" sz="22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de" sz="22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 &gt;&gt; …</a:t>
            </a:r>
            <a:r>
              <a:rPr lang="de" sz="2200" dirty="0"/>
              <a:t> oder </a:t>
            </a:r>
            <a:r>
              <a:rPr lang="de" sz="2200" dirty="0" err="1">
                <a:solidFill>
                  <a:srgbClr val="841439"/>
                </a:solidFill>
                <a:latin typeface="Courier New"/>
                <a:cs typeface="Courier New"/>
                <a:sym typeface="Courier New"/>
              </a:rPr>
              <a:t>cout</a:t>
            </a:r>
            <a:r>
              <a:rPr lang="de" sz="2200" dirty="0">
                <a:solidFill>
                  <a:srgbClr val="841439"/>
                </a:solidFill>
                <a:latin typeface="Courier New"/>
                <a:cs typeface="Courier New"/>
                <a:sym typeface="Courier New"/>
              </a:rPr>
              <a:t> </a:t>
            </a:r>
            <a:r>
              <a:rPr lang="de" sz="22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&lt;&lt; … </a:t>
            </a:r>
            <a:r>
              <a:rPr lang="de" sz="2200" dirty="0"/>
              <a:t>trifft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de" sz="2200" dirty="0"/>
              <a:t>Speziell bei Programmen im professionellen, technischen Umfeld ist diese Art der Benutzer-Interaktion nach wie vor anzutreffen</a:t>
            </a:r>
            <a:endParaRPr sz="2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2132D5-7857-7648-BD56-BE45FB2A5B2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8</a:t>
            </a:fld>
            <a:endParaRPr lang="de"/>
          </a:p>
        </p:txBody>
      </p:sp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2F7BA137-45AE-9A92-9575-FD5CA09D79B5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2022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Grafische Benutzerschnittstellen</a:t>
            </a:r>
            <a:br>
              <a:rPr lang="de" b="1" dirty="0"/>
            </a:br>
            <a:r>
              <a:rPr lang="de" b="1" dirty="0" err="1"/>
              <a:t>Graphical</a:t>
            </a:r>
            <a:r>
              <a:rPr lang="de" b="1" dirty="0"/>
              <a:t> User Unterface (GUI)</a:t>
            </a:r>
            <a:endParaRPr b="1" dirty="0"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457172" y="1418152"/>
            <a:ext cx="8228700" cy="4164689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Der Benutzer kann deutlich flexibler interagieren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Typischerweise hat das Programm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" dirty="0"/>
              <a:t>mehrere interaktive E/A-Elemente anzeigt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" dirty="0"/>
              <a:t>die grafisch gestaltet sind und auf Maus/Tastatur/Berührung-Gesten reagieren (z.B. "Fenster" oder "Schalter")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" dirty="0"/>
              <a:t>und die </a:t>
            </a:r>
            <a:r>
              <a:rPr lang="de" dirty="0" err="1"/>
              <a:t>untereinerander</a:t>
            </a:r>
            <a:r>
              <a:rPr lang="de" dirty="0"/>
              <a:t> verbunden sind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Das Programm muss damit umgehen, dass Elemente flexibel bedient werden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de" dirty="0"/>
              <a:t>Man spricht bei solchen Programmen insofern von </a:t>
            </a:r>
            <a:r>
              <a:rPr lang="de" i="1" dirty="0">
                <a:solidFill>
                  <a:schemeClr val="accent2"/>
                </a:solidFill>
              </a:rPr>
              <a:t>Ereignis-gesteuertem Programmablauf</a:t>
            </a:r>
            <a:endParaRPr i="1" dirty="0">
              <a:solidFill>
                <a:schemeClr val="accent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Heutzutage sind GUI Standard (Desktop, Web, Mobile)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de" dirty="0"/>
              <a:t>Das Design beinhaltet:</a:t>
            </a:r>
          </a:p>
          <a:p>
            <a:pPr lvl="1" indent="-355600">
              <a:buChar char="●"/>
            </a:pPr>
            <a:r>
              <a:rPr lang="de" dirty="0"/>
              <a:t>Ergonomie (technisch-funktional)</a:t>
            </a:r>
          </a:p>
          <a:p>
            <a:pPr lvl="1" indent="-355600">
              <a:buChar char="●"/>
            </a:pPr>
            <a:r>
              <a:rPr lang="de" dirty="0"/>
              <a:t>"Look &amp; </a:t>
            </a:r>
            <a:r>
              <a:rPr lang="de" dirty="0" err="1"/>
              <a:t>Feel</a:t>
            </a:r>
            <a:r>
              <a:rPr lang="de" dirty="0"/>
              <a:t>" (Stil, Marketing)</a:t>
            </a:r>
          </a:p>
          <a:p>
            <a:pPr lvl="1" indent="-355600">
              <a:buChar char="●"/>
            </a:pPr>
            <a:r>
              <a:rPr lang="de" dirty="0" err="1"/>
              <a:t>Accessibility</a:t>
            </a:r>
            <a:r>
              <a:rPr lang="de" dirty="0"/>
              <a:t> (Verwendbarkeit für Menschen mit Einschränkungen)</a:t>
            </a:r>
            <a:endParaRPr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A6F8A1-A7DF-7B40-96B5-9E15CB9543B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9</a:t>
            </a:fld>
            <a:endParaRPr lang="de"/>
          </a:p>
        </p:txBody>
      </p:sp>
      <p:sp>
        <p:nvSpPr>
          <p:cNvPr id="3" name="Google Shape;143;p15">
            <a:extLst>
              <a:ext uri="{FF2B5EF4-FFF2-40B4-BE49-F238E27FC236}">
                <a16:creationId xmlns:a16="http://schemas.microsoft.com/office/drawing/2014/main" id="{69D2B79A-A450-3315-8058-7C693063DAC2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2022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sg systems">
  <a:themeElements>
    <a:clrScheme name="msg 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60A3BC"/>
      </a:accent1>
      <a:accent2>
        <a:srgbClr val="841439"/>
      </a:accent2>
      <a:accent3>
        <a:srgbClr val="1E4A35"/>
      </a:accent3>
      <a:accent4>
        <a:srgbClr val="D08B01"/>
      </a:accent4>
      <a:accent5>
        <a:srgbClr val="8EA499"/>
      </a:accent5>
      <a:accent6>
        <a:srgbClr val="E8B380"/>
      </a:accent6>
      <a:hlink>
        <a:srgbClr val="60A3BC"/>
      </a:hlink>
      <a:folHlink>
        <a:srgbClr val="60A3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5187AD7AFBB48A224A8B07ACE053D" ma:contentTypeVersion="4" ma:contentTypeDescription="Create a new document." ma:contentTypeScope="" ma:versionID="489ce29bc6687b798383bf5c331f5a75">
  <xsd:schema xmlns:xsd="http://www.w3.org/2001/XMLSchema" xmlns:xs="http://www.w3.org/2001/XMLSchema" xmlns:p="http://schemas.microsoft.com/office/2006/metadata/properties" xmlns:ns2="1c37fe22-94c4-4d54-97aa-198d17529ade" targetNamespace="http://schemas.microsoft.com/office/2006/metadata/properties" ma:root="true" ma:fieldsID="275f90235da396e0a197273e0ac63777" ns2:_="">
    <xsd:import namespace="1c37fe22-94c4-4d54-97aa-198d17529a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37fe22-94c4-4d54-97aa-198d17529a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841FEA-0AB8-407A-8835-3DA0085089E9}"/>
</file>

<file path=customXml/itemProps2.xml><?xml version="1.0" encoding="utf-8"?>
<ds:datastoreItem xmlns:ds="http://schemas.openxmlformats.org/officeDocument/2006/customXml" ds:itemID="{80195F3E-38AA-404C-A140-DE11005D533E}"/>
</file>

<file path=customXml/itemProps3.xml><?xml version="1.0" encoding="utf-8"?>
<ds:datastoreItem xmlns:ds="http://schemas.openxmlformats.org/officeDocument/2006/customXml" ds:itemID="{69CD0775-BEF1-457A-99D3-8D008BC06611}"/>
</file>

<file path=docProps/app.xml><?xml version="1.0" encoding="utf-8"?>
<Properties xmlns="http://schemas.openxmlformats.org/officeDocument/2006/extended-properties" xmlns:vt="http://schemas.openxmlformats.org/officeDocument/2006/docPropsVTypes">
  <TotalTime>25514</TotalTime>
  <Words>1753</Words>
  <Application>Microsoft Macintosh PowerPoint</Application>
  <PresentationFormat>On-screen Show (4:3)</PresentationFormat>
  <Paragraphs>301</Paragraphs>
  <Slides>47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Aharoni</vt:lpstr>
      <vt:lpstr>Arial</vt:lpstr>
      <vt:lpstr>Berlin Sans FB</vt:lpstr>
      <vt:lpstr>Bradley Hand ITC</vt:lpstr>
      <vt:lpstr>Cooper Black</vt:lpstr>
      <vt:lpstr>Courier New</vt:lpstr>
      <vt:lpstr>Noto Sans Symbols</vt:lpstr>
      <vt:lpstr>msg systems</vt:lpstr>
      <vt:lpstr>PowerPoint Presentation</vt:lpstr>
      <vt:lpstr>Übersicht</vt:lpstr>
      <vt:lpstr>Wiederholung - UML</vt:lpstr>
      <vt:lpstr>Arten von Relationen</vt:lpstr>
      <vt:lpstr>Beispiel: Aggregation &amp; Komposition</vt:lpstr>
      <vt:lpstr>Beispiel: Anwendungs-Architektur</vt:lpstr>
      <vt:lpstr>Benutzeroberfläche  User Interface</vt:lpstr>
      <vt:lpstr>Textuelle Benutzerschnittstellen</vt:lpstr>
      <vt:lpstr>Grafische Benutzerschnittstellen Graphical User Unterface (GUI)</vt:lpstr>
      <vt:lpstr>Ereignis-gesteuerter Programmablauf</vt:lpstr>
      <vt:lpstr>Rückruf-Funktionen</vt:lpstr>
      <vt:lpstr>Rückruf-Funktionen</vt:lpstr>
      <vt:lpstr>Basisprogramm in FLTK</vt:lpstr>
      <vt:lpstr>Entwurfsmuster Design Patterns</vt:lpstr>
      <vt:lpstr>Gundlegende Literatur</vt:lpstr>
      <vt:lpstr>Sinn und Zweck von Entwurfsmustern</vt:lpstr>
      <vt:lpstr>Bestandteile einer Beschreibung</vt:lpstr>
      <vt:lpstr>Typen von Designmustern</vt:lpstr>
      <vt:lpstr>Verhaltensmuster Behavioral Patterns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Struktursmuster Structural Patterns</vt:lpstr>
      <vt:lpstr>Composite</vt:lpstr>
      <vt:lpstr>Composite</vt:lpstr>
      <vt:lpstr>Adapter</vt:lpstr>
      <vt:lpstr>PowerPoint Presentation</vt:lpstr>
      <vt:lpstr>PowerPoint Presentation</vt:lpstr>
      <vt:lpstr>Erzeugungsmuster Creational Patterns</vt:lpstr>
      <vt:lpstr>PowerPoint Presentation</vt:lpstr>
      <vt:lpstr>PowerPoint Presentation</vt:lpstr>
      <vt:lpstr>PowerPoint Presentation</vt:lpstr>
      <vt:lpstr>PowerPoint Presentation</vt:lpstr>
      <vt:lpstr>Singleton</vt:lpstr>
      <vt:lpstr>Singleton</vt:lpstr>
      <vt:lpstr>PowerPoint Presentation</vt:lpstr>
      <vt:lpstr>PowerPoint Presentation</vt:lpstr>
      <vt:lpstr>Fragen und Antworten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Dominik Knoll</cp:lastModifiedBy>
  <cp:revision>241</cp:revision>
  <cp:lastPrinted>2021-04-27T07:36:10Z</cp:lastPrinted>
  <dcterms:modified xsi:type="dcterms:W3CDTF">2023-06-20T08:21:13Z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0x0101009F85187AD7AFBB48A224A8B07ACE053D</vt:lpwstr>
  </property>
</Properties>
</file>