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6.xml" ContentType="application/vnd.openxmlformats-officedocument.presentationml.slideLayout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notesSlides/notesSlide19.xml" ContentType="application/vnd.openxmlformats-officedocument.presentationml.notesSlide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29"/>
  </p:notesMasterIdLst>
  <p:sldIdLst>
    <p:sldId id="309" r:id="rId2"/>
    <p:sldId id="258" r:id="rId3"/>
    <p:sldId id="344" r:id="rId4"/>
    <p:sldId id="351" r:id="rId5"/>
    <p:sldId id="260" r:id="rId6"/>
    <p:sldId id="358" r:id="rId7"/>
    <p:sldId id="263" r:id="rId8"/>
    <p:sldId id="286" r:id="rId9"/>
    <p:sldId id="287" r:id="rId10"/>
    <p:sldId id="288" r:id="rId11"/>
    <p:sldId id="343" r:id="rId12"/>
    <p:sldId id="265" r:id="rId13"/>
    <p:sldId id="350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331" r:id="rId27"/>
    <p:sldId id="285" r:id="rId28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1685A03C-25CF-424C-A3DE-303C6BA37C77}">
          <p14:sldIdLst>
            <p14:sldId id="309"/>
            <p14:sldId id="258"/>
          </p14:sldIdLst>
        </p14:section>
        <p14:section name="Patterns" id="{6A3CE376-E5C2-424F-BEDC-565165F539B6}">
          <p14:sldIdLst>
            <p14:sldId id="344"/>
            <p14:sldId id="351"/>
            <p14:sldId id="260"/>
          </p14:sldIdLst>
        </p14:section>
        <p14:section name="Patterns" id="{D4A19C4E-4F9E-3948-A0A5-F2F6B53CCF25}">
          <p14:sldIdLst>
            <p14:sldId id="358"/>
            <p14:sldId id="263"/>
            <p14:sldId id="286"/>
            <p14:sldId id="287"/>
            <p14:sldId id="288"/>
            <p14:sldId id="343"/>
            <p14:sldId id="265"/>
            <p14:sldId id="350"/>
          </p14:sldIdLst>
        </p14:section>
        <p14:section name="QT" id="{678E03D6-2B1D-2E49-919D-E3F9ADF5FC49}">
          <p14:sldIdLst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331"/>
            <p14:sldId id="285"/>
          </p14:sldIdLst>
        </p14:section>
        <p14:section name="End" id="{A38ACA2E-E568-0E4F-BF2E-6121F4732C96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5718"/>
    <p:restoredTop sz="97103"/>
  </p:normalViewPr>
  <p:slideViewPr>
    <p:cSldViewPr snapToGrid="0" snapToObjects="1">
      <p:cViewPr varScale="1">
        <p:scale>
          <a:sx n="151" d="100"/>
          <a:sy n="151" d="100"/>
        </p:scale>
        <p:origin x="70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ustomXml" Target="../customXml/item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openxmlformats.org/officeDocument/2006/relationships/customXml" Target="../customXml/item2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8" name="Google Shape;12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01688"/>
            <a:ext cx="5345113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781687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39fbd56a0e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39fbd56a0e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395871e1a7_0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395871e1a7_0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395871e1a7_0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395871e1a7_0_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395871e1a7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395871e1a7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95871e1a7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395871e1a7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395871e1a7_0_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395871e1a7_0_1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395871e1a7_0_1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395871e1a7_0_1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395871e1a7_0_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395871e1a7_0_2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395871e1a7_0_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395871e1a7_0_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395871e1a7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395871e1a7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59f742703_0_4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59f742703_0_4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294518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395871e1a7_0_2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395871e1a7_0_2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395871e1a7_0_2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395871e1a7_0_2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395871e1a7_0_2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395871e1a7_0_2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395871e1a7_0_2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395871e1a7_0_2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395871e1a7_0_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395871e1a7_0_2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95871e1a7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95871e1a7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95871e1a7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95871e1a7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9fbd56a0e_0_3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9fbd56a0e_0_3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3968c2eb5c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3968c2eb5c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3968c2eb5c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3968c2eb5c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395871e1a7_0_2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395871e1a7_0_2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9fbd56a0e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39fbd56a0e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 (msg)" type="title">
  <p:cSld name="TITL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"/>
          <p:cNvSpPr/>
          <p:nvPr/>
        </p:nvSpPr>
        <p:spPr>
          <a:xfrm>
            <a:off x="0" y="3429000"/>
            <a:ext cx="9144000" cy="3428700"/>
          </a:xfrm>
          <a:prstGeom prst="rect">
            <a:avLst/>
          </a:prstGeom>
          <a:solidFill>
            <a:srgbClr val="DFDFDF"/>
          </a:solidFill>
          <a:ln>
            <a:noFill/>
          </a:ln>
        </p:spPr>
        <p:txBody>
          <a:bodyPr spcFirstLastPara="1" wrap="square" lIns="79525" tIns="39750" rIns="79525" bIns="397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1164119" y="3767047"/>
            <a:ext cx="7396200" cy="15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525" tIns="79525" rIns="79525" bIns="79525" anchor="b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indent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indent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indent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indent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indent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indent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indent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subTitle" idx="1"/>
          </p:nvPr>
        </p:nvSpPr>
        <p:spPr>
          <a:xfrm>
            <a:off x="1164119" y="5380710"/>
            <a:ext cx="7396200" cy="8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525" tIns="79525" rIns="79525" bIns="795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17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0640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None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78740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19380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60020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981200" marR="0" lvl="5" indent="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387600" marR="0" lvl="6" indent="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794000" marR="0" lvl="7" indent="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175000" marR="0" lvl="8" indent="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7161997" y="2545915"/>
            <a:ext cx="1630200" cy="1766400"/>
          </a:xfrm>
          <a:prstGeom prst="ellipse">
            <a:avLst/>
          </a:prstGeom>
          <a:solidFill>
            <a:srgbClr val="841439"/>
          </a:solidFill>
          <a:ln>
            <a:noFill/>
          </a:ln>
        </p:spPr>
        <p:txBody>
          <a:bodyPr spcFirstLastPara="1" wrap="square" lIns="79525" tIns="39750" rIns="79525" bIns="397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rgbClr val="37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5" name="Google Shape;25;p2"/>
          <p:cNvGrpSpPr/>
          <p:nvPr/>
        </p:nvGrpSpPr>
        <p:grpSpPr>
          <a:xfrm>
            <a:off x="975038" y="533830"/>
            <a:ext cx="5321084" cy="513071"/>
            <a:chOff x="1056265" y="533830"/>
            <a:chExt cx="5764364" cy="513071"/>
          </a:xfrm>
        </p:grpSpPr>
        <p:grpSp>
          <p:nvGrpSpPr>
            <p:cNvPr id="26" name="Google Shape;26;p2"/>
            <p:cNvGrpSpPr/>
            <p:nvPr/>
          </p:nvGrpSpPr>
          <p:grpSpPr>
            <a:xfrm>
              <a:off x="1056265" y="533830"/>
              <a:ext cx="1621193" cy="513071"/>
              <a:chOff x="561" y="2269"/>
              <a:chExt cx="4746" cy="1502"/>
            </a:xfrm>
          </p:grpSpPr>
          <p:sp>
            <p:nvSpPr>
              <p:cNvPr id="27" name="Google Shape;27;p2"/>
              <p:cNvSpPr/>
              <p:nvPr/>
            </p:nvSpPr>
            <p:spPr>
              <a:xfrm>
                <a:off x="561" y="2271"/>
                <a:ext cx="4500" cy="1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79525" tIns="39750" rIns="79525" bIns="3975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561" y="2905"/>
                <a:ext cx="600" cy="600"/>
              </a:xfrm>
              <a:prstGeom prst="ellipse">
                <a:avLst/>
              </a:prstGeom>
              <a:solidFill>
                <a:srgbClr val="841439"/>
              </a:solidFill>
              <a:ln>
                <a:noFill/>
              </a:ln>
            </p:spPr>
            <p:txBody>
              <a:bodyPr spcFirstLastPara="1" wrap="square" lIns="79525" tIns="39750" rIns="79525" bIns="3975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1200" y="2269"/>
                <a:ext cx="1500" cy="120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0" y="0"/>
                    </a:moveTo>
                    <a:cubicBezTo>
                      <a:pt x="0" y="120000"/>
                      <a:pt x="0" y="120000"/>
                      <a:pt x="0" y="120000"/>
                    </a:cubicBezTo>
                    <a:cubicBezTo>
                      <a:pt x="15477" y="120000"/>
                      <a:pt x="15477" y="120000"/>
                      <a:pt x="15477" y="120000"/>
                    </a:cubicBezTo>
                    <a:cubicBezTo>
                      <a:pt x="15477" y="18422"/>
                      <a:pt x="15477" y="18422"/>
                      <a:pt x="15477" y="18422"/>
                    </a:cubicBezTo>
                    <a:cubicBezTo>
                      <a:pt x="15477" y="18422"/>
                      <a:pt x="39696" y="18422"/>
                      <a:pt x="51350" y="18422"/>
                    </a:cubicBezTo>
                    <a:cubicBezTo>
                      <a:pt x="51350" y="120000"/>
                      <a:pt x="51350" y="120000"/>
                      <a:pt x="51350" y="120000"/>
                    </a:cubicBezTo>
                    <a:cubicBezTo>
                      <a:pt x="66828" y="120000"/>
                      <a:pt x="66828" y="120000"/>
                      <a:pt x="66828" y="120000"/>
                    </a:cubicBezTo>
                    <a:cubicBezTo>
                      <a:pt x="66828" y="18422"/>
                      <a:pt x="66828" y="18422"/>
                      <a:pt x="66828" y="18422"/>
                    </a:cubicBezTo>
                    <a:cubicBezTo>
                      <a:pt x="77207" y="18422"/>
                      <a:pt x="85948" y="18422"/>
                      <a:pt x="90682" y="18422"/>
                    </a:cubicBezTo>
                    <a:cubicBezTo>
                      <a:pt x="98694" y="18422"/>
                      <a:pt x="104339" y="25074"/>
                      <a:pt x="104339" y="39658"/>
                    </a:cubicBezTo>
                    <a:cubicBezTo>
                      <a:pt x="104339" y="120000"/>
                      <a:pt x="104339" y="120000"/>
                      <a:pt x="104339" y="120000"/>
                    </a:cubicBezTo>
                    <a:cubicBezTo>
                      <a:pt x="120000" y="120000"/>
                      <a:pt x="120000" y="120000"/>
                      <a:pt x="120000" y="120000"/>
                    </a:cubicBezTo>
                    <a:cubicBezTo>
                      <a:pt x="120000" y="88528"/>
                      <a:pt x="120000" y="61151"/>
                      <a:pt x="120000" y="33773"/>
                    </a:cubicBezTo>
                    <a:cubicBezTo>
                      <a:pt x="120000" y="17398"/>
                      <a:pt x="113990" y="0"/>
                      <a:pt x="98512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6F6F6F"/>
              </a:solidFill>
              <a:ln>
                <a:noFill/>
              </a:ln>
            </p:spPr>
            <p:txBody>
              <a:bodyPr spcFirstLastPara="1" wrap="square" lIns="79525" tIns="39750" rIns="79525" bIns="3975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>
                <a:off x="2877" y="2269"/>
                <a:ext cx="1200" cy="120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31025" y="0"/>
                    </a:moveTo>
                    <a:cubicBezTo>
                      <a:pt x="7179" y="0"/>
                      <a:pt x="0" y="15863"/>
                      <a:pt x="0" y="33262"/>
                    </a:cubicBezTo>
                    <a:cubicBezTo>
                      <a:pt x="0" y="52196"/>
                      <a:pt x="7948" y="68059"/>
                      <a:pt x="29487" y="68059"/>
                    </a:cubicBezTo>
                    <a:cubicBezTo>
                      <a:pt x="48974" y="68059"/>
                      <a:pt x="67179" y="68059"/>
                      <a:pt x="81794" y="68059"/>
                    </a:cubicBezTo>
                    <a:cubicBezTo>
                      <a:pt x="97692" y="68059"/>
                      <a:pt x="97692" y="80341"/>
                      <a:pt x="97692" y="85714"/>
                    </a:cubicBezTo>
                    <a:cubicBezTo>
                      <a:pt x="97692" y="91087"/>
                      <a:pt x="97692" y="101833"/>
                      <a:pt x="82051" y="101833"/>
                    </a:cubicBezTo>
                    <a:cubicBezTo>
                      <a:pt x="69743" y="101833"/>
                      <a:pt x="2051" y="101833"/>
                      <a:pt x="2051" y="101833"/>
                    </a:cubicBezTo>
                    <a:cubicBezTo>
                      <a:pt x="2051" y="101833"/>
                      <a:pt x="2051" y="114882"/>
                      <a:pt x="2051" y="120000"/>
                    </a:cubicBezTo>
                    <a:cubicBezTo>
                      <a:pt x="91282" y="120000"/>
                      <a:pt x="91282" y="120000"/>
                      <a:pt x="91282" y="120000"/>
                    </a:cubicBezTo>
                    <a:cubicBezTo>
                      <a:pt x="113589" y="120000"/>
                      <a:pt x="120000" y="106950"/>
                      <a:pt x="120000" y="85970"/>
                    </a:cubicBezTo>
                    <a:cubicBezTo>
                      <a:pt x="120000" y="60895"/>
                      <a:pt x="111794" y="49637"/>
                      <a:pt x="92820" y="49637"/>
                    </a:cubicBezTo>
                    <a:cubicBezTo>
                      <a:pt x="70256" y="49637"/>
                      <a:pt x="54615" y="49637"/>
                      <a:pt x="36410" y="49637"/>
                    </a:cubicBezTo>
                    <a:cubicBezTo>
                      <a:pt x="22051" y="49637"/>
                      <a:pt x="22051" y="40170"/>
                      <a:pt x="22051" y="33773"/>
                    </a:cubicBezTo>
                    <a:cubicBezTo>
                      <a:pt x="22051" y="28656"/>
                      <a:pt x="23589" y="18422"/>
                      <a:pt x="38717" y="18422"/>
                    </a:cubicBezTo>
                    <a:cubicBezTo>
                      <a:pt x="54871" y="18422"/>
                      <a:pt x="115897" y="18422"/>
                      <a:pt x="115897" y="18422"/>
                    </a:cubicBezTo>
                    <a:cubicBezTo>
                      <a:pt x="115897" y="11002"/>
                      <a:pt x="115897" y="6908"/>
                      <a:pt x="115897" y="0"/>
                    </a:cubicBezTo>
                    <a:cubicBezTo>
                      <a:pt x="31025" y="0"/>
                      <a:pt x="31025" y="0"/>
                      <a:pt x="31025" y="0"/>
                    </a:cubicBezTo>
                    <a:close/>
                  </a:path>
                </a:pathLst>
              </a:custGeom>
              <a:solidFill>
                <a:srgbClr val="6F6F6F"/>
              </a:solidFill>
              <a:ln>
                <a:noFill/>
              </a:ln>
            </p:spPr>
            <p:txBody>
              <a:bodyPr spcFirstLastPara="1" wrap="square" lIns="79525" tIns="39750" rIns="79525" bIns="3975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" name="Google Shape;31;p2"/>
              <p:cNvSpPr/>
              <p:nvPr/>
            </p:nvSpPr>
            <p:spPr>
              <a:xfrm>
                <a:off x="4107" y="2269"/>
                <a:ext cx="1200" cy="150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44251" y="0"/>
                    </a:moveTo>
                    <a:cubicBezTo>
                      <a:pt x="24468" y="0"/>
                      <a:pt x="16919" y="2349"/>
                      <a:pt x="11453" y="5676"/>
                    </a:cubicBezTo>
                    <a:cubicBezTo>
                      <a:pt x="5726" y="9200"/>
                      <a:pt x="260" y="13703"/>
                      <a:pt x="0" y="29168"/>
                    </a:cubicBezTo>
                    <a:cubicBezTo>
                      <a:pt x="0" y="45611"/>
                      <a:pt x="0" y="45611"/>
                      <a:pt x="0" y="45611"/>
                    </a:cubicBezTo>
                    <a:cubicBezTo>
                      <a:pt x="0" y="62251"/>
                      <a:pt x="0" y="62251"/>
                      <a:pt x="0" y="62251"/>
                    </a:cubicBezTo>
                    <a:cubicBezTo>
                      <a:pt x="0" y="78694"/>
                      <a:pt x="5986" y="83197"/>
                      <a:pt x="12234" y="87112"/>
                    </a:cubicBezTo>
                    <a:cubicBezTo>
                      <a:pt x="16399" y="89265"/>
                      <a:pt x="23167" y="91810"/>
                      <a:pt x="44251" y="91810"/>
                    </a:cubicBezTo>
                    <a:cubicBezTo>
                      <a:pt x="97874" y="91810"/>
                      <a:pt x="97874" y="91810"/>
                      <a:pt x="97874" y="91810"/>
                    </a:cubicBezTo>
                    <a:cubicBezTo>
                      <a:pt x="97874" y="91810"/>
                      <a:pt x="97874" y="94747"/>
                      <a:pt x="97874" y="95334"/>
                    </a:cubicBezTo>
                    <a:cubicBezTo>
                      <a:pt x="97874" y="102381"/>
                      <a:pt x="96052" y="105318"/>
                      <a:pt x="85379" y="105318"/>
                    </a:cubicBezTo>
                    <a:cubicBezTo>
                      <a:pt x="15878" y="105318"/>
                      <a:pt x="15878" y="105318"/>
                      <a:pt x="15878" y="105318"/>
                    </a:cubicBezTo>
                    <a:cubicBezTo>
                      <a:pt x="15878" y="120000"/>
                      <a:pt x="15878" y="120000"/>
                      <a:pt x="15878" y="120000"/>
                    </a:cubicBezTo>
                    <a:cubicBezTo>
                      <a:pt x="92668" y="120000"/>
                      <a:pt x="92668" y="120000"/>
                      <a:pt x="92668" y="120000"/>
                    </a:cubicBezTo>
                    <a:cubicBezTo>
                      <a:pt x="113232" y="120000"/>
                      <a:pt x="119999" y="113148"/>
                      <a:pt x="119999" y="100032"/>
                    </a:cubicBezTo>
                    <a:cubicBezTo>
                      <a:pt x="119999" y="0"/>
                      <a:pt x="119999" y="0"/>
                      <a:pt x="119999" y="0"/>
                    </a:cubicBezTo>
                    <a:lnTo>
                      <a:pt x="44251" y="0"/>
                    </a:lnTo>
                    <a:close/>
                    <a:moveTo>
                      <a:pt x="97874" y="77911"/>
                    </a:moveTo>
                    <a:cubicBezTo>
                      <a:pt x="51019" y="77911"/>
                      <a:pt x="51019" y="77911"/>
                      <a:pt x="51019" y="77911"/>
                    </a:cubicBezTo>
                    <a:cubicBezTo>
                      <a:pt x="37223" y="77911"/>
                      <a:pt x="23167" y="78694"/>
                      <a:pt x="22906" y="65187"/>
                    </a:cubicBezTo>
                    <a:cubicBezTo>
                      <a:pt x="22906" y="64600"/>
                      <a:pt x="22906" y="59706"/>
                      <a:pt x="22906" y="45220"/>
                    </a:cubicBezTo>
                    <a:cubicBezTo>
                      <a:pt x="22906" y="33083"/>
                      <a:pt x="22646" y="30146"/>
                      <a:pt x="22906" y="28972"/>
                    </a:cubicBezTo>
                    <a:cubicBezTo>
                      <a:pt x="23687" y="17618"/>
                      <a:pt x="29154" y="13703"/>
                      <a:pt x="52060" y="14094"/>
                    </a:cubicBezTo>
                    <a:cubicBezTo>
                      <a:pt x="53362" y="14094"/>
                      <a:pt x="97874" y="14094"/>
                      <a:pt x="97874" y="14094"/>
                    </a:cubicBezTo>
                    <a:lnTo>
                      <a:pt x="97874" y="77911"/>
                    </a:lnTo>
                    <a:close/>
                  </a:path>
                </a:pathLst>
              </a:custGeom>
              <a:solidFill>
                <a:srgbClr val="6F6F6F"/>
              </a:solidFill>
              <a:ln>
                <a:noFill/>
              </a:ln>
            </p:spPr>
            <p:txBody>
              <a:bodyPr spcFirstLastPara="1" wrap="square" lIns="79525" tIns="39750" rIns="79525" bIns="3975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2" name="Google Shape;32;p2"/>
            <p:cNvSpPr txBox="1"/>
            <p:nvPr/>
          </p:nvSpPr>
          <p:spPr>
            <a:xfrm>
              <a:off x="2922429" y="740522"/>
              <a:ext cx="3898200" cy="21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 sz="1200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.consulting .solutions .partnership</a:t>
              </a:r>
              <a:endParaRPr sz="1200" i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2"/>
          <p:cNvSpPr txBox="1">
            <a:spLocks noGrp="1"/>
          </p:cNvSpPr>
          <p:nvPr>
            <p:ph type="title"/>
          </p:nvPr>
        </p:nvSpPr>
        <p:spPr>
          <a:xfrm>
            <a:off x="457172" y="273352"/>
            <a:ext cx="822870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525" tIns="79525" rIns="79525" bIns="795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0" i="0" u="none" strike="noStrike" cap="none"/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/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/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/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/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/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/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/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/>
            </a:lvl9pPr>
          </a:lstStyle>
          <a:p>
            <a:endParaRPr/>
          </a:p>
        </p:txBody>
      </p:sp>
      <p:sp>
        <p:nvSpPr>
          <p:cNvPr id="123" name="Google Shape;123;p12"/>
          <p:cNvSpPr txBox="1">
            <a:spLocks noGrp="1"/>
          </p:cNvSpPr>
          <p:nvPr>
            <p:ph type="subTitle" idx="1"/>
          </p:nvPr>
        </p:nvSpPr>
        <p:spPr>
          <a:xfrm>
            <a:off x="457172" y="1604841"/>
            <a:ext cx="8228700" cy="39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525" tIns="79525" rIns="79525" bIns="79525" anchor="ctr" anchorCtr="0">
            <a:noAutofit/>
          </a:bodyPr>
          <a:lstStyle>
            <a:lvl1pPr marL="0" marR="0" lvl="0" indent="0" algn="l" rtl="0">
              <a:spcBef>
                <a:spcPts val="500"/>
              </a:spcBef>
              <a:spcAft>
                <a:spcPts val="0"/>
              </a:spcAft>
              <a:buSzPts val="2000"/>
              <a:buNone/>
              <a:defRPr sz="2000" b="0" i="0" u="none" strike="noStrike" cap="none"/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/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500" b="0" i="0" u="none" strike="noStrike" cap="none"/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000"/>
              <a:buNone/>
              <a:defRPr sz="1500" b="0" i="0" u="none" strike="noStrike" cap="none"/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000"/>
              <a:buNone/>
              <a:defRPr sz="1500" b="0" i="0" u="none" strike="noStrike" cap="none"/>
            </a:lvl5pPr>
            <a:lvl6pPr marL="0" marR="0" lvl="5" indent="0" algn="l" rtl="0">
              <a:spcBef>
                <a:spcPts val="400"/>
              </a:spcBef>
              <a:spcAft>
                <a:spcPts val="0"/>
              </a:spcAft>
              <a:buSzPts val="1600"/>
              <a:buNone/>
              <a:defRPr sz="1500" b="0" i="0" u="none" strike="noStrike" cap="none"/>
            </a:lvl6pPr>
            <a:lvl7pPr marL="0" marR="0" lvl="6" indent="0" algn="l" rtl="0">
              <a:spcBef>
                <a:spcPts val="400"/>
              </a:spcBef>
              <a:spcAft>
                <a:spcPts val="0"/>
              </a:spcAft>
              <a:buSzPts val="1600"/>
              <a:buNone/>
              <a:defRPr sz="1500" b="0" i="0" u="none" strike="noStrike" cap="none"/>
            </a:lvl7pPr>
            <a:lvl8pPr marL="0" marR="0" lvl="7" indent="0" algn="l" rtl="0">
              <a:spcBef>
                <a:spcPts val="400"/>
              </a:spcBef>
              <a:spcAft>
                <a:spcPts val="0"/>
              </a:spcAft>
              <a:buSzPts val="1600"/>
              <a:buNone/>
              <a:defRPr sz="1500" b="0" i="0" u="none" strike="noStrike" cap="none"/>
            </a:lvl8pPr>
            <a:lvl9pPr marL="0" marR="0" lvl="8" indent="0" algn="l" rtl="0">
              <a:spcBef>
                <a:spcPts val="400"/>
              </a:spcBef>
              <a:spcAft>
                <a:spcPts val="0"/>
              </a:spcAft>
              <a:buSzPts val="1600"/>
              <a:buNone/>
              <a:defRPr sz="1500" b="0" i="0" u="none" strike="noStrike" cap="none"/>
            </a:lvl9pPr>
          </a:lstStyle>
          <a:p>
            <a:endParaRPr/>
          </a:p>
        </p:txBody>
      </p:sp>
      <p:pic>
        <p:nvPicPr>
          <p:cNvPr id="124" name="Google Shape;124;p12"/>
          <p:cNvPicPr preferRelativeResize="0"/>
          <p:nvPr/>
        </p:nvPicPr>
        <p:blipFill rotWithShape="1"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799131" y="78517"/>
            <a:ext cx="845244" cy="84524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D561BAC-A25E-B043-9BBF-C898FB1ECF7C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7C6EB45-6AAE-9641-931D-13394B927525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 sz="1400"/>
            </a:lvl1pPr>
          </a:lstStyle>
          <a:p>
            <a:fld id="{00000000-1234-1234-1234-123412341234}" type="slidenum">
              <a:rPr lang="de" smtClean="0"/>
              <a:pPr/>
              <a:t>‹#›</a:t>
            </a:fld>
            <a:endParaRPr lang="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Empty (msg)" type="blank">
  <p:cSld name="BLANK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"/>
          <p:cNvSpPr txBox="1">
            <a:spLocks noGrp="1"/>
          </p:cNvSpPr>
          <p:nvPr>
            <p:ph type="ftr" idx="11"/>
          </p:nvPr>
        </p:nvSpPr>
        <p:spPr>
          <a:xfrm>
            <a:off x="351691" y="6575786"/>
            <a:ext cx="6880800" cy="1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525" tIns="79525" rIns="79525" bIns="795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7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06400" marR="0" lvl="1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787400" marR="0" lvl="2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193800" marR="0" lvl="3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600200" marR="0" lvl="4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981200" marR="0" lvl="5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387600" marR="0" lvl="6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794000" marR="0" lvl="7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175000" marR="0" lvl="8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Google Shape;35;p3"/>
          <p:cNvSpPr txBox="1">
            <a:spLocks noGrp="1"/>
          </p:cNvSpPr>
          <p:nvPr>
            <p:ph type="sldNum" idx="12"/>
          </p:nvPr>
        </p:nvSpPr>
        <p:spPr>
          <a:xfrm>
            <a:off x="8359678" y="6575786"/>
            <a:ext cx="432600" cy="1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8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8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8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8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8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8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8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8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8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cxnSp>
        <p:nvCxnSpPr>
          <p:cNvPr id="36" name="Google Shape;36;p3"/>
          <p:cNvCxnSpPr/>
          <p:nvPr/>
        </p:nvCxnSpPr>
        <p:spPr>
          <a:xfrm>
            <a:off x="0" y="6488739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37" name="Google Shape;37;p3"/>
          <p:cNvGrpSpPr/>
          <p:nvPr/>
        </p:nvGrpSpPr>
        <p:grpSpPr>
          <a:xfrm>
            <a:off x="7723162" y="243568"/>
            <a:ext cx="1094986" cy="375416"/>
            <a:chOff x="561" y="2269"/>
            <a:chExt cx="4746" cy="1502"/>
          </a:xfrm>
        </p:grpSpPr>
        <p:sp>
          <p:nvSpPr>
            <p:cNvPr id="38" name="Google Shape;38;p3"/>
            <p:cNvSpPr/>
            <p:nvPr/>
          </p:nvSpPr>
          <p:spPr>
            <a:xfrm>
              <a:off x="561" y="2271"/>
              <a:ext cx="4500" cy="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9525" tIns="39750" rIns="79525" bIns="397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3"/>
            <p:cNvSpPr/>
            <p:nvPr/>
          </p:nvSpPr>
          <p:spPr>
            <a:xfrm>
              <a:off x="561" y="2905"/>
              <a:ext cx="600" cy="600"/>
            </a:xfrm>
            <a:prstGeom prst="ellipse">
              <a:avLst/>
            </a:prstGeom>
            <a:solidFill>
              <a:srgbClr val="841439"/>
            </a:solidFill>
            <a:ln>
              <a:noFill/>
            </a:ln>
          </p:spPr>
          <p:txBody>
            <a:bodyPr spcFirstLastPara="1" wrap="square" lIns="79525" tIns="39750" rIns="79525" bIns="397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3"/>
            <p:cNvSpPr/>
            <p:nvPr/>
          </p:nvSpPr>
          <p:spPr>
            <a:xfrm>
              <a:off x="1200" y="2269"/>
              <a:ext cx="1500" cy="1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cubicBezTo>
                    <a:pt x="0" y="120000"/>
                    <a:pt x="0" y="120000"/>
                    <a:pt x="0" y="120000"/>
                  </a:cubicBezTo>
                  <a:cubicBezTo>
                    <a:pt x="15477" y="120000"/>
                    <a:pt x="15477" y="120000"/>
                    <a:pt x="15477" y="120000"/>
                  </a:cubicBezTo>
                  <a:cubicBezTo>
                    <a:pt x="15477" y="18422"/>
                    <a:pt x="15477" y="18422"/>
                    <a:pt x="15477" y="18422"/>
                  </a:cubicBezTo>
                  <a:cubicBezTo>
                    <a:pt x="15477" y="18422"/>
                    <a:pt x="39696" y="18422"/>
                    <a:pt x="51350" y="18422"/>
                  </a:cubicBezTo>
                  <a:cubicBezTo>
                    <a:pt x="51350" y="120000"/>
                    <a:pt x="51350" y="120000"/>
                    <a:pt x="51350" y="120000"/>
                  </a:cubicBezTo>
                  <a:cubicBezTo>
                    <a:pt x="66828" y="120000"/>
                    <a:pt x="66828" y="120000"/>
                    <a:pt x="66828" y="120000"/>
                  </a:cubicBezTo>
                  <a:cubicBezTo>
                    <a:pt x="66828" y="18422"/>
                    <a:pt x="66828" y="18422"/>
                    <a:pt x="66828" y="18422"/>
                  </a:cubicBezTo>
                  <a:cubicBezTo>
                    <a:pt x="77207" y="18422"/>
                    <a:pt x="85948" y="18422"/>
                    <a:pt x="90682" y="18422"/>
                  </a:cubicBezTo>
                  <a:cubicBezTo>
                    <a:pt x="98694" y="18422"/>
                    <a:pt x="104339" y="25074"/>
                    <a:pt x="104339" y="39658"/>
                  </a:cubicBezTo>
                  <a:cubicBezTo>
                    <a:pt x="104339" y="120000"/>
                    <a:pt x="104339" y="120000"/>
                    <a:pt x="104339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88528"/>
                    <a:pt x="120000" y="61151"/>
                    <a:pt x="120000" y="33773"/>
                  </a:cubicBezTo>
                  <a:cubicBezTo>
                    <a:pt x="120000" y="17398"/>
                    <a:pt x="113990" y="0"/>
                    <a:pt x="98512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</p:spPr>
          <p:txBody>
            <a:bodyPr spcFirstLastPara="1" wrap="square" lIns="79525" tIns="39750" rIns="79525" bIns="397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2877" y="2269"/>
              <a:ext cx="1200" cy="1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1025" y="0"/>
                  </a:moveTo>
                  <a:cubicBezTo>
                    <a:pt x="7179" y="0"/>
                    <a:pt x="0" y="15863"/>
                    <a:pt x="0" y="33262"/>
                  </a:cubicBezTo>
                  <a:cubicBezTo>
                    <a:pt x="0" y="52196"/>
                    <a:pt x="7948" y="68059"/>
                    <a:pt x="29487" y="68059"/>
                  </a:cubicBezTo>
                  <a:cubicBezTo>
                    <a:pt x="48974" y="68059"/>
                    <a:pt x="67179" y="68059"/>
                    <a:pt x="81794" y="68059"/>
                  </a:cubicBezTo>
                  <a:cubicBezTo>
                    <a:pt x="97692" y="68059"/>
                    <a:pt x="97692" y="80341"/>
                    <a:pt x="97692" y="85714"/>
                  </a:cubicBezTo>
                  <a:cubicBezTo>
                    <a:pt x="97692" y="91087"/>
                    <a:pt x="97692" y="101833"/>
                    <a:pt x="82051" y="101833"/>
                  </a:cubicBezTo>
                  <a:cubicBezTo>
                    <a:pt x="69743" y="101833"/>
                    <a:pt x="2051" y="101833"/>
                    <a:pt x="2051" y="101833"/>
                  </a:cubicBezTo>
                  <a:cubicBezTo>
                    <a:pt x="2051" y="101833"/>
                    <a:pt x="2051" y="114882"/>
                    <a:pt x="2051" y="120000"/>
                  </a:cubicBezTo>
                  <a:cubicBezTo>
                    <a:pt x="91282" y="120000"/>
                    <a:pt x="91282" y="120000"/>
                    <a:pt x="91282" y="120000"/>
                  </a:cubicBezTo>
                  <a:cubicBezTo>
                    <a:pt x="113589" y="120000"/>
                    <a:pt x="120000" y="106950"/>
                    <a:pt x="120000" y="85970"/>
                  </a:cubicBezTo>
                  <a:cubicBezTo>
                    <a:pt x="120000" y="60895"/>
                    <a:pt x="111794" y="49637"/>
                    <a:pt x="92820" y="49637"/>
                  </a:cubicBezTo>
                  <a:cubicBezTo>
                    <a:pt x="70256" y="49637"/>
                    <a:pt x="54615" y="49637"/>
                    <a:pt x="36410" y="49637"/>
                  </a:cubicBezTo>
                  <a:cubicBezTo>
                    <a:pt x="22051" y="49637"/>
                    <a:pt x="22051" y="40170"/>
                    <a:pt x="22051" y="33773"/>
                  </a:cubicBezTo>
                  <a:cubicBezTo>
                    <a:pt x="22051" y="28656"/>
                    <a:pt x="23589" y="18422"/>
                    <a:pt x="38717" y="18422"/>
                  </a:cubicBezTo>
                  <a:cubicBezTo>
                    <a:pt x="54871" y="18422"/>
                    <a:pt x="115897" y="18422"/>
                    <a:pt x="115897" y="18422"/>
                  </a:cubicBezTo>
                  <a:cubicBezTo>
                    <a:pt x="115897" y="11002"/>
                    <a:pt x="115897" y="6908"/>
                    <a:pt x="115897" y="0"/>
                  </a:cubicBezTo>
                  <a:cubicBezTo>
                    <a:pt x="31025" y="0"/>
                    <a:pt x="31025" y="0"/>
                    <a:pt x="31025" y="0"/>
                  </a:cubicBez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</p:spPr>
          <p:txBody>
            <a:bodyPr spcFirstLastPara="1" wrap="square" lIns="79525" tIns="39750" rIns="79525" bIns="397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4107" y="2269"/>
              <a:ext cx="1200" cy="1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4251" y="0"/>
                  </a:moveTo>
                  <a:cubicBezTo>
                    <a:pt x="24468" y="0"/>
                    <a:pt x="16919" y="2349"/>
                    <a:pt x="11453" y="5676"/>
                  </a:cubicBezTo>
                  <a:cubicBezTo>
                    <a:pt x="5726" y="9200"/>
                    <a:pt x="260" y="13703"/>
                    <a:pt x="0" y="29168"/>
                  </a:cubicBezTo>
                  <a:cubicBezTo>
                    <a:pt x="0" y="45611"/>
                    <a:pt x="0" y="45611"/>
                    <a:pt x="0" y="45611"/>
                  </a:cubicBezTo>
                  <a:cubicBezTo>
                    <a:pt x="0" y="62251"/>
                    <a:pt x="0" y="62251"/>
                    <a:pt x="0" y="62251"/>
                  </a:cubicBezTo>
                  <a:cubicBezTo>
                    <a:pt x="0" y="78694"/>
                    <a:pt x="5986" y="83197"/>
                    <a:pt x="12234" y="87112"/>
                  </a:cubicBezTo>
                  <a:cubicBezTo>
                    <a:pt x="16399" y="89265"/>
                    <a:pt x="23167" y="91810"/>
                    <a:pt x="44251" y="91810"/>
                  </a:cubicBezTo>
                  <a:cubicBezTo>
                    <a:pt x="97874" y="91810"/>
                    <a:pt x="97874" y="91810"/>
                    <a:pt x="97874" y="91810"/>
                  </a:cubicBezTo>
                  <a:cubicBezTo>
                    <a:pt x="97874" y="91810"/>
                    <a:pt x="97874" y="94747"/>
                    <a:pt x="97874" y="95334"/>
                  </a:cubicBezTo>
                  <a:cubicBezTo>
                    <a:pt x="97874" y="102381"/>
                    <a:pt x="96052" y="105318"/>
                    <a:pt x="85379" y="105318"/>
                  </a:cubicBezTo>
                  <a:cubicBezTo>
                    <a:pt x="15878" y="105318"/>
                    <a:pt x="15878" y="105318"/>
                    <a:pt x="15878" y="105318"/>
                  </a:cubicBezTo>
                  <a:cubicBezTo>
                    <a:pt x="15878" y="120000"/>
                    <a:pt x="15878" y="120000"/>
                    <a:pt x="15878" y="120000"/>
                  </a:cubicBezTo>
                  <a:cubicBezTo>
                    <a:pt x="92668" y="120000"/>
                    <a:pt x="92668" y="120000"/>
                    <a:pt x="92668" y="120000"/>
                  </a:cubicBezTo>
                  <a:cubicBezTo>
                    <a:pt x="113232" y="120000"/>
                    <a:pt x="119999" y="113148"/>
                    <a:pt x="119999" y="100032"/>
                  </a:cubicBezTo>
                  <a:cubicBezTo>
                    <a:pt x="119999" y="0"/>
                    <a:pt x="119999" y="0"/>
                    <a:pt x="119999" y="0"/>
                  </a:cubicBezTo>
                  <a:lnTo>
                    <a:pt x="44251" y="0"/>
                  </a:lnTo>
                  <a:close/>
                  <a:moveTo>
                    <a:pt x="97874" y="77911"/>
                  </a:moveTo>
                  <a:cubicBezTo>
                    <a:pt x="51019" y="77911"/>
                    <a:pt x="51019" y="77911"/>
                    <a:pt x="51019" y="77911"/>
                  </a:cubicBezTo>
                  <a:cubicBezTo>
                    <a:pt x="37223" y="77911"/>
                    <a:pt x="23167" y="78694"/>
                    <a:pt x="22906" y="65187"/>
                  </a:cubicBezTo>
                  <a:cubicBezTo>
                    <a:pt x="22906" y="64600"/>
                    <a:pt x="22906" y="59706"/>
                    <a:pt x="22906" y="45220"/>
                  </a:cubicBezTo>
                  <a:cubicBezTo>
                    <a:pt x="22906" y="33083"/>
                    <a:pt x="22646" y="30146"/>
                    <a:pt x="22906" y="28972"/>
                  </a:cubicBezTo>
                  <a:cubicBezTo>
                    <a:pt x="23687" y="17618"/>
                    <a:pt x="29154" y="13703"/>
                    <a:pt x="52060" y="14094"/>
                  </a:cubicBezTo>
                  <a:cubicBezTo>
                    <a:pt x="53362" y="14094"/>
                    <a:pt x="97874" y="14094"/>
                    <a:pt x="97874" y="14094"/>
                  </a:cubicBezTo>
                  <a:lnTo>
                    <a:pt x="97874" y="77911"/>
                  </a:ln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</p:spPr>
          <p:txBody>
            <a:bodyPr spcFirstLastPara="1" wrap="square" lIns="79525" tIns="39750" rIns="79525" bIns="397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Final Slide with Contact Details (msg)">
  <p:cSld name="Final Slide with Contact Details (msg)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4"/>
          <p:cNvSpPr/>
          <p:nvPr/>
        </p:nvSpPr>
        <p:spPr>
          <a:xfrm>
            <a:off x="0" y="0"/>
            <a:ext cx="9144000" cy="3428700"/>
          </a:xfrm>
          <a:prstGeom prst="rect">
            <a:avLst/>
          </a:prstGeom>
          <a:solidFill>
            <a:srgbClr val="DFDFDF"/>
          </a:solidFill>
          <a:ln>
            <a:noFill/>
          </a:ln>
        </p:spPr>
        <p:txBody>
          <a:bodyPr spcFirstLastPara="1" wrap="square" lIns="79525" tIns="39750" rIns="79525" bIns="397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4"/>
          <p:cNvSpPr>
            <a:spLocks noGrp="1"/>
          </p:cNvSpPr>
          <p:nvPr>
            <p:ph type="pic" idx="2"/>
          </p:nvPr>
        </p:nvSpPr>
        <p:spPr>
          <a:xfrm>
            <a:off x="1163515" y="620714"/>
            <a:ext cx="611100" cy="85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525" tIns="79525" rIns="79525" bIns="795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95300" marR="0" lvl="1" indent="-254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Char char="−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5800" marR="0" lvl="2" indent="-222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9144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Noto Sans Symbols"/>
              <a:buChar char="−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1303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184400" marR="0" lvl="5" indent="-190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590800" marR="0" lvl="6" indent="-215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971800" marR="0" lvl="7" indent="-190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378200" marR="0" lvl="8" indent="-190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6" name="Google Shape;46;p4"/>
          <p:cNvSpPr>
            <a:spLocks noGrp="1"/>
          </p:cNvSpPr>
          <p:nvPr>
            <p:ph type="pic" idx="3"/>
          </p:nvPr>
        </p:nvSpPr>
        <p:spPr>
          <a:xfrm>
            <a:off x="1163515" y="1874545"/>
            <a:ext cx="611100" cy="85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525" tIns="79525" rIns="79525" bIns="795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95300" marR="0" lvl="1" indent="-254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Char char="−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5800" marR="0" lvl="2" indent="-222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9144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Noto Sans Symbols"/>
              <a:buChar char="−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1303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184400" marR="0" lvl="5" indent="-190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590800" marR="0" lvl="6" indent="-215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971800" marR="0" lvl="7" indent="-190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378200" marR="0" lvl="8" indent="-190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Google Shape;47;p4"/>
          <p:cNvSpPr/>
          <p:nvPr/>
        </p:nvSpPr>
        <p:spPr>
          <a:xfrm>
            <a:off x="7161997" y="2545915"/>
            <a:ext cx="1630200" cy="1766400"/>
          </a:xfrm>
          <a:prstGeom prst="ellipse">
            <a:avLst/>
          </a:prstGeom>
          <a:solidFill>
            <a:srgbClr val="841439"/>
          </a:solidFill>
          <a:ln>
            <a:noFill/>
          </a:ln>
        </p:spPr>
        <p:txBody>
          <a:bodyPr spcFirstLastPara="1" wrap="square" lIns="79525" tIns="39750" rIns="79525" bIns="397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37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8" name="Google Shape;48;p4"/>
          <p:cNvGrpSpPr/>
          <p:nvPr/>
        </p:nvGrpSpPr>
        <p:grpSpPr>
          <a:xfrm>
            <a:off x="975038" y="5563030"/>
            <a:ext cx="5321084" cy="513071"/>
            <a:chOff x="1056265" y="533830"/>
            <a:chExt cx="5764364" cy="513071"/>
          </a:xfrm>
        </p:grpSpPr>
        <p:grpSp>
          <p:nvGrpSpPr>
            <p:cNvPr id="49" name="Google Shape;49;p4"/>
            <p:cNvGrpSpPr/>
            <p:nvPr/>
          </p:nvGrpSpPr>
          <p:grpSpPr>
            <a:xfrm>
              <a:off x="1056265" y="533830"/>
              <a:ext cx="1621193" cy="513071"/>
              <a:chOff x="561" y="2269"/>
              <a:chExt cx="4746" cy="1502"/>
            </a:xfrm>
          </p:grpSpPr>
          <p:sp>
            <p:nvSpPr>
              <p:cNvPr id="50" name="Google Shape;50;p4"/>
              <p:cNvSpPr/>
              <p:nvPr/>
            </p:nvSpPr>
            <p:spPr>
              <a:xfrm>
                <a:off x="561" y="2271"/>
                <a:ext cx="4500" cy="1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79525" tIns="39750" rIns="79525" bIns="3975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" name="Google Shape;51;p4"/>
              <p:cNvSpPr/>
              <p:nvPr/>
            </p:nvSpPr>
            <p:spPr>
              <a:xfrm>
                <a:off x="561" y="2905"/>
                <a:ext cx="600" cy="600"/>
              </a:xfrm>
              <a:prstGeom prst="ellipse">
                <a:avLst/>
              </a:prstGeom>
              <a:solidFill>
                <a:srgbClr val="841439"/>
              </a:solidFill>
              <a:ln>
                <a:noFill/>
              </a:ln>
            </p:spPr>
            <p:txBody>
              <a:bodyPr spcFirstLastPara="1" wrap="square" lIns="79525" tIns="39750" rIns="79525" bIns="3975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" name="Google Shape;52;p4"/>
              <p:cNvSpPr/>
              <p:nvPr/>
            </p:nvSpPr>
            <p:spPr>
              <a:xfrm>
                <a:off x="1200" y="2269"/>
                <a:ext cx="1500" cy="120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0" y="0"/>
                    </a:moveTo>
                    <a:cubicBezTo>
                      <a:pt x="0" y="120000"/>
                      <a:pt x="0" y="120000"/>
                      <a:pt x="0" y="120000"/>
                    </a:cubicBezTo>
                    <a:cubicBezTo>
                      <a:pt x="15477" y="120000"/>
                      <a:pt x="15477" y="120000"/>
                      <a:pt x="15477" y="120000"/>
                    </a:cubicBezTo>
                    <a:cubicBezTo>
                      <a:pt x="15477" y="18422"/>
                      <a:pt x="15477" y="18422"/>
                      <a:pt x="15477" y="18422"/>
                    </a:cubicBezTo>
                    <a:cubicBezTo>
                      <a:pt x="15477" y="18422"/>
                      <a:pt x="39696" y="18422"/>
                      <a:pt x="51350" y="18422"/>
                    </a:cubicBezTo>
                    <a:cubicBezTo>
                      <a:pt x="51350" y="120000"/>
                      <a:pt x="51350" y="120000"/>
                      <a:pt x="51350" y="120000"/>
                    </a:cubicBezTo>
                    <a:cubicBezTo>
                      <a:pt x="66828" y="120000"/>
                      <a:pt x="66828" y="120000"/>
                      <a:pt x="66828" y="120000"/>
                    </a:cubicBezTo>
                    <a:cubicBezTo>
                      <a:pt x="66828" y="18422"/>
                      <a:pt x="66828" y="18422"/>
                      <a:pt x="66828" y="18422"/>
                    </a:cubicBezTo>
                    <a:cubicBezTo>
                      <a:pt x="77207" y="18422"/>
                      <a:pt x="85948" y="18422"/>
                      <a:pt x="90682" y="18422"/>
                    </a:cubicBezTo>
                    <a:cubicBezTo>
                      <a:pt x="98694" y="18422"/>
                      <a:pt x="104339" y="25074"/>
                      <a:pt x="104339" y="39658"/>
                    </a:cubicBezTo>
                    <a:cubicBezTo>
                      <a:pt x="104339" y="120000"/>
                      <a:pt x="104339" y="120000"/>
                      <a:pt x="104339" y="120000"/>
                    </a:cubicBezTo>
                    <a:cubicBezTo>
                      <a:pt x="120000" y="120000"/>
                      <a:pt x="120000" y="120000"/>
                      <a:pt x="120000" y="120000"/>
                    </a:cubicBezTo>
                    <a:cubicBezTo>
                      <a:pt x="120000" y="88528"/>
                      <a:pt x="120000" y="61151"/>
                      <a:pt x="120000" y="33773"/>
                    </a:cubicBezTo>
                    <a:cubicBezTo>
                      <a:pt x="120000" y="17398"/>
                      <a:pt x="113990" y="0"/>
                      <a:pt x="98512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6F6F6F"/>
              </a:solidFill>
              <a:ln>
                <a:noFill/>
              </a:ln>
            </p:spPr>
            <p:txBody>
              <a:bodyPr spcFirstLastPara="1" wrap="square" lIns="79525" tIns="39750" rIns="79525" bIns="3975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" name="Google Shape;53;p4"/>
              <p:cNvSpPr/>
              <p:nvPr/>
            </p:nvSpPr>
            <p:spPr>
              <a:xfrm>
                <a:off x="2877" y="2269"/>
                <a:ext cx="1200" cy="120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31025" y="0"/>
                    </a:moveTo>
                    <a:cubicBezTo>
                      <a:pt x="7179" y="0"/>
                      <a:pt x="0" y="15863"/>
                      <a:pt x="0" y="33262"/>
                    </a:cubicBezTo>
                    <a:cubicBezTo>
                      <a:pt x="0" y="52196"/>
                      <a:pt x="7948" y="68059"/>
                      <a:pt x="29487" y="68059"/>
                    </a:cubicBezTo>
                    <a:cubicBezTo>
                      <a:pt x="48974" y="68059"/>
                      <a:pt x="67179" y="68059"/>
                      <a:pt x="81794" y="68059"/>
                    </a:cubicBezTo>
                    <a:cubicBezTo>
                      <a:pt x="97692" y="68059"/>
                      <a:pt x="97692" y="80341"/>
                      <a:pt x="97692" y="85714"/>
                    </a:cubicBezTo>
                    <a:cubicBezTo>
                      <a:pt x="97692" y="91087"/>
                      <a:pt x="97692" y="101833"/>
                      <a:pt x="82051" y="101833"/>
                    </a:cubicBezTo>
                    <a:cubicBezTo>
                      <a:pt x="69743" y="101833"/>
                      <a:pt x="2051" y="101833"/>
                      <a:pt x="2051" y="101833"/>
                    </a:cubicBezTo>
                    <a:cubicBezTo>
                      <a:pt x="2051" y="101833"/>
                      <a:pt x="2051" y="114882"/>
                      <a:pt x="2051" y="120000"/>
                    </a:cubicBezTo>
                    <a:cubicBezTo>
                      <a:pt x="91282" y="120000"/>
                      <a:pt x="91282" y="120000"/>
                      <a:pt x="91282" y="120000"/>
                    </a:cubicBezTo>
                    <a:cubicBezTo>
                      <a:pt x="113589" y="120000"/>
                      <a:pt x="120000" y="106950"/>
                      <a:pt x="120000" y="85970"/>
                    </a:cubicBezTo>
                    <a:cubicBezTo>
                      <a:pt x="120000" y="60895"/>
                      <a:pt x="111794" y="49637"/>
                      <a:pt x="92820" y="49637"/>
                    </a:cubicBezTo>
                    <a:cubicBezTo>
                      <a:pt x="70256" y="49637"/>
                      <a:pt x="54615" y="49637"/>
                      <a:pt x="36410" y="49637"/>
                    </a:cubicBezTo>
                    <a:cubicBezTo>
                      <a:pt x="22051" y="49637"/>
                      <a:pt x="22051" y="40170"/>
                      <a:pt x="22051" y="33773"/>
                    </a:cubicBezTo>
                    <a:cubicBezTo>
                      <a:pt x="22051" y="28656"/>
                      <a:pt x="23589" y="18422"/>
                      <a:pt x="38717" y="18422"/>
                    </a:cubicBezTo>
                    <a:cubicBezTo>
                      <a:pt x="54871" y="18422"/>
                      <a:pt x="115897" y="18422"/>
                      <a:pt x="115897" y="18422"/>
                    </a:cubicBezTo>
                    <a:cubicBezTo>
                      <a:pt x="115897" y="11002"/>
                      <a:pt x="115897" y="6908"/>
                      <a:pt x="115897" y="0"/>
                    </a:cubicBezTo>
                    <a:cubicBezTo>
                      <a:pt x="31025" y="0"/>
                      <a:pt x="31025" y="0"/>
                      <a:pt x="31025" y="0"/>
                    </a:cubicBezTo>
                    <a:close/>
                  </a:path>
                </a:pathLst>
              </a:custGeom>
              <a:solidFill>
                <a:srgbClr val="6F6F6F"/>
              </a:solidFill>
              <a:ln>
                <a:noFill/>
              </a:ln>
            </p:spPr>
            <p:txBody>
              <a:bodyPr spcFirstLastPara="1" wrap="square" lIns="79525" tIns="39750" rIns="79525" bIns="3975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" name="Google Shape;54;p4"/>
              <p:cNvSpPr/>
              <p:nvPr/>
            </p:nvSpPr>
            <p:spPr>
              <a:xfrm>
                <a:off x="4107" y="2269"/>
                <a:ext cx="1200" cy="150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44251" y="0"/>
                    </a:moveTo>
                    <a:cubicBezTo>
                      <a:pt x="24468" y="0"/>
                      <a:pt x="16919" y="2349"/>
                      <a:pt x="11453" y="5676"/>
                    </a:cubicBezTo>
                    <a:cubicBezTo>
                      <a:pt x="5726" y="9200"/>
                      <a:pt x="260" y="13703"/>
                      <a:pt x="0" y="29168"/>
                    </a:cubicBezTo>
                    <a:cubicBezTo>
                      <a:pt x="0" y="45611"/>
                      <a:pt x="0" y="45611"/>
                      <a:pt x="0" y="45611"/>
                    </a:cubicBezTo>
                    <a:cubicBezTo>
                      <a:pt x="0" y="62251"/>
                      <a:pt x="0" y="62251"/>
                      <a:pt x="0" y="62251"/>
                    </a:cubicBezTo>
                    <a:cubicBezTo>
                      <a:pt x="0" y="78694"/>
                      <a:pt x="5986" y="83197"/>
                      <a:pt x="12234" y="87112"/>
                    </a:cubicBezTo>
                    <a:cubicBezTo>
                      <a:pt x="16399" y="89265"/>
                      <a:pt x="23167" y="91810"/>
                      <a:pt x="44251" y="91810"/>
                    </a:cubicBezTo>
                    <a:cubicBezTo>
                      <a:pt x="97874" y="91810"/>
                      <a:pt x="97874" y="91810"/>
                      <a:pt x="97874" y="91810"/>
                    </a:cubicBezTo>
                    <a:cubicBezTo>
                      <a:pt x="97874" y="91810"/>
                      <a:pt x="97874" y="94747"/>
                      <a:pt x="97874" y="95334"/>
                    </a:cubicBezTo>
                    <a:cubicBezTo>
                      <a:pt x="97874" y="102381"/>
                      <a:pt x="96052" y="105318"/>
                      <a:pt x="85379" y="105318"/>
                    </a:cubicBezTo>
                    <a:cubicBezTo>
                      <a:pt x="15878" y="105318"/>
                      <a:pt x="15878" y="105318"/>
                      <a:pt x="15878" y="105318"/>
                    </a:cubicBezTo>
                    <a:cubicBezTo>
                      <a:pt x="15878" y="120000"/>
                      <a:pt x="15878" y="120000"/>
                      <a:pt x="15878" y="120000"/>
                    </a:cubicBezTo>
                    <a:cubicBezTo>
                      <a:pt x="92668" y="120000"/>
                      <a:pt x="92668" y="120000"/>
                      <a:pt x="92668" y="120000"/>
                    </a:cubicBezTo>
                    <a:cubicBezTo>
                      <a:pt x="113232" y="120000"/>
                      <a:pt x="119999" y="113148"/>
                      <a:pt x="119999" y="100032"/>
                    </a:cubicBezTo>
                    <a:cubicBezTo>
                      <a:pt x="119999" y="0"/>
                      <a:pt x="119999" y="0"/>
                      <a:pt x="119999" y="0"/>
                    </a:cubicBezTo>
                    <a:lnTo>
                      <a:pt x="44251" y="0"/>
                    </a:lnTo>
                    <a:close/>
                    <a:moveTo>
                      <a:pt x="97874" y="77911"/>
                    </a:moveTo>
                    <a:cubicBezTo>
                      <a:pt x="51019" y="77911"/>
                      <a:pt x="51019" y="77911"/>
                      <a:pt x="51019" y="77911"/>
                    </a:cubicBezTo>
                    <a:cubicBezTo>
                      <a:pt x="37223" y="77911"/>
                      <a:pt x="23167" y="78694"/>
                      <a:pt x="22906" y="65187"/>
                    </a:cubicBezTo>
                    <a:cubicBezTo>
                      <a:pt x="22906" y="64600"/>
                      <a:pt x="22906" y="59706"/>
                      <a:pt x="22906" y="45220"/>
                    </a:cubicBezTo>
                    <a:cubicBezTo>
                      <a:pt x="22906" y="33083"/>
                      <a:pt x="22646" y="30146"/>
                      <a:pt x="22906" y="28972"/>
                    </a:cubicBezTo>
                    <a:cubicBezTo>
                      <a:pt x="23687" y="17618"/>
                      <a:pt x="29154" y="13703"/>
                      <a:pt x="52060" y="14094"/>
                    </a:cubicBezTo>
                    <a:cubicBezTo>
                      <a:pt x="53362" y="14094"/>
                      <a:pt x="97874" y="14094"/>
                      <a:pt x="97874" y="14094"/>
                    </a:cubicBezTo>
                    <a:lnTo>
                      <a:pt x="97874" y="77911"/>
                    </a:lnTo>
                    <a:close/>
                  </a:path>
                </a:pathLst>
              </a:custGeom>
              <a:solidFill>
                <a:srgbClr val="6F6F6F"/>
              </a:solidFill>
              <a:ln>
                <a:noFill/>
              </a:ln>
            </p:spPr>
            <p:txBody>
              <a:bodyPr spcFirstLastPara="1" wrap="square" lIns="79525" tIns="39750" rIns="79525" bIns="3975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55" name="Google Shape;55;p4"/>
            <p:cNvSpPr txBox="1"/>
            <p:nvPr/>
          </p:nvSpPr>
          <p:spPr>
            <a:xfrm>
              <a:off x="2922429" y="740522"/>
              <a:ext cx="3898200" cy="21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 sz="1200">
                  <a:solidFill>
                    <a:srgbClr val="841439"/>
                  </a:solidFill>
                  <a:latin typeface="Arial"/>
                  <a:ea typeface="Arial"/>
                  <a:cs typeface="Arial"/>
                  <a:sym typeface="Arial"/>
                </a:rPr>
                <a:t>.consulting .solutions .partnership</a:t>
              </a:r>
              <a:endParaRPr sz="1200" i="1">
                <a:solidFill>
                  <a:srgbClr val="84143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(msg)">
  <p:cSld name="Title and Content (msg)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 txBox="1">
            <a:spLocks noGrp="1"/>
          </p:cNvSpPr>
          <p:nvPr>
            <p:ph type="body" idx="1"/>
          </p:nvPr>
        </p:nvSpPr>
        <p:spPr>
          <a:xfrm>
            <a:off x="351691" y="134279"/>
            <a:ext cx="6881100" cy="2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525" tIns="79525" rIns="79525" bIns="79525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None/>
              <a:defRPr sz="1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Noto Sans Symbols"/>
              <a:buNone/>
              <a:defRPr sz="10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" name="Google Shape;58;p5"/>
          <p:cNvSpPr txBox="1">
            <a:spLocks noGrp="1"/>
          </p:cNvSpPr>
          <p:nvPr>
            <p:ph type="body" idx="2"/>
          </p:nvPr>
        </p:nvSpPr>
        <p:spPr>
          <a:xfrm>
            <a:off x="351691" y="5949951"/>
            <a:ext cx="6880800" cy="3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525" tIns="79525" rIns="79525" bIns="79525" anchor="b" anchorCtr="0">
            <a:noAutofit/>
          </a:bodyPr>
          <a:lstStyle>
            <a:lvl1pPr marL="457200" marR="0" lvl="0" indent="-273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Arial"/>
              <a:buAutoNum type="arabicPeriod"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None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None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Noto Sans Symbols"/>
              <a:buNone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Arial"/>
              <a:buNone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Google Shape;59;p5"/>
          <p:cNvSpPr txBox="1">
            <a:spLocks noGrp="1"/>
          </p:cNvSpPr>
          <p:nvPr>
            <p:ph type="title"/>
          </p:nvPr>
        </p:nvSpPr>
        <p:spPr>
          <a:xfrm>
            <a:off x="351691" y="412750"/>
            <a:ext cx="6880800" cy="83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525" tIns="79525" rIns="79525" bIns="79525" anchor="ctr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indent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indent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indent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indent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indent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indent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indent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endParaRPr/>
          </a:p>
        </p:txBody>
      </p:sp>
      <p:sp>
        <p:nvSpPr>
          <p:cNvPr id="60" name="Google Shape;60;p5"/>
          <p:cNvSpPr txBox="1">
            <a:spLocks noGrp="1"/>
          </p:cNvSpPr>
          <p:nvPr>
            <p:ph type="ftr" idx="11"/>
          </p:nvPr>
        </p:nvSpPr>
        <p:spPr>
          <a:xfrm>
            <a:off x="351691" y="6575786"/>
            <a:ext cx="6880800" cy="1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525" tIns="79525" rIns="79525" bIns="795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7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06400" marR="0" lvl="1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787400" marR="0" lvl="2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193800" marR="0" lvl="3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600200" marR="0" lvl="4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981200" marR="0" lvl="5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387600" marR="0" lvl="6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794000" marR="0" lvl="7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175000" marR="0" lvl="8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Google Shape;61;p5"/>
          <p:cNvSpPr txBox="1">
            <a:spLocks noGrp="1"/>
          </p:cNvSpPr>
          <p:nvPr>
            <p:ph type="sldNum" idx="12"/>
          </p:nvPr>
        </p:nvSpPr>
        <p:spPr>
          <a:xfrm>
            <a:off x="8359678" y="6575786"/>
            <a:ext cx="432600" cy="1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4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8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8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8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8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8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8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8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8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de" smtClean="0"/>
              <a:pPr/>
              <a:t>‹#›</a:t>
            </a:fld>
            <a:endParaRPr lang="de"/>
          </a:p>
        </p:txBody>
      </p:sp>
      <p:sp>
        <p:nvSpPr>
          <p:cNvPr id="62" name="Google Shape;62;p5"/>
          <p:cNvSpPr txBox="1">
            <a:spLocks noGrp="1"/>
          </p:cNvSpPr>
          <p:nvPr>
            <p:ph type="body" idx="3"/>
          </p:nvPr>
        </p:nvSpPr>
        <p:spPr>
          <a:xfrm>
            <a:off x="345831" y="1633538"/>
            <a:ext cx="8446500" cy="43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525" tIns="79525" rIns="79525" bIns="795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Char char="−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Noto Sans Symbols"/>
              <a:buChar char="−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63" name="Google Shape;63;p5"/>
          <p:cNvPicPr preferRelativeResize="0"/>
          <p:nvPr/>
        </p:nvPicPr>
        <p:blipFill rotWithShape="1"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904920" y="59284"/>
            <a:ext cx="845244" cy="8452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ntents (msg)">
  <p:cSld name="Title and two Contents (msg)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 txBox="1">
            <a:spLocks noGrp="1"/>
          </p:cNvSpPr>
          <p:nvPr>
            <p:ph type="title"/>
          </p:nvPr>
        </p:nvSpPr>
        <p:spPr>
          <a:xfrm>
            <a:off x="351691" y="412750"/>
            <a:ext cx="6880800" cy="83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525" tIns="79525" rIns="79525" bIns="79525" anchor="ctr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indent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indent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indent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indent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indent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indent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indent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endParaRPr/>
          </a:p>
        </p:txBody>
      </p:sp>
      <p:sp>
        <p:nvSpPr>
          <p:cNvPr id="66" name="Google Shape;66;p6"/>
          <p:cNvSpPr txBox="1">
            <a:spLocks noGrp="1"/>
          </p:cNvSpPr>
          <p:nvPr>
            <p:ph type="body" idx="1"/>
          </p:nvPr>
        </p:nvSpPr>
        <p:spPr>
          <a:xfrm>
            <a:off x="344366" y="1633538"/>
            <a:ext cx="4071300" cy="43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525" tIns="79525" rIns="79525" bIns="795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Char char="−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Noto Sans Symbols"/>
              <a:buChar char="−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Google Shape;67;p6"/>
          <p:cNvSpPr txBox="1">
            <a:spLocks noGrp="1"/>
          </p:cNvSpPr>
          <p:nvPr>
            <p:ph type="body" idx="2"/>
          </p:nvPr>
        </p:nvSpPr>
        <p:spPr>
          <a:xfrm>
            <a:off x="4755720" y="1633538"/>
            <a:ext cx="4029600" cy="43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525" tIns="79525" rIns="79525" bIns="795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Char char="−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Noto Sans Symbols"/>
              <a:buChar char="−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Google Shape;68;p6"/>
          <p:cNvSpPr txBox="1">
            <a:spLocks noGrp="1"/>
          </p:cNvSpPr>
          <p:nvPr>
            <p:ph type="body" idx="3"/>
          </p:nvPr>
        </p:nvSpPr>
        <p:spPr>
          <a:xfrm>
            <a:off x="351691" y="134279"/>
            <a:ext cx="6881100" cy="2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525" tIns="79525" rIns="79525" bIns="79525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None/>
              <a:defRPr sz="1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Noto Sans Symbols"/>
              <a:buNone/>
              <a:defRPr sz="10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" name="Google Shape;69;p6"/>
          <p:cNvSpPr txBox="1">
            <a:spLocks noGrp="1"/>
          </p:cNvSpPr>
          <p:nvPr>
            <p:ph type="ftr" idx="11"/>
          </p:nvPr>
        </p:nvSpPr>
        <p:spPr>
          <a:xfrm>
            <a:off x="351691" y="6575786"/>
            <a:ext cx="6880800" cy="1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525" tIns="79525" rIns="79525" bIns="795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7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06400" marR="0" lvl="1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787400" marR="0" lvl="2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193800" marR="0" lvl="3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600200" marR="0" lvl="4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981200" marR="0" lvl="5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387600" marR="0" lvl="6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794000" marR="0" lvl="7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175000" marR="0" lvl="8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Google Shape;70;p6"/>
          <p:cNvSpPr txBox="1">
            <a:spLocks noGrp="1"/>
          </p:cNvSpPr>
          <p:nvPr>
            <p:ph type="sldNum" idx="12"/>
          </p:nvPr>
        </p:nvSpPr>
        <p:spPr>
          <a:xfrm>
            <a:off x="8359678" y="6575786"/>
            <a:ext cx="432600" cy="1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8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8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8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8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8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8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8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8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8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71" name="Google Shape;71;p6"/>
          <p:cNvSpPr txBox="1">
            <a:spLocks noGrp="1"/>
          </p:cNvSpPr>
          <p:nvPr>
            <p:ph type="body" idx="4"/>
          </p:nvPr>
        </p:nvSpPr>
        <p:spPr>
          <a:xfrm>
            <a:off x="351691" y="5949951"/>
            <a:ext cx="6880800" cy="3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525" tIns="79525" rIns="79525" bIns="79525" anchor="b" anchorCtr="0">
            <a:noAutofit/>
          </a:bodyPr>
          <a:lstStyle>
            <a:lvl1pPr marL="457200" marR="0" lvl="0" indent="-273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Arial"/>
              <a:buAutoNum type="arabicPeriod"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None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None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Noto Sans Symbols"/>
              <a:buNone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Arial"/>
              <a:buNone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72" name="Google Shape;72;p6"/>
          <p:cNvGrpSpPr/>
          <p:nvPr/>
        </p:nvGrpSpPr>
        <p:grpSpPr>
          <a:xfrm>
            <a:off x="7723162" y="243568"/>
            <a:ext cx="1094986" cy="375416"/>
            <a:chOff x="561" y="2269"/>
            <a:chExt cx="4746" cy="1502"/>
          </a:xfrm>
        </p:grpSpPr>
        <p:sp>
          <p:nvSpPr>
            <p:cNvPr id="73" name="Google Shape;73;p6"/>
            <p:cNvSpPr/>
            <p:nvPr/>
          </p:nvSpPr>
          <p:spPr>
            <a:xfrm>
              <a:off x="561" y="2271"/>
              <a:ext cx="4500" cy="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9525" tIns="39750" rIns="79525" bIns="397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6"/>
            <p:cNvSpPr/>
            <p:nvPr/>
          </p:nvSpPr>
          <p:spPr>
            <a:xfrm>
              <a:off x="561" y="2905"/>
              <a:ext cx="600" cy="600"/>
            </a:xfrm>
            <a:prstGeom prst="ellipse">
              <a:avLst/>
            </a:prstGeom>
            <a:solidFill>
              <a:srgbClr val="841439"/>
            </a:solidFill>
            <a:ln>
              <a:noFill/>
            </a:ln>
          </p:spPr>
          <p:txBody>
            <a:bodyPr spcFirstLastPara="1" wrap="square" lIns="79525" tIns="39750" rIns="79525" bIns="397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6"/>
            <p:cNvSpPr/>
            <p:nvPr/>
          </p:nvSpPr>
          <p:spPr>
            <a:xfrm>
              <a:off x="1200" y="2269"/>
              <a:ext cx="1500" cy="1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cubicBezTo>
                    <a:pt x="0" y="120000"/>
                    <a:pt x="0" y="120000"/>
                    <a:pt x="0" y="120000"/>
                  </a:cubicBezTo>
                  <a:cubicBezTo>
                    <a:pt x="15477" y="120000"/>
                    <a:pt x="15477" y="120000"/>
                    <a:pt x="15477" y="120000"/>
                  </a:cubicBezTo>
                  <a:cubicBezTo>
                    <a:pt x="15477" y="18422"/>
                    <a:pt x="15477" y="18422"/>
                    <a:pt x="15477" y="18422"/>
                  </a:cubicBezTo>
                  <a:cubicBezTo>
                    <a:pt x="15477" y="18422"/>
                    <a:pt x="39696" y="18422"/>
                    <a:pt x="51350" y="18422"/>
                  </a:cubicBezTo>
                  <a:cubicBezTo>
                    <a:pt x="51350" y="120000"/>
                    <a:pt x="51350" y="120000"/>
                    <a:pt x="51350" y="120000"/>
                  </a:cubicBezTo>
                  <a:cubicBezTo>
                    <a:pt x="66828" y="120000"/>
                    <a:pt x="66828" y="120000"/>
                    <a:pt x="66828" y="120000"/>
                  </a:cubicBezTo>
                  <a:cubicBezTo>
                    <a:pt x="66828" y="18422"/>
                    <a:pt x="66828" y="18422"/>
                    <a:pt x="66828" y="18422"/>
                  </a:cubicBezTo>
                  <a:cubicBezTo>
                    <a:pt x="77207" y="18422"/>
                    <a:pt x="85948" y="18422"/>
                    <a:pt x="90682" y="18422"/>
                  </a:cubicBezTo>
                  <a:cubicBezTo>
                    <a:pt x="98694" y="18422"/>
                    <a:pt x="104339" y="25074"/>
                    <a:pt x="104339" y="39658"/>
                  </a:cubicBezTo>
                  <a:cubicBezTo>
                    <a:pt x="104339" y="120000"/>
                    <a:pt x="104339" y="120000"/>
                    <a:pt x="104339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88528"/>
                    <a:pt x="120000" y="61151"/>
                    <a:pt x="120000" y="33773"/>
                  </a:cubicBezTo>
                  <a:cubicBezTo>
                    <a:pt x="120000" y="17398"/>
                    <a:pt x="113990" y="0"/>
                    <a:pt x="98512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</p:spPr>
          <p:txBody>
            <a:bodyPr spcFirstLastPara="1" wrap="square" lIns="79525" tIns="39750" rIns="79525" bIns="397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6"/>
            <p:cNvSpPr/>
            <p:nvPr/>
          </p:nvSpPr>
          <p:spPr>
            <a:xfrm>
              <a:off x="2877" y="2269"/>
              <a:ext cx="1200" cy="1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1025" y="0"/>
                  </a:moveTo>
                  <a:cubicBezTo>
                    <a:pt x="7179" y="0"/>
                    <a:pt x="0" y="15863"/>
                    <a:pt x="0" y="33262"/>
                  </a:cubicBezTo>
                  <a:cubicBezTo>
                    <a:pt x="0" y="52196"/>
                    <a:pt x="7948" y="68059"/>
                    <a:pt x="29487" y="68059"/>
                  </a:cubicBezTo>
                  <a:cubicBezTo>
                    <a:pt x="48974" y="68059"/>
                    <a:pt x="67179" y="68059"/>
                    <a:pt x="81794" y="68059"/>
                  </a:cubicBezTo>
                  <a:cubicBezTo>
                    <a:pt x="97692" y="68059"/>
                    <a:pt x="97692" y="80341"/>
                    <a:pt x="97692" y="85714"/>
                  </a:cubicBezTo>
                  <a:cubicBezTo>
                    <a:pt x="97692" y="91087"/>
                    <a:pt x="97692" y="101833"/>
                    <a:pt x="82051" y="101833"/>
                  </a:cubicBezTo>
                  <a:cubicBezTo>
                    <a:pt x="69743" y="101833"/>
                    <a:pt x="2051" y="101833"/>
                    <a:pt x="2051" y="101833"/>
                  </a:cubicBezTo>
                  <a:cubicBezTo>
                    <a:pt x="2051" y="101833"/>
                    <a:pt x="2051" y="114882"/>
                    <a:pt x="2051" y="120000"/>
                  </a:cubicBezTo>
                  <a:cubicBezTo>
                    <a:pt x="91282" y="120000"/>
                    <a:pt x="91282" y="120000"/>
                    <a:pt x="91282" y="120000"/>
                  </a:cubicBezTo>
                  <a:cubicBezTo>
                    <a:pt x="113589" y="120000"/>
                    <a:pt x="120000" y="106950"/>
                    <a:pt x="120000" y="85970"/>
                  </a:cubicBezTo>
                  <a:cubicBezTo>
                    <a:pt x="120000" y="60895"/>
                    <a:pt x="111794" y="49637"/>
                    <a:pt x="92820" y="49637"/>
                  </a:cubicBezTo>
                  <a:cubicBezTo>
                    <a:pt x="70256" y="49637"/>
                    <a:pt x="54615" y="49637"/>
                    <a:pt x="36410" y="49637"/>
                  </a:cubicBezTo>
                  <a:cubicBezTo>
                    <a:pt x="22051" y="49637"/>
                    <a:pt x="22051" y="40170"/>
                    <a:pt x="22051" y="33773"/>
                  </a:cubicBezTo>
                  <a:cubicBezTo>
                    <a:pt x="22051" y="28656"/>
                    <a:pt x="23589" y="18422"/>
                    <a:pt x="38717" y="18422"/>
                  </a:cubicBezTo>
                  <a:cubicBezTo>
                    <a:pt x="54871" y="18422"/>
                    <a:pt x="115897" y="18422"/>
                    <a:pt x="115897" y="18422"/>
                  </a:cubicBezTo>
                  <a:cubicBezTo>
                    <a:pt x="115897" y="11002"/>
                    <a:pt x="115897" y="6908"/>
                    <a:pt x="115897" y="0"/>
                  </a:cubicBezTo>
                  <a:cubicBezTo>
                    <a:pt x="31025" y="0"/>
                    <a:pt x="31025" y="0"/>
                    <a:pt x="31025" y="0"/>
                  </a:cubicBez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</p:spPr>
          <p:txBody>
            <a:bodyPr spcFirstLastPara="1" wrap="square" lIns="79525" tIns="39750" rIns="79525" bIns="397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6"/>
            <p:cNvSpPr/>
            <p:nvPr/>
          </p:nvSpPr>
          <p:spPr>
            <a:xfrm>
              <a:off x="4107" y="2269"/>
              <a:ext cx="1200" cy="1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4251" y="0"/>
                  </a:moveTo>
                  <a:cubicBezTo>
                    <a:pt x="24468" y="0"/>
                    <a:pt x="16919" y="2349"/>
                    <a:pt x="11453" y="5676"/>
                  </a:cubicBezTo>
                  <a:cubicBezTo>
                    <a:pt x="5726" y="9200"/>
                    <a:pt x="260" y="13703"/>
                    <a:pt x="0" y="29168"/>
                  </a:cubicBezTo>
                  <a:cubicBezTo>
                    <a:pt x="0" y="45611"/>
                    <a:pt x="0" y="45611"/>
                    <a:pt x="0" y="45611"/>
                  </a:cubicBezTo>
                  <a:cubicBezTo>
                    <a:pt x="0" y="62251"/>
                    <a:pt x="0" y="62251"/>
                    <a:pt x="0" y="62251"/>
                  </a:cubicBezTo>
                  <a:cubicBezTo>
                    <a:pt x="0" y="78694"/>
                    <a:pt x="5986" y="83197"/>
                    <a:pt x="12234" y="87112"/>
                  </a:cubicBezTo>
                  <a:cubicBezTo>
                    <a:pt x="16399" y="89265"/>
                    <a:pt x="23167" y="91810"/>
                    <a:pt x="44251" y="91810"/>
                  </a:cubicBezTo>
                  <a:cubicBezTo>
                    <a:pt x="97874" y="91810"/>
                    <a:pt x="97874" y="91810"/>
                    <a:pt x="97874" y="91810"/>
                  </a:cubicBezTo>
                  <a:cubicBezTo>
                    <a:pt x="97874" y="91810"/>
                    <a:pt x="97874" y="94747"/>
                    <a:pt x="97874" y="95334"/>
                  </a:cubicBezTo>
                  <a:cubicBezTo>
                    <a:pt x="97874" y="102381"/>
                    <a:pt x="96052" y="105318"/>
                    <a:pt x="85379" y="105318"/>
                  </a:cubicBezTo>
                  <a:cubicBezTo>
                    <a:pt x="15878" y="105318"/>
                    <a:pt x="15878" y="105318"/>
                    <a:pt x="15878" y="105318"/>
                  </a:cubicBezTo>
                  <a:cubicBezTo>
                    <a:pt x="15878" y="120000"/>
                    <a:pt x="15878" y="120000"/>
                    <a:pt x="15878" y="120000"/>
                  </a:cubicBezTo>
                  <a:cubicBezTo>
                    <a:pt x="92668" y="120000"/>
                    <a:pt x="92668" y="120000"/>
                    <a:pt x="92668" y="120000"/>
                  </a:cubicBezTo>
                  <a:cubicBezTo>
                    <a:pt x="113232" y="120000"/>
                    <a:pt x="119999" y="113148"/>
                    <a:pt x="119999" y="100032"/>
                  </a:cubicBezTo>
                  <a:cubicBezTo>
                    <a:pt x="119999" y="0"/>
                    <a:pt x="119999" y="0"/>
                    <a:pt x="119999" y="0"/>
                  </a:cubicBezTo>
                  <a:lnTo>
                    <a:pt x="44251" y="0"/>
                  </a:lnTo>
                  <a:close/>
                  <a:moveTo>
                    <a:pt x="97874" y="77911"/>
                  </a:moveTo>
                  <a:cubicBezTo>
                    <a:pt x="51019" y="77911"/>
                    <a:pt x="51019" y="77911"/>
                    <a:pt x="51019" y="77911"/>
                  </a:cubicBezTo>
                  <a:cubicBezTo>
                    <a:pt x="37223" y="77911"/>
                    <a:pt x="23167" y="78694"/>
                    <a:pt x="22906" y="65187"/>
                  </a:cubicBezTo>
                  <a:cubicBezTo>
                    <a:pt x="22906" y="64600"/>
                    <a:pt x="22906" y="59706"/>
                    <a:pt x="22906" y="45220"/>
                  </a:cubicBezTo>
                  <a:cubicBezTo>
                    <a:pt x="22906" y="33083"/>
                    <a:pt x="22646" y="30146"/>
                    <a:pt x="22906" y="28972"/>
                  </a:cubicBezTo>
                  <a:cubicBezTo>
                    <a:pt x="23687" y="17618"/>
                    <a:pt x="29154" y="13703"/>
                    <a:pt x="52060" y="14094"/>
                  </a:cubicBezTo>
                  <a:cubicBezTo>
                    <a:pt x="53362" y="14094"/>
                    <a:pt x="97874" y="14094"/>
                    <a:pt x="97874" y="14094"/>
                  </a:cubicBezTo>
                  <a:lnTo>
                    <a:pt x="97874" y="77911"/>
                  </a:ln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</p:spPr>
          <p:txBody>
            <a:bodyPr spcFirstLastPara="1" wrap="square" lIns="79525" tIns="39750" rIns="79525" bIns="397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(msg)">
  <p:cSld name="Title only (msg)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7"/>
          <p:cNvSpPr txBox="1">
            <a:spLocks noGrp="1"/>
          </p:cNvSpPr>
          <p:nvPr>
            <p:ph type="ftr" idx="11"/>
          </p:nvPr>
        </p:nvSpPr>
        <p:spPr>
          <a:xfrm>
            <a:off x="351691" y="6575786"/>
            <a:ext cx="6880800" cy="1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525" tIns="79525" rIns="79525" bIns="795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7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06400" marR="0" lvl="1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787400" marR="0" lvl="2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193800" marR="0" lvl="3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600200" marR="0" lvl="4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981200" marR="0" lvl="5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387600" marR="0" lvl="6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794000" marR="0" lvl="7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175000" marR="0" lvl="8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0" name="Google Shape;80;p7"/>
          <p:cNvSpPr txBox="1">
            <a:spLocks noGrp="1"/>
          </p:cNvSpPr>
          <p:nvPr>
            <p:ph type="sldNum" idx="12"/>
          </p:nvPr>
        </p:nvSpPr>
        <p:spPr>
          <a:xfrm>
            <a:off x="8359678" y="6575786"/>
            <a:ext cx="432600" cy="1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8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8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8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8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8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8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8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8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8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81" name="Google Shape;81;p7"/>
          <p:cNvSpPr txBox="1">
            <a:spLocks noGrp="1"/>
          </p:cNvSpPr>
          <p:nvPr>
            <p:ph type="body" idx="1"/>
          </p:nvPr>
        </p:nvSpPr>
        <p:spPr>
          <a:xfrm>
            <a:off x="351691" y="134279"/>
            <a:ext cx="6881100" cy="2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525" tIns="79525" rIns="79525" bIns="79525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None/>
              <a:defRPr sz="1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Noto Sans Symbols"/>
              <a:buNone/>
              <a:defRPr sz="10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Google Shape;82;p7"/>
          <p:cNvSpPr txBox="1">
            <a:spLocks noGrp="1"/>
          </p:cNvSpPr>
          <p:nvPr>
            <p:ph type="body" idx="2"/>
          </p:nvPr>
        </p:nvSpPr>
        <p:spPr>
          <a:xfrm>
            <a:off x="351691" y="5949951"/>
            <a:ext cx="6880800" cy="3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525" tIns="79525" rIns="79525" bIns="79525" anchor="b" anchorCtr="0">
            <a:noAutofit/>
          </a:bodyPr>
          <a:lstStyle>
            <a:lvl1pPr marL="457200" marR="0" lvl="0" indent="-273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Arial"/>
              <a:buAutoNum type="arabicPeriod"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None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None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Noto Sans Symbols"/>
              <a:buNone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Arial"/>
              <a:buNone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83" name="Google Shape;83;p7"/>
          <p:cNvGrpSpPr/>
          <p:nvPr/>
        </p:nvGrpSpPr>
        <p:grpSpPr>
          <a:xfrm>
            <a:off x="7723162" y="243568"/>
            <a:ext cx="1094986" cy="375416"/>
            <a:chOff x="561" y="2269"/>
            <a:chExt cx="4746" cy="1502"/>
          </a:xfrm>
        </p:grpSpPr>
        <p:sp>
          <p:nvSpPr>
            <p:cNvPr id="84" name="Google Shape;84;p7"/>
            <p:cNvSpPr/>
            <p:nvPr/>
          </p:nvSpPr>
          <p:spPr>
            <a:xfrm>
              <a:off x="561" y="2271"/>
              <a:ext cx="4500" cy="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9525" tIns="39750" rIns="79525" bIns="397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7"/>
            <p:cNvSpPr/>
            <p:nvPr/>
          </p:nvSpPr>
          <p:spPr>
            <a:xfrm>
              <a:off x="561" y="2905"/>
              <a:ext cx="600" cy="600"/>
            </a:xfrm>
            <a:prstGeom prst="ellipse">
              <a:avLst/>
            </a:prstGeom>
            <a:solidFill>
              <a:srgbClr val="841439"/>
            </a:solidFill>
            <a:ln>
              <a:noFill/>
            </a:ln>
          </p:spPr>
          <p:txBody>
            <a:bodyPr spcFirstLastPara="1" wrap="square" lIns="79525" tIns="39750" rIns="79525" bIns="397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7"/>
            <p:cNvSpPr/>
            <p:nvPr/>
          </p:nvSpPr>
          <p:spPr>
            <a:xfrm>
              <a:off x="1200" y="2269"/>
              <a:ext cx="1500" cy="1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cubicBezTo>
                    <a:pt x="0" y="120000"/>
                    <a:pt x="0" y="120000"/>
                    <a:pt x="0" y="120000"/>
                  </a:cubicBezTo>
                  <a:cubicBezTo>
                    <a:pt x="15477" y="120000"/>
                    <a:pt x="15477" y="120000"/>
                    <a:pt x="15477" y="120000"/>
                  </a:cubicBezTo>
                  <a:cubicBezTo>
                    <a:pt x="15477" y="18422"/>
                    <a:pt x="15477" y="18422"/>
                    <a:pt x="15477" y="18422"/>
                  </a:cubicBezTo>
                  <a:cubicBezTo>
                    <a:pt x="15477" y="18422"/>
                    <a:pt x="39696" y="18422"/>
                    <a:pt x="51350" y="18422"/>
                  </a:cubicBezTo>
                  <a:cubicBezTo>
                    <a:pt x="51350" y="120000"/>
                    <a:pt x="51350" y="120000"/>
                    <a:pt x="51350" y="120000"/>
                  </a:cubicBezTo>
                  <a:cubicBezTo>
                    <a:pt x="66828" y="120000"/>
                    <a:pt x="66828" y="120000"/>
                    <a:pt x="66828" y="120000"/>
                  </a:cubicBezTo>
                  <a:cubicBezTo>
                    <a:pt x="66828" y="18422"/>
                    <a:pt x="66828" y="18422"/>
                    <a:pt x="66828" y="18422"/>
                  </a:cubicBezTo>
                  <a:cubicBezTo>
                    <a:pt x="77207" y="18422"/>
                    <a:pt x="85948" y="18422"/>
                    <a:pt x="90682" y="18422"/>
                  </a:cubicBezTo>
                  <a:cubicBezTo>
                    <a:pt x="98694" y="18422"/>
                    <a:pt x="104339" y="25074"/>
                    <a:pt x="104339" y="39658"/>
                  </a:cubicBezTo>
                  <a:cubicBezTo>
                    <a:pt x="104339" y="120000"/>
                    <a:pt x="104339" y="120000"/>
                    <a:pt x="104339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88528"/>
                    <a:pt x="120000" y="61151"/>
                    <a:pt x="120000" y="33773"/>
                  </a:cubicBezTo>
                  <a:cubicBezTo>
                    <a:pt x="120000" y="17398"/>
                    <a:pt x="113990" y="0"/>
                    <a:pt x="98512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</p:spPr>
          <p:txBody>
            <a:bodyPr spcFirstLastPara="1" wrap="square" lIns="79525" tIns="39750" rIns="79525" bIns="397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7"/>
            <p:cNvSpPr/>
            <p:nvPr/>
          </p:nvSpPr>
          <p:spPr>
            <a:xfrm>
              <a:off x="2877" y="2269"/>
              <a:ext cx="1200" cy="1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1025" y="0"/>
                  </a:moveTo>
                  <a:cubicBezTo>
                    <a:pt x="7179" y="0"/>
                    <a:pt x="0" y="15863"/>
                    <a:pt x="0" y="33262"/>
                  </a:cubicBezTo>
                  <a:cubicBezTo>
                    <a:pt x="0" y="52196"/>
                    <a:pt x="7948" y="68059"/>
                    <a:pt x="29487" y="68059"/>
                  </a:cubicBezTo>
                  <a:cubicBezTo>
                    <a:pt x="48974" y="68059"/>
                    <a:pt x="67179" y="68059"/>
                    <a:pt x="81794" y="68059"/>
                  </a:cubicBezTo>
                  <a:cubicBezTo>
                    <a:pt x="97692" y="68059"/>
                    <a:pt x="97692" y="80341"/>
                    <a:pt x="97692" y="85714"/>
                  </a:cubicBezTo>
                  <a:cubicBezTo>
                    <a:pt x="97692" y="91087"/>
                    <a:pt x="97692" y="101833"/>
                    <a:pt x="82051" y="101833"/>
                  </a:cubicBezTo>
                  <a:cubicBezTo>
                    <a:pt x="69743" y="101833"/>
                    <a:pt x="2051" y="101833"/>
                    <a:pt x="2051" y="101833"/>
                  </a:cubicBezTo>
                  <a:cubicBezTo>
                    <a:pt x="2051" y="101833"/>
                    <a:pt x="2051" y="114882"/>
                    <a:pt x="2051" y="120000"/>
                  </a:cubicBezTo>
                  <a:cubicBezTo>
                    <a:pt x="91282" y="120000"/>
                    <a:pt x="91282" y="120000"/>
                    <a:pt x="91282" y="120000"/>
                  </a:cubicBezTo>
                  <a:cubicBezTo>
                    <a:pt x="113589" y="120000"/>
                    <a:pt x="120000" y="106950"/>
                    <a:pt x="120000" y="85970"/>
                  </a:cubicBezTo>
                  <a:cubicBezTo>
                    <a:pt x="120000" y="60895"/>
                    <a:pt x="111794" y="49637"/>
                    <a:pt x="92820" y="49637"/>
                  </a:cubicBezTo>
                  <a:cubicBezTo>
                    <a:pt x="70256" y="49637"/>
                    <a:pt x="54615" y="49637"/>
                    <a:pt x="36410" y="49637"/>
                  </a:cubicBezTo>
                  <a:cubicBezTo>
                    <a:pt x="22051" y="49637"/>
                    <a:pt x="22051" y="40170"/>
                    <a:pt x="22051" y="33773"/>
                  </a:cubicBezTo>
                  <a:cubicBezTo>
                    <a:pt x="22051" y="28656"/>
                    <a:pt x="23589" y="18422"/>
                    <a:pt x="38717" y="18422"/>
                  </a:cubicBezTo>
                  <a:cubicBezTo>
                    <a:pt x="54871" y="18422"/>
                    <a:pt x="115897" y="18422"/>
                    <a:pt x="115897" y="18422"/>
                  </a:cubicBezTo>
                  <a:cubicBezTo>
                    <a:pt x="115897" y="11002"/>
                    <a:pt x="115897" y="6908"/>
                    <a:pt x="115897" y="0"/>
                  </a:cubicBezTo>
                  <a:cubicBezTo>
                    <a:pt x="31025" y="0"/>
                    <a:pt x="31025" y="0"/>
                    <a:pt x="31025" y="0"/>
                  </a:cubicBez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</p:spPr>
          <p:txBody>
            <a:bodyPr spcFirstLastPara="1" wrap="square" lIns="79525" tIns="39750" rIns="79525" bIns="397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7"/>
            <p:cNvSpPr/>
            <p:nvPr/>
          </p:nvSpPr>
          <p:spPr>
            <a:xfrm>
              <a:off x="4107" y="2269"/>
              <a:ext cx="1200" cy="1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4251" y="0"/>
                  </a:moveTo>
                  <a:cubicBezTo>
                    <a:pt x="24468" y="0"/>
                    <a:pt x="16919" y="2349"/>
                    <a:pt x="11453" y="5676"/>
                  </a:cubicBezTo>
                  <a:cubicBezTo>
                    <a:pt x="5726" y="9200"/>
                    <a:pt x="260" y="13703"/>
                    <a:pt x="0" y="29168"/>
                  </a:cubicBezTo>
                  <a:cubicBezTo>
                    <a:pt x="0" y="45611"/>
                    <a:pt x="0" y="45611"/>
                    <a:pt x="0" y="45611"/>
                  </a:cubicBezTo>
                  <a:cubicBezTo>
                    <a:pt x="0" y="62251"/>
                    <a:pt x="0" y="62251"/>
                    <a:pt x="0" y="62251"/>
                  </a:cubicBezTo>
                  <a:cubicBezTo>
                    <a:pt x="0" y="78694"/>
                    <a:pt x="5986" y="83197"/>
                    <a:pt x="12234" y="87112"/>
                  </a:cubicBezTo>
                  <a:cubicBezTo>
                    <a:pt x="16399" y="89265"/>
                    <a:pt x="23167" y="91810"/>
                    <a:pt x="44251" y="91810"/>
                  </a:cubicBezTo>
                  <a:cubicBezTo>
                    <a:pt x="97874" y="91810"/>
                    <a:pt x="97874" y="91810"/>
                    <a:pt x="97874" y="91810"/>
                  </a:cubicBezTo>
                  <a:cubicBezTo>
                    <a:pt x="97874" y="91810"/>
                    <a:pt x="97874" y="94747"/>
                    <a:pt x="97874" y="95334"/>
                  </a:cubicBezTo>
                  <a:cubicBezTo>
                    <a:pt x="97874" y="102381"/>
                    <a:pt x="96052" y="105318"/>
                    <a:pt x="85379" y="105318"/>
                  </a:cubicBezTo>
                  <a:cubicBezTo>
                    <a:pt x="15878" y="105318"/>
                    <a:pt x="15878" y="105318"/>
                    <a:pt x="15878" y="105318"/>
                  </a:cubicBezTo>
                  <a:cubicBezTo>
                    <a:pt x="15878" y="120000"/>
                    <a:pt x="15878" y="120000"/>
                    <a:pt x="15878" y="120000"/>
                  </a:cubicBezTo>
                  <a:cubicBezTo>
                    <a:pt x="92668" y="120000"/>
                    <a:pt x="92668" y="120000"/>
                    <a:pt x="92668" y="120000"/>
                  </a:cubicBezTo>
                  <a:cubicBezTo>
                    <a:pt x="113232" y="120000"/>
                    <a:pt x="119999" y="113148"/>
                    <a:pt x="119999" y="100032"/>
                  </a:cubicBezTo>
                  <a:cubicBezTo>
                    <a:pt x="119999" y="0"/>
                    <a:pt x="119999" y="0"/>
                    <a:pt x="119999" y="0"/>
                  </a:cubicBezTo>
                  <a:lnTo>
                    <a:pt x="44251" y="0"/>
                  </a:lnTo>
                  <a:close/>
                  <a:moveTo>
                    <a:pt x="97874" y="77911"/>
                  </a:moveTo>
                  <a:cubicBezTo>
                    <a:pt x="51019" y="77911"/>
                    <a:pt x="51019" y="77911"/>
                    <a:pt x="51019" y="77911"/>
                  </a:cubicBezTo>
                  <a:cubicBezTo>
                    <a:pt x="37223" y="77911"/>
                    <a:pt x="23167" y="78694"/>
                    <a:pt x="22906" y="65187"/>
                  </a:cubicBezTo>
                  <a:cubicBezTo>
                    <a:pt x="22906" y="64600"/>
                    <a:pt x="22906" y="59706"/>
                    <a:pt x="22906" y="45220"/>
                  </a:cubicBezTo>
                  <a:cubicBezTo>
                    <a:pt x="22906" y="33083"/>
                    <a:pt x="22646" y="30146"/>
                    <a:pt x="22906" y="28972"/>
                  </a:cubicBezTo>
                  <a:cubicBezTo>
                    <a:pt x="23687" y="17618"/>
                    <a:pt x="29154" y="13703"/>
                    <a:pt x="52060" y="14094"/>
                  </a:cubicBezTo>
                  <a:cubicBezTo>
                    <a:pt x="53362" y="14094"/>
                    <a:pt x="97874" y="14094"/>
                    <a:pt x="97874" y="14094"/>
                  </a:cubicBezTo>
                  <a:lnTo>
                    <a:pt x="97874" y="77911"/>
                  </a:ln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</p:spPr>
          <p:txBody>
            <a:bodyPr spcFirstLastPara="1" wrap="square" lIns="79525" tIns="39750" rIns="79525" bIns="397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9" name="Google Shape;89;p7"/>
          <p:cNvSpPr txBox="1">
            <a:spLocks noGrp="1"/>
          </p:cNvSpPr>
          <p:nvPr>
            <p:ph type="title"/>
          </p:nvPr>
        </p:nvSpPr>
        <p:spPr>
          <a:xfrm>
            <a:off x="351691" y="412750"/>
            <a:ext cx="6880800" cy="83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525" tIns="79525" rIns="79525" bIns="79525" anchor="ctr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indent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indent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indent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indent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indent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indent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indent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id Image (msg)">
  <p:cSld name="Solid Image (msg)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91;p8"/>
          <p:cNvGrpSpPr/>
          <p:nvPr/>
        </p:nvGrpSpPr>
        <p:grpSpPr>
          <a:xfrm>
            <a:off x="7723162" y="243568"/>
            <a:ext cx="1094986" cy="375416"/>
            <a:chOff x="561" y="2269"/>
            <a:chExt cx="4746" cy="1502"/>
          </a:xfrm>
        </p:grpSpPr>
        <p:sp>
          <p:nvSpPr>
            <p:cNvPr id="92" name="Google Shape;92;p8"/>
            <p:cNvSpPr/>
            <p:nvPr/>
          </p:nvSpPr>
          <p:spPr>
            <a:xfrm>
              <a:off x="561" y="2271"/>
              <a:ext cx="4500" cy="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9525" tIns="39750" rIns="79525" bIns="397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8"/>
            <p:cNvSpPr/>
            <p:nvPr/>
          </p:nvSpPr>
          <p:spPr>
            <a:xfrm>
              <a:off x="561" y="2905"/>
              <a:ext cx="600" cy="600"/>
            </a:xfrm>
            <a:prstGeom prst="ellipse">
              <a:avLst/>
            </a:prstGeom>
            <a:solidFill>
              <a:srgbClr val="841439"/>
            </a:solidFill>
            <a:ln>
              <a:noFill/>
            </a:ln>
          </p:spPr>
          <p:txBody>
            <a:bodyPr spcFirstLastPara="1" wrap="square" lIns="79525" tIns="39750" rIns="79525" bIns="397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8"/>
            <p:cNvSpPr/>
            <p:nvPr/>
          </p:nvSpPr>
          <p:spPr>
            <a:xfrm>
              <a:off x="1200" y="2269"/>
              <a:ext cx="1500" cy="1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cubicBezTo>
                    <a:pt x="0" y="120000"/>
                    <a:pt x="0" y="120000"/>
                    <a:pt x="0" y="120000"/>
                  </a:cubicBezTo>
                  <a:cubicBezTo>
                    <a:pt x="15477" y="120000"/>
                    <a:pt x="15477" y="120000"/>
                    <a:pt x="15477" y="120000"/>
                  </a:cubicBezTo>
                  <a:cubicBezTo>
                    <a:pt x="15477" y="18422"/>
                    <a:pt x="15477" y="18422"/>
                    <a:pt x="15477" y="18422"/>
                  </a:cubicBezTo>
                  <a:cubicBezTo>
                    <a:pt x="15477" y="18422"/>
                    <a:pt x="39696" y="18422"/>
                    <a:pt x="51350" y="18422"/>
                  </a:cubicBezTo>
                  <a:cubicBezTo>
                    <a:pt x="51350" y="120000"/>
                    <a:pt x="51350" y="120000"/>
                    <a:pt x="51350" y="120000"/>
                  </a:cubicBezTo>
                  <a:cubicBezTo>
                    <a:pt x="66828" y="120000"/>
                    <a:pt x="66828" y="120000"/>
                    <a:pt x="66828" y="120000"/>
                  </a:cubicBezTo>
                  <a:cubicBezTo>
                    <a:pt x="66828" y="18422"/>
                    <a:pt x="66828" y="18422"/>
                    <a:pt x="66828" y="18422"/>
                  </a:cubicBezTo>
                  <a:cubicBezTo>
                    <a:pt x="77207" y="18422"/>
                    <a:pt x="85948" y="18422"/>
                    <a:pt x="90682" y="18422"/>
                  </a:cubicBezTo>
                  <a:cubicBezTo>
                    <a:pt x="98694" y="18422"/>
                    <a:pt x="104339" y="25074"/>
                    <a:pt x="104339" y="39658"/>
                  </a:cubicBezTo>
                  <a:cubicBezTo>
                    <a:pt x="104339" y="120000"/>
                    <a:pt x="104339" y="120000"/>
                    <a:pt x="104339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88528"/>
                    <a:pt x="120000" y="61151"/>
                    <a:pt x="120000" y="33773"/>
                  </a:cubicBezTo>
                  <a:cubicBezTo>
                    <a:pt x="120000" y="17398"/>
                    <a:pt x="113990" y="0"/>
                    <a:pt x="98512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</p:spPr>
          <p:txBody>
            <a:bodyPr spcFirstLastPara="1" wrap="square" lIns="79525" tIns="39750" rIns="79525" bIns="397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8"/>
            <p:cNvSpPr/>
            <p:nvPr/>
          </p:nvSpPr>
          <p:spPr>
            <a:xfrm>
              <a:off x="2877" y="2269"/>
              <a:ext cx="1200" cy="1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1025" y="0"/>
                  </a:moveTo>
                  <a:cubicBezTo>
                    <a:pt x="7179" y="0"/>
                    <a:pt x="0" y="15863"/>
                    <a:pt x="0" y="33262"/>
                  </a:cubicBezTo>
                  <a:cubicBezTo>
                    <a:pt x="0" y="52196"/>
                    <a:pt x="7948" y="68059"/>
                    <a:pt x="29487" y="68059"/>
                  </a:cubicBezTo>
                  <a:cubicBezTo>
                    <a:pt x="48974" y="68059"/>
                    <a:pt x="67179" y="68059"/>
                    <a:pt x="81794" y="68059"/>
                  </a:cubicBezTo>
                  <a:cubicBezTo>
                    <a:pt x="97692" y="68059"/>
                    <a:pt x="97692" y="80341"/>
                    <a:pt x="97692" y="85714"/>
                  </a:cubicBezTo>
                  <a:cubicBezTo>
                    <a:pt x="97692" y="91087"/>
                    <a:pt x="97692" y="101833"/>
                    <a:pt x="82051" y="101833"/>
                  </a:cubicBezTo>
                  <a:cubicBezTo>
                    <a:pt x="69743" y="101833"/>
                    <a:pt x="2051" y="101833"/>
                    <a:pt x="2051" y="101833"/>
                  </a:cubicBezTo>
                  <a:cubicBezTo>
                    <a:pt x="2051" y="101833"/>
                    <a:pt x="2051" y="114882"/>
                    <a:pt x="2051" y="120000"/>
                  </a:cubicBezTo>
                  <a:cubicBezTo>
                    <a:pt x="91282" y="120000"/>
                    <a:pt x="91282" y="120000"/>
                    <a:pt x="91282" y="120000"/>
                  </a:cubicBezTo>
                  <a:cubicBezTo>
                    <a:pt x="113589" y="120000"/>
                    <a:pt x="120000" y="106950"/>
                    <a:pt x="120000" y="85970"/>
                  </a:cubicBezTo>
                  <a:cubicBezTo>
                    <a:pt x="120000" y="60895"/>
                    <a:pt x="111794" y="49637"/>
                    <a:pt x="92820" y="49637"/>
                  </a:cubicBezTo>
                  <a:cubicBezTo>
                    <a:pt x="70256" y="49637"/>
                    <a:pt x="54615" y="49637"/>
                    <a:pt x="36410" y="49637"/>
                  </a:cubicBezTo>
                  <a:cubicBezTo>
                    <a:pt x="22051" y="49637"/>
                    <a:pt x="22051" y="40170"/>
                    <a:pt x="22051" y="33773"/>
                  </a:cubicBezTo>
                  <a:cubicBezTo>
                    <a:pt x="22051" y="28656"/>
                    <a:pt x="23589" y="18422"/>
                    <a:pt x="38717" y="18422"/>
                  </a:cubicBezTo>
                  <a:cubicBezTo>
                    <a:pt x="54871" y="18422"/>
                    <a:pt x="115897" y="18422"/>
                    <a:pt x="115897" y="18422"/>
                  </a:cubicBezTo>
                  <a:cubicBezTo>
                    <a:pt x="115897" y="11002"/>
                    <a:pt x="115897" y="6908"/>
                    <a:pt x="115897" y="0"/>
                  </a:cubicBezTo>
                  <a:cubicBezTo>
                    <a:pt x="31025" y="0"/>
                    <a:pt x="31025" y="0"/>
                    <a:pt x="31025" y="0"/>
                  </a:cubicBez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</p:spPr>
          <p:txBody>
            <a:bodyPr spcFirstLastPara="1" wrap="square" lIns="79525" tIns="39750" rIns="79525" bIns="397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8"/>
            <p:cNvSpPr/>
            <p:nvPr/>
          </p:nvSpPr>
          <p:spPr>
            <a:xfrm>
              <a:off x="4107" y="2269"/>
              <a:ext cx="1200" cy="1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4251" y="0"/>
                  </a:moveTo>
                  <a:cubicBezTo>
                    <a:pt x="24468" y="0"/>
                    <a:pt x="16919" y="2349"/>
                    <a:pt x="11453" y="5676"/>
                  </a:cubicBezTo>
                  <a:cubicBezTo>
                    <a:pt x="5726" y="9200"/>
                    <a:pt x="260" y="13703"/>
                    <a:pt x="0" y="29168"/>
                  </a:cubicBezTo>
                  <a:cubicBezTo>
                    <a:pt x="0" y="45611"/>
                    <a:pt x="0" y="45611"/>
                    <a:pt x="0" y="45611"/>
                  </a:cubicBezTo>
                  <a:cubicBezTo>
                    <a:pt x="0" y="62251"/>
                    <a:pt x="0" y="62251"/>
                    <a:pt x="0" y="62251"/>
                  </a:cubicBezTo>
                  <a:cubicBezTo>
                    <a:pt x="0" y="78694"/>
                    <a:pt x="5986" y="83197"/>
                    <a:pt x="12234" y="87112"/>
                  </a:cubicBezTo>
                  <a:cubicBezTo>
                    <a:pt x="16399" y="89265"/>
                    <a:pt x="23167" y="91810"/>
                    <a:pt x="44251" y="91810"/>
                  </a:cubicBezTo>
                  <a:cubicBezTo>
                    <a:pt x="97874" y="91810"/>
                    <a:pt x="97874" y="91810"/>
                    <a:pt x="97874" y="91810"/>
                  </a:cubicBezTo>
                  <a:cubicBezTo>
                    <a:pt x="97874" y="91810"/>
                    <a:pt x="97874" y="94747"/>
                    <a:pt x="97874" y="95334"/>
                  </a:cubicBezTo>
                  <a:cubicBezTo>
                    <a:pt x="97874" y="102381"/>
                    <a:pt x="96052" y="105318"/>
                    <a:pt x="85379" y="105318"/>
                  </a:cubicBezTo>
                  <a:cubicBezTo>
                    <a:pt x="15878" y="105318"/>
                    <a:pt x="15878" y="105318"/>
                    <a:pt x="15878" y="105318"/>
                  </a:cubicBezTo>
                  <a:cubicBezTo>
                    <a:pt x="15878" y="120000"/>
                    <a:pt x="15878" y="120000"/>
                    <a:pt x="15878" y="120000"/>
                  </a:cubicBezTo>
                  <a:cubicBezTo>
                    <a:pt x="92668" y="120000"/>
                    <a:pt x="92668" y="120000"/>
                    <a:pt x="92668" y="120000"/>
                  </a:cubicBezTo>
                  <a:cubicBezTo>
                    <a:pt x="113232" y="120000"/>
                    <a:pt x="119999" y="113148"/>
                    <a:pt x="119999" y="100032"/>
                  </a:cubicBezTo>
                  <a:cubicBezTo>
                    <a:pt x="119999" y="0"/>
                    <a:pt x="119999" y="0"/>
                    <a:pt x="119999" y="0"/>
                  </a:cubicBezTo>
                  <a:lnTo>
                    <a:pt x="44251" y="0"/>
                  </a:lnTo>
                  <a:close/>
                  <a:moveTo>
                    <a:pt x="97874" y="77911"/>
                  </a:moveTo>
                  <a:cubicBezTo>
                    <a:pt x="51019" y="77911"/>
                    <a:pt x="51019" y="77911"/>
                    <a:pt x="51019" y="77911"/>
                  </a:cubicBezTo>
                  <a:cubicBezTo>
                    <a:pt x="37223" y="77911"/>
                    <a:pt x="23167" y="78694"/>
                    <a:pt x="22906" y="65187"/>
                  </a:cubicBezTo>
                  <a:cubicBezTo>
                    <a:pt x="22906" y="64600"/>
                    <a:pt x="22906" y="59706"/>
                    <a:pt x="22906" y="45220"/>
                  </a:cubicBezTo>
                  <a:cubicBezTo>
                    <a:pt x="22906" y="33083"/>
                    <a:pt x="22646" y="30146"/>
                    <a:pt x="22906" y="28972"/>
                  </a:cubicBezTo>
                  <a:cubicBezTo>
                    <a:pt x="23687" y="17618"/>
                    <a:pt x="29154" y="13703"/>
                    <a:pt x="52060" y="14094"/>
                  </a:cubicBezTo>
                  <a:cubicBezTo>
                    <a:pt x="53362" y="14094"/>
                    <a:pt x="97874" y="14094"/>
                    <a:pt x="97874" y="14094"/>
                  </a:cubicBezTo>
                  <a:lnTo>
                    <a:pt x="97874" y="77911"/>
                  </a:ln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</p:spPr>
          <p:txBody>
            <a:bodyPr spcFirstLastPara="1" wrap="square" lIns="79525" tIns="39750" rIns="79525" bIns="397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7" name="Google Shape;97;p8"/>
          <p:cNvSpPr txBox="1">
            <a:spLocks noGrp="1"/>
          </p:cNvSpPr>
          <p:nvPr>
            <p:ph type="title"/>
          </p:nvPr>
        </p:nvSpPr>
        <p:spPr>
          <a:xfrm>
            <a:off x="351691" y="412750"/>
            <a:ext cx="6880800" cy="83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525" tIns="79525" rIns="79525" bIns="79525" anchor="ctr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indent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indent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indent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indent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indent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indent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indent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endParaRPr/>
          </a:p>
        </p:txBody>
      </p:sp>
      <p:sp>
        <p:nvSpPr>
          <p:cNvPr id="98" name="Google Shape;98;p8"/>
          <p:cNvSpPr>
            <a:spLocks noGrp="1"/>
          </p:cNvSpPr>
          <p:nvPr>
            <p:ph type="pic" idx="2"/>
          </p:nvPr>
        </p:nvSpPr>
        <p:spPr>
          <a:xfrm>
            <a:off x="0" y="1264722"/>
            <a:ext cx="9144000" cy="52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525" tIns="79525" rIns="79525" bIns="795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95300" marR="0" lvl="1" indent="-254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Char char="−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5800" marR="0" lvl="2" indent="-222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9144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Noto Sans Symbols"/>
              <a:buChar char="−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1303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184400" marR="0" lvl="5" indent="-190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590800" marR="0" lvl="6" indent="-215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971800" marR="0" lvl="7" indent="-190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378200" marR="0" lvl="8" indent="-190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" name="Google Shape;99;p8"/>
          <p:cNvSpPr txBox="1">
            <a:spLocks noGrp="1"/>
          </p:cNvSpPr>
          <p:nvPr>
            <p:ph type="ftr" idx="11"/>
          </p:nvPr>
        </p:nvSpPr>
        <p:spPr>
          <a:xfrm>
            <a:off x="351691" y="6575786"/>
            <a:ext cx="6880800" cy="1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525" tIns="79525" rIns="79525" bIns="795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7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06400" marR="0" lvl="1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787400" marR="0" lvl="2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193800" marR="0" lvl="3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600200" marR="0" lvl="4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981200" marR="0" lvl="5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387600" marR="0" lvl="6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794000" marR="0" lvl="7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175000" marR="0" lvl="8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0" name="Google Shape;100;p8"/>
          <p:cNvSpPr txBox="1">
            <a:spLocks noGrp="1"/>
          </p:cNvSpPr>
          <p:nvPr>
            <p:ph type="sldNum" idx="12"/>
          </p:nvPr>
        </p:nvSpPr>
        <p:spPr>
          <a:xfrm>
            <a:off x="8359678" y="6575786"/>
            <a:ext cx="432600" cy="1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8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8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8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8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8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8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8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8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8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101" name="Google Shape;101;p8"/>
          <p:cNvSpPr txBox="1">
            <a:spLocks noGrp="1"/>
          </p:cNvSpPr>
          <p:nvPr>
            <p:ph type="body" idx="1"/>
          </p:nvPr>
        </p:nvSpPr>
        <p:spPr>
          <a:xfrm>
            <a:off x="351691" y="134279"/>
            <a:ext cx="6881100" cy="2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525" tIns="79525" rIns="79525" bIns="79525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None/>
              <a:defRPr sz="1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Noto Sans Symbols"/>
              <a:buNone/>
              <a:defRPr sz="10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Final Slide (msg)">
  <p:cSld name="Final Slide (msg)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9"/>
          <p:cNvSpPr/>
          <p:nvPr/>
        </p:nvSpPr>
        <p:spPr>
          <a:xfrm>
            <a:off x="0" y="0"/>
            <a:ext cx="9144000" cy="3428700"/>
          </a:xfrm>
          <a:prstGeom prst="rect">
            <a:avLst/>
          </a:prstGeom>
          <a:solidFill>
            <a:srgbClr val="DFDFDF"/>
          </a:solidFill>
          <a:ln>
            <a:noFill/>
          </a:ln>
        </p:spPr>
        <p:txBody>
          <a:bodyPr spcFirstLastPara="1" wrap="square" lIns="79525" tIns="39750" rIns="79525" bIns="397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9"/>
          <p:cNvSpPr/>
          <p:nvPr/>
        </p:nvSpPr>
        <p:spPr>
          <a:xfrm>
            <a:off x="5325930" y="2771562"/>
            <a:ext cx="3451500" cy="49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525" tIns="39750" rIns="79525" bIns="397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9"/>
          <p:cNvSpPr/>
          <p:nvPr/>
        </p:nvSpPr>
        <p:spPr>
          <a:xfrm>
            <a:off x="7161997" y="2545915"/>
            <a:ext cx="1630200" cy="1766400"/>
          </a:xfrm>
          <a:prstGeom prst="ellipse">
            <a:avLst/>
          </a:prstGeom>
          <a:solidFill>
            <a:srgbClr val="841439"/>
          </a:solidFill>
          <a:ln>
            <a:noFill/>
          </a:ln>
        </p:spPr>
        <p:txBody>
          <a:bodyPr spcFirstLastPara="1" wrap="square" lIns="79525" tIns="39750" rIns="79525" bIns="397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37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6" name="Google Shape;106;p9"/>
          <p:cNvGrpSpPr/>
          <p:nvPr/>
        </p:nvGrpSpPr>
        <p:grpSpPr>
          <a:xfrm>
            <a:off x="975038" y="5563030"/>
            <a:ext cx="5321084" cy="513071"/>
            <a:chOff x="1056265" y="533830"/>
            <a:chExt cx="5764364" cy="513071"/>
          </a:xfrm>
        </p:grpSpPr>
        <p:grpSp>
          <p:nvGrpSpPr>
            <p:cNvPr id="107" name="Google Shape;107;p9"/>
            <p:cNvGrpSpPr/>
            <p:nvPr/>
          </p:nvGrpSpPr>
          <p:grpSpPr>
            <a:xfrm>
              <a:off x="1056265" y="533830"/>
              <a:ext cx="1621193" cy="513071"/>
              <a:chOff x="561" y="2269"/>
              <a:chExt cx="4746" cy="1502"/>
            </a:xfrm>
          </p:grpSpPr>
          <p:sp>
            <p:nvSpPr>
              <p:cNvPr id="108" name="Google Shape;108;p9"/>
              <p:cNvSpPr/>
              <p:nvPr/>
            </p:nvSpPr>
            <p:spPr>
              <a:xfrm>
                <a:off x="561" y="2271"/>
                <a:ext cx="4500" cy="1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79525" tIns="39750" rIns="79525" bIns="3975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" name="Google Shape;109;p9"/>
              <p:cNvSpPr/>
              <p:nvPr/>
            </p:nvSpPr>
            <p:spPr>
              <a:xfrm>
                <a:off x="561" y="2905"/>
                <a:ext cx="600" cy="600"/>
              </a:xfrm>
              <a:prstGeom prst="ellipse">
                <a:avLst/>
              </a:prstGeom>
              <a:solidFill>
                <a:srgbClr val="841439"/>
              </a:solidFill>
              <a:ln>
                <a:noFill/>
              </a:ln>
            </p:spPr>
            <p:txBody>
              <a:bodyPr spcFirstLastPara="1" wrap="square" lIns="79525" tIns="39750" rIns="79525" bIns="3975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" name="Google Shape;110;p9"/>
              <p:cNvSpPr/>
              <p:nvPr/>
            </p:nvSpPr>
            <p:spPr>
              <a:xfrm>
                <a:off x="1200" y="2269"/>
                <a:ext cx="1500" cy="120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0" y="0"/>
                    </a:moveTo>
                    <a:cubicBezTo>
                      <a:pt x="0" y="120000"/>
                      <a:pt x="0" y="120000"/>
                      <a:pt x="0" y="120000"/>
                    </a:cubicBezTo>
                    <a:cubicBezTo>
                      <a:pt x="15477" y="120000"/>
                      <a:pt x="15477" y="120000"/>
                      <a:pt x="15477" y="120000"/>
                    </a:cubicBezTo>
                    <a:cubicBezTo>
                      <a:pt x="15477" y="18422"/>
                      <a:pt x="15477" y="18422"/>
                      <a:pt x="15477" y="18422"/>
                    </a:cubicBezTo>
                    <a:cubicBezTo>
                      <a:pt x="15477" y="18422"/>
                      <a:pt x="39696" y="18422"/>
                      <a:pt x="51350" y="18422"/>
                    </a:cubicBezTo>
                    <a:cubicBezTo>
                      <a:pt x="51350" y="120000"/>
                      <a:pt x="51350" y="120000"/>
                      <a:pt x="51350" y="120000"/>
                    </a:cubicBezTo>
                    <a:cubicBezTo>
                      <a:pt x="66828" y="120000"/>
                      <a:pt x="66828" y="120000"/>
                      <a:pt x="66828" y="120000"/>
                    </a:cubicBezTo>
                    <a:cubicBezTo>
                      <a:pt x="66828" y="18422"/>
                      <a:pt x="66828" y="18422"/>
                      <a:pt x="66828" y="18422"/>
                    </a:cubicBezTo>
                    <a:cubicBezTo>
                      <a:pt x="77207" y="18422"/>
                      <a:pt x="85948" y="18422"/>
                      <a:pt x="90682" y="18422"/>
                    </a:cubicBezTo>
                    <a:cubicBezTo>
                      <a:pt x="98694" y="18422"/>
                      <a:pt x="104339" y="25074"/>
                      <a:pt x="104339" y="39658"/>
                    </a:cubicBezTo>
                    <a:cubicBezTo>
                      <a:pt x="104339" y="120000"/>
                      <a:pt x="104339" y="120000"/>
                      <a:pt x="104339" y="120000"/>
                    </a:cubicBezTo>
                    <a:cubicBezTo>
                      <a:pt x="120000" y="120000"/>
                      <a:pt x="120000" y="120000"/>
                      <a:pt x="120000" y="120000"/>
                    </a:cubicBezTo>
                    <a:cubicBezTo>
                      <a:pt x="120000" y="88528"/>
                      <a:pt x="120000" y="61151"/>
                      <a:pt x="120000" y="33773"/>
                    </a:cubicBezTo>
                    <a:cubicBezTo>
                      <a:pt x="120000" y="17398"/>
                      <a:pt x="113990" y="0"/>
                      <a:pt x="98512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6F6F6F"/>
              </a:solidFill>
              <a:ln>
                <a:noFill/>
              </a:ln>
            </p:spPr>
            <p:txBody>
              <a:bodyPr spcFirstLastPara="1" wrap="square" lIns="79525" tIns="39750" rIns="79525" bIns="3975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" name="Google Shape;111;p9"/>
              <p:cNvSpPr/>
              <p:nvPr/>
            </p:nvSpPr>
            <p:spPr>
              <a:xfrm>
                <a:off x="2877" y="2269"/>
                <a:ext cx="1200" cy="120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31025" y="0"/>
                    </a:moveTo>
                    <a:cubicBezTo>
                      <a:pt x="7179" y="0"/>
                      <a:pt x="0" y="15863"/>
                      <a:pt x="0" y="33262"/>
                    </a:cubicBezTo>
                    <a:cubicBezTo>
                      <a:pt x="0" y="52196"/>
                      <a:pt x="7948" y="68059"/>
                      <a:pt x="29487" y="68059"/>
                    </a:cubicBezTo>
                    <a:cubicBezTo>
                      <a:pt x="48974" y="68059"/>
                      <a:pt x="67179" y="68059"/>
                      <a:pt x="81794" y="68059"/>
                    </a:cubicBezTo>
                    <a:cubicBezTo>
                      <a:pt x="97692" y="68059"/>
                      <a:pt x="97692" y="80341"/>
                      <a:pt x="97692" y="85714"/>
                    </a:cubicBezTo>
                    <a:cubicBezTo>
                      <a:pt x="97692" y="91087"/>
                      <a:pt x="97692" y="101833"/>
                      <a:pt x="82051" y="101833"/>
                    </a:cubicBezTo>
                    <a:cubicBezTo>
                      <a:pt x="69743" y="101833"/>
                      <a:pt x="2051" y="101833"/>
                      <a:pt x="2051" y="101833"/>
                    </a:cubicBezTo>
                    <a:cubicBezTo>
                      <a:pt x="2051" y="101833"/>
                      <a:pt x="2051" y="114882"/>
                      <a:pt x="2051" y="120000"/>
                    </a:cubicBezTo>
                    <a:cubicBezTo>
                      <a:pt x="91282" y="120000"/>
                      <a:pt x="91282" y="120000"/>
                      <a:pt x="91282" y="120000"/>
                    </a:cubicBezTo>
                    <a:cubicBezTo>
                      <a:pt x="113589" y="120000"/>
                      <a:pt x="120000" y="106950"/>
                      <a:pt x="120000" y="85970"/>
                    </a:cubicBezTo>
                    <a:cubicBezTo>
                      <a:pt x="120000" y="60895"/>
                      <a:pt x="111794" y="49637"/>
                      <a:pt x="92820" y="49637"/>
                    </a:cubicBezTo>
                    <a:cubicBezTo>
                      <a:pt x="70256" y="49637"/>
                      <a:pt x="54615" y="49637"/>
                      <a:pt x="36410" y="49637"/>
                    </a:cubicBezTo>
                    <a:cubicBezTo>
                      <a:pt x="22051" y="49637"/>
                      <a:pt x="22051" y="40170"/>
                      <a:pt x="22051" y="33773"/>
                    </a:cubicBezTo>
                    <a:cubicBezTo>
                      <a:pt x="22051" y="28656"/>
                      <a:pt x="23589" y="18422"/>
                      <a:pt x="38717" y="18422"/>
                    </a:cubicBezTo>
                    <a:cubicBezTo>
                      <a:pt x="54871" y="18422"/>
                      <a:pt x="115897" y="18422"/>
                      <a:pt x="115897" y="18422"/>
                    </a:cubicBezTo>
                    <a:cubicBezTo>
                      <a:pt x="115897" y="11002"/>
                      <a:pt x="115897" y="6908"/>
                      <a:pt x="115897" y="0"/>
                    </a:cubicBezTo>
                    <a:cubicBezTo>
                      <a:pt x="31025" y="0"/>
                      <a:pt x="31025" y="0"/>
                      <a:pt x="31025" y="0"/>
                    </a:cubicBezTo>
                    <a:close/>
                  </a:path>
                </a:pathLst>
              </a:custGeom>
              <a:solidFill>
                <a:srgbClr val="6F6F6F"/>
              </a:solidFill>
              <a:ln>
                <a:noFill/>
              </a:ln>
            </p:spPr>
            <p:txBody>
              <a:bodyPr spcFirstLastPara="1" wrap="square" lIns="79525" tIns="39750" rIns="79525" bIns="3975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" name="Google Shape;112;p9"/>
              <p:cNvSpPr/>
              <p:nvPr/>
            </p:nvSpPr>
            <p:spPr>
              <a:xfrm>
                <a:off x="4107" y="2269"/>
                <a:ext cx="1200" cy="150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44251" y="0"/>
                    </a:moveTo>
                    <a:cubicBezTo>
                      <a:pt x="24468" y="0"/>
                      <a:pt x="16919" y="2349"/>
                      <a:pt x="11453" y="5676"/>
                    </a:cubicBezTo>
                    <a:cubicBezTo>
                      <a:pt x="5726" y="9200"/>
                      <a:pt x="260" y="13703"/>
                      <a:pt x="0" y="29168"/>
                    </a:cubicBezTo>
                    <a:cubicBezTo>
                      <a:pt x="0" y="45611"/>
                      <a:pt x="0" y="45611"/>
                      <a:pt x="0" y="45611"/>
                    </a:cubicBezTo>
                    <a:cubicBezTo>
                      <a:pt x="0" y="62251"/>
                      <a:pt x="0" y="62251"/>
                      <a:pt x="0" y="62251"/>
                    </a:cubicBezTo>
                    <a:cubicBezTo>
                      <a:pt x="0" y="78694"/>
                      <a:pt x="5986" y="83197"/>
                      <a:pt x="12234" y="87112"/>
                    </a:cubicBezTo>
                    <a:cubicBezTo>
                      <a:pt x="16399" y="89265"/>
                      <a:pt x="23167" y="91810"/>
                      <a:pt x="44251" y="91810"/>
                    </a:cubicBezTo>
                    <a:cubicBezTo>
                      <a:pt x="97874" y="91810"/>
                      <a:pt x="97874" y="91810"/>
                      <a:pt x="97874" y="91810"/>
                    </a:cubicBezTo>
                    <a:cubicBezTo>
                      <a:pt x="97874" y="91810"/>
                      <a:pt x="97874" y="94747"/>
                      <a:pt x="97874" y="95334"/>
                    </a:cubicBezTo>
                    <a:cubicBezTo>
                      <a:pt x="97874" y="102381"/>
                      <a:pt x="96052" y="105318"/>
                      <a:pt x="85379" y="105318"/>
                    </a:cubicBezTo>
                    <a:cubicBezTo>
                      <a:pt x="15878" y="105318"/>
                      <a:pt x="15878" y="105318"/>
                      <a:pt x="15878" y="105318"/>
                    </a:cubicBezTo>
                    <a:cubicBezTo>
                      <a:pt x="15878" y="120000"/>
                      <a:pt x="15878" y="120000"/>
                      <a:pt x="15878" y="120000"/>
                    </a:cubicBezTo>
                    <a:cubicBezTo>
                      <a:pt x="92668" y="120000"/>
                      <a:pt x="92668" y="120000"/>
                      <a:pt x="92668" y="120000"/>
                    </a:cubicBezTo>
                    <a:cubicBezTo>
                      <a:pt x="113232" y="120000"/>
                      <a:pt x="119999" y="113148"/>
                      <a:pt x="119999" y="100032"/>
                    </a:cubicBezTo>
                    <a:cubicBezTo>
                      <a:pt x="119999" y="0"/>
                      <a:pt x="119999" y="0"/>
                      <a:pt x="119999" y="0"/>
                    </a:cubicBezTo>
                    <a:lnTo>
                      <a:pt x="44251" y="0"/>
                    </a:lnTo>
                    <a:close/>
                    <a:moveTo>
                      <a:pt x="97874" y="77911"/>
                    </a:moveTo>
                    <a:cubicBezTo>
                      <a:pt x="51019" y="77911"/>
                      <a:pt x="51019" y="77911"/>
                      <a:pt x="51019" y="77911"/>
                    </a:cubicBezTo>
                    <a:cubicBezTo>
                      <a:pt x="37223" y="77911"/>
                      <a:pt x="23167" y="78694"/>
                      <a:pt x="22906" y="65187"/>
                    </a:cubicBezTo>
                    <a:cubicBezTo>
                      <a:pt x="22906" y="64600"/>
                      <a:pt x="22906" y="59706"/>
                      <a:pt x="22906" y="45220"/>
                    </a:cubicBezTo>
                    <a:cubicBezTo>
                      <a:pt x="22906" y="33083"/>
                      <a:pt x="22646" y="30146"/>
                      <a:pt x="22906" y="28972"/>
                    </a:cubicBezTo>
                    <a:cubicBezTo>
                      <a:pt x="23687" y="17618"/>
                      <a:pt x="29154" y="13703"/>
                      <a:pt x="52060" y="14094"/>
                    </a:cubicBezTo>
                    <a:cubicBezTo>
                      <a:pt x="53362" y="14094"/>
                      <a:pt x="97874" y="14094"/>
                      <a:pt x="97874" y="14094"/>
                    </a:cubicBezTo>
                    <a:lnTo>
                      <a:pt x="97874" y="77911"/>
                    </a:lnTo>
                    <a:close/>
                  </a:path>
                </a:pathLst>
              </a:custGeom>
              <a:solidFill>
                <a:srgbClr val="6F6F6F"/>
              </a:solidFill>
              <a:ln>
                <a:noFill/>
              </a:ln>
            </p:spPr>
            <p:txBody>
              <a:bodyPr spcFirstLastPara="1" wrap="square" lIns="79525" tIns="39750" rIns="79525" bIns="3975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13" name="Google Shape;113;p9"/>
            <p:cNvSpPr txBox="1"/>
            <p:nvPr/>
          </p:nvSpPr>
          <p:spPr>
            <a:xfrm>
              <a:off x="2922429" y="740522"/>
              <a:ext cx="3898200" cy="21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 sz="1200">
                  <a:solidFill>
                    <a:srgbClr val="841439"/>
                  </a:solidFill>
                  <a:latin typeface="Arial"/>
                  <a:ea typeface="Arial"/>
                  <a:cs typeface="Arial"/>
                  <a:sym typeface="Arial"/>
                </a:rPr>
                <a:t>.consulting .solutions .partnership</a:t>
              </a:r>
              <a:endParaRPr sz="1200" i="1">
                <a:solidFill>
                  <a:srgbClr val="84143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1"/>
          <p:cNvSpPr txBox="1">
            <a:spLocks noGrp="1"/>
          </p:cNvSpPr>
          <p:nvPr>
            <p:ph type="title"/>
          </p:nvPr>
        </p:nvSpPr>
        <p:spPr>
          <a:xfrm>
            <a:off x="457172" y="273352"/>
            <a:ext cx="822870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525" tIns="79525" rIns="79525" bIns="79525" anchor="ctr" anchorCtr="0">
            <a:noAutofit/>
          </a:bodyPr>
          <a:lstStyle>
            <a:lvl1pPr marL="0" marR="0" lvl="0" indent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 i="0" u="none" strike="noStrike" cap="none"/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/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/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/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/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/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/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/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/>
            </a:lvl9pPr>
          </a:lstStyle>
          <a:p>
            <a:endParaRPr/>
          </a:p>
        </p:txBody>
      </p:sp>
      <p:sp>
        <p:nvSpPr>
          <p:cNvPr id="119" name="Google Shape;119;p11"/>
          <p:cNvSpPr txBox="1">
            <a:spLocks noGrp="1"/>
          </p:cNvSpPr>
          <p:nvPr>
            <p:ph type="body" idx="1"/>
          </p:nvPr>
        </p:nvSpPr>
        <p:spPr>
          <a:xfrm>
            <a:off x="457172" y="1604841"/>
            <a:ext cx="8228700" cy="39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525" tIns="79525" rIns="79525" bIns="79525" anchor="t" anchorCtr="0">
            <a:noAutofit/>
          </a:bodyPr>
          <a:lstStyle>
            <a:lvl1pPr marL="457200" marR="0" lvl="0" indent="-228600" algn="l" rtl="0">
              <a:spcBef>
                <a:spcPts val="500"/>
              </a:spcBef>
              <a:spcAft>
                <a:spcPts val="0"/>
              </a:spcAft>
              <a:buSzPts val="2000"/>
              <a:buNone/>
              <a:defRPr sz="20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0" i="0" u="none" strike="noStrike" cap="none"/>
            </a:lvl5pPr>
            <a:lvl6pPr marL="2743200" marR="0" lvl="5" indent="-228600" algn="l" rtl="0">
              <a:spcBef>
                <a:spcPts val="400"/>
              </a:spcBef>
              <a:spcAft>
                <a:spcPts val="0"/>
              </a:spcAft>
              <a:buSzPts val="2000"/>
              <a:buNone/>
              <a:defRPr sz="2000" b="0" i="0" u="none" strike="noStrike" cap="none"/>
            </a:lvl6pPr>
            <a:lvl7pPr marL="3200400" marR="0" lvl="6" indent="-228600" algn="l" rtl="0">
              <a:spcBef>
                <a:spcPts val="400"/>
              </a:spcBef>
              <a:spcAft>
                <a:spcPts val="0"/>
              </a:spcAft>
              <a:buSzPts val="2000"/>
              <a:buNone/>
              <a:defRPr sz="2000" b="0" i="0" u="none" strike="noStrike" cap="none"/>
            </a:lvl7pPr>
            <a:lvl8pPr marL="3657600" marR="0" lvl="7" indent="-228600" algn="l" rtl="0">
              <a:spcBef>
                <a:spcPts val="400"/>
              </a:spcBef>
              <a:spcAft>
                <a:spcPts val="0"/>
              </a:spcAft>
              <a:buSzPts val="2000"/>
              <a:buNone/>
              <a:defRPr sz="2000" b="0" i="0" u="none" strike="noStrike" cap="none"/>
            </a:lvl8pPr>
            <a:lvl9pPr marL="4114800" marR="0" lvl="8" indent="-228600" algn="l" rtl="0">
              <a:spcBef>
                <a:spcPts val="400"/>
              </a:spcBef>
              <a:spcAft>
                <a:spcPts val="0"/>
              </a:spcAft>
              <a:buSzPts val="2000"/>
              <a:buNone/>
              <a:defRPr sz="2000" b="0" i="0" u="none" strike="noStrike" cap="none"/>
            </a:lvl9pPr>
          </a:lstStyle>
          <a:p>
            <a:endParaRPr/>
          </a:p>
        </p:txBody>
      </p:sp>
      <p:pic>
        <p:nvPicPr>
          <p:cNvPr id="120" name="Google Shape;120;p11"/>
          <p:cNvPicPr preferRelativeResize="0"/>
          <p:nvPr/>
        </p:nvPicPr>
        <p:blipFill rotWithShape="1"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760648" y="107365"/>
            <a:ext cx="845244" cy="84524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3055F87-2525-F848-B358-B13D9F4AF45D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2B00294-F874-C04A-8E8D-1613E078B52E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 sz="1400"/>
            </a:lvl1pPr>
          </a:lstStyle>
          <a:p>
            <a:fld id="{00000000-1234-1234-1234-123412341234}" type="slidenum">
              <a:rPr lang="de" smtClean="0"/>
              <a:pPr/>
              <a:t>‹#›</a:t>
            </a:fld>
            <a:endParaRPr lang="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51691" y="412750"/>
            <a:ext cx="6880800" cy="83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525" tIns="79525" rIns="79525" bIns="79525" anchor="ctr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indent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indent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indent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indent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indent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indent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indent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ftr" idx="11"/>
          </p:nvPr>
        </p:nvSpPr>
        <p:spPr>
          <a:xfrm>
            <a:off x="351691" y="6575786"/>
            <a:ext cx="6880800" cy="1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525" tIns="79525" rIns="79525" bIns="795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06400" marR="0" lvl="1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787400" marR="0" lvl="2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193800" marR="0" lvl="3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600200" marR="0" lvl="4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981200" marR="0" lvl="5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387600" marR="0" lvl="6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794000" marR="0" lvl="7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175000" marR="0" lvl="8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8" name="Google Shape;8;p1"/>
          <p:cNvCxnSpPr/>
          <p:nvPr/>
        </p:nvCxnSpPr>
        <p:spPr>
          <a:xfrm>
            <a:off x="351692" y="-365760"/>
            <a:ext cx="0" cy="2745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" name="Google Shape;9;p1"/>
          <p:cNvCxnSpPr/>
          <p:nvPr/>
        </p:nvCxnSpPr>
        <p:spPr>
          <a:xfrm>
            <a:off x="8792308" y="-365760"/>
            <a:ext cx="0" cy="2745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" name="Google Shape;10;p1"/>
          <p:cNvCxnSpPr/>
          <p:nvPr/>
        </p:nvCxnSpPr>
        <p:spPr>
          <a:xfrm>
            <a:off x="351692" y="6914271"/>
            <a:ext cx="0" cy="2745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1"/>
          <p:cNvCxnSpPr/>
          <p:nvPr/>
        </p:nvCxnSpPr>
        <p:spPr>
          <a:xfrm>
            <a:off x="8792308" y="6914271"/>
            <a:ext cx="0" cy="2745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" name="Google Shape;12;p1"/>
          <p:cNvCxnSpPr/>
          <p:nvPr/>
        </p:nvCxnSpPr>
        <p:spPr>
          <a:xfrm>
            <a:off x="-193694" y="5823350"/>
            <a:ext cx="0" cy="253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" name="Google Shape;13;p1"/>
          <p:cNvCxnSpPr/>
          <p:nvPr/>
        </p:nvCxnSpPr>
        <p:spPr>
          <a:xfrm>
            <a:off x="-193694" y="1494358"/>
            <a:ext cx="0" cy="253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" name="Google Shape;14;p1"/>
          <p:cNvCxnSpPr/>
          <p:nvPr/>
        </p:nvCxnSpPr>
        <p:spPr>
          <a:xfrm>
            <a:off x="9350696" y="5823350"/>
            <a:ext cx="0" cy="253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" name="Google Shape;15;p1"/>
          <p:cNvCxnSpPr/>
          <p:nvPr/>
        </p:nvCxnSpPr>
        <p:spPr>
          <a:xfrm>
            <a:off x="9350696" y="1494358"/>
            <a:ext cx="0" cy="253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" name="Google Shape;16;p1"/>
          <p:cNvCxnSpPr/>
          <p:nvPr/>
        </p:nvCxnSpPr>
        <p:spPr>
          <a:xfrm>
            <a:off x="0" y="6488739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" name="Google Shape;17;p1"/>
          <p:cNvSpPr txBox="1">
            <a:spLocks noGrp="1"/>
          </p:cNvSpPr>
          <p:nvPr>
            <p:ph type="sldNum" idx="12"/>
          </p:nvPr>
        </p:nvSpPr>
        <p:spPr>
          <a:xfrm>
            <a:off x="8359678" y="6575786"/>
            <a:ext cx="432600" cy="1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cxnSp>
        <p:nvCxnSpPr>
          <p:cNvPr id="18" name="Google Shape;18;p1"/>
          <p:cNvCxnSpPr/>
          <p:nvPr/>
        </p:nvCxnSpPr>
        <p:spPr>
          <a:xfrm>
            <a:off x="0" y="1277912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" name="Google Shape;19;p1"/>
          <p:cNvSpPr txBox="1">
            <a:spLocks noGrp="1"/>
          </p:cNvSpPr>
          <p:nvPr>
            <p:ph type="body" idx="1"/>
          </p:nvPr>
        </p:nvSpPr>
        <p:spPr>
          <a:xfrm>
            <a:off x="344366" y="1633539"/>
            <a:ext cx="8448000" cy="43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525" tIns="79525" rIns="79525" bIns="795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Char char="−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Noto Sans Symbols"/>
              <a:buChar char="−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7" r:id="rId9"/>
    <p:sldLayoutId id="2147483658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Relationship Id="rId5" Type="http://schemas.openxmlformats.org/officeDocument/2006/relationships/hyperlink" Target="https://www.qt.io/download-qt-installer" TargetMode="External"/><Relationship Id="rId4" Type="http://schemas.openxmlformats.org/officeDocument/2006/relationships/image" Target="../media/image8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FLTK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4" Type="http://schemas.openxmlformats.org/officeDocument/2006/relationships/hyperlink" Target="https://en.wikipedia.org/wiki/Qt_(software)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3"/>
          <p:cNvSpPr txBox="1"/>
          <p:nvPr/>
        </p:nvSpPr>
        <p:spPr>
          <a:xfrm>
            <a:off x="36901" y="29097"/>
            <a:ext cx="8228763" cy="5938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8" tIns="40819" rIns="81638" bIns="40819" anchor="ctr" anchorCtr="0">
            <a:noAutofit/>
          </a:bodyPr>
          <a:lstStyle/>
          <a:p>
            <a:pPr algn="ctr"/>
            <a:r>
              <a:rPr lang="zxx" sz="5987" b="1"/>
              <a:t>Objekt</a:t>
            </a:r>
            <a:r>
              <a:rPr lang="en-US" sz="5987" b="1"/>
              <a:t>-O</a:t>
            </a:r>
            <a:r>
              <a:rPr lang="zxx" sz="5987" b="1"/>
              <a:t>rientierte</a:t>
            </a:r>
            <a:r>
              <a:rPr lang="zxx" sz="5987" b="1">
                <a:solidFill>
                  <a:schemeClr val="accent2"/>
                </a:solidFill>
              </a:rPr>
              <a:t> Programmierung</a:t>
            </a:r>
            <a:endParaRPr sz="5987" b="1">
              <a:solidFill>
                <a:schemeClr val="accent2"/>
              </a:solidFill>
            </a:endParaRPr>
          </a:p>
        </p:txBody>
      </p:sp>
      <p:pic>
        <p:nvPicPr>
          <p:cNvPr id="131" name="Google Shape;131;p13"/>
          <p:cNvPicPr preferRelativeResize="0"/>
          <p:nvPr/>
        </p:nvPicPr>
        <p:blipFill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51053" y="4321743"/>
            <a:ext cx="3245365" cy="189326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32;p13">
            <a:extLst>
              <a:ext uri="{FF2B5EF4-FFF2-40B4-BE49-F238E27FC236}">
                <a16:creationId xmlns:a16="http://schemas.microsoft.com/office/drawing/2014/main" id="{B01EA87D-EF03-E54F-AA9F-1D4175451308}"/>
              </a:ext>
            </a:extLst>
          </p:cNvPr>
          <p:cNvPicPr preferRelativeResize="0"/>
          <p:nvPr/>
        </p:nvPicPr>
        <p:blipFill rotWithShape="1">
          <a:blip r:embed="rId4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1" b="-2924"/>
          <a:stretch/>
        </p:blipFill>
        <p:spPr>
          <a:xfrm>
            <a:off x="5216106" y="4807443"/>
            <a:ext cx="1408193" cy="1629372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6A9D82B-214D-4D44-BCAC-9D581814A6B0}"/>
              </a:ext>
            </a:extLst>
          </p:cNvPr>
          <p:cNvSpPr txBox="1"/>
          <p:nvPr/>
        </p:nvSpPr>
        <p:spPr>
          <a:xfrm flipH="1">
            <a:off x="5216106" y="4779128"/>
            <a:ext cx="1408192" cy="1386277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36000">
                <a:schemeClr val="lt1">
                  <a:shade val="67500"/>
                  <a:satMod val="115000"/>
                </a:schemeClr>
              </a:gs>
              <a:gs pos="100000">
                <a:schemeClr val="bg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tIns="0" rtlCol="0">
            <a:spAutoFit/>
          </a:bodyPr>
          <a:lstStyle/>
          <a:p>
            <a:pPr algn="ctr"/>
            <a:r>
              <a:rPr lang="en-US" sz="4354">
                <a:solidFill>
                  <a:srgbClr val="00448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OOP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F57B528-B832-9C49-86D1-B8CFF6C082DA}"/>
              </a:ext>
            </a:extLst>
          </p:cNvPr>
          <p:cNvSpPr txBox="1"/>
          <p:nvPr/>
        </p:nvSpPr>
        <p:spPr>
          <a:xfrm>
            <a:off x="4976641" y="4040940"/>
            <a:ext cx="2831224" cy="5949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66" i="1" dirty="0">
                <a:latin typeface="Berlin Sans FB" panose="020E0602020502020306" pitchFamily="34" charset="77"/>
              </a:rPr>
              <a:t>VORLESUNG 11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13D594D-5CF7-024A-AD37-C2023EE63F64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00000000-1234-1234-1234-123412341234}" type="slidenum">
              <a:rPr lang="de" smtClean="0"/>
              <a:pPr/>
              <a:t>1</a:t>
            </a:fld>
            <a:endParaRPr lang="de"/>
          </a:p>
        </p:txBody>
      </p:sp>
    </p:spTree>
    <p:extLst>
      <p:ext uri="{BB962C8B-B14F-4D97-AF65-F5344CB8AC3E}">
        <p14:creationId xmlns:p14="http://schemas.microsoft.com/office/powerpoint/2010/main" val="23923082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45"/>
          <p:cNvSpPr txBox="1">
            <a:spLocks noGrp="1"/>
          </p:cNvSpPr>
          <p:nvPr>
            <p:ph type="title"/>
          </p:nvPr>
        </p:nvSpPr>
        <p:spPr>
          <a:xfrm>
            <a:off x="457172" y="273352"/>
            <a:ext cx="8228700" cy="1144800"/>
          </a:xfrm>
          <a:prstGeom prst="rect">
            <a:avLst/>
          </a:prstGeom>
        </p:spPr>
        <p:txBody>
          <a:bodyPr spcFirstLastPara="1" wrap="square" lIns="79525" tIns="79525" rIns="79525" bIns="79525" anchor="ctr" anchorCtr="0">
            <a:noAutofit/>
          </a:bodyPr>
          <a:lstStyle/>
          <a:p>
            <a:pPr lvl="0" algn="ctr"/>
            <a:r>
              <a:rPr lang="de" b="1" dirty="0"/>
              <a:t>Model View Controller Pattern - Allgemein</a:t>
            </a:r>
            <a:endParaRPr b="1" dirty="0"/>
          </a:p>
        </p:txBody>
      </p:sp>
      <p:pic>
        <p:nvPicPr>
          <p:cNvPr id="334" name="Google Shape;334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850" y="1418152"/>
            <a:ext cx="4829175" cy="4924425"/>
          </a:xfrm>
          <a:prstGeom prst="rect">
            <a:avLst/>
          </a:prstGeom>
          <a:noFill/>
          <a:ln>
            <a:noFill/>
          </a:ln>
        </p:spPr>
      </p:pic>
      <p:sp>
        <p:nvSpPr>
          <p:cNvPr id="335" name="Google Shape;335;p45"/>
          <p:cNvSpPr txBox="1"/>
          <p:nvPr/>
        </p:nvSpPr>
        <p:spPr>
          <a:xfrm>
            <a:off x="4845950" y="1189550"/>
            <a:ext cx="4188300" cy="492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2000" b="1" dirty="0"/>
              <a:t>Konsequenzen:</a:t>
            </a:r>
            <a:endParaRPr sz="2000" b="1"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de" sz="2000" dirty="0"/>
              <a:t>Modell und Benutzeroberfläche sind vollständig entkoppelt</a:t>
            </a:r>
            <a:endParaRPr sz="2000"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de" sz="2000" dirty="0"/>
              <a:t>Es können leicht verschiedene Benutzeroberflächen für die gleiche Geschäftslogik erstellt werden</a:t>
            </a:r>
            <a:endParaRPr sz="2000"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de" sz="2000" dirty="0"/>
              <a:t>Das Modell muss einen Benachrichtigungs-mechanismus bereitstellen, um Views und Controller über Änderungen informieren zu können</a:t>
            </a:r>
            <a:endParaRPr sz="20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0D9B4AA-8A42-B14C-8F32-8AAA4B568F19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00000000-1234-1234-1234-123412341234}" type="slidenum">
              <a:rPr lang="de" smtClean="0"/>
              <a:pPr/>
              <a:t>10</a:t>
            </a:fld>
            <a:endParaRPr lang="de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1"/>
          <p:cNvSpPr txBox="1">
            <a:spLocks noGrp="1"/>
          </p:cNvSpPr>
          <p:nvPr>
            <p:ph type="title"/>
          </p:nvPr>
        </p:nvSpPr>
        <p:spPr>
          <a:xfrm>
            <a:off x="457172" y="273352"/>
            <a:ext cx="8228700" cy="1144800"/>
          </a:xfrm>
          <a:prstGeom prst="rect">
            <a:avLst/>
          </a:prstGeom>
        </p:spPr>
        <p:txBody>
          <a:bodyPr spcFirstLastPara="1" wrap="square" lIns="79525" tIns="79525" rIns="79525" bIns="79525" anchor="ctr" anchorCtr="0">
            <a:noAutofit/>
          </a:bodyPr>
          <a:lstStyle/>
          <a:p>
            <a:pPr lvl="0" algn="ctr"/>
            <a:r>
              <a:rPr lang="de" b="1" dirty="0"/>
              <a:t>Model View Controller Pattern – Beispiel</a:t>
            </a:r>
            <a:endParaRPr dirty="0"/>
          </a:p>
        </p:txBody>
      </p:sp>
      <p:sp>
        <p:nvSpPr>
          <p:cNvPr id="180" name="Google Shape;180;p21"/>
          <p:cNvSpPr txBox="1">
            <a:spLocks noGrp="1"/>
          </p:cNvSpPr>
          <p:nvPr>
            <p:ph type="body" idx="1"/>
          </p:nvPr>
        </p:nvSpPr>
        <p:spPr>
          <a:xfrm>
            <a:off x="457172" y="1604841"/>
            <a:ext cx="8228700" cy="3978000"/>
          </a:xfrm>
          <a:prstGeom prst="rect">
            <a:avLst/>
          </a:prstGeom>
        </p:spPr>
        <p:txBody>
          <a:bodyPr spcFirstLastPara="1" wrap="square" lIns="79525" tIns="79525" rIns="79525" bIns="79525" anchor="t" anchorCtr="0">
            <a:noAutofit/>
          </a:bodyPr>
          <a:lstStyle/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81" name="Google Shape;181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8455" y="1498175"/>
            <a:ext cx="8680320" cy="481968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7F3580-A1D8-A44D-B41C-0DB3665D0980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00000000-1234-1234-1234-123412341234}" type="slidenum">
              <a:rPr lang="de" smtClean="0"/>
              <a:pPr/>
              <a:t>11</a:t>
            </a:fld>
            <a:endParaRPr lang="de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2"/>
          <p:cNvSpPr txBox="1">
            <a:spLocks noGrp="1"/>
          </p:cNvSpPr>
          <p:nvPr>
            <p:ph type="title"/>
          </p:nvPr>
        </p:nvSpPr>
        <p:spPr>
          <a:xfrm>
            <a:off x="457172" y="273352"/>
            <a:ext cx="8228700" cy="1144800"/>
          </a:xfrm>
          <a:prstGeom prst="rect">
            <a:avLst/>
          </a:prstGeom>
        </p:spPr>
        <p:txBody>
          <a:bodyPr spcFirstLastPara="1" wrap="square" lIns="79525" tIns="79525" rIns="79525" bIns="795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b="1" dirty="0"/>
              <a:t>Model View Controller Pattern - Bestandteile</a:t>
            </a:r>
            <a:endParaRPr b="1" dirty="0"/>
          </a:p>
        </p:txBody>
      </p:sp>
      <p:sp>
        <p:nvSpPr>
          <p:cNvPr id="187" name="Google Shape;187;p22"/>
          <p:cNvSpPr txBox="1">
            <a:spLocks noGrp="1"/>
          </p:cNvSpPr>
          <p:nvPr>
            <p:ph type="body" idx="1"/>
          </p:nvPr>
        </p:nvSpPr>
        <p:spPr>
          <a:xfrm>
            <a:off x="457175" y="1604850"/>
            <a:ext cx="8392500" cy="3978000"/>
          </a:xfrm>
          <a:prstGeom prst="rect">
            <a:avLst/>
          </a:prstGeom>
        </p:spPr>
        <p:txBody>
          <a:bodyPr spcFirstLastPara="1" wrap="square" lIns="79525" tIns="79525" rIns="79525" bIns="79525" anchor="t" anchorCtr="0">
            <a:noAutofit/>
          </a:bodyPr>
          <a:lstStyle/>
          <a:p>
            <a:pPr marL="457200" lvl="0" indent="-400050" algn="l" rtl="0">
              <a:spcBef>
                <a:spcPts val="500"/>
              </a:spcBef>
              <a:spcAft>
                <a:spcPts val="0"/>
              </a:spcAft>
              <a:buSzPts val="2700"/>
              <a:buChar char="●"/>
            </a:pPr>
            <a:r>
              <a:rPr lang="de" sz="2700" dirty="0"/>
              <a:t>Propagierung von Änderungen: </a:t>
            </a:r>
            <a:r>
              <a:rPr lang="de" sz="2700" dirty="0">
                <a:solidFill>
                  <a:schemeClr val="accent2"/>
                </a:solidFill>
              </a:rPr>
              <a:t>Observer Pattern</a:t>
            </a:r>
            <a:endParaRPr sz="2700" dirty="0">
              <a:solidFill>
                <a:schemeClr val="accent2"/>
              </a:solidFill>
            </a:endParaRPr>
          </a:p>
          <a:p>
            <a:pPr marL="914400" lvl="1" indent="-400050" algn="l" rtl="0">
              <a:spcBef>
                <a:spcPts val="0"/>
              </a:spcBef>
              <a:spcAft>
                <a:spcPts val="0"/>
              </a:spcAft>
              <a:buSzPts val="2700"/>
              <a:buChar char="○"/>
            </a:pPr>
            <a:r>
              <a:rPr lang="de" sz="2700" dirty="0"/>
              <a:t>Kommt oft bei Client/Server-Programmierung zur Benachrichtigung der Clients zum Einsatz</a:t>
            </a:r>
            <a:endParaRPr sz="2700" dirty="0"/>
          </a:p>
          <a:p>
            <a:pPr marL="457200" lvl="0" indent="-400050" algn="l" rtl="0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de" sz="2700" dirty="0"/>
              <a:t>Geschachtelte Views: </a:t>
            </a:r>
            <a:r>
              <a:rPr lang="de" sz="2700" dirty="0">
                <a:solidFill>
                  <a:schemeClr val="accent2"/>
                </a:solidFill>
              </a:rPr>
              <a:t>Composite Pattern</a:t>
            </a:r>
            <a:endParaRPr sz="2700" dirty="0">
              <a:solidFill>
                <a:schemeClr val="accent2"/>
              </a:solidFill>
            </a:endParaRPr>
          </a:p>
          <a:p>
            <a:pPr marL="914400" lvl="1" indent="-400050" algn="l" rtl="0">
              <a:spcBef>
                <a:spcPts val="0"/>
              </a:spcBef>
              <a:spcAft>
                <a:spcPts val="0"/>
              </a:spcAft>
              <a:buSzPts val="2700"/>
              <a:buChar char="○"/>
            </a:pPr>
            <a:r>
              <a:rPr lang="de" sz="2700" dirty="0"/>
              <a:t>View enthält weitere Views, wird aber wie ein einziger View behandelt</a:t>
            </a:r>
            <a:endParaRPr sz="2700" dirty="0"/>
          </a:p>
          <a:p>
            <a:pPr marL="457200" lvl="0" indent="-400050" algn="l" rtl="0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de" sz="2700" dirty="0"/>
              <a:t>Reaktion auf Events im Controller: </a:t>
            </a:r>
            <a:r>
              <a:rPr lang="de" sz="2700" dirty="0" err="1">
                <a:solidFill>
                  <a:schemeClr val="accent2"/>
                </a:solidFill>
              </a:rPr>
              <a:t>Strategy</a:t>
            </a:r>
            <a:r>
              <a:rPr lang="de" sz="2700" dirty="0">
                <a:solidFill>
                  <a:schemeClr val="accent2"/>
                </a:solidFill>
              </a:rPr>
              <a:t> Pattern</a:t>
            </a:r>
            <a:endParaRPr sz="2700" dirty="0">
              <a:solidFill>
                <a:schemeClr val="accent2"/>
              </a:solidFill>
            </a:endParaRPr>
          </a:p>
          <a:p>
            <a:pPr marL="914400" lvl="1" indent="-400050" algn="l" rtl="0">
              <a:spcBef>
                <a:spcPts val="0"/>
              </a:spcBef>
              <a:spcAft>
                <a:spcPts val="0"/>
              </a:spcAft>
              <a:buSzPts val="2700"/>
              <a:buChar char="○"/>
            </a:pPr>
            <a:r>
              <a:rPr lang="de" sz="2700" dirty="0"/>
              <a:t>Eingabedaten können validiert werden</a:t>
            </a:r>
            <a:endParaRPr sz="2700" dirty="0"/>
          </a:p>
          <a:p>
            <a:pPr marL="914400" lvl="1" indent="-400050" algn="l" rtl="0">
              <a:spcBef>
                <a:spcPts val="0"/>
              </a:spcBef>
              <a:spcAft>
                <a:spcPts val="0"/>
              </a:spcAft>
              <a:buSzPts val="2700"/>
              <a:buChar char="○"/>
            </a:pPr>
            <a:r>
              <a:rPr lang="de" sz="2700" dirty="0"/>
              <a:t>Controller können zur Laufzeit gewechselt werden</a:t>
            </a:r>
            <a:br>
              <a:rPr lang="de" sz="2700" dirty="0"/>
            </a:br>
            <a:endParaRPr sz="27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19A8AA5-EB3B-7C4A-B182-88E3DADC7B2E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00000000-1234-1234-1234-123412341234}" type="slidenum">
              <a:rPr lang="de" smtClean="0"/>
              <a:pPr/>
              <a:t>12</a:t>
            </a:fld>
            <a:endParaRPr lang="de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5CDD8-2169-1B47-A069-CEECBB1AD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Model/View </a:t>
            </a:r>
            <a:r>
              <a:rPr lang="en-GB" b="1" dirty="0" err="1"/>
              <a:t>Architektur</a:t>
            </a:r>
            <a:r>
              <a:rPr lang="en-GB" b="1" dirty="0"/>
              <a:t> in QT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09A6D2-B54C-294D-8095-FB741FE48B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95546" y="1418152"/>
            <a:ext cx="5190326" cy="3978000"/>
          </a:xfrm>
        </p:spPr>
        <p:txBody>
          <a:bodyPr/>
          <a:lstStyle/>
          <a:p>
            <a:pPr marL="268288" indent="-254000"/>
            <a:r>
              <a:rPr lang="en-GB" dirty="0"/>
              <a:t>The </a:t>
            </a:r>
            <a:r>
              <a:rPr lang="en-GB" b="1" dirty="0">
                <a:solidFill>
                  <a:schemeClr val="accent2"/>
                </a:solidFill>
              </a:rPr>
              <a:t>model</a:t>
            </a:r>
            <a:r>
              <a:rPr lang="en-GB" dirty="0"/>
              <a:t> communicates with a source of data, providing an </a:t>
            </a:r>
            <a:r>
              <a:rPr lang="en-GB" i="1" dirty="0"/>
              <a:t>interface</a:t>
            </a:r>
            <a:r>
              <a:rPr lang="en-GB" dirty="0"/>
              <a:t> for the other components in the architecture. The nature of the communication depends on the type of data source, and the way the model is implemented.</a:t>
            </a:r>
          </a:p>
          <a:p>
            <a:pPr marL="268288" indent="-254000"/>
            <a:r>
              <a:rPr lang="en-GB" dirty="0"/>
              <a:t>The </a:t>
            </a:r>
            <a:r>
              <a:rPr lang="en-GB" b="1" dirty="0">
                <a:solidFill>
                  <a:schemeClr val="accent2"/>
                </a:solidFill>
              </a:rPr>
              <a:t>view</a:t>
            </a:r>
            <a:r>
              <a:rPr lang="en-GB" dirty="0"/>
              <a:t> obtains </a:t>
            </a:r>
            <a:r>
              <a:rPr lang="en-GB" i="1" dirty="0"/>
              <a:t>model indexes</a:t>
            </a:r>
            <a:r>
              <a:rPr lang="en-GB" dirty="0"/>
              <a:t> from the model; these are references to items of data. By supplying model indexes to the model, the view can retrieve items of data from the data source.</a:t>
            </a:r>
          </a:p>
          <a:p>
            <a:pPr marL="268288" indent="-254000"/>
            <a:r>
              <a:rPr lang="en-GB" dirty="0"/>
              <a:t>In standard views, a </a:t>
            </a:r>
            <a:r>
              <a:rPr lang="en-GB" i="1" dirty="0"/>
              <a:t>delegate</a:t>
            </a:r>
            <a:r>
              <a:rPr lang="en-GB" dirty="0"/>
              <a:t> renders the items of data. When an item is edited, the delegate communicates with the model directly using model indexes.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AF24DB-0B72-9D4A-817B-EDFC2597EC67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00000000-1234-1234-1234-123412341234}" type="slidenum">
              <a:rPr lang="de" smtClean="0"/>
              <a:pPr/>
              <a:t>13</a:t>
            </a:fld>
            <a:endParaRPr lang="de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46214EE-3644-844D-BC9B-9BB6DAD8E5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659" y="1995714"/>
            <a:ext cx="3335887" cy="3587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61215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9"/>
          <p:cNvSpPr txBox="1">
            <a:spLocks noGrp="1"/>
          </p:cNvSpPr>
          <p:nvPr>
            <p:ph type="title"/>
          </p:nvPr>
        </p:nvSpPr>
        <p:spPr>
          <a:xfrm>
            <a:off x="1821543" y="273352"/>
            <a:ext cx="6871586" cy="1144800"/>
          </a:xfrm>
          <a:prstGeom prst="rect">
            <a:avLst/>
          </a:prstGeom>
        </p:spPr>
        <p:txBody>
          <a:bodyPr spcFirstLastPara="1" wrap="square" lIns="79525" tIns="79525" rIns="79525" bIns="795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/>
              <a:t>s</a:t>
            </a:r>
            <a:r>
              <a:rPr lang="de" b="1" dirty="0" err="1"/>
              <a:t>prich</a:t>
            </a:r>
            <a:r>
              <a:rPr lang="de" b="1" dirty="0"/>
              <a:t> „</a:t>
            </a:r>
            <a:r>
              <a:rPr lang="de" b="1" dirty="0" err="1"/>
              <a:t>kjut</a:t>
            </a:r>
            <a:r>
              <a:rPr lang="de" b="1" dirty="0"/>
              <a:t>“ – engl. „</a:t>
            </a:r>
            <a:r>
              <a:rPr lang="de" b="1" dirty="0" err="1"/>
              <a:t>cute</a:t>
            </a:r>
            <a:r>
              <a:rPr lang="de" b="1" dirty="0"/>
              <a:t>“</a:t>
            </a:r>
            <a:endParaRPr b="1" dirty="0"/>
          </a:p>
        </p:txBody>
      </p:sp>
      <p:sp>
        <p:nvSpPr>
          <p:cNvPr id="230" name="Google Shape;230;p29"/>
          <p:cNvSpPr txBox="1">
            <a:spLocks noGrp="1"/>
          </p:cNvSpPr>
          <p:nvPr>
            <p:ph type="body" idx="1"/>
          </p:nvPr>
        </p:nvSpPr>
        <p:spPr>
          <a:xfrm>
            <a:off x="457172" y="1604841"/>
            <a:ext cx="8228700" cy="3978000"/>
          </a:xfrm>
          <a:prstGeom prst="rect">
            <a:avLst/>
          </a:prstGeom>
        </p:spPr>
        <p:txBody>
          <a:bodyPr spcFirstLastPara="1" wrap="square" lIns="79525" tIns="79525" rIns="79525" bIns="79525" anchor="t" anchorCtr="0">
            <a:noAutofit/>
          </a:bodyPr>
          <a:lstStyle/>
          <a:p>
            <a:pPr lvl="0" indent="-355600">
              <a:spcBef>
                <a:spcPts val="600"/>
              </a:spcBef>
              <a:buChar char="●"/>
            </a:pPr>
            <a:r>
              <a:rPr lang="en-GB" dirty="0" err="1"/>
              <a:t>Zentrale</a:t>
            </a:r>
            <a:r>
              <a:rPr lang="en-GB" dirty="0"/>
              <a:t> Qt </a:t>
            </a:r>
            <a:r>
              <a:rPr lang="en-GB" dirty="0" err="1"/>
              <a:t>Grundkonzepte</a:t>
            </a:r>
            <a:r>
              <a:rPr lang="en-GB" dirty="0"/>
              <a:t>:</a:t>
            </a:r>
          </a:p>
          <a:p>
            <a:pPr lvl="1" indent="-355600">
              <a:spcBef>
                <a:spcPts val="600"/>
              </a:spcBef>
              <a:buChar char="○"/>
            </a:pPr>
            <a:r>
              <a:rPr lang="en-GB" dirty="0" err="1"/>
              <a:t>Zusätzlicher</a:t>
            </a:r>
            <a:r>
              <a:rPr lang="en-GB" dirty="0"/>
              <a:t> </a:t>
            </a:r>
            <a:r>
              <a:rPr lang="en-GB" dirty="0" err="1"/>
              <a:t>Präprozessor</a:t>
            </a:r>
            <a:r>
              <a:rPr lang="en-GB" dirty="0"/>
              <a:t>/</a:t>
            </a:r>
            <a:r>
              <a:rPr lang="en-GB" dirty="0" err="1"/>
              <a:t>Codegenerator</a:t>
            </a:r>
            <a:endParaRPr lang="en-GB" dirty="0"/>
          </a:p>
          <a:p>
            <a:pPr lvl="1" indent="-355600">
              <a:spcBef>
                <a:spcPts val="600"/>
              </a:spcBef>
              <a:buChar char="○"/>
            </a:pPr>
            <a:r>
              <a:rPr lang="en-GB" dirty="0" err="1"/>
              <a:t>Introspektion</a:t>
            </a:r>
            <a:endParaRPr lang="en-GB" dirty="0"/>
          </a:p>
          <a:p>
            <a:pPr lvl="1" indent="-355600">
              <a:spcBef>
                <a:spcPts val="600"/>
              </a:spcBef>
              <a:buChar char="○"/>
            </a:pPr>
            <a:r>
              <a:rPr lang="en-GB" dirty="0" err="1"/>
              <a:t>Signale</a:t>
            </a:r>
            <a:r>
              <a:rPr lang="en-GB" dirty="0"/>
              <a:t> und Slots</a:t>
            </a:r>
          </a:p>
          <a:p>
            <a:pPr marL="101600" indent="0">
              <a:spcBef>
                <a:spcPts val="600"/>
              </a:spcBef>
            </a:pPr>
            <a:endParaRPr lang="de" dirty="0"/>
          </a:p>
          <a:p>
            <a:pPr marL="101600" indent="0">
              <a:spcBef>
                <a:spcPts val="600"/>
              </a:spcBef>
            </a:pPr>
            <a:r>
              <a:rPr lang="de" dirty="0"/>
              <a:t>Fürs Labor - am eigenen Computer installieren!</a:t>
            </a:r>
            <a:endParaRPr lang="en-GB" dirty="0"/>
          </a:p>
          <a:p>
            <a:pPr lvl="1" indent="-355600">
              <a:spcBef>
                <a:spcPts val="600"/>
              </a:spcBef>
              <a:buChar char="●"/>
            </a:pPr>
            <a:r>
              <a:rPr lang="de" dirty="0" err="1"/>
              <a:t>Qt</a:t>
            </a:r>
            <a:r>
              <a:rPr lang="de" dirty="0"/>
              <a:t> Library </a:t>
            </a:r>
            <a:r>
              <a:rPr lang="en-GB" dirty="0"/>
              <a:t>Qt-5.15</a:t>
            </a:r>
            <a:endParaRPr dirty="0"/>
          </a:p>
          <a:p>
            <a:pPr lvl="1" indent="-355600">
              <a:spcBef>
                <a:spcPts val="600"/>
              </a:spcBef>
              <a:buChar char="●"/>
            </a:pPr>
            <a:r>
              <a:rPr lang="de" dirty="0" err="1"/>
              <a:t>Qt</a:t>
            </a:r>
            <a:r>
              <a:rPr lang="de" dirty="0"/>
              <a:t> </a:t>
            </a:r>
            <a:r>
              <a:rPr lang="de" dirty="0" err="1"/>
              <a:t>Creator</a:t>
            </a:r>
            <a:r>
              <a:rPr lang="de" dirty="0"/>
              <a:t> IDE 4.14</a:t>
            </a:r>
            <a:endParaRPr dirty="0"/>
          </a:p>
          <a:p>
            <a:pPr lvl="1" indent="-355600">
              <a:spcBef>
                <a:spcPts val="600"/>
              </a:spcBef>
              <a:buChar char="●"/>
            </a:pPr>
            <a:r>
              <a:rPr lang="en-GB" dirty="0"/>
              <a:t>F</a:t>
            </a:r>
            <a:r>
              <a:rPr lang="de" dirty="0" err="1"/>
              <a:t>or</a:t>
            </a:r>
            <a:r>
              <a:rPr lang="de" dirty="0"/>
              <a:t> personal </a:t>
            </a:r>
            <a:r>
              <a:rPr lang="de" dirty="0" err="1"/>
              <a:t>use</a:t>
            </a:r>
            <a:r>
              <a:rPr lang="de" dirty="0"/>
              <a:t> - Lizenz: GPL, LGPL</a:t>
            </a:r>
            <a:endParaRPr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F0FDCAE-F086-BD42-BE5B-56F0414AB0EF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00000000-1234-1234-1234-123412341234}" type="slidenum">
              <a:rPr lang="de" smtClean="0"/>
              <a:pPr/>
              <a:t>14</a:t>
            </a:fld>
            <a:endParaRPr lang="de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2D4583B9-E18B-9D4A-AB98-83CFB74158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006" y="141513"/>
            <a:ext cx="1474107" cy="108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Cute Panda Face Vector Icon Stock Vector (Royalty Free) 670060813">
            <a:extLst>
              <a:ext uri="{FF2B5EF4-FFF2-40B4-BE49-F238E27FC236}">
                <a16:creationId xmlns:a16="http://schemas.microsoft.com/office/drawing/2014/main" id="{10BEC1CA-66AC-BC41-A1A3-9E2E85EF7B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51" t="22347" r="17912" b="29898"/>
          <a:stretch/>
        </p:blipFill>
        <p:spPr bwMode="auto">
          <a:xfrm>
            <a:off x="5942420" y="273352"/>
            <a:ext cx="1241555" cy="1001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7B2AA128-3C9C-E650-8B97-5512A414683F}"/>
              </a:ext>
            </a:extLst>
          </p:cNvPr>
          <p:cNvSpPr/>
          <p:nvPr/>
        </p:nvSpPr>
        <p:spPr>
          <a:xfrm>
            <a:off x="325489" y="3491996"/>
            <a:ext cx="8492066" cy="1972734"/>
          </a:xfrm>
          <a:custGeom>
            <a:avLst/>
            <a:gdLst>
              <a:gd name="connsiteX0" fmla="*/ 0 w 8492066"/>
              <a:gd name="connsiteY0" fmla="*/ 328796 h 1972734"/>
              <a:gd name="connsiteX1" fmla="*/ 328796 w 8492066"/>
              <a:gd name="connsiteY1" fmla="*/ 0 h 1972734"/>
              <a:gd name="connsiteX2" fmla="*/ 1138358 w 8492066"/>
              <a:gd name="connsiteY2" fmla="*/ 0 h 1972734"/>
              <a:gd name="connsiteX3" fmla="*/ 1712886 w 8492066"/>
              <a:gd name="connsiteY3" fmla="*/ 0 h 1972734"/>
              <a:gd name="connsiteX4" fmla="*/ 2209070 w 8492066"/>
              <a:gd name="connsiteY4" fmla="*/ 0 h 1972734"/>
              <a:gd name="connsiteX5" fmla="*/ 2940287 w 8492066"/>
              <a:gd name="connsiteY5" fmla="*/ 0 h 1972734"/>
              <a:gd name="connsiteX6" fmla="*/ 3514815 w 8492066"/>
              <a:gd name="connsiteY6" fmla="*/ 0 h 1972734"/>
              <a:gd name="connsiteX7" fmla="*/ 4324378 w 8492066"/>
              <a:gd name="connsiteY7" fmla="*/ 0 h 1972734"/>
              <a:gd name="connsiteX8" fmla="*/ 4820561 w 8492066"/>
              <a:gd name="connsiteY8" fmla="*/ 0 h 1972734"/>
              <a:gd name="connsiteX9" fmla="*/ 5630123 w 8492066"/>
              <a:gd name="connsiteY9" fmla="*/ 0 h 1972734"/>
              <a:gd name="connsiteX10" fmla="*/ 6047962 w 8492066"/>
              <a:gd name="connsiteY10" fmla="*/ 0 h 1972734"/>
              <a:gd name="connsiteX11" fmla="*/ 6700835 w 8492066"/>
              <a:gd name="connsiteY11" fmla="*/ 0 h 1972734"/>
              <a:gd name="connsiteX12" fmla="*/ 7353708 w 8492066"/>
              <a:gd name="connsiteY12" fmla="*/ 0 h 1972734"/>
              <a:gd name="connsiteX13" fmla="*/ 8163270 w 8492066"/>
              <a:gd name="connsiteY13" fmla="*/ 0 h 1972734"/>
              <a:gd name="connsiteX14" fmla="*/ 8492066 w 8492066"/>
              <a:gd name="connsiteY14" fmla="*/ 328796 h 1972734"/>
              <a:gd name="connsiteX15" fmla="*/ 8492066 w 8492066"/>
              <a:gd name="connsiteY15" fmla="*/ 986367 h 1972734"/>
              <a:gd name="connsiteX16" fmla="*/ 8492066 w 8492066"/>
              <a:gd name="connsiteY16" fmla="*/ 1643938 h 1972734"/>
              <a:gd name="connsiteX17" fmla="*/ 8163270 w 8492066"/>
              <a:gd name="connsiteY17" fmla="*/ 1972734 h 1972734"/>
              <a:gd name="connsiteX18" fmla="*/ 7432052 w 8492066"/>
              <a:gd name="connsiteY18" fmla="*/ 1972734 h 1972734"/>
              <a:gd name="connsiteX19" fmla="*/ 6935869 w 8492066"/>
              <a:gd name="connsiteY19" fmla="*/ 1972734 h 1972734"/>
              <a:gd name="connsiteX20" fmla="*/ 6126307 w 8492066"/>
              <a:gd name="connsiteY20" fmla="*/ 1972734 h 1972734"/>
              <a:gd name="connsiteX21" fmla="*/ 5473434 w 8492066"/>
              <a:gd name="connsiteY21" fmla="*/ 1972734 h 1972734"/>
              <a:gd name="connsiteX22" fmla="*/ 4977251 w 8492066"/>
              <a:gd name="connsiteY22" fmla="*/ 1972734 h 1972734"/>
              <a:gd name="connsiteX23" fmla="*/ 4324378 w 8492066"/>
              <a:gd name="connsiteY23" fmla="*/ 1972734 h 1972734"/>
              <a:gd name="connsiteX24" fmla="*/ 3906539 w 8492066"/>
              <a:gd name="connsiteY24" fmla="*/ 1972734 h 1972734"/>
              <a:gd name="connsiteX25" fmla="*/ 3488701 w 8492066"/>
              <a:gd name="connsiteY25" fmla="*/ 1972734 h 1972734"/>
              <a:gd name="connsiteX26" fmla="*/ 2835828 w 8492066"/>
              <a:gd name="connsiteY26" fmla="*/ 1972734 h 1972734"/>
              <a:gd name="connsiteX27" fmla="*/ 2339644 w 8492066"/>
              <a:gd name="connsiteY27" fmla="*/ 1972734 h 1972734"/>
              <a:gd name="connsiteX28" fmla="*/ 1608427 w 8492066"/>
              <a:gd name="connsiteY28" fmla="*/ 1972734 h 1972734"/>
              <a:gd name="connsiteX29" fmla="*/ 1112243 w 8492066"/>
              <a:gd name="connsiteY29" fmla="*/ 1972734 h 1972734"/>
              <a:gd name="connsiteX30" fmla="*/ 328796 w 8492066"/>
              <a:gd name="connsiteY30" fmla="*/ 1972734 h 1972734"/>
              <a:gd name="connsiteX31" fmla="*/ 0 w 8492066"/>
              <a:gd name="connsiteY31" fmla="*/ 1643938 h 1972734"/>
              <a:gd name="connsiteX32" fmla="*/ 0 w 8492066"/>
              <a:gd name="connsiteY32" fmla="*/ 973216 h 1972734"/>
              <a:gd name="connsiteX33" fmla="*/ 0 w 8492066"/>
              <a:gd name="connsiteY33" fmla="*/ 328796 h 197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8492066" h="1972734" extrusionOk="0">
                <a:moveTo>
                  <a:pt x="0" y="328796"/>
                </a:moveTo>
                <a:cubicBezTo>
                  <a:pt x="-11884" y="139877"/>
                  <a:pt x="135016" y="4576"/>
                  <a:pt x="328796" y="0"/>
                </a:cubicBezTo>
                <a:cubicBezTo>
                  <a:pt x="564003" y="-23171"/>
                  <a:pt x="863862" y="-7578"/>
                  <a:pt x="1138358" y="0"/>
                </a:cubicBezTo>
                <a:cubicBezTo>
                  <a:pt x="1412854" y="7578"/>
                  <a:pt x="1595301" y="-2330"/>
                  <a:pt x="1712886" y="0"/>
                </a:cubicBezTo>
                <a:cubicBezTo>
                  <a:pt x="1830471" y="2330"/>
                  <a:pt x="2082001" y="11816"/>
                  <a:pt x="2209070" y="0"/>
                </a:cubicBezTo>
                <a:cubicBezTo>
                  <a:pt x="2336139" y="-11816"/>
                  <a:pt x="2629817" y="-22229"/>
                  <a:pt x="2940287" y="0"/>
                </a:cubicBezTo>
                <a:cubicBezTo>
                  <a:pt x="3250757" y="22229"/>
                  <a:pt x="3258333" y="20151"/>
                  <a:pt x="3514815" y="0"/>
                </a:cubicBezTo>
                <a:cubicBezTo>
                  <a:pt x="3771297" y="-20151"/>
                  <a:pt x="4108523" y="10639"/>
                  <a:pt x="4324378" y="0"/>
                </a:cubicBezTo>
                <a:cubicBezTo>
                  <a:pt x="4540233" y="-10639"/>
                  <a:pt x="4636726" y="-12741"/>
                  <a:pt x="4820561" y="0"/>
                </a:cubicBezTo>
                <a:cubicBezTo>
                  <a:pt x="5004396" y="12741"/>
                  <a:pt x="5458481" y="21112"/>
                  <a:pt x="5630123" y="0"/>
                </a:cubicBezTo>
                <a:cubicBezTo>
                  <a:pt x="5801765" y="-21112"/>
                  <a:pt x="5847741" y="-9699"/>
                  <a:pt x="6047962" y="0"/>
                </a:cubicBezTo>
                <a:cubicBezTo>
                  <a:pt x="6248183" y="9699"/>
                  <a:pt x="6436344" y="3609"/>
                  <a:pt x="6700835" y="0"/>
                </a:cubicBezTo>
                <a:cubicBezTo>
                  <a:pt x="6965326" y="-3609"/>
                  <a:pt x="7210662" y="-25867"/>
                  <a:pt x="7353708" y="0"/>
                </a:cubicBezTo>
                <a:cubicBezTo>
                  <a:pt x="7496754" y="25867"/>
                  <a:pt x="7946788" y="17030"/>
                  <a:pt x="8163270" y="0"/>
                </a:cubicBezTo>
                <a:cubicBezTo>
                  <a:pt x="8358878" y="17173"/>
                  <a:pt x="8510887" y="130728"/>
                  <a:pt x="8492066" y="328796"/>
                </a:cubicBezTo>
                <a:cubicBezTo>
                  <a:pt x="8509429" y="461142"/>
                  <a:pt x="8504542" y="821471"/>
                  <a:pt x="8492066" y="986367"/>
                </a:cubicBezTo>
                <a:cubicBezTo>
                  <a:pt x="8479590" y="1151263"/>
                  <a:pt x="8460446" y="1344246"/>
                  <a:pt x="8492066" y="1643938"/>
                </a:cubicBezTo>
                <a:cubicBezTo>
                  <a:pt x="8481004" y="1802978"/>
                  <a:pt x="8345168" y="1968561"/>
                  <a:pt x="8163270" y="1972734"/>
                </a:cubicBezTo>
                <a:cubicBezTo>
                  <a:pt x="7868663" y="1958276"/>
                  <a:pt x="7721949" y="2002712"/>
                  <a:pt x="7432052" y="1972734"/>
                </a:cubicBezTo>
                <a:cubicBezTo>
                  <a:pt x="7142155" y="1942756"/>
                  <a:pt x="7124723" y="1949413"/>
                  <a:pt x="6935869" y="1972734"/>
                </a:cubicBezTo>
                <a:cubicBezTo>
                  <a:pt x="6747015" y="1996055"/>
                  <a:pt x="6396512" y="1939969"/>
                  <a:pt x="6126307" y="1972734"/>
                </a:cubicBezTo>
                <a:cubicBezTo>
                  <a:pt x="5856102" y="2005499"/>
                  <a:pt x="5648204" y="2001466"/>
                  <a:pt x="5473434" y="1972734"/>
                </a:cubicBezTo>
                <a:cubicBezTo>
                  <a:pt x="5298664" y="1944002"/>
                  <a:pt x="5126124" y="1951387"/>
                  <a:pt x="4977251" y="1972734"/>
                </a:cubicBezTo>
                <a:cubicBezTo>
                  <a:pt x="4828378" y="1994081"/>
                  <a:pt x="4632353" y="1987473"/>
                  <a:pt x="4324378" y="1972734"/>
                </a:cubicBezTo>
                <a:cubicBezTo>
                  <a:pt x="4016403" y="1957995"/>
                  <a:pt x="4078108" y="1981488"/>
                  <a:pt x="3906539" y="1972734"/>
                </a:cubicBezTo>
                <a:cubicBezTo>
                  <a:pt x="3734970" y="1963980"/>
                  <a:pt x="3611153" y="1960816"/>
                  <a:pt x="3488701" y="1972734"/>
                </a:cubicBezTo>
                <a:cubicBezTo>
                  <a:pt x="3366249" y="1984652"/>
                  <a:pt x="3117618" y="1982707"/>
                  <a:pt x="2835828" y="1972734"/>
                </a:cubicBezTo>
                <a:cubicBezTo>
                  <a:pt x="2554038" y="1962761"/>
                  <a:pt x="2454695" y="1997102"/>
                  <a:pt x="2339644" y="1972734"/>
                </a:cubicBezTo>
                <a:cubicBezTo>
                  <a:pt x="2224593" y="1948366"/>
                  <a:pt x="1794080" y="1976173"/>
                  <a:pt x="1608427" y="1972734"/>
                </a:cubicBezTo>
                <a:cubicBezTo>
                  <a:pt x="1422774" y="1969295"/>
                  <a:pt x="1215568" y="1971960"/>
                  <a:pt x="1112243" y="1972734"/>
                </a:cubicBezTo>
                <a:cubicBezTo>
                  <a:pt x="1008918" y="1973508"/>
                  <a:pt x="599379" y="2000980"/>
                  <a:pt x="328796" y="1972734"/>
                </a:cubicBezTo>
                <a:cubicBezTo>
                  <a:pt x="127398" y="1992786"/>
                  <a:pt x="-7143" y="1840812"/>
                  <a:pt x="0" y="1643938"/>
                </a:cubicBezTo>
                <a:cubicBezTo>
                  <a:pt x="14844" y="1391574"/>
                  <a:pt x="2609" y="1180803"/>
                  <a:pt x="0" y="973216"/>
                </a:cubicBezTo>
                <a:cubicBezTo>
                  <a:pt x="-2609" y="765629"/>
                  <a:pt x="-15628" y="457753"/>
                  <a:pt x="0" y="328796"/>
                </a:cubicBezTo>
                <a:close/>
              </a:path>
            </a:pathLst>
          </a:custGeom>
          <a:noFill/>
          <a:ln w="38100">
            <a:prstDash val="lgDash"/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283880-674A-74DF-F21F-BE16808D957F}"/>
              </a:ext>
            </a:extLst>
          </p:cNvPr>
          <p:cNvSpPr txBox="1"/>
          <p:nvPr/>
        </p:nvSpPr>
        <p:spPr>
          <a:xfrm>
            <a:off x="4356579" y="4162863"/>
            <a:ext cx="446097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it-IT" sz="2400" dirty="0">
                <a:latin typeface="Helvetica" pitchFamily="2" charset="0"/>
                <a:hlinkClick r:id="rId5"/>
              </a:rPr>
              <a:t>www.qt.io/download-qt-installer</a:t>
            </a:r>
            <a:r>
              <a:rPr lang="it-IT" sz="2400" dirty="0">
                <a:latin typeface="Helvetica" pitchFamily="2" charset="0"/>
              </a:rPr>
              <a:t> </a:t>
            </a:r>
            <a:endParaRPr lang="en-GB" sz="2400" dirty="0">
              <a:latin typeface="Helvetica" pitchFamily="2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0"/>
          <p:cNvSpPr txBox="1">
            <a:spLocks noGrp="1"/>
          </p:cNvSpPr>
          <p:nvPr>
            <p:ph type="title"/>
          </p:nvPr>
        </p:nvSpPr>
        <p:spPr>
          <a:xfrm>
            <a:off x="457172" y="273352"/>
            <a:ext cx="8228700" cy="1144800"/>
          </a:xfrm>
          <a:prstGeom prst="rect">
            <a:avLst/>
          </a:prstGeom>
        </p:spPr>
        <p:txBody>
          <a:bodyPr spcFirstLastPara="1" wrap="square" lIns="79525" tIns="79525" rIns="79525" bIns="795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b="1" dirty="0" err="1"/>
              <a:t>Qt</a:t>
            </a:r>
            <a:r>
              <a:rPr lang="de" b="1" dirty="0"/>
              <a:t> Tool Chain</a:t>
            </a:r>
            <a:endParaRPr b="1" dirty="0"/>
          </a:p>
        </p:txBody>
      </p:sp>
      <p:sp>
        <p:nvSpPr>
          <p:cNvPr id="236" name="Google Shape;236;p30"/>
          <p:cNvSpPr txBox="1">
            <a:spLocks noGrp="1"/>
          </p:cNvSpPr>
          <p:nvPr>
            <p:ph type="body" idx="1"/>
          </p:nvPr>
        </p:nvSpPr>
        <p:spPr>
          <a:xfrm>
            <a:off x="457172" y="1604841"/>
            <a:ext cx="8228700" cy="3978000"/>
          </a:xfrm>
          <a:prstGeom prst="rect">
            <a:avLst/>
          </a:prstGeom>
        </p:spPr>
        <p:txBody>
          <a:bodyPr spcFirstLastPara="1" wrap="square" lIns="79525" tIns="79525" rIns="79525" bIns="79525" anchor="t" anchorCtr="0">
            <a:noAutofit/>
          </a:bodyPr>
          <a:lstStyle/>
          <a:p>
            <a:pPr marL="457200" lvl="0" indent="-355600" algn="l" rtl="0">
              <a:spcBef>
                <a:spcPts val="500"/>
              </a:spcBef>
              <a:spcAft>
                <a:spcPts val="0"/>
              </a:spcAft>
              <a:buSzPts val="2000"/>
              <a:buChar char="●"/>
            </a:pPr>
            <a:r>
              <a:rPr lang="de" dirty="0" err="1"/>
              <a:t>Qt</a:t>
            </a:r>
            <a:r>
              <a:rPr lang="de" dirty="0"/>
              <a:t> C++ Tool Chain (vereinfacht)</a:t>
            </a:r>
            <a:endParaRPr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de" dirty="0"/>
              <a:t>Der </a:t>
            </a:r>
            <a:r>
              <a:rPr lang="de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moc</a:t>
            </a:r>
            <a:r>
              <a:rPr lang="de" dirty="0"/>
              <a:t> ist ein zusätzlicher Präprozessor und Code-Generator, der Quellcodedateien parst und Code generiert.</a:t>
            </a:r>
            <a:endParaRPr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de" dirty="0"/>
              <a:t>Durch </a:t>
            </a:r>
            <a:r>
              <a:rPr lang="de" dirty="0" err="1"/>
              <a:t>Qt</a:t>
            </a:r>
            <a:r>
              <a:rPr lang="de" dirty="0"/>
              <a:t>-eigene Schlüsselwörter und Makros, wird C++ Code generiert, der im Wesentlichen Informationen zur Introspektion verfügbar macht, indem auch sog. "Meta-Objekte" erzeugt werden</a:t>
            </a:r>
            <a:endParaRPr dirty="0"/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237" name="Google Shape;23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6125" y="3941850"/>
            <a:ext cx="7529849" cy="25099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6F839F6-C99A-794F-8E93-81F89BA39F8B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00000000-1234-1234-1234-123412341234}" type="slidenum">
              <a:rPr lang="de" smtClean="0"/>
              <a:pPr/>
              <a:t>15</a:t>
            </a:fld>
            <a:endParaRPr lang="de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1"/>
          <p:cNvSpPr txBox="1">
            <a:spLocks noGrp="1"/>
          </p:cNvSpPr>
          <p:nvPr>
            <p:ph type="title"/>
          </p:nvPr>
        </p:nvSpPr>
        <p:spPr>
          <a:xfrm>
            <a:off x="457172" y="273352"/>
            <a:ext cx="8228700" cy="1144800"/>
          </a:xfrm>
          <a:prstGeom prst="rect">
            <a:avLst/>
          </a:prstGeom>
        </p:spPr>
        <p:txBody>
          <a:bodyPr spcFirstLastPara="1" wrap="square" lIns="79525" tIns="79525" rIns="79525" bIns="795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b="1" dirty="0"/>
              <a:t>Introspektion</a:t>
            </a:r>
            <a:endParaRPr b="1" dirty="0"/>
          </a:p>
        </p:txBody>
      </p:sp>
      <p:sp>
        <p:nvSpPr>
          <p:cNvPr id="243" name="Google Shape;243;p31"/>
          <p:cNvSpPr txBox="1">
            <a:spLocks noGrp="1"/>
          </p:cNvSpPr>
          <p:nvPr>
            <p:ph type="body" idx="1"/>
          </p:nvPr>
        </p:nvSpPr>
        <p:spPr>
          <a:xfrm>
            <a:off x="457172" y="1604840"/>
            <a:ext cx="8228700" cy="4440359"/>
          </a:xfrm>
          <a:prstGeom prst="rect">
            <a:avLst/>
          </a:prstGeom>
        </p:spPr>
        <p:txBody>
          <a:bodyPr spcFirstLastPara="1" wrap="square" lIns="79525" tIns="79525" rIns="79525" bIns="79525" anchor="t" anchorCtr="0">
            <a:noAutofit/>
          </a:bodyPr>
          <a:lstStyle/>
          <a:p>
            <a:pPr marL="457200" lvl="0" indent="-349250" algn="l" rtl="0">
              <a:spcBef>
                <a:spcPts val="500"/>
              </a:spcBef>
              <a:spcAft>
                <a:spcPts val="0"/>
              </a:spcAft>
              <a:buSzPts val="1900"/>
              <a:buChar char="●"/>
            </a:pPr>
            <a:r>
              <a:rPr lang="de" dirty="0"/>
              <a:t>Man spricht beim Programmieren von Introspektion (oder auch Reflexion), wenn das Programm zur Laufzeit Informationen über sich selbst erhalten kann</a:t>
            </a:r>
            <a:endParaRPr dirty="0"/>
          </a:p>
          <a:p>
            <a:pPr marL="914400" lvl="1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de" dirty="0"/>
              <a:t>wie z.B. den Klassenname eines Objekts, das im Programm verwendet wird, oder den Rückgabetyp und die Parameterliste einer Funktion, die im Programm aufgerufen wird</a:t>
            </a:r>
            <a:endParaRPr dirty="0"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de" dirty="0"/>
              <a:t>Viele Programmiersprachen stellen dafür extra Sprachmittel bereit</a:t>
            </a:r>
            <a:endParaRPr dirty="0"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de" dirty="0"/>
              <a:t>C++ unterstützt (fast) keine Introspektion mit eigenen Sprachmitteln, aber erlaubt Implementierung von Introspektion</a:t>
            </a:r>
            <a:endParaRPr dirty="0"/>
          </a:p>
          <a:p>
            <a:pPr marL="914400" lvl="1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de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moc</a:t>
            </a:r>
            <a:r>
              <a:rPr lang="en-GB" dirty="0"/>
              <a:t> </a:t>
            </a:r>
            <a:r>
              <a:rPr lang="de" dirty="0"/>
              <a:t>generiert Code, der Informationen zur Verfügung stellt (weil das für die Signal-Slot-Technik von Qt erforderlich ist)</a:t>
            </a:r>
            <a:endParaRPr dirty="0"/>
          </a:p>
          <a:p>
            <a:pPr marL="914400" lvl="1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de" dirty="0"/>
              <a:t>Dieser Schritt wird von der Qt Creator IDE mit Hilfe des </a:t>
            </a:r>
            <a:r>
              <a:rPr lang="de" dirty="0" err="1"/>
              <a:t>moc</a:t>
            </a:r>
            <a:r>
              <a:rPr lang="de" dirty="0"/>
              <a:t> automatisch miterledigt</a:t>
            </a:r>
            <a:endParaRPr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770A7F0-DA8E-B94D-9150-C8B4EAEFF288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00000000-1234-1234-1234-123412341234}" type="slidenum">
              <a:rPr lang="de" smtClean="0"/>
              <a:pPr/>
              <a:t>16</a:t>
            </a:fld>
            <a:endParaRPr lang="de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2"/>
          <p:cNvSpPr txBox="1">
            <a:spLocks noGrp="1"/>
          </p:cNvSpPr>
          <p:nvPr>
            <p:ph type="title"/>
          </p:nvPr>
        </p:nvSpPr>
        <p:spPr>
          <a:xfrm>
            <a:off x="457172" y="273352"/>
            <a:ext cx="8228700" cy="1144800"/>
          </a:xfrm>
          <a:prstGeom prst="rect">
            <a:avLst/>
          </a:prstGeom>
        </p:spPr>
        <p:txBody>
          <a:bodyPr spcFirstLastPara="1" wrap="square" lIns="79525" tIns="79525" rIns="79525" bIns="795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b="1" dirty="0"/>
              <a:t>Signal &amp; Slot Mechanismus</a:t>
            </a:r>
            <a:endParaRPr b="1" dirty="0"/>
          </a:p>
        </p:txBody>
      </p:sp>
      <p:sp>
        <p:nvSpPr>
          <p:cNvPr id="249" name="Google Shape;249;p32"/>
          <p:cNvSpPr txBox="1">
            <a:spLocks noGrp="1"/>
          </p:cNvSpPr>
          <p:nvPr>
            <p:ph type="body" idx="1"/>
          </p:nvPr>
        </p:nvSpPr>
        <p:spPr>
          <a:xfrm>
            <a:off x="457172" y="1604841"/>
            <a:ext cx="8228700" cy="3978000"/>
          </a:xfrm>
          <a:prstGeom prst="rect">
            <a:avLst/>
          </a:prstGeom>
        </p:spPr>
        <p:txBody>
          <a:bodyPr spcFirstLastPara="1" wrap="square" lIns="79525" tIns="79525" rIns="79525" bIns="79525" anchor="t" anchorCtr="0">
            <a:noAutofit/>
          </a:bodyPr>
          <a:lstStyle/>
          <a:p>
            <a:pPr marL="457200" lvl="0" indent="-355600" algn="l" rtl="0">
              <a:spcBef>
                <a:spcPts val="500"/>
              </a:spcBef>
              <a:spcAft>
                <a:spcPts val="0"/>
              </a:spcAft>
              <a:buSzPts val="2000"/>
              <a:buChar char="●"/>
            </a:pPr>
            <a:r>
              <a:rPr lang="de-DE" dirty="0"/>
              <a:t>In GUIs ist es notwendig, dass die unterschiedlichen GUI Elemente (</a:t>
            </a:r>
            <a:r>
              <a:rPr lang="de-DE" b="1" dirty="0" err="1">
                <a:solidFill>
                  <a:schemeClr val="accent2"/>
                </a:solidFill>
              </a:rPr>
              <a:t>Widgets</a:t>
            </a:r>
            <a:r>
              <a:rPr lang="de-DE" dirty="0"/>
              <a:t>) untereinander kommunizieren.</a:t>
            </a:r>
          </a:p>
          <a:p>
            <a:pPr indent="-355600">
              <a:buFont typeface="Arial"/>
              <a:buChar char="●"/>
            </a:pPr>
            <a:r>
              <a:rPr lang="de-DE" dirty="0"/>
              <a:t>In Qt wird anstatt Rückruf-Funktionen Signal &amp; Slot Mechanismus eingesetzt</a:t>
            </a:r>
          </a:p>
        </p:txBody>
      </p:sp>
      <p:sp>
        <p:nvSpPr>
          <p:cNvPr id="251" name="Google Shape;251;p32"/>
          <p:cNvSpPr txBox="1"/>
          <p:nvPr/>
        </p:nvSpPr>
        <p:spPr>
          <a:xfrm>
            <a:off x="457172" y="3026229"/>
            <a:ext cx="3807603" cy="3353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indent="-355600">
              <a:spcBef>
                <a:spcPts val="500"/>
              </a:spcBef>
              <a:buClr>
                <a:schemeClr val="accent2"/>
              </a:buClr>
              <a:buSzPts val="2000"/>
              <a:buFont typeface="Arial"/>
              <a:buChar char="●"/>
            </a:pPr>
            <a:r>
              <a:rPr lang="de-DE" sz="2000" dirty="0"/>
              <a:t>Elemente hängen oft voneinander ab!</a:t>
            </a:r>
          </a:p>
          <a:p>
            <a:pPr marL="457200" indent="-355600">
              <a:spcBef>
                <a:spcPts val="500"/>
              </a:spcBef>
              <a:buClr>
                <a:schemeClr val="accent2"/>
              </a:buClr>
              <a:buSzPts val="2000"/>
              <a:buFont typeface="Arial"/>
              <a:buChar char="●"/>
            </a:pPr>
            <a:r>
              <a:rPr lang="de-DE" sz="2000" dirty="0"/>
              <a:t>Eine Aktion auf einem </a:t>
            </a:r>
            <a:r>
              <a:rPr lang="de-DE" sz="2000" dirty="0" err="1"/>
              <a:t>Widget</a:t>
            </a:r>
            <a:r>
              <a:rPr lang="de-DE" sz="2000" dirty="0"/>
              <a:t>, muss an andere </a:t>
            </a:r>
            <a:r>
              <a:rPr lang="de-DE" sz="2000" dirty="0" err="1"/>
              <a:t>Widgets</a:t>
            </a:r>
            <a:r>
              <a:rPr lang="de-DE" sz="2000" dirty="0"/>
              <a:t> mitgeteilt werden (</a:t>
            </a:r>
            <a:r>
              <a:rPr lang="de-DE" sz="2000" b="1" dirty="0">
                <a:solidFill>
                  <a:schemeClr val="accent2"/>
                </a:solidFill>
              </a:rPr>
              <a:t>Signal</a:t>
            </a:r>
            <a:r>
              <a:rPr lang="de-DE" sz="2000" dirty="0"/>
              <a:t>)</a:t>
            </a:r>
          </a:p>
          <a:p>
            <a:pPr marL="457200" lvl="0" indent="-3556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000"/>
              <a:buChar char="●"/>
            </a:pPr>
            <a:r>
              <a:rPr lang="de-DE" sz="2000" dirty="0">
                <a:solidFill>
                  <a:schemeClr val="dk1"/>
                </a:solidFill>
              </a:rPr>
              <a:t>Der Programmierer muss irgendwie eine individuelle Funktion "einhängen" können (</a:t>
            </a:r>
            <a:r>
              <a:rPr lang="de-DE" sz="2000" b="1" dirty="0">
                <a:solidFill>
                  <a:schemeClr val="accent2"/>
                </a:solidFill>
              </a:rPr>
              <a:t>Slot</a:t>
            </a:r>
            <a:r>
              <a:rPr lang="de-DE" sz="2000" dirty="0">
                <a:solidFill>
                  <a:schemeClr val="dk1"/>
                </a:solidFill>
              </a:rPr>
              <a:t>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C8CCB76-FEC3-0C4E-8E7E-17B96A972E66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00000000-1234-1234-1234-123412341234}" type="slidenum">
              <a:rPr lang="de" smtClean="0"/>
              <a:pPr/>
              <a:t>17</a:t>
            </a:fld>
            <a:endParaRPr lang="de"/>
          </a:p>
        </p:txBody>
      </p:sp>
      <p:pic>
        <p:nvPicPr>
          <p:cNvPr id="4098" name="Picture 2" descr="Pro Media Tools 1.4.3 - set QT track names, export edit points as still  images and run scripts upon render - Blog - Digital Rebellion">
            <a:extLst>
              <a:ext uri="{FF2B5EF4-FFF2-40B4-BE49-F238E27FC236}">
                <a16:creationId xmlns:a16="http://schemas.microsoft.com/office/drawing/2014/main" id="{51B35488-5287-7141-B312-FC8613E2551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9" t="4452" r="5010" b="10839"/>
          <a:stretch/>
        </p:blipFill>
        <p:spPr bwMode="auto">
          <a:xfrm>
            <a:off x="4279856" y="3077029"/>
            <a:ext cx="4604770" cy="2692501"/>
          </a:xfrm>
          <a:prstGeom prst="rect">
            <a:avLst/>
          </a:prstGeom>
          <a:ln w="12700"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A696563-9FB8-3A81-9D3B-428C523FF72D}"/>
              </a:ext>
            </a:extLst>
          </p:cNvPr>
          <p:cNvSpPr txBox="1"/>
          <p:nvPr/>
        </p:nvSpPr>
        <p:spPr>
          <a:xfrm>
            <a:off x="3437467" y="6018769"/>
            <a:ext cx="5447159" cy="46166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de-DE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Nachricht: Signal (Quelle) </a:t>
            </a:r>
            <a:r>
              <a:rPr lang="de-DE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ingdings" pitchFamily="2" charset="2"/>
              </a:rPr>
              <a:t> </a:t>
            </a:r>
            <a:r>
              <a:rPr lang="de-DE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Slot (Ziel)</a:t>
            </a:r>
            <a:endParaRPr lang="en-RU" sz="2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" name="Google Shape;258;p33"/>
          <p:cNvPicPr preferRelativeResize="0"/>
          <p:nvPr/>
        </p:nvPicPr>
        <p:blipFill rotWithShape="1">
          <a:blip r:embed="rId3">
            <a:alphaModFix/>
          </a:blip>
          <a:srcRect l="2876" t="1257" r="1755" b="3503"/>
          <a:stretch/>
        </p:blipFill>
        <p:spPr>
          <a:xfrm>
            <a:off x="5494866" y="3869268"/>
            <a:ext cx="3649134" cy="2565400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33"/>
          <p:cNvSpPr txBox="1">
            <a:spLocks noGrp="1"/>
          </p:cNvSpPr>
          <p:nvPr>
            <p:ph type="title"/>
          </p:nvPr>
        </p:nvSpPr>
        <p:spPr>
          <a:xfrm>
            <a:off x="457172" y="273352"/>
            <a:ext cx="8228700" cy="1144800"/>
          </a:xfrm>
          <a:prstGeom prst="rect">
            <a:avLst/>
          </a:prstGeom>
        </p:spPr>
        <p:txBody>
          <a:bodyPr spcFirstLastPara="1" wrap="square" lIns="79525" tIns="79525" rIns="79525" bIns="795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b="1" dirty="0"/>
              <a:t>Signal &amp; Slot Mechanismus</a:t>
            </a:r>
            <a:endParaRPr b="1" dirty="0"/>
          </a:p>
        </p:txBody>
      </p:sp>
      <p:sp>
        <p:nvSpPr>
          <p:cNvPr id="257" name="Google Shape;257;p33"/>
          <p:cNvSpPr txBox="1">
            <a:spLocks noGrp="1"/>
          </p:cNvSpPr>
          <p:nvPr>
            <p:ph type="body" idx="1"/>
          </p:nvPr>
        </p:nvSpPr>
        <p:spPr>
          <a:xfrm>
            <a:off x="457172" y="1604841"/>
            <a:ext cx="8228700" cy="3978000"/>
          </a:xfrm>
          <a:prstGeom prst="rect">
            <a:avLst/>
          </a:prstGeom>
        </p:spPr>
        <p:txBody>
          <a:bodyPr spcFirstLastPara="1" wrap="square" lIns="79525" tIns="79525" rIns="79525" bIns="79525" anchor="t" anchorCtr="0">
            <a:noAutofit/>
          </a:bodyPr>
          <a:lstStyle/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de" dirty="0"/>
              <a:t>Ein Signal wird gesendet ("emittiert") wenn ein bestimmtes Ereignis eintritt</a:t>
            </a:r>
            <a:endParaRPr dirty="0"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de" dirty="0"/>
              <a:t>Ein Slot reagiert auf bestimmte Signale</a:t>
            </a:r>
            <a:endParaRPr dirty="0"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de" dirty="0"/>
              <a:t>Damit ein Slot auf ein Signal reagiert, muss man Signal und Slot mittels der Funktion </a:t>
            </a:r>
            <a:r>
              <a:rPr lang="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connect</a:t>
            </a:r>
            <a:r>
              <a:rPr lang="d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de" dirty="0"/>
              <a:t> verknüpfen: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de" sz="1800" dirty="0">
                <a:latin typeface="Courier New"/>
                <a:ea typeface="Courier New"/>
                <a:cs typeface="Courier New"/>
                <a:sym typeface="Courier New"/>
              </a:rPr>
              <a:t>connect(obj1, signal1, obj2, slot1);</a:t>
            </a:r>
            <a:endParaRPr sz="18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de" sz="1800" dirty="0">
                <a:latin typeface="Courier New"/>
                <a:ea typeface="Courier New"/>
                <a:cs typeface="Courier New"/>
                <a:sym typeface="Courier New"/>
              </a:rPr>
              <a:t>connect(obj1, signal1, obj2, slot2);</a:t>
            </a:r>
            <a:endParaRPr sz="18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de" sz="1800" dirty="0">
                <a:latin typeface="Courier New"/>
                <a:ea typeface="Courier New"/>
                <a:cs typeface="Courier New"/>
                <a:sym typeface="Courier New"/>
              </a:rPr>
              <a:t>connect(obj1, signal2, obj3, slot2);</a:t>
            </a:r>
            <a:endParaRPr sz="18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de" sz="1800" dirty="0">
                <a:latin typeface="Courier New"/>
                <a:ea typeface="Courier New"/>
                <a:cs typeface="Courier New"/>
                <a:sym typeface="Courier New"/>
              </a:rPr>
              <a:t>connect(obj3, signal1, obj2, slot2);</a:t>
            </a:r>
            <a:endParaRPr sz="18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94487AC-FD76-E74D-A25E-0DC549C5136A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00000000-1234-1234-1234-123412341234}" type="slidenum">
              <a:rPr lang="de" smtClean="0"/>
              <a:pPr/>
              <a:t>18</a:t>
            </a:fld>
            <a:endParaRPr lang="de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4"/>
          <p:cNvSpPr txBox="1">
            <a:spLocks noGrp="1"/>
          </p:cNvSpPr>
          <p:nvPr>
            <p:ph type="title"/>
          </p:nvPr>
        </p:nvSpPr>
        <p:spPr>
          <a:xfrm>
            <a:off x="457172" y="273352"/>
            <a:ext cx="8228700" cy="1144800"/>
          </a:xfrm>
          <a:prstGeom prst="rect">
            <a:avLst/>
          </a:prstGeom>
        </p:spPr>
        <p:txBody>
          <a:bodyPr spcFirstLastPara="1" wrap="square" lIns="79525" tIns="79525" rIns="79525" bIns="795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b="1" dirty="0"/>
              <a:t>Signal &amp; Slot in </a:t>
            </a:r>
            <a:r>
              <a:rPr lang="de" b="1" dirty="0" err="1"/>
              <a:t>Qt</a:t>
            </a:r>
            <a:endParaRPr b="1" dirty="0"/>
          </a:p>
        </p:txBody>
      </p:sp>
      <p:sp>
        <p:nvSpPr>
          <p:cNvPr id="264" name="Google Shape;264;p34"/>
          <p:cNvSpPr txBox="1">
            <a:spLocks noGrp="1"/>
          </p:cNvSpPr>
          <p:nvPr>
            <p:ph type="body" idx="1"/>
          </p:nvPr>
        </p:nvSpPr>
        <p:spPr>
          <a:xfrm>
            <a:off x="457172" y="1604841"/>
            <a:ext cx="8228700" cy="3978000"/>
          </a:xfrm>
          <a:prstGeom prst="rect">
            <a:avLst/>
          </a:prstGeom>
        </p:spPr>
        <p:txBody>
          <a:bodyPr spcFirstLastPara="1" wrap="square" lIns="79525" tIns="79525" rIns="79525" bIns="79525" anchor="t" anchorCtr="0">
            <a:noAutofit/>
          </a:bodyPr>
          <a:lstStyle/>
          <a:p>
            <a:pPr marL="457200" lvl="0" indent="-355600" algn="l" rtl="0">
              <a:spcBef>
                <a:spcPts val="500"/>
              </a:spcBef>
              <a:spcAft>
                <a:spcPts val="0"/>
              </a:spcAft>
              <a:buSzPts val="2000"/>
              <a:buChar char="●"/>
            </a:pPr>
            <a:r>
              <a:rPr lang="de" dirty="0"/>
              <a:t>Die Signale und Slots sind </a:t>
            </a:r>
            <a:r>
              <a:rPr lang="de" dirty="0" err="1">
                <a:solidFill>
                  <a:srgbClr val="841439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de" dirty="0">
                <a:solidFill>
                  <a:srgbClr val="84143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de" dirty="0"/>
              <a:t>Methoden der Klassen</a:t>
            </a:r>
            <a:endParaRPr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de" dirty="0"/>
              <a:t>Die </a:t>
            </a:r>
            <a:r>
              <a:rPr lang="de" dirty="0">
                <a:solidFill>
                  <a:srgbClr val="841439"/>
                </a:solidFill>
                <a:latin typeface="Courier New"/>
                <a:ea typeface="Courier New"/>
                <a:cs typeface="Courier New"/>
                <a:sym typeface="Courier New"/>
              </a:rPr>
              <a:t>connect() </a:t>
            </a:r>
            <a:r>
              <a:rPr lang="de" dirty="0"/>
              <a:t>Methode gehört </a:t>
            </a:r>
            <a:r>
              <a:rPr lang="de" dirty="0" err="1">
                <a:solidFill>
                  <a:srgbClr val="841439"/>
                </a:solidFill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de" dirty="0">
                <a:solidFill>
                  <a:srgbClr val="84143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de" dirty="0"/>
              <a:t>zu einer Klasse namens </a:t>
            </a:r>
            <a:r>
              <a:rPr lang="de" dirty="0" err="1">
                <a:solidFill>
                  <a:srgbClr val="841439"/>
                </a:solidFill>
                <a:latin typeface="Courier New"/>
                <a:ea typeface="Courier New"/>
                <a:cs typeface="Courier New"/>
                <a:sym typeface="Courier New"/>
              </a:rPr>
              <a:t>QObject</a:t>
            </a:r>
            <a:r>
              <a:rPr lang="de" dirty="0"/>
              <a:t>, von der aus man Meta-Informationen für die Kopplung erreicht.</a:t>
            </a: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de" dirty="0" err="1">
                <a:solidFill>
                  <a:srgbClr val="841439"/>
                </a:solidFill>
                <a:latin typeface="Courier New"/>
                <a:ea typeface="Courier New"/>
                <a:cs typeface="Courier New"/>
                <a:sym typeface="Courier New"/>
              </a:rPr>
              <a:t>QObject</a:t>
            </a:r>
            <a:r>
              <a:rPr lang="de" dirty="0">
                <a:solidFill>
                  <a:srgbClr val="841439"/>
                </a:solidFill>
                <a:latin typeface="Courier New"/>
                <a:ea typeface="Courier New"/>
                <a:cs typeface="Courier New"/>
                <a:sym typeface="Courier New"/>
              </a:rPr>
              <a:t>::connect()</a:t>
            </a:r>
            <a:r>
              <a:rPr lang="de" dirty="0"/>
              <a:t> wird mit Funktionszeigern auf die zu verknüpfenden Methoden aufgerufen</a:t>
            </a:r>
            <a:endParaRPr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de" dirty="0"/>
              <a:t>Der </a:t>
            </a:r>
            <a:r>
              <a:rPr lang="de" dirty="0" err="1">
                <a:solidFill>
                  <a:srgbClr val="841439"/>
                </a:solidFill>
                <a:latin typeface="Courier New"/>
                <a:ea typeface="Courier New"/>
                <a:cs typeface="Courier New"/>
                <a:sym typeface="Courier New"/>
              </a:rPr>
              <a:t>moc</a:t>
            </a:r>
            <a:r>
              <a:rPr lang="de" dirty="0">
                <a:solidFill>
                  <a:srgbClr val="84143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de" dirty="0"/>
              <a:t>sammelt die erforderlichen Informationen beim Parsen des ursprünglichen Quellcodes und generiert den für die </a:t>
            </a:r>
            <a:r>
              <a:rPr lang="de" dirty="0">
                <a:solidFill>
                  <a:srgbClr val="841439"/>
                </a:solidFill>
                <a:latin typeface="Courier New"/>
                <a:ea typeface="Courier New"/>
                <a:cs typeface="Courier New"/>
                <a:sym typeface="Courier New"/>
              </a:rPr>
              <a:t>Signal-Slot </a:t>
            </a:r>
            <a:r>
              <a:rPr lang="de" dirty="0"/>
              <a:t>Rückrufe zusätzlich nötigen Quellcode</a:t>
            </a:r>
            <a:endParaRPr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de" dirty="0"/>
              <a:t>Tatsächlich aufgerufen wird – über generierte Tabelleneinträge in "Meta-Objekten" – zuerst das Signal und unmittelbar danach die mit dem </a:t>
            </a:r>
            <a:r>
              <a:rPr lang="de" dirty="0">
                <a:solidFill>
                  <a:srgbClr val="841439"/>
                </a:solidFill>
                <a:latin typeface="Courier New"/>
                <a:ea typeface="Courier New"/>
                <a:cs typeface="Courier New"/>
                <a:sym typeface="Courier New"/>
              </a:rPr>
              <a:t>Signal </a:t>
            </a:r>
            <a:r>
              <a:rPr lang="de" dirty="0"/>
              <a:t>verknüpften </a:t>
            </a:r>
            <a:r>
              <a:rPr lang="de" dirty="0">
                <a:solidFill>
                  <a:srgbClr val="841439"/>
                </a:solidFill>
                <a:latin typeface="Courier New"/>
                <a:ea typeface="Courier New"/>
                <a:cs typeface="Courier New"/>
                <a:sym typeface="Courier New"/>
              </a:rPr>
              <a:t>Slots</a:t>
            </a:r>
            <a:endParaRPr dirty="0">
              <a:solidFill>
                <a:srgbClr val="84143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55830AC-423E-1D47-8BD8-A4ADEA303C59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00000000-1234-1234-1234-123412341234}" type="slidenum">
              <a:rPr lang="de" smtClean="0"/>
              <a:pPr/>
              <a:t>19</a:t>
            </a:fld>
            <a:endParaRPr lang="de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>
            <a:spLocks noGrp="1"/>
          </p:cNvSpPr>
          <p:nvPr>
            <p:ph type="title"/>
          </p:nvPr>
        </p:nvSpPr>
        <p:spPr>
          <a:xfrm>
            <a:off x="457172" y="273352"/>
            <a:ext cx="8228700" cy="1144800"/>
          </a:xfrm>
          <a:prstGeom prst="rect">
            <a:avLst/>
          </a:prstGeom>
        </p:spPr>
        <p:txBody>
          <a:bodyPr spcFirstLastPara="1" wrap="square" lIns="79525" tIns="79525" rIns="79525" bIns="795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b="1" dirty="0"/>
              <a:t>Übersicht</a:t>
            </a:r>
            <a:endParaRPr b="1" dirty="0"/>
          </a:p>
        </p:txBody>
      </p:sp>
      <p:sp>
        <p:nvSpPr>
          <p:cNvPr id="141" name="Google Shape;141;p15"/>
          <p:cNvSpPr txBox="1">
            <a:spLocks noGrp="1"/>
          </p:cNvSpPr>
          <p:nvPr>
            <p:ph type="body" idx="1"/>
          </p:nvPr>
        </p:nvSpPr>
        <p:spPr>
          <a:xfrm>
            <a:off x="457171" y="1418153"/>
            <a:ext cx="8547491" cy="3291734"/>
          </a:xfrm>
          <a:prstGeom prst="rect">
            <a:avLst/>
          </a:prstGeom>
        </p:spPr>
        <p:txBody>
          <a:bodyPr spcFirstLastPara="1" wrap="square" lIns="79525" tIns="79525" rIns="79525" bIns="79525" anchor="t" anchorCtr="0">
            <a:noAutofit/>
          </a:bodyPr>
          <a:lstStyle/>
          <a:p>
            <a:pPr marL="457200" lvl="0" indent="-3810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2400"/>
              <a:buChar char="●"/>
            </a:pPr>
            <a:r>
              <a:rPr lang="de-DE" sz="2400" dirty="0"/>
              <a:t>Wiederholung</a:t>
            </a:r>
          </a:p>
          <a:p>
            <a:pPr lvl="1" indent="-381000">
              <a:lnSpc>
                <a:spcPct val="150000"/>
              </a:lnSpc>
              <a:buSzPts val="2400"/>
              <a:buFont typeface="Noto Sans Symbols"/>
              <a:buChar char="●"/>
            </a:pPr>
            <a:r>
              <a:rPr lang="de-DE" sz="2400" dirty="0"/>
              <a:t>Grafische Benutzeroberflächen</a:t>
            </a:r>
          </a:p>
          <a:p>
            <a:pPr lvl="1" indent="-381000">
              <a:lnSpc>
                <a:spcPct val="150000"/>
              </a:lnSpc>
              <a:buSzPts val="2400"/>
              <a:buFont typeface="Noto Sans Symbols"/>
              <a:buChar char="●"/>
            </a:pPr>
            <a:r>
              <a:rPr lang="de-DE" sz="2400" dirty="0"/>
              <a:t>Entwurfsmuster</a:t>
            </a:r>
          </a:p>
          <a:p>
            <a:pPr lvl="1" indent="-381000">
              <a:lnSpc>
                <a:spcPct val="150000"/>
              </a:lnSpc>
              <a:buSzPts val="2400"/>
              <a:buChar char="●"/>
            </a:pPr>
            <a:r>
              <a:rPr lang="de-DE" sz="2400" dirty="0"/>
              <a:t>Model-View Controller</a:t>
            </a:r>
          </a:p>
          <a:p>
            <a:pPr indent="-381000">
              <a:lnSpc>
                <a:spcPct val="150000"/>
              </a:lnSpc>
              <a:buSzPts val="2400"/>
              <a:buChar char="●"/>
            </a:pPr>
            <a:r>
              <a:rPr lang="de-DE" sz="2400" dirty="0"/>
              <a:t>UI mit Qt</a:t>
            </a:r>
          </a:p>
        </p:txBody>
      </p:sp>
      <p:sp>
        <p:nvSpPr>
          <p:cNvPr id="143" name="Google Shape;143;p15"/>
          <p:cNvSpPr txBox="1"/>
          <p:nvPr/>
        </p:nvSpPr>
        <p:spPr>
          <a:xfrm>
            <a:off x="387715" y="6562786"/>
            <a:ext cx="7585500" cy="1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625" tIns="95625" rIns="95625" bIns="956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800" dirty="0">
                <a:solidFill>
                  <a:srgbClr val="3F3F3F"/>
                </a:solidFill>
              </a:rPr>
              <a:t>Objektorientierte  Programmierung </a:t>
            </a:r>
            <a:endParaRPr sz="800" dirty="0">
              <a:solidFill>
                <a:srgbClr val="3F3F3F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0DFEDC3-CBDF-A944-9174-ECAAFE58148C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00000000-1234-1234-1234-123412341234}" type="slidenum">
              <a:rPr lang="de" smtClean="0"/>
              <a:pPr/>
              <a:t>2</a:t>
            </a:fld>
            <a:endParaRPr lang="de"/>
          </a:p>
        </p:txBody>
      </p:sp>
      <p:sp>
        <p:nvSpPr>
          <p:cNvPr id="6" name="Google Shape;140;p15">
            <a:extLst>
              <a:ext uri="{FF2B5EF4-FFF2-40B4-BE49-F238E27FC236}">
                <a16:creationId xmlns:a16="http://schemas.microsoft.com/office/drawing/2014/main" id="{80183A27-B943-9340-ABF6-F2A109E91B95}"/>
              </a:ext>
            </a:extLst>
          </p:cNvPr>
          <p:cNvSpPr txBox="1">
            <a:spLocks/>
          </p:cNvSpPr>
          <p:nvPr/>
        </p:nvSpPr>
        <p:spPr>
          <a:xfrm>
            <a:off x="457172" y="5197295"/>
            <a:ext cx="7213628" cy="108013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79525" tIns="79525" rIns="79525" bIns="795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i="1" dirty="0" err="1"/>
              <a:t>Hauptprüfung</a:t>
            </a:r>
            <a:r>
              <a:rPr lang="en-GB" i="1" dirty="0"/>
              <a:t>:</a:t>
            </a:r>
            <a:r>
              <a:rPr lang="en-GB" dirty="0"/>
              <a:t>	</a:t>
            </a:r>
            <a:r>
              <a:rPr lang="en-GB" b="1" dirty="0" err="1"/>
              <a:t>Donnerstag</a:t>
            </a:r>
            <a:r>
              <a:rPr lang="en-GB" b="1" dirty="0"/>
              <a:t> 15. </a:t>
            </a:r>
            <a:r>
              <a:rPr lang="en-GB" b="1" dirty="0" err="1"/>
              <a:t>Juni</a:t>
            </a:r>
            <a:r>
              <a:rPr lang="en-GB" b="1" dirty="0"/>
              <a:t> – 14 </a:t>
            </a:r>
            <a:r>
              <a:rPr lang="en-GB" b="1" dirty="0" err="1"/>
              <a:t>Uhr</a:t>
            </a:r>
            <a:endParaRPr lang="en-GB" b="1" dirty="0"/>
          </a:p>
          <a:p>
            <a:r>
              <a:rPr lang="en-GB" i="1" dirty="0" err="1"/>
              <a:t>Nebenprüfung</a:t>
            </a:r>
            <a:r>
              <a:rPr lang="en-GB" i="1" dirty="0"/>
              <a:t>:</a:t>
            </a:r>
            <a:r>
              <a:rPr lang="en-GB" dirty="0"/>
              <a:t>	</a:t>
            </a:r>
            <a:r>
              <a:rPr lang="en-GB" b="1" dirty="0" err="1"/>
              <a:t>Mittwoch</a:t>
            </a:r>
            <a:r>
              <a:rPr lang="en-GB" b="1" dirty="0"/>
              <a:t> 21. </a:t>
            </a:r>
            <a:r>
              <a:rPr lang="en-GB" b="1" dirty="0" err="1"/>
              <a:t>Juni</a:t>
            </a:r>
            <a:r>
              <a:rPr lang="en-GB" b="1" dirty="0"/>
              <a:t> – 10 </a:t>
            </a:r>
            <a:r>
              <a:rPr lang="en-GB" b="1" dirty="0" err="1"/>
              <a:t>Uhr</a:t>
            </a:r>
            <a:endParaRPr lang="en-GB" b="1" dirty="0"/>
          </a:p>
          <a:p>
            <a:r>
              <a:rPr lang="en-GB" i="1" dirty="0" err="1"/>
              <a:t>Nachprüfung</a:t>
            </a:r>
            <a:r>
              <a:rPr lang="en-GB" i="1" dirty="0"/>
              <a:t>:</a:t>
            </a:r>
            <a:r>
              <a:rPr lang="en-GB" dirty="0"/>
              <a:t>	</a:t>
            </a:r>
            <a:r>
              <a:rPr lang="en-GB" b="1" dirty="0" err="1"/>
              <a:t>Donnerstag</a:t>
            </a:r>
            <a:r>
              <a:rPr lang="en-GB" b="1" dirty="0"/>
              <a:t> 13. </a:t>
            </a:r>
            <a:r>
              <a:rPr lang="en-GB" b="1" dirty="0" err="1"/>
              <a:t>Juli</a:t>
            </a:r>
            <a:r>
              <a:rPr lang="en-GB" b="1" dirty="0"/>
              <a:t> – 10 </a:t>
            </a:r>
            <a:r>
              <a:rPr lang="en-GB" b="1" dirty="0" err="1"/>
              <a:t>Uhr</a:t>
            </a:r>
            <a:r>
              <a:rPr lang="en-GB" b="1" dirty="0"/>
              <a:t>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82734D-384D-4F01-558A-F6D801E62D28}"/>
              </a:ext>
            </a:extLst>
          </p:cNvPr>
          <p:cNvSpPr txBox="1"/>
          <p:nvPr/>
        </p:nvSpPr>
        <p:spPr>
          <a:xfrm>
            <a:off x="7532042" y="5197296"/>
            <a:ext cx="1260236" cy="8309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i="1" dirty="0" err="1"/>
              <a:t>Anmeldung</a:t>
            </a:r>
            <a:r>
              <a:rPr lang="en-US" sz="1600" i="1" dirty="0"/>
              <a:t> via Forms </a:t>
            </a:r>
            <a:r>
              <a:rPr lang="en-US" sz="1600" i="1" dirty="0" err="1"/>
              <a:t>notwendig</a:t>
            </a:r>
            <a:r>
              <a:rPr lang="en-US" sz="1600" i="1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2508157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1" name="Google Shape;271;p35"/>
          <p:cNvPicPr preferRelativeResize="0"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358" y="1418152"/>
            <a:ext cx="9045707" cy="5013521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35"/>
          <p:cNvSpPr txBox="1">
            <a:spLocks noGrp="1"/>
          </p:cNvSpPr>
          <p:nvPr>
            <p:ph type="title"/>
          </p:nvPr>
        </p:nvSpPr>
        <p:spPr>
          <a:xfrm>
            <a:off x="457172" y="273352"/>
            <a:ext cx="8228700" cy="1144800"/>
          </a:xfrm>
          <a:prstGeom prst="rect">
            <a:avLst/>
          </a:prstGeom>
        </p:spPr>
        <p:txBody>
          <a:bodyPr spcFirstLastPara="1" wrap="square" lIns="79525" tIns="79525" rIns="79525" bIns="79525" anchor="ctr" anchorCtr="0">
            <a:noAutofit/>
          </a:bodyPr>
          <a:lstStyle/>
          <a:p>
            <a:pPr lvl="0" algn="ctr"/>
            <a:r>
              <a:rPr lang="de" b="1" dirty="0"/>
              <a:t>Signal &amp; Slot in Qt - Beispiel</a:t>
            </a:r>
            <a:endParaRPr b="1" dirty="0"/>
          </a:p>
        </p:txBody>
      </p:sp>
      <p:sp>
        <p:nvSpPr>
          <p:cNvPr id="270" name="Google Shape;270;p35"/>
          <p:cNvSpPr txBox="1">
            <a:spLocks noGrp="1"/>
          </p:cNvSpPr>
          <p:nvPr>
            <p:ph type="body" idx="1"/>
          </p:nvPr>
        </p:nvSpPr>
        <p:spPr>
          <a:xfrm>
            <a:off x="5701226" y="1224861"/>
            <a:ext cx="2658452" cy="530696"/>
          </a:xfrm>
          <a:prstGeom prst="rect">
            <a:avLst/>
          </a:prstGeom>
        </p:spPr>
        <p:txBody>
          <a:bodyPr spcFirstLastPara="1" wrap="square" lIns="79525" tIns="79525" rIns="79525" bIns="79525" anchor="t" anchorCtr="0">
            <a:noAutofit/>
          </a:bodyPr>
          <a:lstStyle/>
          <a:p>
            <a:pPr marL="101600" lvl="0" indent="0" algn="l" rtl="0">
              <a:spcBef>
                <a:spcPts val="500"/>
              </a:spcBef>
              <a:spcAft>
                <a:spcPts val="0"/>
              </a:spcAft>
              <a:buSzPts val="2000"/>
            </a:pPr>
            <a:r>
              <a:rPr lang="de" b="1" i="1" dirty="0"/>
              <a:t>die Counter Klasse</a:t>
            </a:r>
            <a:endParaRPr b="1" i="1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6EFD46-3527-B449-989A-B41C12A6CD4B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00000000-1234-1234-1234-123412341234}" type="slidenum">
              <a:rPr lang="de" smtClean="0"/>
              <a:pPr/>
              <a:t>20</a:t>
            </a:fld>
            <a:endParaRPr lang="de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8" name="Google Shape;278;p36"/>
          <p:cNvPicPr preferRelativeResize="0"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112" y="1569720"/>
            <a:ext cx="8876072" cy="479600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E894360-CA07-8A4D-A4BB-3EA766548FC6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00000000-1234-1234-1234-123412341234}" type="slidenum">
              <a:rPr lang="de" smtClean="0"/>
              <a:pPr/>
              <a:t>21</a:t>
            </a:fld>
            <a:endParaRPr lang="de"/>
          </a:p>
        </p:txBody>
      </p:sp>
      <p:sp>
        <p:nvSpPr>
          <p:cNvPr id="12" name="Google Shape;269;p35">
            <a:extLst>
              <a:ext uri="{FF2B5EF4-FFF2-40B4-BE49-F238E27FC236}">
                <a16:creationId xmlns:a16="http://schemas.microsoft.com/office/drawing/2014/main" id="{4DED8EE4-B0F1-CD0D-CAAB-8E1FBF455C6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172" y="273352"/>
            <a:ext cx="8228700" cy="1144800"/>
          </a:xfrm>
          <a:prstGeom prst="rect">
            <a:avLst/>
          </a:prstGeom>
        </p:spPr>
        <p:txBody>
          <a:bodyPr spcFirstLastPara="1" wrap="square" lIns="79525" tIns="79525" rIns="79525" bIns="79525" anchor="ctr" anchorCtr="0">
            <a:noAutofit/>
          </a:bodyPr>
          <a:lstStyle/>
          <a:p>
            <a:pPr lvl="0" algn="ctr"/>
            <a:r>
              <a:rPr lang="de" b="1" dirty="0"/>
              <a:t>Signal &amp; Slot in Qt - Beispiel</a:t>
            </a:r>
            <a:endParaRPr b="1" dirty="0"/>
          </a:p>
        </p:txBody>
      </p:sp>
      <p:sp>
        <p:nvSpPr>
          <p:cNvPr id="13" name="Google Shape;270;p35">
            <a:extLst>
              <a:ext uri="{FF2B5EF4-FFF2-40B4-BE49-F238E27FC236}">
                <a16:creationId xmlns:a16="http://schemas.microsoft.com/office/drawing/2014/main" id="{7A203710-A119-4F3E-FA46-7A6B95F93623}"/>
              </a:ext>
            </a:extLst>
          </p:cNvPr>
          <p:cNvSpPr txBox="1">
            <a:spLocks/>
          </p:cNvSpPr>
          <p:nvPr/>
        </p:nvSpPr>
        <p:spPr>
          <a:xfrm>
            <a:off x="5701226" y="1224861"/>
            <a:ext cx="2658452" cy="530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525" tIns="79525" rIns="79525" bIns="795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01600" indent="0"/>
            <a:r>
              <a:rPr lang="en-GB" b="1" i="1"/>
              <a:t>die Counter Klasse</a:t>
            </a:r>
            <a:endParaRPr lang="en-GB" b="1" i="1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7"/>
          <p:cNvSpPr txBox="1">
            <a:spLocks noGrp="1"/>
          </p:cNvSpPr>
          <p:nvPr>
            <p:ph type="title"/>
          </p:nvPr>
        </p:nvSpPr>
        <p:spPr>
          <a:xfrm>
            <a:off x="457172" y="273352"/>
            <a:ext cx="8228700" cy="1144800"/>
          </a:xfrm>
          <a:prstGeom prst="rect">
            <a:avLst/>
          </a:prstGeom>
        </p:spPr>
        <p:txBody>
          <a:bodyPr spcFirstLastPara="1" wrap="square" lIns="79525" tIns="79525" rIns="79525" bIns="79525" anchor="ctr" anchorCtr="0">
            <a:noAutofit/>
          </a:bodyPr>
          <a:lstStyle/>
          <a:p>
            <a:pPr lvl="0" algn="ctr"/>
            <a:r>
              <a:rPr lang="de" b="1" dirty="0"/>
              <a:t>Signal &amp; Slot in </a:t>
            </a:r>
            <a:r>
              <a:rPr lang="de" b="1" dirty="0" err="1"/>
              <a:t>Qt</a:t>
            </a:r>
            <a:endParaRPr b="1" dirty="0"/>
          </a:p>
        </p:txBody>
      </p:sp>
      <p:sp>
        <p:nvSpPr>
          <p:cNvPr id="284" name="Google Shape;284;p37"/>
          <p:cNvSpPr txBox="1">
            <a:spLocks noGrp="1"/>
          </p:cNvSpPr>
          <p:nvPr>
            <p:ph type="body" idx="1"/>
          </p:nvPr>
        </p:nvSpPr>
        <p:spPr>
          <a:xfrm>
            <a:off x="457172" y="1480457"/>
            <a:ext cx="8228700" cy="4102384"/>
          </a:xfrm>
          <a:prstGeom prst="rect">
            <a:avLst/>
          </a:prstGeom>
        </p:spPr>
        <p:txBody>
          <a:bodyPr spcFirstLastPara="1" wrap="square" lIns="79525" tIns="79525" rIns="79525" bIns="79525" anchor="t" anchorCtr="0">
            <a:noAutofit/>
          </a:bodyPr>
          <a:lstStyle/>
          <a:p>
            <a:pPr marL="101600" lvl="0" indent="0" algn="l" rtl="0">
              <a:spcBef>
                <a:spcPts val="500"/>
              </a:spcBef>
              <a:spcAft>
                <a:spcPts val="0"/>
              </a:spcAft>
              <a:buSzPts val="2000"/>
            </a:pPr>
            <a:r>
              <a:rPr lang="de" b="1" dirty="0">
                <a:solidFill>
                  <a:schemeClr val="accent2"/>
                </a:solidFill>
              </a:rPr>
              <a:t>Einsatz:</a:t>
            </a:r>
            <a:endParaRPr lang="en-RU" b="1" dirty="0">
              <a:solidFill>
                <a:schemeClr val="accent2"/>
              </a:solidFill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lang="en-RU" dirty="0"/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dirty="0"/>
          </a:p>
          <a:p>
            <a:pPr marL="101600" lvl="0" indent="0" algn="l" rtl="0">
              <a:spcBef>
                <a:spcPts val="500"/>
              </a:spcBef>
              <a:spcAft>
                <a:spcPts val="0"/>
              </a:spcAft>
              <a:buSzPts val="2000"/>
            </a:pPr>
            <a:r>
              <a:rPr lang="de" b="1" dirty="0">
                <a:solidFill>
                  <a:schemeClr val="accent2"/>
                </a:solidFill>
              </a:rPr>
              <a:t>Bemerkungen:</a:t>
            </a:r>
            <a:endParaRPr b="1" dirty="0">
              <a:solidFill>
                <a:schemeClr val="accent2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de" dirty="0"/>
              <a:t>Da das </a:t>
            </a:r>
            <a:r>
              <a:rPr lang="de" dirty="0" err="1">
                <a:solidFill>
                  <a:srgbClr val="841439"/>
                </a:solidFill>
                <a:latin typeface="Courier New"/>
                <a:ea typeface="Courier New"/>
                <a:cs typeface="Courier New"/>
                <a:sym typeface="Courier New"/>
              </a:rPr>
              <a:t>value_changed</a:t>
            </a:r>
            <a:r>
              <a:rPr lang="de" dirty="0">
                <a:solidFill>
                  <a:srgbClr val="84143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de" dirty="0"/>
              <a:t>Signal von </a:t>
            </a:r>
            <a:r>
              <a:rPr lang="de" dirty="0" err="1">
                <a:solidFill>
                  <a:srgbClr val="841439"/>
                </a:solidFill>
                <a:latin typeface="Courier New"/>
                <a:ea typeface="Courier New"/>
                <a:cs typeface="Courier New"/>
                <a:sym typeface="Courier New"/>
              </a:rPr>
              <a:t>snd</a:t>
            </a:r>
            <a:r>
              <a:rPr lang="de" dirty="0">
                <a:solidFill>
                  <a:srgbClr val="84143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de" dirty="0"/>
              <a:t>mit dem </a:t>
            </a:r>
            <a:r>
              <a:rPr lang="de" dirty="0" err="1">
                <a:solidFill>
                  <a:srgbClr val="841439"/>
                </a:solidFill>
                <a:latin typeface="Courier New"/>
                <a:ea typeface="Courier New"/>
                <a:cs typeface="Courier New"/>
                <a:sym typeface="Courier New"/>
              </a:rPr>
              <a:t>set_value</a:t>
            </a:r>
            <a:r>
              <a:rPr lang="de" dirty="0">
                <a:solidFill>
                  <a:srgbClr val="84143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de" dirty="0"/>
              <a:t>Slot von </a:t>
            </a:r>
            <a:r>
              <a:rPr lang="de" dirty="0" err="1">
                <a:solidFill>
                  <a:srgbClr val="841439"/>
                </a:solidFill>
                <a:latin typeface="Courier New"/>
                <a:ea typeface="Courier New"/>
                <a:cs typeface="Courier New"/>
                <a:sym typeface="Courier New"/>
              </a:rPr>
              <a:t>rcv</a:t>
            </a:r>
            <a:r>
              <a:rPr lang="de" dirty="0">
                <a:solidFill>
                  <a:srgbClr val="84143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de" dirty="0"/>
              <a:t>verknüpft ist, aber nicht umgekehrt, zeigen sich obige Werte.</a:t>
            </a: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de" dirty="0"/>
              <a:t>Das </a:t>
            </a:r>
            <a:r>
              <a:rPr lang="de" dirty="0" err="1">
                <a:solidFill>
                  <a:srgbClr val="841439"/>
                </a:solidFill>
                <a:latin typeface="Courier New"/>
                <a:ea typeface="Courier New"/>
                <a:cs typeface="Courier New"/>
                <a:sym typeface="Courier New"/>
              </a:rPr>
              <a:t>value_changed</a:t>
            </a:r>
            <a:r>
              <a:rPr lang="de" dirty="0">
                <a:solidFill>
                  <a:srgbClr val="84143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de" dirty="0"/>
              <a:t>Signal von </a:t>
            </a:r>
            <a:r>
              <a:rPr lang="de" dirty="0" err="1">
                <a:solidFill>
                  <a:srgbClr val="841439"/>
                </a:solidFill>
                <a:latin typeface="Courier New"/>
                <a:ea typeface="Courier New"/>
                <a:cs typeface="Courier New"/>
                <a:sym typeface="Courier New"/>
              </a:rPr>
              <a:t>rcv</a:t>
            </a:r>
            <a:r>
              <a:rPr lang="de" dirty="0">
                <a:solidFill>
                  <a:srgbClr val="84143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de" dirty="0"/>
              <a:t>ist mit keinem Slot verbunden und wird daher ignoriert</a:t>
            </a:r>
            <a:endParaRPr dirty="0"/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285" name="Google Shape;285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4743" y="2073242"/>
            <a:ext cx="8048625" cy="22574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703B439-63D1-8940-8276-05FEFBA36633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00000000-1234-1234-1234-123412341234}" type="slidenum">
              <a:rPr lang="de" smtClean="0"/>
              <a:pPr/>
              <a:t>22</a:t>
            </a:fld>
            <a:endParaRPr lang="de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8"/>
          <p:cNvSpPr txBox="1">
            <a:spLocks noGrp="1"/>
          </p:cNvSpPr>
          <p:nvPr>
            <p:ph type="title"/>
          </p:nvPr>
        </p:nvSpPr>
        <p:spPr>
          <a:xfrm>
            <a:off x="457172" y="273352"/>
            <a:ext cx="8228700" cy="1144800"/>
          </a:xfrm>
          <a:prstGeom prst="rect">
            <a:avLst/>
          </a:prstGeom>
        </p:spPr>
        <p:txBody>
          <a:bodyPr spcFirstLastPara="1" wrap="square" lIns="79525" tIns="79525" rIns="79525" bIns="795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b="1" dirty="0"/>
              <a:t>Metaklassen und der </a:t>
            </a:r>
            <a:r>
              <a:rPr lang="de" b="1" dirty="0" err="1"/>
              <a:t>moc</a:t>
            </a:r>
            <a:endParaRPr b="1" dirty="0"/>
          </a:p>
        </p:txBody>
      </p:sp>
      <p:sp>
        <p:nvSpPr>
          <p:cNvPr id="291" name="Google Shape;291;p38"/>
          <p:cNvSpPr txBox="1">
            <a:spLocks noGrp="1"/>
          </p:cNvSpPr>
          <p:nvPr>
            <p:ph type="body" idx="1"/>
          </p:nvPr>
        </p:nvSpPr>
        <p:spPr>
          <a:xfrm>
            <a:off x="457172" y="1604841"/>
            <a:ext cx="8228700" cy="3978000"/>
          </a:xfrm>
          <a:prstGeom prst="rect">
            <a:avLst/>
          </a:prstGeom>
        </p:spPr>
        <p:txBody>
          <a:bodyPr spcFirstLastPara="1" wrap="square" lIns="79525" tIns="79525" rIns="79525" bIns="79525" anchor="t" anchorCtr="0">
            <a:noAutofit/>
          </a:bodyPr>
          <a:lstStyle/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de" dirty="0"/>
              <a:t>Der </a:t>
            </a:r>
            <a:r>
              <a:rPr lang="de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moc</a:t>
            </a:r>
            <a:r>
              <a:rPr lang="de" dirty="0"/>
              <a:t> erzeugt für jede Klasse, die das </a:t>
            </a:r>
            <a:r>
              <a:rPr lang="de" b="1" dirty="0">
                <a:solidFill>
                  <a:srgbClr val="841439"/>
                </a:solidFill>
                <a:latin typeface="Courier New"/>
                <a:ea typeface="Courier New"/>
                <a:cs typeface="Courier New"/>
                <a:sym typeface="Courier New"/>
              </a:rPr>
              <a:t>Q_OBJECT </a:t>
            </a:r>
            <a:r>
              <a:rPr lang="de" dirty="0"/>
              <a:t>Makro enthält, ein Objekt vom Typ </a:t>
            </a:r>
            <a:r>
              <a:rPr lang="de" b="1" dirty="0" err="1">
                <a:solidFill>
                  <a:srgbClr val="841439"/>
                </a:solidFill>
                <a:latin typeface="Courier New"/>
                <a:ea typeface="Courier New"/>
                <a:cs typeface="Courier New"/>
                <a:sym typeface="Courier New"/>
              </a:rPr>
              <a:t>QMetaObject</a:t>
            </a:r>
            <a:endParaRPr b="1" dirty="0">
              <a:solidFill>
                <a:srgbClr val="84143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de" dirty="0"/>
              <a:t>In Member-Datenfeldern der Meta-Objekte sind die Informationen für die Introspektion enthalten, insbes. sind auch die Signale und Slots (als </a:t>
            </a:r>
            <a:r>
              <a:rPr lang="de" b="1" dirty="0" err="1">
                <a:solidFill>
                  <a:srgbClr val="841439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de" dirty="0">
                <a:solidFill>
                  <a:srgbClr val="84143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de" dirty="0" err="1"/>
              <a:t>Memberfunktionen</a:t>
            </a:r>
            <a:r>
              <a:rPr lang="de" dirty="0"/>
              <a:t> der Klasse) bekannt</a:t>
            </a:r>
            <a:endParaRPr dirty="0"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de" dirty="0"/>
              <a:t>Vorsicht: </a:t>
            </a:r>
            <a:r>
              <a:rPr lang="de" dirty="0" err="1"/>
              <a:t>Qt</a:t>
            </a:r>
            <a:r>
              <a:rPr lang="de" dirty="0"/>
              <a:t> </a:t>
            </a:r>
            <a:r>
              <a:rPr lang="de" dirty="0" err="1"/>
              <a:t>moc</a:t>
            </a:r>
            <a:r>
              <a:rPr lang="de" dirty="0"/>
              <a:t> kann nur mit einer Teilmenge der C++ Syntax umgehen, zwei Beispiele für Einschränkungen sind</a:t>
            </a:r>
            <a:endParaRPr dirty="0"/>
          </a:p>
          <a:p>
            <a:pPr marL="914400" lvl="1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○"/>
            </a:pPr>
            <a:r>
              <a:rPr lang="de" dirty="0" err="1"/>
              <a:t>Templateklassen</a:t>
            </a:r>
            <a:r>
              <a:rPr lang="de" dirty="0"/>
              <a:t> sind nicht im Signal-Slot Mechanismus möglich</a:t>
            </a:r>
            <a:endParaRPr dirty="0"/>
          </a:p>
          <a:p>
            <a:pPr marL="914400" lvl="1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○"/>
            </a:pPr>
            <a:r>
              <a:rPr lang="de" dirty="0"/>
              <a:t>Signale und Slots selbst können keine Funktionszeiger sein</a:t>
            </a:r>
            <a:endParaRPr dirty="0"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de" dirty="0"/>
              <a:t>Als Programmierer hat man normalerweise nicht direkt mit den Qt Metaklassen zu tun.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974500A-8234-8141-8975-C2FCF54614F6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00000000-1234-1234-1234-123412341234}" type="slidenum">
              <a:rPr lang="de" smtClean="0"/>
              <a:pPr/>
              <a:t>23</a:t>
            </a:fld>
            <a:endParaRPr lang="de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9"/>
          <p:cNvSpPr txBox="1">
            <a:spLocks noGrp="1"/>
          </p:cNvSpPr>
          <p:nvPr>
            <p:ph type="title"/>
          </p:nvPr>
        </p:nvSpPr>
        <p:spPr>
          <a:xfrm>
            <a:off x="457172" y="273352"/>
            <a:ext cx="8228700" cy="1144800"/>
          </a:xfrm>
          <a:prstGeom prst="rect">
            <a:avLst/>
          </a:prstGeom>
        </p:spPr>
        <p:txBody>
          <a:bodyPr spcFirstLastPara="1" wrap="square" lIns="79525" tIns="79525" rIns="79525" bIns="795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b="1" dirty="0"/>
              <a:t>Die </a:t>
            </a:r>
            <a:r>
              <a:rPr lang="de" b="1" dirty="0" err="1"/>
              <a:t>Qt</a:t>
            </a:r>
            <a:r>
              <a:rPr lang="de" b="1" dirty="0"/>
              <a:t> Basisklasse </a:t>
            </a:r>
            <a:r>
              <a:rPr lang="de" b="1" dirty="0" err="1"/>
              <a:t>QObject</a:t>
            </a:r>
            <a:endParaRPr b="1" dirty="0"/>
          </a:p>
        </p:txBody>
      </p:sp>
      <p:sp>
        <p:nvSpPr>
          <p:cNvPr id="297" name="Google Shape;297;p39"/>
          <p:cNvSpPr txBox="1">
            <a:spLocks noGrp="1"/>
          </p:cNvSpPr>
          <p:nvPr>
            <p:ph type="body" idx="1"/>
          </p:nvPr>
        </p:nvSpPr>
        <p:spPr>
          <a:xfrm>
            <a:off x="457172" y="1604841"/>
            <a:ext cx="8228700" cy="3978000"/>
          </a:xfrm>
          <a:prstGeom prst="rect">
            <a:avLst/>
          </a:prstGeom>
        </p:spPr>
        <p:txBody>
          <a:bodyPr spcFirstLastPara="1" wrap="square" lIns="79525" tIns="79525" rIns="79525" bIns="79525" anchor="t" anchorCtr="0">
            <a:noAutofit/>
          </a:bodyPr>
          <a:lstStyle/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de" sz="2200" dirty="0"/>
              <a:t>Die Klasse </a:t>
            </a:r>
            <a:r>
              <a:rPr lang="de" sz="2200" b="1" dirty="0" err="1">
                <a:solidFill>
                  <a:srgbClr val="841439"/>
                </a:solidFill>
                <a:latin typeface="Courier New"/>
                <a:ea typeface="Courier New"/>
                <a:cs typeface="Courier New"/>
                <a:sym typeface="Courier New"/>
              </a:rPr>
              <a:t>QObject</a:t>
            </a:r>
            <a:r>
              <a:rPr lang="de" sz="2200" dirty="0">
                <a:solidFill>
                  <a:srgbClr val="84143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de" sz="2200" dirty="0"/>
              <a:t>ist die </a:t>
            </a:r>
            <a:r>
              <a:rPr lang="de" sz="2200" dirty="0" err="1"/>
              <a:t>Qt</a:t>
            </a:r>
            <a:r>
              <a:rPr lang="de" sz="2200" dirty="0"/>
              <a:t> Basisklasse für die Umsetzung der Signal-Slot Technik.</a:t>
            </a:r>
            <a:endParaRPr sz="2200" dirty="0"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de" sz="2200" dirty="0"/>
              <a:t>Die </a:t>
            </a:r>
            <a:r>
              <a:rPr lang="de" sz="2200" dirty="0" err="1"/>
              <a:t>Qt</a:t>
            </a:r>
            <a:r>
              <a:rPr lang="de" sz="2200" dirty="0"/>
              <a:t> Klassenhierarchie umfasst mehr als 1000 Klassen, so dass ein schneller Überblick praktisch nicht möglich ist</a:t>
            </a:r>
            <a:endParaRPr sz="2200" dirty="0"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de" sz="2200" dirty="0"/>
              <a:t>Die Klasse </a:t>
            </a:r>
            <a:r>
              <a:rPr lang="de" sz="2200" b="1" dirty="0" err="1">
                <a:solidFill>
                  <a:srgbClr val="841439"/>
                </a:solidFill>
                <a:latin typeface="Courier New"/>
                <a:ea typeface="Courier New"/>
                <a:cs typeface="Courier New"/>
                <a:sym typeface="Courier New"/>
              </a:rPr>
              <a:t>QObject</a:t>
            </a:r>
            <a:r>
              <a:rPr lang="de" sz="2200" dirty="0">
                <a:solidFill>
                  <a:srgbClr val="84143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de" sz="2200" dirty="0"/>
              <a:t>ermöglicht, als zentrale Basisklasse, v.a. den Mechanismus für die Kommunikation über Signale und Slots</a:t>
            </a:r>
            <a:endParaRPr sz="2200" dirty="0"/>
          </a:p>
          <a:p>
            <a:pPr marL="914400" lvl="1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○"/>
            </a:pPr>
            <a:r>
              <a:rPr lang="de" sz="2200" dirty="0"/>
              <a:t>Die </a:t>
            </a:r>
            <a:r>
              <a:rPr lang="de" sz="2200" dirty="0" err="1"/>
              <a:t>Qt</a:t>
            </a:r>
            <a:r>
              <a:rPr lang="de" sz="2200" dirty="0"/>
              <a:t> Klassen, die von </a:t>
            </a:r>
            <a:r>
              <a:rPr lang="de" sz="2200" b="1" dirty="0" err="1">
                <a:solidFill>
                  <a:srgbClr val="841439"/>
                </a:solidFill>
                <a:latin typeface="Courier New"/>
                <a:ea typeface="Courier New"/>
                <a:cs typeface="Courier New"/>
                <a:sym typeface="Courier New"/>
              </a:rPr>
              <a:t>QObject</a:t>
            </a:r>
            <a:r>
              <a:rPr lang="de" sz="2200" dirty="0">
                <a:solidFill>
                  <a:srgbClr val="84143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de" sz="2200" dirty="0"/>
              <a:t>abgeleitet sind, verfügen somit auch über die Signal-Slot Kommunikationstechnik</a:t>
            </a:r>
            <a:endParaRPr sz="2200" dirty="0"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de" sz="2200" dirty="0"/>
              <a:t>Signale und Slots dienen allgemein der Ereignis-gesteuerten Kommunikation und sind keine reine GUI Funktionalität</a:t>
            </a:r>
            <a:endParaRPr sz="2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2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E6E39B2-EE52-AD47-BB42-074DB3639995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00000000-1234-1234-1234-123412341234}" type="slidenum">
              <a:rPr lang="de" smtClean="0"/>
              <a:pPr/>
              <a:t>24</a:t>
            </a:fld>
            <a:endParaRPr lang="de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0"/>
          <p:cNvSpPr txBox="1">
            <a:spLocks noGrp="1"/>
          </p:cNvSpPr>
          <p:nvPr>
            <p:ph type="title"/>
          </p:nvPr>
        </p:nvSpPr>
        <p:spPr>
          <a:xfrm>
            <a:off x="457172" y="273352"/>
            <a:ext cx="8228700" cy="1144800"/>
          </a:xfrm>
          <a:prstGeom prst="rect">
            <a:avLst/>
          </a:prstGeom>
        </p:spPr>
        <p:txBody>
          <a:bodyPr spcFirstLastPara="1" wrap="square" lIns="79525" tIns="79525" rIns="79525" bIns="795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b="1" dirty="0"/>
              <a:t>Die </a:t>
            </a:r>
            <a:r>
              <a:rPr lang="de" b="1" dirty="0" err="1"/>
              <a:t>Qt</a:t>
            </a:r>
            <a:r>
              <a:rPr lang="de" b="1" dirty="0"/>
              <a:t> Klasse </a:t>
            </a:r>
            <a:r>
              <a:rPr lang="de" b="1" dirty="0" err="1"/>
              <a:t>QWidget</a:t>
            </a:r>
            <a:endParaRPr b="1" dirty="0"/>
          </a:p>
        </p:txBody>
      </p:sp>
      <p:sp>
        <p:nvSpPr>
          <p:cNvPr id="303" name="Google Shape;303;p40"/>
          <p:cNvSpPr txBox="1">
            <a:spLocks noGrp="1"/>
          </p:cNvSpPr>
          <p:nvPr>
            <p:ph type="body" idx="1"/>
          </p:nvPr>
        </p:nvSpPr>
        <p:spPr>
          <a:xfrm>
            <a:off x="457172" y="1418152"/>
            <a:ext cx="8228700" cy="4946362"/>
          </a:xfrm>
          <a:prstGeom prst="rect">
            <a:avLst/>
          </a:prstGeom>
        </p:spPr>
        <p:txBody>
          <a:bodyPr spcFirstLastPara="1" wrap="square" lIns="79525" tIns="79525" rIns="79525" bIns="79525" anchor="t" anchorCtr="0">
            <a:noAutofit/>
          </a:bodyPr>
          <a:lstStyle/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de" dirty="0"/>
              <a:t>Die Klasse </a:t>
            </a:r>
            <a:r>
              <a:rPr lang="de" dirty="0" err="1">
                <a:solidFill>
                  <a:srgbClr val="841439"/>
                </a:solidFill>
                <a:latin typeface="Courier New"/>
                <a:ea typeface="Courier New"/>
                <a:cs typeface="Courier New"/>
                <a:sym typeface="Courier New"/>
              </a:rPr>
              <a:t>QWidget</a:t>
            </a:r>
            <a:r>
              <a:rPr lang="de" dirty="0">
                <a:solidFill>
                  <a:srgbClr val="84143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de" dirty="0"/>
              <a:t>ist eine GUI-Basisklasse für GUI-Elemente</a:t>
            </a:r>
            <a:endParaRPr dirty="0"/>
          </a:p>
          <a:p>
            <a:pPr marL="914400" lvl="1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○"/>
            </a:pPr>
            <a:r>
              <a:rPr lang="de" dirty="0"/>
              <a:t>Ein </a:t>
            </a:r>
            <a:r>
              <a:rPr lang="de" dirty="0" err="1"/>
              <a:t>Widget</a:t>
            </a:r>
            <a:r>
              <a:rPr lang="de" dirty="0"/>
              <a:t> ist, ein Element einer GUI</a:t>
            </a:r>
            <a:endParaRPr dirty="0"/>
          </a:p>
          <a:p>
            <a:pPr marL="914400" lvl="1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○"/>
            </a:pPr>
            <a:r>
              <a:rPr lang="de" dirty="0"/>
              <a:t>Eine GUI wird aus mehreren </a:t>
            </a:r>
            <a:r>
              <a:rPr lang="de" dirty="0" err="1"/>
              <a:t>Widgets</a:t>
            </a:r>
            <a:r>
              <a:rPr lang="de" dirty="0"/>
              <a:t> zusammengesetzt</a:t>
            </a:r>
            <a:endParaRPr dirty="0"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de" dirty="0"/>
              <a:t>die einzelnen </a:t>
            </a:r>
            <a:r>
              <a:rPr lang="de" dirty="0" err="1"/>
              <a:t>Widgets</a:t>
            </a:r>
            <a:r>
              <a:rPr lang="de" dirty="0"/>
              <a:t> hängen für gewöhnlich funktional mit anderen </a:t>
            </a:r>
            <a:r>
              <a:rPr lang="de" dirty="0" err="1"/>
              <a:t>Widgets</a:t>
            </a:r>
            <a:r>
              <a:rPr lang="de" dirty="0"/>
              <a:t> der GUI zusammen</a:t>
            </a:r>
            <a:endParaRPr dirty="0"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de" dirty="0"/>
              <a:t>Damit die Programmierung der funktionalen Zusammenhänge zwischen den </a:t>
            </a:r>
            <a:r>
              <a:rPr lang="de" dirty="0" err="1"/>
              <a:t>Widgets</a:t>
            </a:r>
            <a:r>
              <a:rPr lang="de" dirty="0"/>
              <a:t> vereinfacht wird, können die </a:t>
            </a:r>
            <a:r>
              <a:rPr lang="de" dirty="0" err="1"/>
              <a:t>Widgets</a:t>
            </a:r>
            <a:r>
              <a:rPr lang="de" dirty="0"/>
              <a:t> in </a:t>
            </a:r>
            <a:r>
              <a:rPr lang="de" dirty="0" err="1"/>
              <a:t>Qt</a:t>
            </a:r>
            <a:r>
              <a:rPr lang="de" dirty="0"/>
              <a:t> über die Signal &amp; Slot Technik untereinander kommunizieren (d.h. </a:t>
            </a:r>
            <a:r>
              <a:rPr lang="de" dirty="0" err="1">
                <a:solidFill>
                  <a:srgbClr val="841439"/>
                </a:solidFill>
                <a:latin typeface="Courier New"/>
                <a:ea typeface="Courier New"/>
                <a:cs typeface="Courier New"/>
                <a:sym typeface="Courier New"/>
              </a:rPr>
              <a:t>QWidget</a:t>
            </a:r>
            <a:r>
              <a:rPr lang="de" dirty="0">
                <a:solidFill>
                  <a:srgbClr val="84143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de" dirty="0"/>
              <a:t>ist auch von </a:t>
            </a:r>
            <a:r>
              <a:rPr lang="de" dirty="0" err="1">
                <a:solidFill>
                  <a:srgbClr val="841439"/>
                </a:solidFill>
                <a:latin typeface="Courier New"/>
                <a:ea typeface="Courier New"/>
                <a:cs typeface="Courier New"/>
                <a:sym typeface="Courier New"/>
              </a:rPr>
              <a:t>QObject</a:t>
            </a:r>
            <a:r>
              <a:rPr lang="de" dirty="0">
                <a:solidFill>
                  <a:srgbClr val="84143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de" dirty="0"/>
              <a:t>abgeleitet).</a:t>
            </a:r>
            <a:endParaRPr dirty="0"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de" dirty="0"/>
              <a:t>Fenster sind "Top-Level-</a:t>
            </a:r>
            <a:r>
              <a:rPr lang="de" dirty="0" err="1"/>
              <a:t>Widget</a:t>
            </a:r>
            <a:r>
              <a:rPr lang="de" dirty="0"/>
              <a:t>“, sind nicht Teil von anderen </a:t>
            </a:r>
            <a:r>
              <a:rPr lang="de" dirty="0" err="1"/>
              <a:t>Widgets</a:t>
            </a:r>
            <a:endParaRPr dirty="0"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de" dirty="0"/>
              <a:t>Es gibt viele von </a:t>
            </a:r>
            <a:r>
              <a:rPr lang="de" dirty="0" err="1"/>
              <a:t>Widget</a:t>
            </a:r>
            <a:r>
              <a:rPr lang="de" dirty="0"/>
              <a:t>-Klassen (speziellere </a:t>
            </a:r>
            <a:r>
              <a:rPr lang="de" dirty="0" err="1"/>
              <a:t>Widget</a:t>
            </a:r>
            <a:r>
              <a:rPr lang="de" dirty="0"/>
              <a:t>-Typen), die unterschiedliche Funktionalität für GUIs bieten</a:t>
            </a:r>
            <a:endParaRPr dirty="0"/>
          </a:p>
          <a:p>
            <a:pPr marL="914400" lvl="1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○"/>
            </a:pPr>
            <a:r>
              <a:rPr lang="de" dirty="0"/>
              <a:t>wie z.B. </a:t>
            </a:r>
            <a:r>
              <a:rPr lang="de" dirty="0" err="1">
                <a:solidFill>
                  <a:srgbClr val="841439"/>
                </a:solidFill>
                <a:latin typeface="Courier New"/>
                <a:ea typeface="Courier New"/>
                <a:cs typeface="Courier New"/>
                <a:sym typeface="Courier New"/>
              </a:rPr>
              <a:t>QLabel</a:t>
            </a:r>
            <a:r>
              <a:rPr lang="de" dirty="0">
                <a:solidFill>
                  <a:srgbClr val="84143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de" dirty="0"/>
              <a:t>oder </a:t>
            </a:r>
            <a:r>
              <a:rPr lang="de" dirty="0" err="1">
                <a:solidFill>
                  <a:srgbClr val="841439"/>
                </a:solidFill>
                <a:latin typeface="Courier New"/>
                <a:ea typeface="Courier New"/>
                <a:cs typeface="Courier New"/>
                <a:sym typeface="Courier New"/>
              </a:rPr>
              <a:t>QPushButton</a:t>
            </a:r>
            <a:endParaRPr dirty="0">
              <a:solidFill>
                <a:srgbClr val="841439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EBBB41D-9E9D-1A46-A9C4-5316B81D45C4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00000000-1234-1234-1234-123412341234}" type="slidenum">
              <a:rPr lang="de" smtClean="0"/>
              <a:pPr/>
              <a:t>25</a:t>
            </a:fld>
            <a:endParaRPr lang="de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1"/>
          <p:cNvSpPr txBox="1">
            <a:spLocks noGrp="1"/>
          </p:cNvSpPr>
          <p:nvPr>
            <p:ph type="title"/>
          </p:nvPr>
        </p:nvSpPr>
        <p:spPr>
          <a:xfrm>
            <a:off x="457172" y="273352"/>
            <a:ext cx="8228700" cy="1144800"/>
          </a:xfrm>
          <a:prstGeom prst="rect">
            <a:avLst/>
          </a:prstGeom>
        </p:spPr>
        <p:txBody>
          <a:bodyPr spcFirstLastPara="1" wrap="square" lIns="79525" tIns="79525" rIns="79525" bIns="795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b="1" dirty="0"/>
              <a:t>Einfachstes </a:t>
            </a:r>
            <a:r>
              <a:rPr lang="de" b="1" dirty="0" err="1"/>
              <a:t>Qt</a:t>
            </a:r>
            <a:r>
              <a:rPr lang="de" b="1" dirty="0"/>
              <a:t> Programm “Hallo </a:t>
            </a:r>
            <a:r>
              <a:rPr lang="de" b="1" dirty="0" err="1"/>
              <a:t>Qt</a:t>
            </a:r>
            <a:r>
              <a:rPr lang="de" b="1" dirty="0"/>
              <a:t>“</a:t>
            </a:r>
            <a:endParaRPr b="1" dirty="0"/>
          </a:p>
        </p:txBody>
      </p:sp>
      <p:pic>
        <p:nvPicPr>
          <p:cNvPr id="309" name="Google Shape;309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0199" y="1418149"/>
            <a:ext cx="8002675" cy="477397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699605A-831C-3745-8131-1E725AB96E1B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00000000-1234-1234-1234-123412341234}" type="slidenum">
              <a:rPr lang="de" smtClean="0"/>
              <a:pPr/>
              <a:t>26</a:t>
            </a:fld>
            <a:endParaRPr lang="de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2"/>
          <p:cNvSpPr txBox="1">
            <a:spLocks noGrp="1"/>
          </p:cNvSpPr>
          <p:nvPr>
            <p:ph type="title"/>
          </p:nvPr>
        </p:nvSpPr>
        <p:spPr>
          <a:xfrm>
            <a:off x="457172" y="273352"/>
            <a:ext cx="8228700" cy="1144800"/>
          </a:xfrm>
          <a:prstGeom prst="rect">
            <a:avLst/>
          </a:prstGeom>
        </p:spPr>
        <p:txBody>
          <a:bodyPr spcFirstLastPara="1" wrap="square" lIns="79525" tIns="79525" rIns="79525" bIns="795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/>
              <a:t>Hallo Qt</a:t>
            </a:r>
            <a:endParaRPr/>
          </a:p>
        </p:txBody>
      </p:sp>
      <p:sp>
        <p:nvSpPr>
          <p:cNvPr id="315" name="Google Shape;315;p42"/>
          <p:cNvSpPr txBox="1">
            <a:spLocks noGrp="1"/>
          </p:cNvSpPr>
          <p:nvPr>
            <p:ph type="body" idx="1"/>
          </p:nvPr>
        </p:nvSpPr>
        <p:spPr>
          <a:xfrm>
            <a:off x="457172" y="1604841"/>
            <a:ext cx="8228700" cy="3978000"/>
          </a:xfrm>
          <a:prstGeom prst="rect">
            <a:avLst/>
          </a:prstGeom>
        </p:spPr>
        <p:txBody>
          <a:bodyPr spcFirstLastPara="1" wrap="square" lIns="79525" tIns="79525" rIns="79525" bIns="79525" anchor="t" anchorCtr="0">
            <a:noAutofit/>
          </a:bodyPr>
          <a:lstStyle/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16" name="Google Shape;316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000" y="1418150"/>
            <a:ext cx="8565999" cy="50174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5D7D3B9-B296-2F4D-9C6B-38C31A43C564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00000000-1234-1234-1234-123412341234}" type="slidenum">
              <a:rPr lang="de" smtClean="0"/>
              <a:pPr/>
              <a:t>27</a:t>
            </a:fld>
            <a:endParaRPr lang="de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794B9-3760-2842-86C8-C5444665B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450" y="2856583"/>
            <a:ext cx="8228818" cy="1144834"/>
          </a:xfrm>
        </p:spPr>
        <p:txBody>
          <a:bodyPr/>
          <a:lstStyle/>
          <a:p>
            <a:r>
              <a:rPr lang="en-US" sz="8708" b="1" dirty="0" err="1">
                <a:latin typeface="Bradley Hand ITC" panose="03070402050302030203" pitchFamily="66" charset="77"/>
              </a:rPr>
              <a:t>Wiederholung</a:t>
            </a:r>
            <a:endParaRPr lang="en-US" sz="8708" b="1" dirty="0">
              <a:latin typeface="Bradley Hand ITC" panose="03070402050302030203" pitchFamily="66" charset="77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0B5E4E6-3968-F141-9533-5FFAA7BED91A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00000000-1234-1234-1234-123412341234}" type="slidenum">
              <a:rPr lang="de" smtClean="0"/>
              <a:pPr/>
              <a:t>3</a:t>
            </a:fld>
            <a:endParaRPr lang="de"/>
          </a:p>
        </p:txBody>
      </p:sp>
    </p:spTree>
    <p:extLst>
      <p:ext uri="{BB962C8B-B14F-4D97-AF65-F5344CB8AC3E}">
        <p14:creationId xmlns:p14="http://schemas.microsoft.com/office/powerpoint/2010/main" val="2886862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>
            <a:spLocks noGrp="1"/>
          </p:cNvSpPr>
          <p:nvPr>
            <p:ph type="title"/>
          </p:nvPr>
        </p:nvSpPr>
        <p:spPr>
          <a:xfrm>
            <a:off x="457172" y="273352"/>
            <a:ext cx="8228700" cy="1144800"/>
          </a:xfrm>
          <a:prstGeom prst="rect">
            <a:avLst/>
          </a:prstGeom>
        </p:spPr>
        <p:txBody>
          <a:bodyPr spcFirstLastPara="1" wrap="square" lIns="79525" tIns="79525" rIns="79525" bIns="795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b="1" dirty="0"/>
              <a:t>Grafische Benutzerschnittstellen</a:t>
            </a:r>
            <a:br>
              <a:rPr lang="de" b="1" dirty="0"/>
            </a:br>
            <a:r>
              <a:rPr lang="de" b="1" dirty="0" err="1"/>
              <a:t>Graphical</a:t>
            </a:r>
            <a:r>
              <a:rPr lang="de" b="1" dirty="0"/>
              <a:t> User Unterface (GUI)</a:t>
            </a:r>
            <a:endParaRPr b="1" dirty="0"/>
          </a:p>
        </p:txBody>
      </p:sp>
      <p:sp>
        <p:nvSpPr>
          <p:cNvPr id="147" name="Google Shape;147;p16"/>
          <p:cNvSpPr txBox="1">
            <a:spLocks noGrp="1"/>
          </p:cNvSpPr>
          <p:nvPr>
            <p:ph type="body" idx="1"/>
          </p:nvPr>
        </p:nvSpPr>
        <p:spPr>
          <a:xfrm>
            <a:off x="457172" y="1418152"/>
            <a:ext cx="8228700" cy="4164689"/>
          </a:xfrm>
          <a:prstGeom prst="rect">
            <a:avLst/>
          </a:prstGeom>
        </p:spPr>
        <p:txBody>
          <a:bodyPr spcFirstLastPara="1" wrap="square" lIns="79525" tIns="79525" rIns="79525" bIns="79525" anchor="t" anchorCtr="0">
            <a:noAutofit/>
          </a:bodyPr>
          <a:lstStyle/>
          <a:p>
            <a:pPr marL="457200" lvl="0" indent="-355600" algn="l" rtl="0">
              <a:spcBef>
                <a:spcPts val="500"/>
              </a:spcBef>
              <a:spcAft>
                <a:spcPts val="0"/>
              </a:spcAft>
              <a:buSzPts val="2000"/>
              <a:buChar char="●"/>
            </a:pPr>
            <a:r>
              <a:rPr lang="de" dirty="0"/>
              <a:t>Der Benutzer kann deutlich flexibler interagieren</a:t>
            </a:r>
            <a:endParaRPr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de" dirty="0"/>
              <a:t>Typischerweise hat das Programm</a:t>
            </a:r>
            <a:endParaRPr dirty="0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de" dirty="0"/>
              <a:t>mehrere interaktive E/A-Elemente anzeigt</a:t>
            </a:r>
            <a:endParaRPr dirty="0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de" dirty="0"/>
              <a:t>die grafisch gestaltet sind und auf Maus/Tastatur/Berührung-Gesten reagieren (z.B. "Fenster" oder "Schalter")</a:t>
            </a:r>
            <a:endParaRPr dirty="0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de" dirty="0"/>
              <a:t>und die </a:t>
            </a:r>
            <a:r>
              <a:rPr lang="de" dirty="0" err="1"/>
              <a:t>untereinerander</a:t>
            </a:r>
            <a:r>
              <a:rPr lang="de" dirty="0"/>
              <a:t> verbunden sind</a:t>
            </a:r>
            <a:endParaRPr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de" dirty="0"/>
              <a:t>Das Programm muss damit umgehen, dass Elemente flexibel bedient werden</a:t>
            </a:r>
            <a:endParaRPr dirty="0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de" dirty="0"/>
              <a:t>Man spricht bei solchen Programmen insofern von </a:t>
            </a:r>
            <a:r>
              <a:rPr lang="de" i="1" dirty="0">
                <a:solidFill>
                  <a:schemeClr val="accent2"/>
                </a:solidFill>
              </a:rPr>
              <a:t>Ereignis-gesteuertem Programmablauf</a:t>
            </a:r>
            <a:endParaRPr i="1" dirty="0">
              <a:solidFill>
                <a:schemeClr val="accent2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de" dirty="0"/>
              <a:t>Heutzutage sind GUI Standard (Desktop, Web, Mobile)</a:t>
            </a:r>
            <a:endParaRPr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de" dirty="0"/>
              <a:t>Das Design beinhaltet:</a:t>
            </a:r>
          </a:p>
          <a:p>
            <a:pPr lvl="1" indent="-355600">
              <a:buChar char="●"/>
            </a:pPr>
            <a:r>
              <a:rPr lang="de" dirty="0"/>
              <a:t>Ergonomie (technisch-funktional)</a:t>
            </a:r>
          </a:p>
          <a:p>
            <a:pPr lvl="1" indent="-355600">
              <a:buChar char="●"/>
            </a:pPr>
            <a:r>
              <a:rPr lang="de" dirty="0"/>
              <a:t>"Look &amp; </a:t>
            </a:r>
            <a:r>
              <a:rPr lang="de" dirty="0" err="1"/>
              <a:t>Feel</a:t>
            </a:r>
            <a:r>
              <a:rPr lang="de" dirty="0"/>
              <a:t>" (Stil, Marketing)</a:t>
            </a:r>
          </a:p>
          <a:p>
            <a:pPr lvl="1" indent="-355600">
              <a:buChar char="●"/>
            </a:pPr>
            <a:r>
              <a:rPr lang="de" dirty="0" err="1"/>
              <a:t>Accessibility</a:t>
            </a:r>
            <a:r>
              <a:rPr lang="de" dirty="0"/>
              <a:t> (Verwendbarkeit für Menschen mit Einschränkungen)</a:t>
            </a:r>
            <a:endParaRPr dirty="0"/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BA6F8A1-A7DF-7B40-96B5-9E15CB9543B5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00000000-1234-1234-1234-123412341234}" type="slidenum">
              <a:rPr lang="de" smtClean="0"/>
              <a:pPr/>
              <a:t>4</a:t>
            </a:fld>
            <a:endParaRPr lang="de"/>
          </a:p>
        </p:txBody>
      </p:sp>
      <p:sp>
        <p:nvSpPr>
          <p:cNvPr id="3" name="Google Shape;143;p15">
            <a:extLst>
              <a:ext uri="{FF2B5EF4-FFF2-40B4-BE49-F238E27FC236}">
                <a16:creationId xmlns:a16="http://schemas.microsoft.com/office/drawing/2014/main" id="{69D2B79A-A450-3315-8058-7C693063DAC2}"/>
              </a:ext>
            </a:extLst>
          </p:cNvPr>
          <p:cNvSpPr txBox="1"/>
          <p:nvPr/>
        </p:nvSpPr>
        <p:spPr>
          <a:xfrm>
            <a:off x="387715" y="6562786"/>
            <a:ext cx="7585500" cy="1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625" tIns="95625" rIns="95625" bIns="956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800" dirty="0">
                <a:solidFill>
                  <a:srgbClr val="3F3F3F"/>
                </a:solidFill>
              </a:rPr>
              <a:t>Objektorientierte  Programmierung 2022</a:t>
            </a:r>
            <a:endParaRPr sz="800" dirty="0">
              <a:solidFill>
                <a:srgbClr val="3F3F3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"/>
          <p:cNvSpPr txBox="1">
            <a:spLocks noGrp="1"/>
          </p:cNvSpPr>
          <p:nvPr>
            <p:ph type="title"/>
          </p:nvPr>
        </p:nvSpPr>
        <p:spPr>
          <a:xfrm>
            <a:off x="457172" y="197152"/>
            <a:ext cx="8228700" cy="1144800"/>
          </a:xfrm>
          <a:prstGeom prst="rect">
            <a:avLst/>
          </a:prstGeom>
        </p:spPr>
        <p:txBody>
          <a:bodyPr spcFirstLastPara="1" wrap="square" lIns="79525" tIns="79525" rIns="79525" bIns="795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b="1" dirty="0"/>
              <a:t>Ereignis-gesteuerter Programmablauf</a:t>
            </a:r>
            <a:endParaRPr b="1" dirty="0"/>
          </a:p>
        </p:txBody>
      </p:sp>
      <p:sp>
        <p:nvSpPr>
          <p:cNvPr id="153" name="Google Shape;153;p17"/>
          <p:cNvSpPr txBox="1">
            <a:spLocks noGrp="1"/>
          </p:cNvSpPr>
          <p:nvPr>
            <p:ph type="body" idx="1"/>
          </p:nvPr>
        </p:nvSpPr>
        <p:spPr>
          <a:xfrm>
            <a:off x="457172" y="1604841"/>
            <a:ext cx="8228700" cy="4672588"/>
          </a:xfrm>
          <a:prstGeom prst="rect">
            <a:avLst/>
          </a:prstGeom>
        </p:spPr>
        <p:txBody>
          <a:bodyPr spcFirstLastPara="1" wrap="square" lIns="79525" tIns="79525" rIns="79525" bIns="79525" anchor="t" anchorCtr="0">
            <a:noAutofit/>
          </a:bodyPr>
          <a:lstStyle/>
          <a:p>
            <a:pPr marL="457200" lvl="0" indent="-349250" algn="l" rtl="0">
              <a:spcBef>
                <a:spcPts val="1200"/>
              </a:spcBef>
              <a:spcAft>
                <a:spcPts val="0"/>
              </a:spcAft>
              <a:buSzPts val="1900"/>
              <a:buChar char="●"/>
            </a:pPr>
            <a:r>
              <a:rPr lang="de" sz="1900" dirty="0"/>
              <a:t>Praktisch in allen GUI-Bibliotheken programmiert man ereignisbasiert</a:t>
            </a:r>
            <a:endParaRPr sz="1900" dirty="0"/>
          </a:p>
          <a:p>
            <a:pPr lvl="0" indent="-349250">
              <a:spcBef>
                <a:spcPts val="1200"/>
              </a:spcBef>
              <a:buSzPts val="1900"/>
              <a:buChar char="●"/>
              <a:tabLst>
                <a:tab pos="8040688" algn="r"/>
              </a:tabLst>
            </a:pPr>
            <a:r>
              <a:rPr lang="de" sz="1900" b="1" u="sng" dirty="0"/>
              <a:t>Beispiel FLTK</a:t>
            </a:r>
            <a:r>
              <a:rPr lang="de" sz="1900" dirty="0"/>
              <a:t>, sprich “</a:t>
            </a:r>
            <a:r>
              <a:rPr lang="de" sz="1900" dirty="0" err="1"/>
              <a:t>full</a:t>
            </a:r>
            <a:r>
              <a:rPr lang="de" sz="1900" dirty="0"/>
              <a:t> tick“	</a:t>
            </a:r>
            <a:r>
              <a:rPr lang="en-GB" sz="1900" dirty="0">
                <a:hlinkClick r:id="rId3"/>
              </a:rPr>
              <a:t>wikipedia.org/wiki/FLTK</a:t>
            </a:r>
            <a:r>
              <a:rPr lang="en-GB" sz="1900" dirty="0"/>
              <a:t> </a:t>
            </a:r>
            <a:endParaRPr sz="1900" dirty="0"/>
          </a:p>
          <a:p>
            <a:pPr marL="914400" lvl="1" indent="-349250" algn="l" rtl="0">
              <a:spcBef>
                <a:spcPts val="1200"/>
              </a:spcBef>
              <a:spcAft>
                <a:spcPts val="0"/>
              </a:spcAft>
              <a:buSzPts val="1900"/>
              <a:buChar char="○"/>
            </a:pPr>
            <a:r>
              <a:rPr lang="de" sz="1900" dirty="0"/>
              <a:t>Technisches Basis bilden sog. </a:t>
            </a:r>
            <a:r>
              <a:rPr lang="de" sz="1900" dirty="0">
                <a:solidFill>
                  <a:srgbClr val="841439"/>
                </a:solidFill>
                <a:latin typeface="Courier New"/>
                <a:ea typeface="Courier New"/>
                <a:cs typeface="Courier New"/>
                <a:sym typeface="Courier New"/>
              </a:rPr>
              <a:t>Rückruf-Funktionen (Callback </a:t>
            </a:r>
            <a:r>
              <a:rPr lang="de" sz="1900" dirty="0" err="1">
                <a:solidFill>
                  <a:srgbClr val="841439"/>
                </a:solidFill>
                <a:latin typeface="Courier New"/>
                <a:ea typeface="Courier New"/>
                <a:cs typeface="Courier New"/>
                <a:sym typeface="Courier New"/>
              </a:rPr>
              <a:t>Functions</a:t>
            </a:r>
            <a:r>
              <a:rPr lang="de" sz="1900" dirty="0">
                <a:solidFill>
                  <a:srgbClr val="841439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900" dirty="0">
              <a:solidFill>
                <a:srgbClr val="84143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1" indent="-349250" algn="l" rtl="0">
              <a:spcBef>
                <a:spcPts val="1200"/>
              </a:spcBef>
              <a:spcAft>
                <a:spcPts val="0"/>
              </a:spcAft>
              <a:buClr>
                <a:srgbClr val="841439"/>
              </a:buClr>
              <a:buSzPts val="1900"/>
              <a:buFont typeface="Courier New"/>
              <a:buChar char="○"/>
            </a:pPr>
            <a:r>
              <a:rPr lang="de" sz="1900" dirty="0"/>
              <a:t>Klassischer, direkter Ansatz, der (nicht nur) zur Implementierung flexibler, Ereignis-gesteuerter Abläufe einsetzbar ist</a:t>
            </a:r>
            <a:endParaRPr sz="1900" dirty="0"/>
          </a:p>
          <a:p>
            <a:pPr lvl="0" indent="-349250">
              <a:spcBef>
                <a:spcPts val="1200"/>
              </a:spcBef>
              <a:buSzPts val="1900"/>
              <a:buChar char="●"/>
              <a:tabLst>
                <a:tab pos="8040688" algn="r"/>
              </a:tabLst>
            </a:pPr>
            <a:r>
              <a:rPr lang="de" sz="1900" b="1" u="sng" dirty="0"/>
              <a:t>Beispiel </a:t>
            </a:r>
            <a:r>
              <a:rPr lang="de" sz="1900" b="1" u="sng" dirty="0" err="1"/>
              <a:t>Qt</a:t>
            </a:r>
            <a:r>
              <a:rPr lang="de" sz="1900" dirty="0"/>
              <a:t>, sprich “</a:t>
            </a:r>
            <a:r>
              <a:rPr lang="de" sz="1900" dirty="0" err="1"/>
              <a:t>cute</a:t>
            </a:r>
            <a:r>
              <a:rPr lang="de" sz="1900" dirty="0"/>
              <a:t>“	</a:t>
            </a:r>
            <a:r>
              <a:rPr lang="en-GB" sz="1900" dirty="0">
                <a:hlinkClick r:id="rId4"/>
              </a:rPr>
              <a:t>wikipedia.org/wiki/Qt_(software)</a:t>
            </a:r>
            <a:r>
              <a:rPr lang="en-GB" sz="1900" dirty="0"/>
              <a:t> </a:t>
            </a:r>
            <a:endParaRPr sz="1900" dirty="0"/>
          </a:p>
          <a:p>
            <a:pPr marL="914400" lvl="1" indent="-349250" algn="l" rtl="0">
              <a:spcBef>
                <a:spcPts val="1200"/>
              </a:spcBef>
              <a:spcAft>
                <a:spcPts val="0"/>
              </a:spcAft>
              <a:buSzPts val="1900"/>
              <a:buChar char="○"/>
            </a:pPr>
            <a:r>
              <a:rPr lang="de" sz="1900" dirty="0"/>
              <a:t>Technisches Basis bei </a:t>
            </a:r>
            <a:r>
              <a:rPr lang="de" sz="1900" dirty="0" err="1"/>
              <a:t>Qt</a:t>
            </a:r>
            <a:r>
              <a:rPr lang="de" sz="1900" dirty="0"/>
              <a:t> ist der sog. </a:t>
            </a:r>
            <a:r>
              <a:rPr lang="de" sz="1900" dirty="0">
                <a:solidFill>
                  <a:srgbClr val="841439"/>
                </a:solidFill>
                <a:latin typeface="Courier New"/>
                <a:ea typeface="Courier New"/>
                <a:cs typeface="Courier New"/>
                <a:sym typeface="Courier New"/>
              </a:rPr>
              <a:t>Signal &amp; Slot </a:t>
            </a:r>
            <a:r>
              <a:rPr lang="de" sz="1900" dirty="0"/>
              <a:t>Mechanismus</a:t>
            </a:r>
            <a:endParaRPr sz="1900" dirty="0"/>
          </a:p>
          <a:p>
            <a:pPr marL="914400" lvl="1" indent="-349250" algn="l" rtl="0">
              <a:spcBef>
                <a:spcPts val="1200"/>
              </a:spcBef>
              <a:spcAft>
                <a:spcPts val="0"/>
              </a:spcAft>
              <a:buSzPts val="1900"/>
              <a:buChar char="○"/>
            </a:pPr>
            <a:r>
              <a:rPr lang="de" sz="1900" dirty="0"/>
              <a:t>Erweitert den Ansatz der reinen Rückruf-Funktionen, bessere Typsicherheit, intuitiverer Code, benötigt aber einen eigenen Präprozessor/Code-Generator</a:t>
            </a:r>
            <a:endParaRPr sz="19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74D89B-3BD7-7A45-B2A8-ADD477A3FB8E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00000000-1234-1234-1234-123412341234}" type="slidenum">
              <a:rPr lang="de" smtClean="0"/>
              <a:pPr/>
              <a:t>5</a:t>
            </a:fld>
            <a:endParaRPr lang="de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794B9-3760-2842-86C8-C5444665B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450" y="2856583"/>
            <a:ext cx="8228818" cy="1144834"/>
          </a:xfrm>
        </p:spPr>
        <p:txBody>
          <a:bodyPr/>
          <a:lstStyle/>
          <a:p>
            <a:r>
              <a:rPr lang="en-US" sz="8708" b="1" dirty="0" err="1">
                <a:latin typeface="Bradley Hand ITC" panose="03070402050302030203" pitchFamily="66" charset="77"/>
              </a:rPr>
              <a:t>Entwurfsmuster</a:t>
            </a:r>
            <a:br>
              <a:rPr lang="en-US" sz="8708" b="1" dirty="0">
                <a:latin typeface="Bradley Hand ITC" panose="03070402050302030203" pitchFamily="66" charset="77"/>
              </a:rPr>
            </a:br>
            <a:r>
              <a:rPr lang="en-US" sz="8708" b="1" dirty="0">
                <a:latin typeface="Bradley Hand ITC" panose="03070402050302030203" pitchFamily="66" charset="77"/>
              </a:rPr>
              <a:t>Design Patterns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0B5E4E6-3968-F141-9533-5FFAA7BED91A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00000000-1234-1234-1234-123412341234}" type="slidenum">
              <a:rPr lang="de" smtClean="0"/>
              <a:pPr/>
              <a:t>6</a:t>
            </a:fld>
            <a:endParaRPr lang="de"/>
          </a:p>
        </p:txBody>
      </p:sp>
    </p:spTree>
    <p:extLst>
      <p:ext uri="{BB962C8B-B14F-4D97-AF65-F5344CB8AC3E}">
        <p14:creationId xmlns:p14="http://schemas.microsoft.com/office/powerpoint/2010/main" val="9392623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0"/>
          <p:cNvSpPr txBox="1">
            <a:spLocks noGrp="1"/>
          </p:cNvSpPr>
          <p:nvPr>
            <p:ph type="title"/>
          </p:nvPr>
        </p:nvSpPr>
        <p:spPr>
          <a:xfrm>
            <a:off x="457172" y="273352"/>
            <a:ext cx="8228700" cy="1144800"/>
          </a:xfrm>
          <a:prstGeom prst="rect">
            <a:avLst/>
          </a:prstGeom>
        </p:spPr>
        <p:txBody>
          <a:bodyPr spcFirstLastPara="1" wrap="square" lIns="79525" tIns="79525" rIns="79525" bIns="795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b="1" dirty="0"/>
              <a:t>Typen von Designmustern</a:t>
            </a:r>
            <a:endParaRPr b="1" dirty="0"/>
          </a:p>
        </p:txBody>
      </p:sp>
      <p:sp>
        <p:nvSpPr>
          <p:cNvPr id="174" name="Google Shape;174;p20"/>
          <p:cNvSpPr txBox="1">
            <a:spLocks noGrp="1"/>
          </p:cNvSpPr>
          <p:nvPr>
            <p:ph type="body" idx="1"/>
          </p:nvPr>
        </p:nvSpPr>
        <p:spPr>
          <a:xfrm>
            <a:off x="457172" y="1418152"/>
            <a:ext cx="8228700" cy="4979807"/>
          </a:xfrm>
          <a:prstGeom prst="rect">
            <a:avLst/>
          </a:prstGeom>
        </p:spPr>
        <p:txBody>
          <a:bodyPr spcFirstLastPara="1" wrap="square" lIns="79525" tIns="79525" rIns="79525" bIns="79525" anchor="t" anchorCtr="0">
            <a:noAutofit/>
          </a:bodyPr>
          <a:lstStyle/>
          <a:p>
            <a:pPr marL="571500" lvl="0" indent="-514350">
              <a:buSzPts val="2700"/>
              <a:buFont typeface="+mj-lt"/>
              <a:buAutoNum type="arabicPeriod"/>
            </a:pPr>
            <a:r>
              <a:rPr lang="en-GB" sz="2400" dirty="0" err="1"/>
              <a:t>Erzeugungsmuster</a:t>
            </a:r>
            <a:r>
              <a:rPr lang="en-GB" sz="2400" dirty="0"/>
              <a:t> (</a:t>
            </a:r>
            <a:r>
              <a:rPr lang="en-GB" sz="2400" dirty="0">
                <a:solidFill>
                  <a:schemeClr val="accent2"/>
                </a:solidFill>
              </a:rPr>
              <a:t>Creational Patterns</a:t>
            </a:r>
            <a:r>
              <a:rPr lang="en-GB" sz="2400" dirty="0"/>
              <a:t>)</a:t>
            </a:r>
          </a:p>
          <a:p>
            <a:pPr lvl="1" indent="-400050">
              <a:buSzPts val="2700"/>
              <a:buChar char="○"/>
            </a:pPr>
            <a:r>
              <a:rPr lang="en-GB" sz="2400" dirty="0"/>
              <a:t>Die </a:t>
            </a:r>
            <a:r>
              <a:rPr lang="en-GB" sz="2400" dirty="0" err="1"/>
              <a:t>Objekterzeugung</a:t>
            </a:r>
            <a:r>
              <a:rPr lang="en-GB" sz="2400" dirty="0"/>
              <a:t> </a:t>
            </a:r>
            <a:r>
              <a:rPr lang="en-GB" sz="2400" dirty="0" err="1"/>
              <a:t>wird</a:t>
            </a:r>
            <a:r>
              <a:rPr lang="en-GB" sz="2400" dirty="0"/>
              <a:t> </a:t>
            </a:r>
            <a:r>
              <a:rPr lang="en-GB" sz="2400" dirty="0" err="1"/>
              <a:t>gekapselt</a:t>
            </a:r>
            <a:r>
              <a:rPr lang="en-GB" sz="2400" dirty="0"/>
              <a:t> und </a:t>
            </a:r>
            <a:r>
              <a:rPr lang="en-GB" sz="2400" dirty="0" err="1"/>
              <a:t>ausgelagert</a:t>
            </a:r>
            <a:r>
              <a:rPr lang="en-GB" sz="2400" dirty="0"/>
              <a:t>, um den </a:t>
            </a:r>
            <a:r>
              <a:rPr lang="en-GB" sz="2400" dirty="0" err="1"/>
              <a:t>Kontext</a:t>
            </a:r>
            <a:r>
              <a:rPr lang="en-GB" sz="2400" dirty="0"/>
              <a:t> der </a:t>
            </a:r>
            <a:r>
              <a:rPr lang="en-GB" sz="2400" dirty="0" err="1"/>
              <a:t>Objekterzeugung</a:t>
            </a:r>
            <a:r>
              <a:rPr lang="en-GB" sz="2400" dirty="0"/>
              <a:t> </a:t>
            </a:r>
            <a:r>
              <a:rPr lang="en-GB" sz="2400" dirty="0" err="1"/>
              <a:t>unabhängig</a:t>
            </a:r>
            <a:r>
              <a:rPr lang="en-GB" sz="2400" dirty="0"/>
              <a:t> von der </a:t>
            </a:r>
            <a:r>
              <a:rPr lang="en-GB" sz="2400" dirty="0" err="1"/>
              <a:t>Implementierung</a:t>
            </a:r>
            <a:r>
              <a:rPr lang="en-GB" sz="2400" dirty="0"/>
              <a:t> </a:t>
            </a:r>
            <a:r>
              <a:rPr lang="en-GB" sz="2400" dirty="0" err="1"/>
              <a:t>zu</a:t>
            </a:r>
            <a:r>
              <a:rPr lang="en-GB" sz="2400" dirty="0"/>
              <a:t> </a:t>
            </a:r>
            <a:r>
              <a:rPr lang="en-GB" sz="2400" dirty="0" err="1"/>
              <a:t>halten</a:t>
            </a:r>
            <a:r>
              <a:rPr lang="en-GB" sz="2400" dirty="0"/>
              <a:t>.</a:t>
            </a:r>
          </a:p>
          <a:p>
            <a:pPr marL="514350" lvl="1" indent="0">
              <a:buSzPts val="2700"/>
            </a:pPr>
            <a:r>
              <a:rPr lang="en-GB" sz="2400" dirty="0"/>
              <a:t>e.g. Factory Method, Singleton</a:t>
            </a:r>
          </a:p>
          <a:p>
            <a:pPr marL="571500" lvl="0" indent="-514350" algn="l" rtl="0">
              <a:spcBef>
                <a:spcPts val="0"/>
              </a:spcBef>
              <a:spcAft>
                <a:spcPts val="0"/>
              </a:spcAft>
              <a:buSzPts val="2700"/>
              <a:buFont typeface="+mj-lt"/>
              <a:buAutoNum type="arabicPeriod"/>
            </a:pPr>
            <a:r>
              <a:rPr lang="en-GB" sz="2400" dirty="0" err="1"/>
              <a:t>Strukturmuster</a:t>
            </a:r>
            <a:r>
              <a:rPr lang="en-GB" sz="2400" dirty="0"/>
              <a:t> (</a:t>
            </a:r>
            <a:r>
              <a:rPr lang="en-GB" sz="2400" dirty="0">
                <a:solidFill>
                  <a:schemeClr val="accent2"/>
                </a:solidFill>
              </a:rPr>
              <a:t>Structural Patterns</a:t>
            </a:r>
            <a:r>
              <a:rPr lang="en-GB" sz="2400" dirty="0">
                <a:solidFill>
                  <a:schemeClr val="tx1"/>
                </a:solidFill>
              </a:rPr>
              <a:t>)</a:t>
            </a:r>
          </a:p>
          <a:p>
            <a:pPr lvl="1" indent="-400050">
              <a:buSzPts val="2700"/>
              <a:buChar char="○"/>
            </a:pPr>
            <a:r>
              <a:rPr lang="en-GB" sz="2400" dirty="0" err="1"/>
              <a:t>Vorgefertigte</a:t>
            </a:r>
            <a:r>
              <a:rPr lang="en-GB" sz="2400" dirty="0"/>
              <a:t> </a:t>
            </a:r>
            <a:r>
              <a:rPr lang="en-GB" sz="2400" dirty="0" err="1"/>
              <a:t>Schablonen</a:t>
            </a:r>
            <a:r>
              <a:rPr lang="en-GB" sz="2400" dirty="0"/>
              <a:t> </a:t>
            </a:r>
            <a:r>
              <a:rPr lang="en-GB" sz="2400" dirty="0" err="1"/>
              <a:t>für</a:t>
            </a:r>
            <a:r>
              <a:rPr lang="en-GB" sz="2400" dirty="0"/>
              <a:t> </a:t>
            </a:r>
            <a:r>
              <a:rPr lang="en-GB" sz="2400" dirty="0" err="1"/>
              <a:t>Beziehungen</a:t>
            </a:r>
            <a:r>
              <a:rPr lang="en-GB" sz="2400" dirty="0"/>
              <a:t> </a:t>
            </a:r>
            <a:r>
              <a:rPr lang="en-GB" sz="2400" dirty="0" err="1"/>
              <a:t>zwischen</a:t>
            </a:r>
            <a:r>
              <a:rPr lang="en-GB" sz="2400" dirty="0"/>
              <a:t> </a:t>
            </a:r>
            <a:r>
              <a:rPr lang="en-GB" sz="2400" dirty="0" err="1"/>
              <a:t>Objekten</a:t>
            </a:r>
            <a:r>
              <a:rPr lang="en-GB" sz="2400" dirty="0"/>
              <a:t>.</a:t>
            </a:r>
          </a:p>
          <a:p>
            <a:pPr marL="514350" lvl="1" indent="0">
              <a:buSzPts val="2700"/>
            </a:pPr>
            <a:r>
              <a:rPr lang="en-GB" sz="2400" dirty="0"/>
              <a:t>e.g. Composite, Adapter</a:t>
            </a:r>
            <a:endParaRPr lang="de" sz="2400" dirty="0"/>
          </a:p>
          <a:p>
            <a:pPr marL="514350" indent="-457200">
              <a:buSzPts val="2700"/>
              <a:buFont typeface="+mj-lt"/>
              <a:buAutoNum type="arabicPeriod"/>
            </a:pPr>
            <a:r>
              <a:rPr lang="de" sz="2400" dirty="0"/>
              <a:t>Verhaltensmuster (</a:t>
            </a:r>
            <a:r>
              <a:rPr lang="de" sz="2400" dirty="0" err="1">
                <a:solidFill>
                  <a:schemeClr val="accent2"/>
                </a:solidFill>
              </a:rPr>
              <a:t>Behavioral</a:t>
            </a:r>
            <a:r>
              <a:rPr lang="de" sz="2400" dirty="0">
                <a:solidFill>
                  <a:schemeClr val="accent2"/>
                </a:solidFill>
              </a:rPr>
              <a:t> Patterns</a:t>
            </a:r>
            <a:r>
              <a:rPr lang="de" sz="2400" dirty="0"/>
              <a:t>)</a:t>
            </a:r>
            <a:endParaRPr sz="2400" dirty="0"/>
          </a:p>
          <a:p>
            <a:pPr lvl="1" indent="-400050">
              <a:buSzPts val="2700"/>
              <a:buChar char="○"/>
            </a:pPr>
            <a:r>
              <a:rPr lang="en-GB" sz="2400" dirty="0" err="1"/>
              <a:t>Modellieren</a:t>
            </a:r>
            <a:r>
              <a:rPr lang="en-GB" sz="2400" dirty="0"/>
              <a:t> </a:t>
            </a:r>
            <a:r>
              <a:rPr lang="en-GB" sz="2400" dirty="0" err="1"/>
              <a:t>komplexes</a:t>
            </a:r>
            <a:r>
              <a:rPr lang="en-GB" sz="2400" dirty="0"/>
              <a:t> </a:t>
            </a:r>
            <a:r>
              <a:rPr lang="en-GB" sz="2400" dirty="0" err="1"/>
              <a:t>Verhalten</a:t>
            </a:r>
            <a:r>
              <a:rPr lang="en-GB" sz="2400" dirty="0"/>
              <a:t> der Software und </a:t>
            </a:r>
            <a:r>
              <a:rPr lang="en-GB" sz="2400" dirty="0" err="1"/>
              <a:t>erhöhen</a:t>
            </a:r>
            <a:r>
              <a:rPr lang="en-GB" sz="2400" dirty="0"/>
              <a:t> </a:t>
            </a:r>
            <a:r>
              <a:rPr lang="en-GB" sz="2400" dirty="0" err="1"/>
              <a:t>damit</a:t>
            </a:r>
            <a:r>
              <a:rPr lang="en-GB" sz="2400" dirty="0"/>
              <a:t> die </a:t>
            </a:r>
            <a:r>
              <a:rPr lang="en-GB" sz="2400" dirty="0" err="1"/>
              <a:t>Flexibilität</a:t>
            </a:r>
            <a:r>
              <a:rPr lang="de-DE" sz="2400" dirty="0"/>
              <a:t>.</a:t>
            </a:r>
          </a:p>
          <a:p>
            <a:pPr marL="514350" lvl="1" indent="0">
              <a:buSzPts val="2700"/>
            </a:pPr>
            <a:r>
              <a:rPr lang="en-RU" sz="2400" dirty="0"/>
              <a:t>e.g. Observer, Strategy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AD4A281-32BF-9648-ADD0-6AAE5A5FD548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00000000-1234-1234-1234-123412341234}" type="slidenum">
              <a:rPr lang="de" smtClean="0"/>
              <a:pPr/>
              <a:t>7</a:t>
            </a:fld>
            <a:endParaRPr lang="de"/>
          </a:p>
        </p:txBody>
      </p:sp>
      <p:sp>
        <p:nvSpPr>
          <p:cNvPr id="3" name="Google Shape;143;p15">
            <a:extLst>
              <a:ext uri="{FF2B5EF4-FFF2-40B4-BE49-F238E27FC236}">
                <a16:creationId xmlns:a16="http://schemas.microsoft.com/office/drawing/2014/main" id="{140D3817-0428-A19E-1368-9916BF4E24E1}"/>
              </a:ext>
            </a:extLst>
          </p:cNvPr>
          <p:cNvSpPr txBox="1"/>
          <p:nvPr/>
        </p:nvSpPr>
        <p:spPr>
          <a:xfrm>
            <a:off x="387715" y="6562786"/>
            <a:ext cx="7585500" cy="1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625" tIns="95625" rIns="95625" bIns="956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800" dirty="0">
                <a:solidFill>
                  <a:srgbClr val="3F3F3F"/>
                </a:solidFill>
              </a:rPr>
              <a:t>Objektorientierte  Programmierung 2022</a:t>
            </a:r>
            <a:endParaRPr sz="800" dirty="0">
              <a:solidFill>
                <a:srgbClr val="3F3F3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3"/>
          <p:cNvSpPr txBox="1">
            <a:spLocks noGrp="1"/>
          </p:cNvSpPr>
          <p:nvPr>
            <p:ph type="title"/>
          </p:nvPr>
        </p:nvSpPr>
        <p:spPr>
          <a:xfrm>
            <a:off x="457172" y="273352"/>
            <a:ext cx="8228700" cy="1144800"/>
          </a:xfrm>
          <a:prstGeom prst="rect">
            <a:avLst/>
          </a:prstGeom>
        </p:spPr>
        <p:txBody>
          <a:bodyPr spcFirstLastPara="1" wrap="square" lIns="79525" tIns="79525" rIns="79525" bIns="79525" anchor="ctr" anchorCtr="0">
            <a:noAutofit/>
          </a:bodyPr>
          <a:lstStyle/>
          <a:p>
            <a:pPr lvl="0" algn="ctr"/>
            <a:r>
              <a:rPr lang="de" b="1" dirty="0"/>
              <a:t>Entwurfsmuster für Entkoppelung</a:t>
            </a:r>
            <a:endParaRPr b="1" dirty="0"/>
          </a:p>
        </p:txBody>
      </p:sp>
      <p:sp>
        <p:nvSpPr>
          <p:cNvPr id="322" name="Google Shape;322;p43"/>
          <p:cNvSpPr txBox="1">
            <a:spLocks noGrp="1"/>
          </p:cNvSpPr>
          <p:nvPr>
            <p:ph type="body" idx="1"/>
          </p:nvPr>
        </p:nvSpPr>
        <p:spPr>
          <a:xfrm>
            <a:off x="457172" y="1604841"/>
            <a:ext cx="8228700" cy="3978000"/>
          </a:xfrm>
          <a:prstGeom prst="rect">
            <a:avLst/>
          </a:prstGeom>
        </p:spPr>
        <p:txBody>
          <a:bodyPr spcFirstLastPara="1" wrap="square" lIns="79525" tIns="79525" rIns="79525" bIns="79525" anchor="t" anchorCtr="0">
            <a:noAutofit/>
          </a:bodyPr>
          <a:lstStyle/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de" b="1" dirty="0"/>
              <a:t>Kontext:</a:t>
            </a:r>
            <a:r>
              <a:rPr lang="de" dirty="0"/>
              <a:t> Sie entwickeln eine Applikation mit graphischer Benutzeroberfläche und wollen Benutzeroberfläche und Geschäftslogik voneinander entkoppelt halten. </a:t>
            </a:r>
            <a:endParaRPr dirty="0"/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/>
            <a:r>
              <a:rPr lang="de" b="1" dirty="0"/>
              <a:t>Problem:</a:t>
            </a:r>
            <a:r>
              <a:rPr lang="de" dirty="0"/>
              <a:t> Wenn die Geschäftslogik direkt im Code der die Benutzeroberfläche inkludiert ist, dann sind Funktionalität sehr eng mit der Präsentation der Daten verwoben.</a:t>
            </a:r>
            <a:br>
              <a:rPr lang="de" dirty="0"/>
            </a:br>
            <a:r>
              <a:rPr lang="de" dirty="0">
                <a:sym typeface="Wingdings" pitchFamily="2" charset="2"/>
              </a:rPr>
              <a:t> </a:t>
            </a:r>
            <a:r>
              <a:rPr lang="de" dirty="0"/>
              <a:t>Das Erschwert die Unterstützung verschiedener Plattformen und verkompliziert die Geschäftslogik.</a:t>
            </a: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lang="de" dirty="0"/>
          </a:p>
          <a:p>
            <a:pPr marL="0" indent="0"/>
            <a:r>
              <a:rPr lang="en-GB" b="1" dirty="0" err="1"/>
              <a:t>Lösung</a:t>
            </a:r>
            <a:r>
              <a:rPr lang="en-GB" b="1" dirty="0"/>
              <a:t>: </a:t>
            </a:r>
            <a:r>
              <a:rPr lang="en-GB" dirty="0" err="1"/>
              <a:t>Entwurfsmuster</a:t>
            </a:r>
            <a:r>
              <a:rPr lang="en-GB" dirty="0"/>
              <a:t> (Design-Pattern) Model-View-Controller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BC13E03-34D2-3147-BC0B-AE22D4446085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00000000-1234-1234-1234-123412341234}" type="slidenum">
              <a:rPr lang="de" smtClean="0"/>
              <a:pPr/>
              <a:t>8</a:t>
            </a:fld>
            <a:endParaRPr lang="de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4"/>
          <p:cNvSpPr txBox="1">
            <a:spLocks noGrp="1"/>
          </p:cNvSpPr>
          <p:nvPr>
            <p:ph type="title"/>
          </p:nvPr>
        </p:nvSpPr>
        <p:spPr>
          <a:xfrm>
            <a:off x="457172" y="273352"/>
            <a:ext cx="8228700" cy="1144800"/>
          </a:xfrm>
          <a:prstGeom prst="rect">
            <a:avLst/>
          </a:prstGeom>
        </p:spPr>
        <p:txBody>
          <a:bodyPr spcFirstLastPara="1" wrap="square" lIns="79525" tIns="79525" rIns="79525" bIns="795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b="1" dirty="0"/>
              <a:t>Model-View-Controller - Konzept</a:t>
            </a:r>
            <a:endParaRPr b="1" dirty="0"/>
          </a:p>
        </p:txBody>
      </p:sp>
      <p:sp>
        <p:nvSpPr>
          <p:cNvPr id="328" name="Google Shape;328;p44"/>
          <p:cNvSpPr txBox="1">
            <a:spLocks noGrp="1"/>
          </p:cNvSpPr>
          <p:nvPr>
            <p:ph type="body" idx="1"/>
          </p:nvPr>
        </p:nvSpPr>
        <p:spPr>
          <a:xfrm>
            <a:off x="457172" y="1604841"/>
            <a:ext cx="8228700" cy="3978000"/>
          </a:xfrm>
          <a:prstGeom prst="rect">
            <a:avLst/>
          </a:prstGeom>
        </p:spPr>
        <p:txBody>
          <a:bodyPr spcFirstLastPara="1" wrap="square" lIns="79525" tIns="79525" rIns="79525" bIns="79525" anchor="t" anchorCtr="0">
            <a:noAutofit/>
          </a:bodyPr>
          <a:lstStyle/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de" b="1" dirty="0">
                <a:solidFill>
                  <a:srgbClr val="841439"/>
                </a:solidFill>
              </a:rPr>
              <a:t>Das Modell</a:t>
            </a:r>
            <a:r>
              <a:rPr lang="de" dirty="0"/>
              <a:t> ist verantwortlich dafür, die Geschäftsprozesse und Domänenobjekte abzubilden, und es verarbeitet die Daten entsprechend den geschäftsspezifischen Anforderungen. </a:t>
            </a:r>
            <a:r>
              <a:rPr lang="de" b="1" dirty="0">
                <a:solidFill>
                  <a:srgbClr val="841439"/>
                </a:solidFill>
              </a:rPr>
              <a:t>Das Modell</a:t>
            </a:r>
            <a:r>
              <a:rPr lang="de" dirty="0"/>
              <a:t> hängt </a:t>
            </a:r>
            <a:r>
              <a:rPr lang="de" b="1" dirty="0"/>
              <a:t>nicht</a:t>
            </a:r>
            <a:r>
              <a:rPr lang="de" dirty="0"/>
              <a:t> von spezifischen Ein-Ausgabeverhalten oder Benutzeroberflächen ab.</a:t>
            </a:r>
            <a:endParaRPr dirty="0"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de" b="1" dirty="0">
                <a:solidFill>
                  <a:srgbClr val="841439"/>
                </a:solidFill>
              </a:rPr>
              <a:t>View</a:t>
            </a:r>
            <a:r>
              <a:rPr lang="de" dirty="0"/>
              <a:t>-Komponenten sind für die graphische Darstellung der Daten verantwortlich. Sie erhalten die anzuzeigenden Daten vom </a:t>
            </a:r>
            <a:r>
              <a:rPr lang="de" b="1" dirty="0">
                <a:solidFill>
                  <a:srgbClr val="841439"/>
                </a:solidFill>
              </a:rPr>
              <a:t>Modell</a:t>
            </a:r>
            <a:r>
              <a:rPr lang="de" dirty="0"/>
              <a:t>. Mehrere Views können ein Modell darstellen.</a:t>
            </a:r>
            <a:endParaRPr dirty="0"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de" dirty="0"/>
              <a:t>Jede </a:t>
            </a:r>
            <a:r>
              <a:rPr lang="de" b="1" dirty="0">
                <a:solidFill>
                  <a:srgbClr val="841439"/>
                </a:solidFill>
              </a:rPr>
              <a:t>View</a:t>
            </a:r>
            <a:r>
              <a:rPr lang="de" dirty="0"/>
              <a:t> hat einen oder mehrere </a:t>
            </a:r>
            <a:r>
              <a:rPr lang="de" b="1" dirty="0">
                <a:solidFill>
                  <a:srgbClr val="841439"/>
                </a:solidFill>
              </a:rPr>
              <a:t>Controller</a:t>
            </a:r>
            <a:r>
              <a:rPr lang="de" dirty="0"/>
              <a:t>, die Eingaben vom Benutzer bekommen. Diese Eingaben werden in Events für die </a:t>
            </a:r>
            <a:r>
              <a:rPr lang="de" b="1" dirty="0">
                <a:solidFill>
                  <a:srgbClr val="841439"/>
                </a:solidFill>
              </a:rPr>
              <a:t>View</a:t>
            </a:r>
            <a:r>
              <a:rPr lang="de" dirty="0"/>
              <a:t> oder das </a:t>
            </a:r>
            <a:r>
              <a:rPr lang="de" b="1" dirty="0">
                <a:solidFill>
                  <a:srgbClr val="841439"/>
                </a:solidFill>
              </a:rPr>
              <a:t>Modell</a:t>
            </a:r>
            <a:r>
              <a:rPr lang="de" dirty="0"/>
              <a:t> umgewandelt. Jegliche Benutzerinteraktion werden vom </a:t>
            </a:r>
            <a:r>
              <a:rPr lang="de" b="1" dirty="0">
                <a:solidFill>
                  <a:srgbClr val="841439"/>
                </a:solidFill>
              </a:rPr>
              <a:t>Controller</a:t>
            </a:r>
            <a:r>
              <a:rPr lang="de" dirty="0"/>
              <a:t> verarbeitet.</a:t>
            </a:r>
            <a:endParaRPr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72D4996-7F3F-474D-BD77-A6717C2413B8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00000000-1234-1234-1234-123412341234}" type="slidenum">
              <a:rPr lang="de" smtClean="0"/>
              <a:pPr/>
              <a:t>9</a:t>
            </a:fld>
            <a:endParaRPr lang="de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sg systems">
  <a:themeElements>
    <a:clrScheme name="msg neu">
      <a:dk1>
        <a:srgbClr val="000000"/>
      </a:dk1>
      <a:lt1>
        <a:srgbClr val="FFFFFF"/>
      </a:lt1>
      <a:dk2>
        <a:srgbClr val="3F3F3F"/>
      </a:dk2>
      <a:lt2>
        <a:srgbClr val="CBCBCB"/>
      </a:lt2>
      <a:accent1>
        <a:srgbClr val="60A3BC"/>
      </a:accent1>
      <a:accent2>
        <a:srgbClr val="841439"/>
      </a:accent2>
      <a:accent3>
        <a:srgbClr val="1E4A35"/>
      </a:accent3>
      <a:accent4>
        <a:srgbClr val="D08B01"/>
      </a:accent4>
      <a:accent5>
        <a:srgbClr val="8EA499"/>
      </a:accent5>
      <a:accent6>
        <a:srgbClr val="E8B380"/>
      </a:accent6>
      <a:hlink>
        <a:srgbClr val="60A3BC"/>
      </a:hlink>
      <a:folHlink>
        <a:srgbClr val="60A3B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F85187AD7AFBB48A224A8B07ACE053D" ma:contentTypeVersion="4" ma:contentTypeDescription="Create a new document." ma:contentTypeScope="" ma:versionID="489ce29bc6687b798383bf5c331f5a75">
  <xsd:schema xmlns:xsd="http://www.w3.org/2001/XMLSchema" xmlns:xs="http://www.w3.org/2001/XMLSchema" xmlns:p="http://schemas.microsoft.com/office/2006/metadata/properties" xmlns:ns2="1c37fe22-94c4-4d54-97aa-198d17529ade" targetNamespace="http://schemas.microsoft.com/office/2006/metadata/properties" ma:root="true" ma:fieldsID="275f90235da396e0a197273e0ac63777" ns2:_="">
    <xsd:import namespace="1c37fe22-94c4-4d54-97aa-198d17529ad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c37fe22-94c4-4d54-97aa-198d17529ad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A0BAF2C-DF5A-48A2-B471-97C1A90EF76D}"/>
</file>

<file path=customXml/itemProps2.xml><?xml version="1.0" encoding="utf-8"?>
<ds:datastoreItem xmlns:ds="http://schemas.openxmlformats.org/officeDocument/2006/customXml" ds:itemID="{3D7CFFD8-2141-49D9-9593-6E72279923B4}"/>
</file>

<file path=customXml/itemProps3.xml><?xml version="1.0" encoding="utf-8"?>
<ds:datastoreItem xmlns:ds="http://schemas.openxmlformats.org/officeDocument/2006/customXml" ds:itemID="{39666982-51B3-4D69-9EAF-3DEE7F271675}"/>
</file>

<file path=docProps/app.xml><?xml version="1.0" encoding="utf-8"?>
<Properties xmlns="http://schemas.openxmlformats.org/officeDocument/2006/extended-properties" xmlns:vt="http://schemas.openxmlformats.org/officeDocument/2006/docPropsVTypes">
  <TotalTime>26181</TotalTime>
  <Words>1624</Words>
  <Application>Microsoft Macintosh PowerPoint</Application>
  <PresentationFormat>On-screen Show (4:3)</PresentationFormat>
  <Paragraphs>187</Paragraphs>
  <Slides>27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Aharoni</vt:lpstr>
      <vt:lpstr>Arial</vt:lpstr>
      <vt:lpstr>Berlin Sans FB</vt:lpstr>
      <vt:lpstr>Bradley Hand ITC</vt:lpstr>
      <vt:lpstr>Courier New</vt:lpstr>
      <vt:lpstr>Helvetica</vt:lpstr>
      <vt:lpstr>Noto Sans Symbols</vt:lpstr>
      <vt:lpstr>msg systems</vt:lpstr>
      <vt:lpstr>PowerPoint Presentation</vt:lpstr>
      <vt:lpstr>Übersicht</vt:lpstr>
      <vt:lpstr>Wiederholung</vt:lpstr>
      <vt:lpstr>Grafische Benutzerschnittstellen Graphical User Unterface (GUI)</vt:lpstr>
      <vt:lpstr>Ereignis-gesteuerter Programmablauf</vt:lpstr>
      <vt:lpstr>Entwurfsmuster Design Patterns</vt:lpstr>
      <vt:lpstr>Typen von Designmustern</vt:lpstr>
      <vt:lpstr>Entwurfsmuster für Entkoppelung</vt:lpstr>
      <vt:lpstr>Model-View-Controller - Konzept</vt:lpstr>
      <vt:lpstr>Model View Controller Pattern - Allgemein</vt:lpstr>
      <vt:lpstr>Model View Controller Pattern – Beispiel</vt:lpstr>
      <vt:lpstr>Model View Controller Pattern - Bestandteile</vt:lpstr>
      <vt:lpstr>Model/View Architektur in QT</vt:lpstr>
      <vt:lpstr>sprich „kjut“ – engl. „cute“</vt:lpstr>
      <vt:lpstr>Qt Tool Chain</vt:lpstr>
      <vt:lpstr>Introspektion</vt:lpstr>
      <vt:lpstr>Signal &amp; Slot Mechanismus</vt:lpstr>
      <vt:lpstr>Signal &amp; Slot Mechanismus</vt:lpstr>
      <vt:lpstr>Signal &amp; Slot in Qt</vt:lpstr>
      <vt:lpstr>Signal &amp; Slot in Qt - Beispiel</vt:lpstr>
      <vt:lpstr>Signal &amp; Slot in Qt - Beispiel</vt:lpstr>
      <vt:lpstr>Signal &amp; Slot in Qt</vt:lpstr>
      <vt:lpstr>Metaklassen und der moc</vt:lpstr>
      <vt:lpstr>Die Qt Basisklasse QObject</vt:lpstr>
      <vt:lpstr>Die Qt Klasse QWidget</vt:lpstr>
      <vt:lpstr>Einfachstes Qt Programm “Hallo Qt“</vt:lpstr>
      <vt:lpstr>Hallo Qt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Dominik Knoll</cp:lastModifiedBy>
  <cp:revision>246</cp:revision>
  <cp:lastPrinted>2021-05-10T22:10:52Z</cp:lastPrinted>
  <dcterms:modified xsi:type="dcterms:W3CDTF">2023-05-16T17:54:58Z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0x0101009F85187AD7AFBB48A224A8B07ACE053D</vt:lpwstr>
  </property>
</Properties>
</file>