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2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5"/>
  </p:notesMasterIdLst>
  <p:sldIdLst>
    <p:sldId id="309" r:id="rId2"/>
    <p:sldId id="258" r:id="rId3"/>
    <p:sldId id="264" r:id="rId4"/>
    <p:sldId id="265" r:id="rId5"/>
    <p:sldId id="274" r:id="rId6"/>
    <p:sldId id="279" r:id="rId7"/>
    <p:sldId id="280" r:id="rId8"/>
    <p:sldId id="281" r:id="rId9"/>
    <p:sldId id="375" r:id="rId10"/>
    <p:sldId id="275" r:id="rId11"/>
    <p:sldId id="276" r:id="rId12"/>
    <p:sldId id="376" r:id="rId13"/>
    <p:sldId id="377" r:id="rId14"/>
    <p:sldId id="378" r:id="rId15"/>
    <p:sldId id="259" r:id="rId16"/>
    <p:sldId id="324" r:id="rId17"/>
    <p:sldId id="305" r:id="rId18"/>
    <p:sldId id="304" r:id="rId19"/>
    <p:sldId id="306" r:id="rId20"/>
    <p:sldId id="330" r:id="rId21"/>
    <p:sldId id="283" r:id="rId22"/>
    <p:sldId id="284" r:id="rId23"/>
    <p:sldId id="328" r:id="rId24"/>
    <p:sldId id="329" r:id="rId25"/>
    <p:sldId id="287" r:id="rId26"/>
    <p:sldId id="288" r:id="rId27"/>
    <p:sldId id="379" r:id="rId28"/>
    <p:sldId id="289" r:id="rId29"/>
    <p:sldId id="290" r:id="rId30"/>
    <p:sldId id="381" r:id="rId31"/>
    <p:sldId id="380" r:id="rId32"/>
    <p:sldId id="291" r:id="rId33"/>
    <p:sldId id="316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1685A03C-25CF-424C-A3DE-303C6BA37C77}">
          <p14:sldIdLst>
            <p14:sldId id="309"/>
            <p14:sldId id="258"/>
          </p14:sldIdLst>
        </p14:section>
        <p14:section name="Poly" id="{EE935621-F34E-9B49-9C58-7B7631D27D39}">
          <p14:sldIdLst>
            <p14:sldId id="264"/>
            <p14:sldId id="265"/>
            <p14:sldId id="274"/>
            <p14:sldId id="279"/>
            <p14:sldId id="280"/>
            <p14:sldId id="281"/>
          </p14:sldIdLst>
        </p14:section>
        <p14:section name="Typ" id="{16BE7F47-4BEF-CA4F-8302-7F03A4A06675}">
          <p14:sldIdLst>
            <p14:sldId id="375"/>
            <p14:sldId id="275"/>
            <p14:sldId id="276"/>
            <p14:sldId id="376"/>
            <p14:sldId id="377"/>
            <p14:sldId id="378"/>
            <p14:sldId id="259"/>
          </p14:sldIdLst>
        </p14:section>
        <p14:section name="Function Pointers" id="{5A69A49F-F353-1445-AF2A-3C4A95155572}">
          <p14:sldIdLst>
            <p14:sldId id="324"/>
            <p14:sldId id="305"/>
            <p14:sldId id="304"/>
            <p14:sldId id="306"/>
          </p14:sldIdLst>
        </p14:section>
        <p14:section name="Lambda" id="{7F855C2F-8C15-1348-A192-04CE984AAA44}">
          <p14:sldIdLst>
            <p14:sldId id="330"/>
            <p14:sldId id="283"/>
            <p14:sldId id="284"/>
            <p14:sldId id="328"/>
            <p14:sldId id="329"/>
            <p14:sldId id="287"/>
            <p14:sldId id="288"/>
            <p14:sldId id="379"/>
            <p14:sldId id="289"/>
            <p14:sldId id="290"/>
            <p14:sldId id="381"/>
            <p14:sldId id="380"/>
            <p14:sldId id="291"/>
          </p14:sldIdLst>
        </p14:section>
        <p14:section name="E" id="{7D639938-D22D-794A-9A11-4706BA9DC8B5}">
          <p14:sldIdLst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87"/>
    <p:restoredTop sz="95690"/>
  </p:normalViewPr>
  <p:slideViewPr>
    <p:cSldViewPr snapToGrid="0" snapToObjects="1">
      <p:cViewPr varScale="1">
        <p:scale>
          <a:sx n="115" d="100"/>
          <a:sy n="115" d="100"/>
        </p:scale>
        <p:origin x="376" y="16"/>
      </p:cViewPr>
      <p:guideLst/>
    </p:cSldViewPr>
  </p:slideViewPr>
  <p:outlineViewPr>
    <p:cViewPr>
      <p:scale>
        <a:sx n="33" d="100"/>
        <a:sy n="33" d="100"/>
      </p:scale>
      <p:origin x="0" y="-153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8" name="Google Shape;12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8168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a2d495e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a2d495e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efbdc01b9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efbdc01b9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efbdc01b9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efbdc01b9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7efbdc01b9_0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7efbdc01b9_0_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7efbdc01b9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7efbdc01b9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703664c8ee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703664c8ee_0_5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815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703664c8ee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703664c8ee_0_4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4486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703664c8ee_0_5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08075" y="801688"/>
            <a:ext cx="5345113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703664c8ee_0_5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282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59f742703_0_5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59f742703_0_5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59f74270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59f74270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f742703_0_4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f742703_0_4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9451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7f248081b3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7f248081b3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f248081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f248081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7f248081b3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7f248081b3_0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7f248081b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7f248081b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7f248081b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7f248081b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14489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f248081b3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f248081b3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f248081b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f248081b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7f248081b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7f248081b3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3439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7f248081b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7f248081b3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636630c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7636630c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636630c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7636630c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a2d495e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a2d495e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8a2d495ed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8a2d495ed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a2d495ed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a2d495ed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8a2d495e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8a2d495e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8a2d495ed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8a2d495ed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 (msg)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342900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64119" y="3767047"/>
            <a:ext cx="7396200" cy="15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2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1164119" y="5380710"/>
            <a:ext cx="7396200" cy="8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7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975038" y="533830"/>
            <a:ext cx="5321084" cy="513071"/>
            <a:chOff x="1056265" y="533830"/>
            <a:chExt cx="5764364" cy="513071"/>
          </a:xfrm>
        </p:grpSpPr>
        <p:grpSp>
          <p:nvGrpSpPr>
            <p:cNvPr id="26" name="Google Shape;26;p2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27" name="Google Shape;27;p2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2" name="Google Shape;32;p2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23" name="Google Shape;123;p12"/>
          <p:cNvSpPr txBox="1">
            <a:spLocks noGrp="1"/>
          </p:cNvSpPr>
          <p:nvPr>
            <p:ph type="subTitle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000"/>
              <a:buNone/>
              <a:defRPr sz="1500" b="0" i="0" u="none" strike="noStrike" cap="none"/>
            </a:lvl5pPr>
            <a:lvl6pPr marL="0" marR="0" lvl="5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6pPr>
            <a:lvl7pPr marL="0" marR="0" lvl="6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7pPr>
            <a:lvl8pPr marL="0" marR="0" lvl="7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8pPr>
            <a:lvl9pPr marL="0" marR="0" lvl="8" indent="0" algn="l" rtl="0">
              <a:spcBef>
                <a:spcPts val="400"/>
              </a:spcBef>
              <a:spcAft>
                <a:spcPts val="0"/>
              </a:spcAft>
              <a:buSzPts val="1600"/>
              <a:buNone/>
              <a:defRPr sz="1500" b="0" i="0" u="none" strike="noStrike" cap="none"/>
            </a:lvl9pPr>
          </a:lstStyle>
          <a:p>
            <a:endParaRPr/>
          </a:p>
        </p:txBody>
      </p:sp>
      <p:pic>
        <p:nvPicPr>
          <p:cNvPr id="124" name="Google Shape;124;p12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99131" y="78517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561BAC-A25E-B043-9BBF-C898FB1ECF7C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6EB45-6AAE-9641-931D-13394B92752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(msg)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36" name="Google Shape;36;p3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7" name="Google Shape;37;p3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38" name="Google Shape;38;p3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with Contact Details (msg)">
  <p:cSld name="Final Slide with Contact Details (msg)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4"/>
          <p:cNvSpPr>
            <a:spLocks noGrp="1"/>
          </p:cNvSpPr>
          <p:nvPr>
            <p:ph type="pic" idx="2"/>
          </p:nvPr>
        </p:nvSpPr>
        <p:spPr>
          <a:xfrm>
            <a:off x="1163515" y="620714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4"/>
          <p:cNvSpPr>
            <a:spLocks noGrp="1"/>
          </p:cNvSpPr>
          <p:nvPr>
            <p:ph type="pic" idx="3"/>
          </p:nvPr>
        </p:nvSpPr>
        <p:spPr>
          <a:xfrm>
            <a:off x="1163515" y="1874545"/>
            <a:ext cx="611100" cy="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4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" name="Google Shape;48;p4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49" name="Google Shape;49;p4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50" name="Google Shape;50;p4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5" name="Google Shape;55;p4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(msg)">
  <p:cSld name="Title and Content (msg)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3"/>
          </p:nvPr>
        </p:nvSpPr>
        <p:spPr>
          <a:xfrm>
            <a:off x="345831" y="1633538"/>
            <a:ext cx="84465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3" name="Google Shape;63;p5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04920" y="59284"/>
            <a:ext cx="845244" cy="8452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s (msg)">
  <p:cSld name="Title and two Contents (msg)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66" name="Google Shape;66;p6"/>
          <p:cNvSpPr txBox="1">
            <a:spLocks noGrp="1"/>
          </p:cNvSpPr>
          <p:nvPr>
            <p:ph type="body" idx="1"/>
          </p:nvPr>
        </p:nvSpPr>
        <p:spPr>
          <a:xfrm>
            <a:off x="344366" y="1633538"/>
            <a:ext cx="40713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6"/>
          <p:cNvSpPr txBox="1">
            <a:spLocks noGrp="1"/>
          </p:cNvSpPr>
          <p:nvPr>
            <p:ph type="body" idx="2"/>
          </p:nvPr>
        </p:nvSpPr>
        <p:spPr>
          <a:xfrm>
            <a:off x="4755720" y="1633538"/>
            <a:ext cx="40296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body" idx="3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71" name="Google Shape;71;p6"/>
          <p:cNvSpPr txBox="1">
            <a:spLocks noGrp="1"/>
          </p:cNvSpPr>
          <p:nvPr>
            <p:ph type="body" idx="4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73" name="Google Shape;73;p6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(msg)">
  <p:cSld name="Title only (msg)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body" idx="2"/>
          </p:nvPr>
        </p:nvSpPr>
        <p:spPr>
          <a:xfrm>
            <a:off x="351691" y="5949951"/>
            <a:ext cx="6880800" cy="3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b" anchorCtr="0">
            <a:noAutofit/>
          </a:bodyPr>
          <a:lstStyle>
            <a:lvl1pPr marL="45720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Font typeface="Arial"/>
              <a:buAutoNum type="arabicPeriod"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83" name="Google Shape;83;p7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84" name="Google Shape;84;p7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7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id Image (msg)">
  <p:cSld name="Solid Image (msg)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7723162" y="243568"/>
            <a:ext cx="1094986" cy="375416"/>
            <a:chOff x="561" y="2269"/>
            <a:chExt cx="4746" cy="1502"/>
          </a:xfrm>
        </p:grpSpPr>
        <p:sp>
          <p:nvSpPr>
            <p:cNvPr id="92" name="Google Shape;92;p8"/>
            <p:cNvSpPr/>
            <p:nvPr/>
          </p:nvSpPr>
          <p:spPr>
            <a:xfrm>
              <a:off x="561" y="2271"/>
              <a:ext cx="4500" cy="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561" y="2905"/>
              <a:ext cx="600" cy="600"/>
            </a:xfrm>
            <a:prstGeom prst="ellipse">
              <a:avLst/>
            </a:prstGeom>
            <a:solidFill>
              <a:srgbClr val="841439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8"/>
            <p:cNvSpPr/>
            <p:nvPr/>
          </p:nvSpPr>
          <p:spPr>
            <a:xfrm>
              <a:off x="1200" y="2269"/>
              <a:ext cx="15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cubicBezTo>
                    <a:pt x="0" y="120000"/>
                    <a:pt x="0" y="120000"/>
                    <a:pt x="0" y="120000"/>
                  </a:cubicBezTo>
                  <a:cubicBezTo>
                    <a:pt x="15477" y="120000"/>
                    <a:pt x="15477" y="120000"/>
                    <a:pt x="15477" y="120000"/>
                  </a:cubicBezTo>
                  <a:cubicBezTo>
                    <a:pt x="15477" y="18422"/>
                    <a:pt x="15477" y="18422"/>
                    <a:pt x="15477" y="18422"/>
                  </a:cubicBezTo>
                  <a:cubicBezTo>
                    <a:pt x="15477" y="18422"/>
                    <a:pt x="39696" y="18422"/>
                    <a:pt x="51350" y="18422"/>
                  </a:cubicBezTo>
                  <a:cubicBezTo>
                    <a:pt x="51350" y="120000"/>
                    <a:pt x="51350" y="120000"/>
                    <a:pt x="51350" y="120000"/>
                  </a:cubicBezTo>
                  <a:cubicBezTo>
                    <a:pt x="66828" y="120000"/>
                    <a:pt x="66828" y="120000"/>
                    <a:pt x="66828" y="120000"/>
                  </a:cubicBezTo>
                  <a:cubicBezTo>
                    <a:pt x="66828" y="18422"/>
                    <a:pt x="66828" y="18422"/>
                    <a:pt x="66828" y="18422"/>
                  </a:cubicBezTo>
                  <a:cubicBezTo>
                    <a:pt x="77207" y="18422"/>
                    <a:pt x="85948" y="18422"/>
                    <a:pt x="90682" y="18422"/>
                  </a:cubicBezTo>
                  <a:cubicBezTo>
                    <a:pt x="98694" y="18422"/>
                    <a:pt x="104339" y="25074"/>
                    <a:pt x="104339" y="39658"/>
                  </a:cubicBezTo>
                  <a:cubicBezTo>
                    <a:pt x="104339" y="120000"/>
                    <a:pt x="104339" y="120000"/>
                    <a:pt x="104339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120000" y="88528"/>
                    <a:pt x="120000" y="61151"/>
                    <a:pt x="120000" y="33773"/>
                  </a:cubicBezTo>
                  <a:cubicBezTo>
                    <a:pt x="120000" y="17398"/>
                    <a:pt x="113990" y="0"/>
                    <a:pt x="9851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2877" y="2269"/>
              <a:ext cx="1200" cy="12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31025" y="0"/>
                  </a:moveTo>
                  <a:cubicBezTo>
                    <a:pt x="7179" y="0"/>
                    <a:pt x="0" y="15863"/>
                    <a:pt x="0" y="33262"/>
                  </a:cubicBezTo>
                  <a:cubicBezTo>
                    <a:pt x="0" y="52196"/>
                    <a:pt x="7948" y="68059"/>
                    <a:pt x="29487" y="68059"/>
                  </a:cubicBezTo>
                  <a:cubicBezTo>
                    <a:pt x="48974" y="68059"/>
                    <a:pt x="67179" y="68059"/>
                    <a:pt x="81794" y="68059"/>
                  </a:cubicBezTo>
                  <a:cubicBezTo>
                    <a:pt x="97692" y="68059"/>
                    <a:pt x="97692" y="80341"/>
                    <a:pt x="97692" y="85714"/>
                  </a:cubicBezTo>
                  <a:cubicBezTo>
                    <a:pt x="97692" y="91087"/>
                    <a:pt x="97692" y="101833"/>
                    <a:pt x="82051" y="101833"/>
                  </a:cubicBezTo>
                  <a:cubicBezTo>
                    <a:pt x="69743" y="101833"/>
                    <a:pt x="2051" y="101833"/>
                    <a:pt x="2051" y="101833"/>
                  </a:cubicBezTo>
                  <a:cubicBezTo>
                    <a:pt x="2051" y="101833"/>
                    <a:pt x="2051" y="114882"/>
                    <a:pt x="2051" y="120000"/>
                  </a:cubicBezTo>
                  <a:cubicBezTo>
                    <a:pt x="91282" y="120000"/>
                    <a:pt x="91282" y="120000"/>
                    <a:pt x="91282" y="120000"/>
                  </a:cubicBezTo>
                  <a:cubicBezTo>
                    <a:pt x="113589" y="120000"/>
                    <a:pt x="120000" y="106950"/>
                    <a:pt x="120000" y="85970"/>
                  </a:cubicBezTo>
                  <a:cubicBezTo>
                    <a:pt x="120000" y="60895"/>
                    <a:pt x="111794" y="49637"/>
                    <a:pt x="92820" y="49637"/>
                  </a:cubicBezTo>
                  <a:cubicBezTo>
                    <a:pt x="70256" y="49637"/>
                    <a:pt x="54615" y="49637"/>
                    <a:pt x="36410" y="49637"/>
                  </a:cubicBezTo>
                  <a:cubicBezTo>
                    <a:pt x="22051" y="49637"/>
                    <a:pt x="22051" y="40170"/>
                    <a:pt x="22051" y="33773"/>
                  </a:cubicBezTo>
                  <a:cubicBezTo>
                    <a:pt x="22051" y="28656"/>
                    <a:pt x="23589" y="18422"/>
                    <a:pt x="38717" y="18422"/>
                  </a:cubicBezTo>
                  <a:cubicBezTo>
                    <a:pt x="54871" y="18422"/>
                    <a:pt x="115897" y="18422"/>
                    <a:pt x="115897" y="18422"/>
                  </a:cubicBezTo>
                  <a:cubicBezTo>
                    <a:pt x="115897" y="11002"/>
                    <a:pt x="115897" y="6908"/>
                    <a:pt x="115897" y="0"/>
                  </a:cubicBezTo>
                  <a:cubicBezTo>
                    <a:pt x="31025" y="0"/>
                    <a:pt x="31025" y="0"/>
                    <a:pt x="31025" y="0"/>
                  </a:cubicBez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4107" y="2269"/>
              <a:ext cx="1200" cy="1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4251" y="0"/>
                  </a:moveTo>
                  <a:cubicBezTo>
                    <a:pt x="24468" y="0"/>
                    <a:pt x="16919" y="2349"/>
                    <a:pt x="11453" y="5676"/>
                  </a:cubicBezTo>
                  <a:cubicBezTo>
                    <a:pt x="5726" y="9200"/>
                    <a:pt x="260" y="13703"/>
                    <a:pt x="0" y="29168"/>
                  </a:cubicBezTo>
                  <a:cubicBezTo>
                    <a:pt x="0" y="45611"/>
                    <a:pt x="0" y="45611"/>
                    <a:pt x="0" y="45611"/>
                  </a:cubicBezTo>
                  <a:cubicBezTo>
                    <a:pt x="0" y="62251"/>
                    <a:pt x="0" y="62251"/>
                    <a:pt x="0" y="62251"/>
                  </a:cubicBezTo>
                  <a:cubicBezTo>
                    <a:pt x="0" y="78694"/>
                    <a:pt x="5986" y="83197"/>
                    <a:pt x="12234" y="87112"/>
                  </a:cubicBezTo>
                  <a:cubicBezTo>
                    <a:pt x="16399" y="89265"/>
                    <a:pt x="23167" y="91810"/>
                    <a:pt x="44251" y="91810"/>
                  </a:cubicBezTo>
                  <a:cubicBezTo>
                    <a:pt x="97874" y="91810"/>
                    <a:pt x="97874" y="91810"/>
                    <a:pt x="97874" y="91810"/>
                  </a:cubicBezTo>
                  <a:cubicBezTo>
                    <a:pt x="97874" y="91810"/>
                    <a:pt x="97874" y="94747"/>
                    <a:pt x="97874" y="95334"/>
                  </a:cubicBezTo>
                  <a:cubicBezTo>
                    <a:pt x="97874" y="102381"/>
                    <a:pt x="96052" y="105318"/>
                    <a:pt x="85379" y="105318"/>
                  </a:cubicBezTo>
                  <a:cubicBezTo>
                    <a:pt x="15878" y="105318"/>
                    <a:pt x="15878" y="105318"/>
                    <a:pt x="15878" y="105318"/>
                  </a:cubicBezTo>
                  <a:cubicBezTo>
                    <a:pt x="15878" y="120000"/>
                    <a:pt x="15878" y="120000"/>
                    <a:pt x="15878" y="120000"/>
                  </a:cubicBezTo>
                  <a:cubicBezTo>
                    <a:pt x="92668" y="120000"/>
                    <a:pt x="92668" y="120000"/>
                    <a:pt x="92668" y="120000"/>
                  </a:cubicBezTo>
                  <a:cubicBezTo>
                    <a:pt x="113232" y="120000"/>
                    <a:pt x="119999" y="113148"/>
                    <a:pt x="119999" y="100032"/>
                  </a:cubicBezTo>
                  <a:cubicBezTo>
                    <a:pt x="119999" y="0"/>
                    <a:pt x="119999" y="0"/>
                    <a:pt x="119999" y="0"/>
                  </a:cubicBezTo>
                  <a:lnTo>
                    <a:pt x="44251" y="0"/>
                  </a:lnTo>
                  <a:close/>
                  <a:moveTo>
                    <a:pt x="97874" y="77911"/>
                  </a:moveTo>
                  <a:cubicBezTo>
                    <a:pt x="51019" y="77911"/>
                    <a:pt x="51019" y="77911"/>
                    <a:pt x="51019" y="77911"/>
                  </a:cubicBezTo>
                  <a:cubicBezTo>
                    <a:pt x="37223" y="77911"/>
                    <a:pt x="23167" y="78694"/>
                    <a:pt x="22906" y="65187"/>
                  </a:cubicBezTo>
                  <a:cubicBezTo>
                    <a:pt x="22906" y="64600"/>
                    <a:pt x="22906" y="59706"/>
                    <a:pt x="22906" y="45220"/>
                  </a:cubicBezTo>
                  <a:cubicBezTo>
                    <a:pt x="22906" y="33083"/>
                    <a:pt x="22646" y="30146"/>
                    <a:pt x="22906" y="28972"/>
                  </a:cubicBezTo>
                  <a:cubicBezTo>
                    <a:pt x="23687" y="17618"/>
                    <a:pt x="29154" y="13703"/>
                    <a:pt x="52060" y="14094"/>
                  </a:cubicBezTo>
                  <a:cubicBezTo>
                    <a:pt x="53362" y="14094"/>
                    <a:pt x="97874" y="14094"/>
                    <a:pt x="97874" y="14094"/>
                  </a:cubicBezTo>
                  <a:lnTo>
                    <a:pt x="97874" y="77911"/>
                  </a:lnTo>
                  <a:close/>
                </a:path>
              </a:pathLst>
            </a:custGeom>
            <a:solidFill>
              <a:srgbClr val="6F6F6F"/>
            </a:solidFill>
            <a:ln>
              <a:noFill/>
            </a:ln>
          </p:spPr>
          <p:txBody>
            <a:bodyPr spcFirstLastPara="1" wrap="square" lIns="79525" tIns="39750" rIns="79525" bIns="3975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" name="Google Shape;97;p8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8"/>
          <p:cNvSpPr>
            <a:spLocks noGrp="1"/>
          </p:cNvSpPr>
          <p:nvPr>
            <p:ph type="pic" idx="2"/>
          </p:nvPr>
        </p:nvSpPr>
        <p:spPr>
          <a:xfrm>
            <a:off x="0" y="1264722"/>
            <a:ext cx="9144000" cy="52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95300" marR="0" lvl="1" indent="-254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685800" marR="0" lvl="2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144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1303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184400" marR="0" lvl="5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590800" marR="0" lvl="6" indent="-215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971800" marR="0" lvl="7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78200" marR="0" lvl="8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8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8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sp>
        <p:nvSpPr>
          <p:cNvPr id="101" name="Google Shape;101;p8"/>
          <p:cNvSpPr txBox="1">
            <a:spLocks noGrp="1"/>
          </p:cNvSpPr>
          <p:nvPr>
            <p:ph type="body" idx="1"/>
          </p:nvPr>
        </p:nvSpPr>
        <p:spPr>
          <a:xfrm>
            <a:off x="351691" y="134279"/>
            <a:ext cx="68811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Final Slide (msg)">
  <p:cSld name="Final Slide (msg)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0" y="0"/>
            <a:ext cx="9144000" cy="3428700"/>
          </a:xfrm>
          <a:prstGeom prst="rect">
            <a:avLst/>
          </a:prstGeom>
          <a:solidFill>
            <a:srgbClr val="DFDFDF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/>
          <p:nvPr/>
        </p:nvSpPr>
        <p:spPr>
          <a:xfrm>
            <a:off x="5325930" y="2771562"/>
            <a:ext cx="3451500" cy="49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39750" rIns="79525" bIns="397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9"/>
          <p:cNvSpPr/>
          <p:nvPr/>
        </p:nvSpPr>
        <p:spPr>
          <a:xfrm>
            <a:off x="7161997" y="2545915"/>
            <a:ext cx="1630200" cy="1766400"/>
          </a:xfrm>
          <a:prstGeom prst="ellipse">
            <a:avLst/>
          </a:prstGeom>
          <a:solidFill>
            <a:srgbClr val="841439"/>
          </a:solidFill>
          <a:ln>
            <a:noFill/>
          </a:ln>
        </p:spPr>
        <p:txBody>
          <a:bodyPr spcFirstLastPara="1" wrap="square" lIns="79525" tIns="39750" rIns="79525" bIns="397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37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9"/>
          <p:cNvGrpSpPr/>
          <p:nvPr/>
        </p:nvGrpSpPr>
        <p:grpSpPr>
          <a:xfrm>
            <a:off x="975038" y="5563030"/>
            <a:ext cx="5321084" cy="513071"/>
            <a:chOff x="1056265" y="533830"/>
            <a:chExt cx="5764364" cy="513071"/>
          </a:xfrm>
        </p:grpSpPr>
        <p:grpSp>
          <p:nvGrpSpPr>
            <p:cNvPr id="107" name="Google Shape;107;p9"/>
            <p:cNvGrpSpPr/>
            <p:nvPr/>
          </p:nvGrpSpPr>
          <p:grpSpPr>
            <a:xfrm>
              <a:off x="1056265" y="533830"/>
              <a:ext cx="1621193" cy="513071"/>
              <a:chOff x="561" y="2269"/>
              <a:chExt cx="4746" cy="1502"/>
            </a:xfrm>
          </p:grpSpPr>
          <p:sp>
            <p:nvSpPr>
              <p:cNvPr id="108" name="Google Shape;108;p9"/>
              <p:cNvSpPr/>
              <p:nvPr/>
            </p:nvSpPr>
            <p:spPr>
              <a:xfrm>
                <a:off x="561" y="2271"/>
                <a:ext cx="4500" cy="1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9"/>
              <p:cNvSpPr/>
              <p:nvPr/>
            </p:nvSpPr>
            <p:spPr>
              <a:xfrm>
                <a:off x="561" y="2905"/>
                <a:ext cx="600" cy="600"/>
              </a:xfrm>
              <a:prstGeom prst="ellipse">
                <a:avLst/>
              </a:prstGeom>
              <a:solidFill>
                <a:srgbClr val="841439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p9"/>
              <p:cNvSpPr/>
              <p:nvPr/>
            </p:nvSpPr>
            <p:spPr>
              <a:xfrm>
                <a:off x="1200" y="2269"/>
                <a:ext cx="15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0" y="0"/>
                    </a:moveTo>
                    <a:cubicBezTo>
                      <a:pt x="0" y="120000"/>
                      <a:pt x="0" y="120000"/>
                      <a:pt x="0" y="120000"/>
                    </a:cubicBezTo>
                    <a:cubicBezTo>
                      <a:pt x="15477" y="120000"/>
                      <a:pt x="15477" y="120000"/>
                      <a:pt x="15477" y="120000"/>
                    </a:cubicBezTo>
                    <a:cubicBezTo>
                      <a:pt x="15477" y="18422"/>
                      <a:pt x="15477" y="18422"/>
                      <a:pt x="15477" y="18422"/>
                    </a:cubicBezTo>
                    <a:cubicBezTo>
                      <a:pt x="15477" y="18422"/>
                      <a:pt x="39696" y="18422"/>
                      <a:pt x="51350" y="18422"/>
                    </a:cubicBezTo>
                    <a:cubicBezTo>
                      <a:pt x="51350" y="120000"/>
                      <a:pt x="51350" y="120000"/>
                      <a:pt x="51350" y="120000"/>
                    </a:cubicBezTo>
                    <a:cubicBezTo>
                      <a:pt x="66828" y="120000"/>
                      <a:pt x="66828" y="120000"/>
                      <a:pt x="66828" y="120000"/>
                    </a:cubicBezTo>
                    <a:cubicBezTo>
                      <a:pt x="66828" y="18422"/>
                      <a:pt x="66828" y="18422"/>
                      <a:pt x="66828" y="18422"/>
                    </a:cubicBezTo>
                    <a:cubicBezTo>
                      <a:pt x="77207" y="18422"/>
                      <a:pt x="85948" y="18422"/>
                      <a:pt x="90682" y="18422"/>
                    </a:cubicBezTo>
                    <a:cubicBezTo>
                      <a:pt x="98694" y="18422"/>
                      <a:pt x="104339" y="25074"/>
                      <a:pt x="104339" y="39658"/>
                    </a:cubicBezTo>
                    <a:cubicBezTo>
                      <a:pt x="104339" y="120000"/>
                      <a:pt x="104339" y="120000"/>
                      <a:pt x="104339" y="120000"/>
                    </a:cubicBezTo>
                    <a:cubicBezTo>
                      <a:pt x="120000" y="120000"/>
                      <a:pt x="120000" y="120000"/>
                      <a:pt x="120000" y="120000"/>
                    </a:cubicBezTo>
                    <a:cubicBezTo>
                      <a:pt x="120000" y="88528"/>
                      <a:pt x="120000" y="61151"/>
                      <a:pt x="120000" y="33773"/>
                    </a:cubicBezTo>
                    <a:cubicBezTo>
                      <a:pt x="120000" y="17398"/>
                      <a:pt x="113990" y="0"/>
                      <a:pt x="9851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" name="Google Shape;111;p9"/>
              <p:cNvSpPr/>
              <p:nvPr/>
            </p:nvSpPr>
            <p:spPr>
              <a:xfrm>
                <a:off x="2877" y="2269"/>
                <a:ext cx="1200" cy="12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31025" y="0"/>
                    </a:moveTo>
                    <a:cubicBezTo>
                      <a:pt x="7179" y="0"/>
                      <a:pt x="0" y="15863"/>
                      <a:pt x="0" y="33262"/>
                    </a:cubicBezTo>
                    <a:cubicBezTo>
                      <a:pt x="0" y="52196"/>
                      <a:pt x="7948" y="68059"/>
                      <a:pt x="29487" y="68059"/>
                    </a:cubicBezTo>
                    <a:cubicBezTo>
                      <a:pt x="48974" y="68059"/>
                      <a:pt x="67179" y="68059"/>
                      <a:pt x="81794" y="68059"/>
                    </a:cubicBezTo>
                    <a:cubicBezTo>
                      <a:pt x="97692" y="68059"/>
                      <a:pt x="97692" y="80341"/>
                      <a:pt x="97692" y="85714"/>
                    </a:cubicBezTo>
                    <a:cubicBezTo>
                      <a:pt x="97692" y="91087"/>
                      <a:pt x="97692" y="101833"/>
                      <a:pt x="82051" y="101833"/>
                    </a:cubicBezTo>
                    <a:cubicBezTo>
                      <a:pt x="69743" y="101833"/>
                      <a:pt x="2051" y="101833"/>
                      <a:pt x="2051" y="101833"/>
                    </a:cubicBezTo>
                    <a:cubicBezTo>
                      <a:pt x="2051" y="101833"/>
                      <a:pt x="2051" y="114882"/>
                      <a:pt x="2051" y="120000"/>
                    </a:cubicBezTo>
                    <a:cubicBezTo>
                      <a:pt x="91282" y="120000"/>
                      <a:pt x="91282" y="120000"/>
                      <a:pt x="91282" y="120000"/>
                    </a:cubicBezTo>
                    <a:cubicBezTo>
                      <a:pt x="113589" y="120000"/>
                      <a:pt x="120000" y="106950"/>
                      <a:pt x="120000" y="85970"/>
                    </a:cubicBezTo>
                    <a:cubicBezTo>
                      <a:pt x="120000" y="60895"/>
                      <a:pt x="111794" y="49637"/>
                      <a:pt x="92820" y="49637"/>
                    </a:cubicBezTo>
                    <a:cubicBezTo>
                      <a:pt x="70256" y="49637"/>
                      <a:pt x="54615" y="49637"/>
                      <a:pt x="36410" y="49637"/>
                    </a:cubicBezTo>
                    <a:cubicBezTo>
                      <a:pt x="22051" y="49637"/>
                      <a:pt x="22051" y="40170"/>
                      <a:pt x="22051" y="33773"/>
                    </a:cubicBezTo>
                    <a:cubicBezTo>
                      <a:pt x="22051" y="28656"/>
                      <a:pt x="23589" y="18422"/>
                      <a:pt x="38717" y="18422"/>
                    </a:cubicBezTo>
                    <a:cubicBezTo>
                      <a:pt x="54871" y="18422"/>
                      <a:pt x="115897" y="18422"/>
                      <a:pt x="115897" y="18422"/>
                    </a:cubicBezTo>
                    <a:cubicBezTo>
                      <a:pt x="115897" y="11002"/>
                      <a:pt x="115897" y="6908"/>
                      <a:pt x="115897" y="0"/>
                    </a:cubicBezTo>
                    <a:cubicBezTo>
                      <a:pt x="31025" y="0"/>
                      <a:pt x="31025" y="0"/>
                      <a:pt x="31025" y="0"/>
                    </a:cubicBez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9"/>
              <p:cNvSpPr/>
              <p:nvPr/>
            </p:nvSpPr>
            <p:spPr>
              <a:xfrm>
                <a:off x="4107" y="2269"/>
                <a:ext cx="1200" cy="1500"/>
              </a:xfrm>
              <a:custGeom>
                <a:avLst/>
                <a:gdLst/>
                <a:ahLst/>
                <a:cxnLst/>
                <a:rect l="l" t="t" r="r" b="b"/>
                <a:pathLst>
                  <a:path w="120000" h="120000" extrusionOk="0">
                    <a:moveTo>
                      <a:pt x="44251" y="0"/>
                    </a:moveTo>
                    <a:cubicBezTo>
                      <a:pt x="24468" y="0"/>
                      <a:pt x="16919" y="2349"/>
                      <a:pt x="11453" y="5676"/>
                    </a:cubicBezTo>
                    <a:cubicBezTo>
                      <a:pt x="5726" y="9200"/>
                      <a:pt x="260" y="13703"/>
                      <a:pt x="0" y="29168"/>
                    </a:cubicBezTo>
                    <a:cubicBezTo>
                      <a:pt x="0" y="45611"/>
                      <a:pt x="0" y="45611"/>
                      <a:pt x="0" y="45611"/>
                    </a:cubicBezTo>
                    <a:cubicBezTo>
                      <a:pt x="0" y="62251"/>
                      <a:pt x="0" y="62251"/>
                      <a:pt x="0" y="62251"/>
                    </a:cubicBezTo>
                    <a:cubicBezTo>
                      <a:pt x="0" y="78694"/>
                      <a:pt x="5986" y="83197"/>
                      <a:pt x="12234" y="87112"/>
                    </a:cubicBezTo>
                    <a:cubicBezTo>
                      <a:pt x="16399" y="89265"/>
                      <a:pt x="23167" y="91810"/>
                      <a:pt x="44251" y="91810"/>
                    </a:cubicBezTo>
                    <a:cubicBezTo>
                      <a:pt x="97874" y="91810"/>
                      <a:pt x="97874" y="91810"/>
                      <a:pt x="97874" y="91810"/>
                    </a:cubicBezTo>
                    <a:cubicBezTo>
                      <a:pt x="97874" y="91810"/>
                      <a:pt x="97874" y="94747"/>
                      <a:pt x="97874" y="95334"/>
                    </a:cubicBezTo>
                    <a:cubicBezTo>
                      <a:pt x="97874" y="102381"/>
                      <a:pt x="96052" y="105318"/>
                      <a:pt x="85379" y="105318"/>
                    </a:cubicBezTo>
                    <a:cubicBezTo>
                      <a:pt x="15878" y="105318"/>
                      <a:pt x="15878" y="105318"/>
                      <a:pt x="15878" y="105318"/>
                    </a:cubicBezTo>
                    <a:cubicBezTo>
                      <a:pt x="15878" y="120000"/>
                      <a:pt x="15878" y="120000"/>
                      <a:pt x="15878" y="120000"/>
                    </a:cubicBezTo>
                    <a:cubicBezTo>
                      <a:pt x="92668" y="120000"/>
                      <a:pt x="92668" y="120000"/>
                      <a:pt x="92668" y="120000"/>
                    </a:cubicBezTo>
                    <a:cubicBezTo>
                      <a:pt x="113232" y="120000"/>
                      <a:pt x="119999" y="113148"/>
                      <a:pt x="119999" y="100032"/>
                    </a:cubicBezTo>
                    <a:cubicBezTo>
                      <a:pt x="119999" y="0"/>
                      <a:pt x="119999" y="0"/>
                      <a:pt x="119999" y="0"/>
                    </a:cubicBezTo>
                    <a:lnTo>
                      <a:pt x="44251" y="0"/>
                    </a:lnTo>
                    <a:close/>
                    <a:moveTo>
                      <a:pt x="97874" y="77911"/>
                    </a:moveTo>
                    <a:cubicBezTo>
                      <a:pt x="51019" y="77911"/>
                      <a:pt x="51019" y="77911"/>
                      <a:pt x="51019" y="77911"/>
                    </a:cubicBezTo>
                    <a:cubicBezTo>
                      <a:pt x="37223" y="77911"/>
                      <a:pt x="23167" y="78694"/>
                      <a:pt x="22906" y="65187"/>
                    </a:cubicBezTo>
                    <a:cubicBezTo>
                      <a:pt x="22906" y="64600"/>
                      <a:pt x="22906" y="59706"/>
                      <a:pt x="22906" y="45220"/>
                    </a:cubicBezTo>
                    <a:cubicBezTo>
                      <a:pt x="22906" y="33083"/>
                      <a:pt x="22646" y="30146"/>
                      <a:pt x="22906" y="28972"/>
                    </a:cubicBezTo>
                    <a:cubicBezTo>
                      <a:pt x="23687" y="17618"/>
                      <a:pt x="29154" y="13703"/>
                      <a:pt x="52060" y="14094"/>
                    </a:cubicBezTo>
                    <a:cubicBezTo>
                      <a:pt x="53362" y="14094"/>
                      <a:pt x="97874" y="14094"/>
                      <a:pt x="97874" y="14094"/>
                    </a:cubicBezTo>
                    <a:lnTo>
                      <a:pt x="97874" y="77911"/>
                    </a:lnTo>
                    <a:close/>
                  </a:path>
                </a:pathLst>
              </a:custGeom>
              <a:solidFill>
                <a:srgbClr val="6F6F6F"/>
              </a:solidFill>
              <a:ln>
                <a:noFill/>
              </a:ln>
            </p:spPr>
            <p:txBody>
              <a:bodyPr spcFirstLastPara="1" wrap="square" lIns="79525" tIns="39750" rIns="79525" bIns="3975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6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3" name="Google Shape;113;p9"/>
            <p:cNvSpPr txBox="1"/>
            <p:nvPr/>
          </p:nvSpPr>
          <p:spPr>
            <a:xfrm>
              <a:off x="2922429" y="740522"/>
              <a:ext cx="38982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1200">
                  <a:solidFill>
                    <a:srgbClr val="841439"/>
                  </a:solidFill>
                  <a:latin typeface="Arial"/>
                  <a:ea typeface="Arial"/>
                  <a:cs typeface="Arial"/>
                  <a:sym typeface="Arial"/>
                </a:rPr>
                <a:t>.consulting .solutions .partnership</a:t>
              </a:r>
              <a:endParaRPr sz="1200" i="1">
                <a:solidFill>
                  <a:srgbClr val="84143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0" i="0" u="none" strike="noStrike" cap="none"/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500" b="0" i="0" u="none" strike="noStrike" cap="none"/>
            </a:lvl9pPr>
          </a:lstStyle>
          <a:p>
            <a:endParaRPr/>
          </a:p>
        </p:txBody>
      </p:sp>
      <p:sp>
        <p:nvSpPr>
          <p:cNvPr id="119" name="Google Shape;119;p1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5pPr>
            <a:lvl6pPr marL="2743200" marR="0" lvl="5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6pPr>
            <a:lvl7pPr marL="3200400" marR="0" lvl="6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7pPr>
            <a:lvl8pPr marL="3657600" marR="0" lvl="7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8pPr>
            <a:lvl9pPr marL="4114800" marR="0" lvl="8" indent="-228600" algn="l" rtl="0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0" i="0" u="none" strike="noStrike" cap="none"/>
            </a:lvl9pPr>
          </a:lstStyle>
          <a:p>
            <a:endParaRPr/>
          </a:p>
        </p:txBody>
      </p:sp>
      <p:pic>
        <p:nvPicPr>
          <p:cNvPr id="120" name="Google Shape;120;p11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60648" y="107365"/>
            <a:ext cx="845244" cy="84524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3055F87-2525-F848-B358-B13D9F4AF45D}"/>
              </a:ext>
            </a:extLst>
          </p:cNvPr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B00294-F874-C04A-8E8D-1613E078B5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 sz="1400"/>
            </a:lvl1pPr>
          </a:lstStyle>
          <a:p>
            <a:fld id="{00000000-1234-1234-1234-123412341234}" type="slidenum">
              <a:rPr lang="de" smtClean="0"/>
              <a:pPr/>
              <a:t>‹#›</a:t>
            </a:fld>
            <a:endParaRPr lang="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51691" y="412750"/>
            <a:ext cx="6880800" cy="83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2pPr>
            <a:lvl3pPr lvl="2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3pPr>
            <a:lvl4pPr lvl="3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4pPr>
            <a:lvl5pPr lvl="4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5pPr>
            <a:lvl6pPr lvl="5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6pPr>
            <a:lvl7pPr lvl="6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7pPr>
            <a:lvl8pPr lvl="7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8pPr>
            <a:lvl9pPr lvl="8" indent="0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ftr" idx="11"/>
          </p:nvPr>
        </p:nvSpPr>
        <p:spPr>
          <a:xfrm>
            <a:off x="351691" y="6575786"/>
            <a:ext cx="68808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7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06400" marR="0" lvl="1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787400" marR="0" lvl="2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193800" marR="0" lvl="3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600200" marR="0" lvl="4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81200" marR="0" lvl="5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387600" marR="0" lvl="6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94000" marR="0" lvl="7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175000" marR="0" lvl="8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8" name="Google Shape;8;p1"/>
          <p:cNvCxnSpPr/>
          <p:nvPr/>
        </p:nvCxnSpPr>
        <p:spPr>
          <a:xfrm>
            <a:off x="351692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9;p1"/>
          <p:cNvCxnSpPr/>
          <p:nvPr/>
        </p:nvCxnSpPr>
        <p:spPr>
          <a:xfrm>
            <a:off x="8792308" y="-365760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0;p1"/>
          <p:cNvCxnSpPr/>
          <p:nvPr/>
        </p:nvCxnSpPr>
        <p:spPr>
          <a:xfrm>
            <a:off x="351692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"/>
          <p:cNvCxnSpPr/>
          <p:nvPr/>
        </p:nvCxnSpPr>
        <p:spPr>
          <a:xfrm>
            <a:off x="8792308" y="6914271"/>
            <a:ext cx="0" cy="274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1"/>
          <p:cNvCxnSpPr/>
          <p:nvPr/>
        </p:nvCxnSpPr>
        <p:spPr>
          <a:xfrm>
            <a:off x="-193694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" name="Google Shape;13;p1"/>
          <p:cNvCxnSpPr/>
          <p:nvPr/>
        </p:nvCxnSpPr>
        <p:spPr>
          <a:xfrm>
            <a:off x="-193694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9350696" y="5823350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" name="Google Shape;15;p1"/>
          <p:cNvCxnSpPr/>
          <p:nvPr/>
        </p:nvCxnSpPr>
        <p:spPr>
          <a:xfrm>
            <a:off x="9350696" y="1494358"/>
            <a:ext cx="0" cy="253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16;p1"/>
          <p:cNvCxnSpPr/>
          <p:nvPr/>
        </p:nvCxnSpPr>
        <p:spPr>
          <a:xfrm>
            <a:off x="0" y="6488739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cxnSp>
        <p:nvCxnSpPr>
          <p:cNvPr id="18" name="Google Shape;18;p1"/>
          <p:cNvCxnSpPr/>
          <p:nvPr/>
        </p:nvCxnSpPr>
        <p:spPr>
          <a:xfrm>
            <a:off x="0" y="1277912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344366" y="1633539"/>
            <a:ext cx="8448000" cy="43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525" tIns="79525" rIns="79525" bIns="795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Noto Sans Symbols"/>
              <a:buChar char="−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Noto Sans Symbols"/>
              <a:buChar char="−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rase%E2%80%93remove_idio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3"/>
          <p:cNvSpPr txBox="1"/>
          <p:nvPr/>
        </p:nvSpPr>
        <p:spPr>
          <a:xfrm>
            <a:off x="36901" y="29097"/>
            <a:ext cx="8228763" cy="5938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38" tIns="40819" rIns="81638" bIns="40819" anchor="ctr" anchorCtr="0">
            <a:noAutofit/>
          </a:bodyPr>
          <a:lstStyle/>
          <a:p>
            <a:pPr algn="ctr"/>
            <a:r>
              <a:rPr lang="zxx" sz="5987" b="1"/>
              <a:t>Objekt</a:t>
            </a:r>
            <a:r>
              <a:rPr lang="en-US" sz="5987" b="1"/>
              <a:t>-O</a:t>
            </a:r>
            <a:r>
              <a:rPr lang="zxx" sz="5987" b="1"/>
              <a:t>rientierte</a:t>
            </a:r>
            <a:r>
              <a:rPr lang="zxx" sz="5987" b="1">
                <a:solidFill>
                  <a:schemeClr val="accent2"/>
                </a:solidFill>
              </a:rPr>
              <a:t> Programmierung</a:t>
            </a:r>
            <a:endParaRPr sz="5987" b="1">
              <a:solidFill>
                <a:schemeClr val="accent2"/>
              </a:solidFill>
            </a:endParaRPr>
          </a:p>
        </p:txBody>
      </p:sp>
      <p:pic>
        <p:nvPicPr>
          <p:cNvPr id="131" name="Google Shape;131;p13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51053" y="4321743"/>
            <a:ext cx="3245365" cy="1893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32;p13">
            <a:extLst>
              <a:ext uri="{FF2B5EF4-FFF2-40B4-BE49-F238E27FC236}">
                <a16:creationId xmlns:a16="http://schemas.microsoft.com/office/drawing/2014/main" id="{B01EA87D-EF03-E54F-AA9F-1D4175451308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2924"/>
          <a:stretch/>
        </p:blipFill>
        <p:spPr>
          <a:xfrm>
            <a:off x="5216106" y="4807443"/>
            <a:ext cx="1408193" cy="162937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A9D82B-214D-4D44-BCAC-9D581814A6B0}"/>
              </a:ext>
            </a:extLst>
          </p:cNvPr>
          <p:cNvSpPr txBox="1"/>
          <p:nvPr/>
        </p:nvSpPr>
        <p:spPr>
          <a:xfrm flipH="1">
            <a:off x="5216106" y="4779128"/>
            <a:ext cx="1408192" cy="1386277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36000">
                <a:schemeClr val="lt1">
                  <a:shade val="67500"/>
                  <a:satMod val="11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tIns="0" rtlCol="0">
            <a:spAutoFit/>
          </a:bodyPr>
          <a:lstStyle/>
          <a:p>
            <a:pPr algn="ctr"/>
            <a:r>
              <a:rPr lang="en-US" sz="4354">
                <a:solidFill>
                  <a:srgbClr val="004482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7B528-B832-9C49-86D1-B8CFF6C082DA}"/>
              </a:ext>
            </a:extLst>
          </p:cNvPr>
          <p:cNvSpPr txBox="1"/>
          <p:nvPr/>
        </p:nvSpPr>
        <p:spPr>
          <a:xfrm>
            <a:off x="4976641" y="4040940"/>
            <a:ext cx="2811988" cy="5949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66" i="1" dirty="0">
                <a:latin typeface="Berlin Sans FB" panose="020E0602020502020306" pitchFamily="34" charset="77"/>
              </a:rPr>
              <a:t>VORLESUNG 8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3D594D-5CF7-024A-AD37-C2023EE63F6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2392308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 err="1"/>
              <a:t>Upcasting</a:t>
            </a:r>
            <a:r>
              <a:rPr lang="de" sz="2800" b="1" dirty="0"/>
              <a:t>/</a:t>
            </a:r>
            <a:r>
              <a:rPr lang="de" sz="2800" b="1" dirty="0" err="1"/>
              <a:t>Downcasting</a:t>
            </a:r>
            <a:r>
              <a:rPr lang="de" sz="2800" b="1" dirty="0"/>
              <a:t> I</a:t>
            </a:r>
            <a:endParaRPr sz="2800" b="1" dirty="0"/>
          </a:p>
        </p:txBody>
      </p:sp>
      <p:sp>
        <p:nvSpPr>
          <p:cNvPr id="244" name="Google Shape;244;p3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700" b="1" dirty="0" err="1">
                <a:solidFill>
                  <a:srgbClr val="841439"/>
                </a:solidFill>
              </a:rPr>
              <a:t>Upcasting</a:t>
            </a:r>
            <a:endParaRPr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 dirty="0">
              <a:solidFill>
                <a:srgbClr val="841439"/>
              </a:solidFill>
            </a:endParaRP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Verwandlung eines Zeigers/Referenz der abgeleiteten Objekt auf einen Zeiger/Referenz des Basisobjekts.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Ist immer erlaubt für </a:t>
            </a:r>
            <a:r>
              <a:rPr lang="de" sz="2700" b="1" dirty="0" err="1">
                <a:solidFill>
                  <a:srgbClr val="841439"/>
                </a:solidFill>
              </a:rPr>
              <a:t>public</a:t>
            </a:r>
            <a:r>
              <a:rPr lang="de" sz="2700" b="1" dirty="0">
                <a:solidFill>
                  <a:srgbClr val="841439"/>
                </a:solidFill>
              </a:rPr>
              <a:t> Vererbung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de" sz="2700" dirty="0"/>
              <a:t>ohne ein explizites </a:t>
            </a:r>
            <a:r>
              <a:rPr lang="de" sz="2700" dirty="0" err="1"/>
              <a:t>casting</a:t>
            </a:r>
            <a:r>
              <a:rPr lang="de" sz="2700" dirty="0"/>
              <a:t>. 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GB" sz="2700" dirty="0"/>
              <a:t>w</a:t>
            </a:r>
            <a:r>
              <a:rPr lang="de" sz="2700" dirty="0"/>
              <a:t>eil das abgeleitete Objekt alle Mitglieder (Methoden, Attribute) der Basisklasse (und mehr) aufweist.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484DB6-D365-9C4D-B8F4-F7783B2FD28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10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9BD855D8-F650-3DD7-071D-3FD8B3C412A1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 err="1"/>
              <a:t>Upcasting</a:t>
            </a:r>
            <a:r>
              <a:rPr lang="de" sz="2800" b="1" dirty="0"/>
              <a:t>/</a:t>
            </a:r>
            <a:r>
              <a:rPr lang="de" sz="2800" b="1" dirty="0" err="1"/>
              <a:t>Downcasting</a:t>
            </a:r>
            <a:r>
              <a:rPr lang="de" sz="2800" b="1" dirty="0"/>
              <a:t> II</a:t>
            </a:r>
            <a:endParaRPr sz="2800" b="1" dirty="0"/>
          </a:p>
        </p:txBody>
      </p:sp>
      <p:sp>
        <p:nvSpPr>
          <p:cNvPr id="250" name="Google Shape;250;p3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4447616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700" b="1" dirty="0" err="1">
                <a:solidFill>
                  <a:srgbClr val="841439"/>
                </a:solidFill>
              </a:rPr>
              <a:t>Downcasting</a:t>
            </a:r>
            <a:endParaRPr sz="2700" b="1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00" b="1" dirty="0">
              <a:solidFill>
                <a:srgbClr val="841439"/>
              </a:solidFill>
            </a:endParaRP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Verwandlung eines Zeigers/Referenz auf einen Zeiger/Referenz des abgeleiteten Objekts.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Ist nicht ohne einen expliziten Typ erlaubt (erfordert explizites </a:t>
            </a:r>
            <a:r>
              <a:rPr lang="de" sz="2700" dirty="0" err="1"/>
              <a:t>casting</a:t>
            </a:r>
            <a:r>
              <a:rPr lang="de" sz="2700" dirty="0"/>
              <a:t> im Code).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Explizites Casting: </a:t>
            </a:r>
            <a:endParaRPr sz="2700" dirty="0"/>
          </a:p>
          <a:p>
            <a:pPr marL="457200" lvl="0" indent="45720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static_cast</a:t>
            </a:r>
            <a:r>
              <a:rPr lang="de" sz="27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27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6BF5FF-9C90-F542-B0F0-8AD6CAB1C7B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11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3770A096-E7F7-799E-114D-A4F6EF997863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Typumwandlung in C++</a:t>
            </a:r>
            <a:endParaRPr b="1" dirty="0"/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6868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6350" indent="0"/>
            <a:r>
              <a:rPr lang="de-DE" sz="2400" b="1" dirty="0">
                <a:solidFill>
                  <a:schemeClr val="accent2"/>
                </a:solidFill>
              </a:rPr>
              <a:t>Syntax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2400" b="1" dirty="0" err="1">
                <a:solidFill>
                  <a:srgbClr val="FF00FF"/>
                </a:solidFill>
                <a:latin typeface="Courier New"/>
                <a:cs typeface="Courier New"/>
                <a:sym typeface="Courier New"/>
              </a:rPr>
              <a:t>static_cast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Konvertierung zwischen verschiedenen Zahlenformaten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z.B.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2400" dirty="0"/>
              <a:t> und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Konvertierung zwischen verwandten Zeiger- und Referenztypen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die Typen werden statisch während der Übersetzung aufgelöst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nur möglich wenn die Typdefinition bekannt ist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 err="1"/>
              <a:t>this</a:t>
            </a:r>
            <a:r>
              <a:rPr lang="de" sz="2400" dirty="0"/>
              <a:t>-Zeiger werden bei Bedarf angepasst</a:t>
            </a:r>
          </a:p>
          <a:p>
            <a:pPr marL="76200" indent="0">
              <a:spcBef>
                <a:spcPts val="0"/>
              </a:spcBef>
              <a:buSzPts val="2400"/>
            </a:pPr>
            <a:r>
              <a:rPr lang="de-DE" sz="2400" b="1" dirty="0">
                <a:solidFill>
                  <a:schemeClr val="accent2"/>
                </a:solidFill>
              </a:rPr>
              <a:t>Beispiel</a:t>
            </a:r>
          </a:p>
          <a:p>
            <a:pPr marL="444500" indent="0">
              <a:spcBef>
                <a:spcPts val="0"/>
              </a:spcBef>
              <a:buSzPts val="2400"/>
            </a:pPr>
            <a:r>
              <a:rPr lang="en-GB" sz="24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2400" b="1" dirty="0" err="1">
                <a:latin typeface="Courier New"/>
                <a:ea typeface="Courier New"/>
                <a:cs typeface="Courier New"/>
                <a:sym typeface="Courier New"/>
              </a:rPr>
              <a:t>avg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-GB" sz="2400" b="1" dirty="0" err="1">
                <a:solidFill>
                  <a:srgbClr val="FF00FF"/>
                </a:solidFill>
                <a:latin typeface="Courier New"/>
                <a:cs typeface="Courier New"/>
                <a:sym typeface="Courier New"/>
              </a:rPr>
              <a:t>static_cast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GB" sz="2400" b="1" dirty="0">
                <a:solidFill>
                  <a:schemeClr val="accent3"/>
                </a:solidFill>
                <a:latin typeface="Courier New"/>
                <a:ea typeface="Courier New"/>
                <a:cs typeface="Courier New"/>
                <a:sym typeface="Courier New"/>
              </a:rPr>
              <a:t>double</a:t>
            </a:r>
            <a:r>
              <a:rPr lang="en-GB" sz="2400" b="1" dirty="0">
                <a:latin typeface="Courier New"/>
                <a:ea typeface="Courier New"/>
                <a:cs typeface="Courier New"/>
                <a:sym typeface="Courier New"/>
              </a:rPr>
              <a:t>&gt;(sum)/count;</a:t>
            </a:r>
          </a:p>
        </p:txBody>
      </p:sp>
      <p:sp>
        <p:nvSpPr>
          <p:cNvPr id="160" name="Google Shape;160;p1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1A32D-C76C-1B44-9D6C-3DB998DF2DF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12</a:t>
            </a:fld>
            <a:endParaRPr lang="d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Typumwandlung in C++</a:t>
            </a:r>
            <a:endParaRPr b="1" dirty="0"/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6868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6350" indent="0"/>
            <a:r>
              <a:rPr lang="de-DE" sz="2400" b="1" dirty="0">
                <a:solidFill>
                  <a:schemeClr val="accent2"/>
                </a:solidFill>
              </a:rPr>
              <a:t>Syntax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2400" b="1" dirty="0" err="1">
                <a:solidFill>
                  <a:srgbClr val="FF00FF"/>
                </a:solidFill>
                <a:latin typeface="Courier New"/>
                <a:cs typeface="Courier New"/>
                <a:sym typeface="Courier New"/>
              </a:rPr>
              <a:t>dynamic_cast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Konvertierung zwischen verwandten Zeiger- und Referenztypen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wird dynamisch während der Laufzeit aufgelöst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im Fehlerfall wird NULL zurückgegeben (Zeiger) oder eine Ausnahme </a:t>
            </a:r>
            <a:r>
              <a:rPr lang="de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bad_cast</a:t>
            </a:r>
            <a:r>
              <a:rPr lang="de" sz="2400" dirty="0"/>
              <a:t> geworfen (Referenzen)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ist nur in Verbindung mit polymorphen Typen möglich </a:t>
            </a:r>
            <a:endParaRPr sz="2400"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/>
              <a:t>Alternative: </a:t>
            </a:r>
            <a:r>
              <a:rPr lang="de" sz="2400" b="1" dirty="0" err="1">
                <a:solidFill>
                  <a:srgbClr val="841439"/>
                </a:solidFill>
              </a:rPr>
              <a:t>dynamic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b="1" dirty="0" err="1">
                <a:solidFill>
                  <a:srgbClr val="841439"/>
                </a:solidFill>
              </a:rPr>
              <a:t>dispatch</a:t>
            </a:r>
            <a:r>
              <a:rPr lang="de" sz="2400" b="1" dirty="0">
                <a:solidFill>
                  <a:srgbClr val="841439"/>
                </a:solidFill>
              </a:rPr>
              <a:t> durch virtuelle Funktionen</a:t>
            </a:r>
            <a:endParaRPr sz="2400" b="1" dirty="0">
              <a:solidFill>
                <a:srgbClr val="841439"/>
              </a:solidFill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5E959-CA40-7941-AB11-8ECE363403A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13</a:t>
            </a:fld>
            <a:endParaRPr lang="d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Typumwandlung in C++</a:t>
            </a:r>
            <a:endParaRPr b="1" dirty="0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6868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76200" indent="0">
              <a:spcBef>
                <a:spcPts val="0"/>
              </a:spcBef>
              <a:buSzPts val="2400"/>
            </a:pPr>
            <a:r>
              <a:rPr lang="de-DE" sz="2400" b="1" dirty="0">
                <a:solidFill>
                  <a:schemeClr val="accent2"/>
                </a:solidFill>
              </a:rPr>
              <a:t>Syntax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2400" b="1" dirty="0" err="1">
                <a:solidFill>
                  <a:srgbClr val="FF00FF"/>
                </a:solidFill>
                <a:latin typeface="Courier New"/>
                <a:cs typeface="Courier New"/>
                <a:sym typeface="Courier New"/>
              </a:rPr>
              <a:t>reinterpret_cast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erzwungene </a:t>
            </a:r>
            <a:r>
              <a:rPr lang="de" sz="2400" dirty="0" err="1"/>
              <a:t>Reinterpretation</a:t>
            </a:r>
            <a:r>
              <a:rPr lang="de" sz="2400" dirty="0"/>
              <a:t> einer bestimmten Speicherstelle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ähnlich zu Typumwandlungen für Zeiger in C 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keine Überprüfung </a:t>
            </a:r>
          </a:p>
          <a:p>
            <a:pPr marL="76200" indent="0">
              <a:spcBef>
                <a:spcPts val="0"/>
              </a:spcBef>
              <a:buSzPts val="2400"/>
            </a:pPr>
            <a:endParaRPr lang="de-DE" sz="2400" b="1" dirty="0">
              <a:solidFill>
                <a:schemeClr val="accent2"/>
              </a:solidFill>
            </a:endParaRPr>
          </a:p>
          <a:p>
            <a:pPr marL="76200" indent="0">
              <a:spcBef>
                <a:spcPts val="0"/>
              </a:spcBef>
              <a:buSzPts val="2400"/>
            </a:pPr>
            <a:r>
              <a:rPr lang="de-DE" sz="2400" b="1" dirty="0">
                <a:solidFill>
                  <a:schemeClr val="accent2"/>
                </a:solidFill>
              </a:rPr>
              <a:t>Beispiel</a:t>
            </a:r>
          </a:p>
          <a:p>
            <a:pPr marL="444500" indent="0">
              <a:spcBef>
                <a:spcPts val="0"/>
              </a:spcBef>
              <a:buSzPts val="2400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struct Point3D {int x, y, z;}</a:t>
            </a:r>
          </a:p>
          <a:p>
            <a:pPr marL="444500" indent="0">
              <a:spcBef>
                <a:spcPts val="0"/>
              </a:spcBef>
              <a:buSzPts val="2400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char buffer[] …</a:t>
            </a:r>
          </a:p>
          <a:p>
            <a:pPr marL="444500" indent="0">
              <a:spcBef>
                <a:spcPts val="0"/>
              </a:spcBef>
              <a:buSzPts val="2400"/>
            </a:pP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Point3D* coordinates = </a:t>
            </a:r>
            <a:r>
              <a:rPr lang="en-GB" sz="2400" dirty="0" err="1">
                <a:solidFill>
                  <a:srgbClr val="FF00FF"/>
                </a:solidFill>
                <a:latin typeface="Courier New"/>
                <a:cs typeface="Courier New"/>
                <a:sym typeface="Courier New"/>
              </a:rPr>
              <a:t>reinterpret_cast</a:t>
            </a:r>
            <a:r>
              <a:rPr lang="en-GB" sz="2400" dirty="0">
                <a:latin typeface="Courier New"/>
                <a:ea typeface="Courier New"/>
                <a:cs typeface="Courier New"/>
                <a:sym typeface="Courier New"/>
              </a:rPr>
              <a:t>&lt;Point3D*&gt;(buffer);</a:t>
            </a:r>
          </a:p>
        </p:txBody>
      </p:sp>
      <p:sp>
        <p:nvSpPr>
          <p:cNvPr id="176" name="Google Shape;176;p19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C201D1-9325-1845-B2C2-AEDE670847E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14</a:t>
            </a:fld>
            <a:endParaRPr lang="de"/>
          </a:p>
        </p:txBody>
      </p:sp>
      <p:sp>
        <p:nvSpPr>
          <p:cNvPr id="3" name="Lightning Bolt 2">
            <a:extLst>
              <a:ext uri="{FF2B5EF4-FFF2-40B4-BE49-F238E27FC236}">
                <a16:creationId xmlns:a16="http://schemas.microsoft.com/office/drawing/2014/main" id="{28F204E9-1883-5C47-830F-B3104A04CF48}"/>
              </a:ext>
            </a:extLst>
          </p:cNvPr>
          <p:cNvSpPr/>
          <p:nvPr/>
        </p:nvSpPr>
        <p:spPr>
          <a:xfrm flipH="1">
            <a:off x="5843239" y="3627863"/>
            <a:ext cx="966439" cy="1137425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Typumwandlung in C++</a:t>
            </a:r>
            <a:endParaRPr b="1" dirty="0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457175" y="1604850"/>
            <a:ext cx="86868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76200" indent="0">
              <a:spcBef>
                <a:spcPts val="0"/>
              </a:spcBef>
              <a:buSzPts val="2400"/>
            </a:pPr>
            <a:r>
              <a:rPr lang="de-DE" sz="2400" b="1" dirty="0">
                <a:solidFill>
                  <a:schemeClr val="accent2"/>
                </a:solidFill>
              </a:rPr>
              <a:t>Syntax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var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2400" b="1" dirty="0" err="1">
                <a:solidFill>
                  <a:srgbClr val="FF00FF"/>
                </a:solidFill>
                <a:latin typeface="Courier New"/>
                <a:cs typeface="Courier New"/>
                <a:sym typeface="Courier New"/>
              </a:rPr>
              <a:t>const_cast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&gt;(</a:t>
            </a:r>
            <a:r>
              <a:rPr lang="de" sz="2400" b="1" dirty="0" err="1"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de" sz="2400" b="1" dirty="0"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24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entfernt </a:t>
            </a:r>
            <a:r>
              <a:rPr lang="de" sz="2400" b="1" dirty="0" err="1">
                <a:solidFill>
                  <a:schemeClr val="accent2"/>
                </a:solidFill>
              </a:rPr>
              <a:t>const</a:t>
            </a:r>
            <a:r>
              <a:rPr lang="de" sz="2400" b="1" dirty="0">
                <a:solidFill>
                  <a:schemeClr val="accent2"/>
                </a:solidFill>
              </a:rPr>
              <a:t>-Qualifizierung</a:t>
            </a:r>
            <a:endParaRPr sz="2400" b="1" dirty="0">
              <a:solidFill>
                <a:schemeClr val="accent2"/>
              </a:solidFill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de" sz="2400" dirty="0" err="1"/>
              <a:t>mutable</a:t>
            </a:r>
            <a:r>
              <a:rPr lang="de" sz="2400" dirty="0"/>
              <a:t>-Qualifizierung für </a:t>
            </a:r>
            <a:r>
              <a:rPr lang="de" sz="2400" dirty="0" err="1"/>
              <a:t>Instanzvariablen</a:t>
            </a:r>
            <a:endParaRPr sz="2400" dirty="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Für den Aufruf von existierenden Funktionen, die kein </a:t>
            </a:r>
            <a:r>
              <a:rPr lang="de" sz="2400" dirty="0" err="1"/>
              <a:t>const</a:t>
            </a:r>
            <a:r>
              <a:rPr lang="de" sz="2400" dirty="0"/>
              <a:t> unterstützen</a:t>
            </a:r>
            <a:endParaRPr sz="2400" dirty="0"/>
          </a:p>
          <a:p>
            <a:pPr marL="76200" indent="0">
              <a:spcBef>
                <a:spcPts val="0"/>
              </a:spcBef>
              <a:buSzPts val="2400"/>
            </a:pPr>
            <a:r>
              <a:rPr lang="de-DE" sz="2400" b="1" dirty="0">
                <a:solidFill>
                  <a:schemeClr val="accent2"/>
                </a:solidFill>
              </a:rPr>
              <a:t>Beispiel</a:t>
            </a:r>
          </a:p>
          <a:p>
            <a:pPr marL="800100" indent="-342900">
              <a:buFont typeface="Arial" panose="020B0604020202020204" pitchFamily="34" charset="0"/>
              <a:buChar char="•"/>
            </a:pPr>
            <a:r>
              <a:rPr lang="en-GB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legacy_func</a:t>
            </a:r>
            <a:r>
              <a:rPr lang="en-GB" sz="2400" dirty="0"/>
              <a:t> </a:t>
            </a:r>
            <a:r>
              <a:rPr lang="en-GB" sz="2400" dirty="0" err="1"/>
              <a:t>darf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en-GB" sz="2400" dirty="0"/>
              <a:t> </a:t>
            </a:r>
            <a:r>
              <a:rPr lang="en-GB" sz="2400" dirty="0" err="1"/>
              <a:t>nicht</a:t>
            </a:r>
            <a:r>
              <a:rPr lang="en-GB" sz="2400" dirty="0"/>
              <a:t> </a:t>
            </a:r>
            <a:r>
              <a:rPr lang="en-GB" sz="2400" dirty="0" err="1"/>
              <a:t>verändern</a:t>
            </a:r>
            <a:endParaRPr lang="en-GB" sz="2400" dirty="0"/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foo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∗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legacy_func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const_cast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char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∗&gt;(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str</a:t>
            </a: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36C865-0999-FD41-8967-F8E971C97C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15</a:t>
            </a:fld>
            <a:endParaRPr lang="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837" y="2999687"/>
            <a:ext cx="6171614" cy="858626"/>
          </a:xfrm>
        </p:spPr>
        <p:txBody>
          <a:bodyPr/>
          <a:lstStyle/>
          <a:p>
            <a:r>
              <a:rPr lang="en-US" sz="6000" b="1" dirty="0" err="1">
                <a:latin typeface="Bradley Hand ITC" panose="03070402050302030203" pitchFamily="66" charset="77"/>
              </a:rPr>
              <a:t>Funktions</a:t>
            </a:r>
            <a:r>
              <a:rPr lang="en-US" sz="6000" b="1" dirty="0">
                <a:latin typeface="Bradley Hand ITC" panose="03070402050302030203" pitchFamily="66" charset="77"/>
              </a:rPr>
              <a:t>-Zeiger </a:t>
            </a:r>
            <a:r>
              <a:rPr lang="en-US" sz="6000" b="1" dirty="0" err="1">
                <a:latin typeface="Bradley Hand ITC" panose="03070402050302030203" pitchFamily="66" charset="77"/>
              </a:rPr>
              <a:t>Funktion</a:t>
            </a:r>
            <a:r>
              <a:rPr lang="en-US" sz="6000" b="1" dirty="0">
                <a:latin typeface="Bradley Hand ITC" panose="03070402050302030203" pitchFamily="66" charset="77"/>
              </a:rPr>
              <a:t> pointers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3F59FF-BDDD-D54F-ACAE-B784E28ED76D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16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401252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2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Adresse einer Funktion</a:t>
            </a:r>
            <a:endParaRPr b="1" dirty="0"/>
          </a:p>
        </p:txBody>
      </p:sp>
      <p:pic>
        <p:nvPicPr>
          <p:cNvPr id="535" name="Google Shape;535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811" y="2126487"/>
            <a:ext cx="8867519" cy="374098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C8F2A75-D98B-E749-BBC5-16130C5BDF6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17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42314883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1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Funktionszeiger</a:t>
            </a:r>
            <a:endParaRPr b="1" dirty="0"/>
          </a:p>
        </p:txBody>
      </p:sp>
      <p:sp>
        <p:nvSpPr>
          <p:cNvPr id="525" name="Google Shape;525;p61"/>
          <p:cNvSpPr txBox="1">
            <a:spLocks noGrp="1"/>
          </p:cNvSpPr>
          <p:nvPr>
            <p:ph type="body" idx="1"/>
          </p:nvPr>
        </p:nvSpPr>
        <p:spPr>
          <a:xfrm>
            <a:off x="457172" y="1605033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414726" indent="-322565">
              <a:spcBef>
                <a:spcPts val="544"/>
              </a:spcBef>
              <a:buChar char="●"/>
            </a:pPr>
            <a:r>
              <a:rPr lang="de-DE" sz="2400" dirty="0"/>
              <a:t>Ein </a:t>
            </a:r>
            <a:r>
              <a:rPr lang="zxx" sz="2400"/>
              <a:t>Zeiger der auf </a:t>
            </a:r>
            <a:r>
              <a:rPr lang="en-US" sz="2400" dirty="0"/>
              <a:t>die</a:t>
            </a:r>
            <a:r>
              <a:rPr lang="zxx" sz="2400"/>
              <a:t> Adresse einer Funktion zeigt</a:t>
            </a:r>
            <a:endParaRPr sz="2400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zxx" sz="2400"/>
              <a:t>Funktionen können als Parameter </a:t>
            </a:r>
            <a:r>
              <a:rPr lang="en-US" sz="2400" dirty="0" err="1"/>
              <a:t>übergeben</a:t>
            </a:r>
            <a:r>
              <a:rPr lang="en-US" sz="2400" dirty="0"/>
              <a:t> </a:t>
            </a:r>
            <a:r>
              <a:rPr lang="zxx" sz="2400"/>
              <a:t>werde</a:t>
            </a:r>
            <a:r>
              <a:rPr lang="en-US" sz="2400" dirty="0"/>
              <a:t>n</a:t>
            </a:r>
            <a:endParaRPr sz="2400" dirty="0"/>
          </a:p>
          <a:p>
            <a:pPr marL="414726" indent="-322565">
              <a:spcBef>
                <a:spcPts val="544"/>
              </a:spcBef>
              <a:buChar char="●"/>
            </a:pP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en-GB" sz="2400" dirty="0" err="1"/>
              <a:t>auch</a:t>
            </a:r>
            <a:r>
              <a:rPr lang="en-GB" sz="2400" dirty="0"/>
              <a:t> </a:t>
            </a:r>
            <a:r>
              <a:rPr lang="en-GB" sz="2400" dirty="0" err="1"/>
              <a:t>für</a:t>
            </a:r>
            <a:r>
              <a:rPr lang="en-GB" sz="2400" dirty="0"/>
              <a:t> die </a:t>
            </a:r>
            <a:r>
              <a:rPr lang="en-GB" sz="2400" dirty="0" err="1"/>
              <a:t>dynamische</a:t>
            </a:r>
            <a:r>
              <a:rPr lang="en-GB" sz="2400" dirty="0"/>
              <a:t> (late) </a:t>
            </a:r>
            <a:r>
              <a:rPr lang="en-GB" sz="2400" dirty="0" err="1"/>
              <a:t>Bindung</a:t>
            </a:r>
            <a:r>
              <a:rPr lang="en-GB" sz="2400" dirty="0"/>
              <a:t> </a:t>
            </a:r>
            <a:r>
              <a:rPr lang="en-GB" sz="2400" dirty="0" err="1"/>
              <a:t>verwendet</a:t>
            </a:r>
            <a:endParaRPr lang="en-GB" sz="2400" dirty="0"/>
          </a:p>
          <a:p>
            <a:pPr marL="829452" lvl="1" indent="-322565">
              <a:buChar char="○"/>
            </a:pPr>
            <a:r>
              <a:rPr lang="en-GB" sz="2400" dirty="0"/>
              <a:t>die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verwendende</a:t>
            </a:r>
            <a:r>
              <a:rPr lang="en-GB" sz="2400" dirty="0"/>
              <a:t> </a:t>
            </a:r>
            <a:r>
              <a:rPr lang="en-GB" sz="2400" dirty="0" err="1"/>
              <a:t>Funktion</a:t>
            </a:r>
            <a:r>
              <a:rPr lang="en-GB" sz="2400" dirty="0"/>
              <a:t> </a:t>
            </a: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en-GB" sz="2400" dirty="0" err="1"/>
              <a:t>zur</a:t>
            </a:r>
            <a:r>
              <a:rPr lang="en-GB" sz="2400" dirty="0"/>
              <a:t> </a:t>
            </a:r>
            <a:r>
              <a:rPr lang="en-GB" sz="2400" dirty="0" err="1"/>
              <a:t>Laufzeit</a:t>
            </a:r>
            <a:r>
              <a:rPr lang="en-GB" sz="2400" dirty="0"/>
              <a:t> </a:t>
            </a:r>
            <a:r>
              <a:rPr lang="en-GB" sz="2400" dirty="0" err="1"/>
              <a:t>anstelle</a:t>
            </a:r>
            <a:r>
              <a:rPr lang="en-GB" sz="2400" dirty="0"/>
              <a:t> der </a:t>
            </a:r>
            <a:r>
              <a:rPr lang="en-GB" sz="2400" dirty="0" err="1"/>
              <a:t>Kompilierungszeit</a:t>
            </a:r>
            <a:r>
              <a:rPr lang="en-GB" sz="2400" dirty="0"/>
              <a:t> </a:t>
            </a:r>
            <a:r>
              <a:rPr lang="en-GB" sz="2400" dirty="0" err="1"/>
              <a:t>festgelegt</a:t>
            </a:r>
            <a:endParaRPr lang="en-GB" sz="2400" dirty="0"/>
          </a:p>
          <a:p>
            <a:pPr marL="92161" indent="0">
              <a:spcBef>
                <a:spcPts val="544"/>
              </a:spcBef>
            </a:pPr>
            <a:r>
              <a:rPr lang="de-DE" sz="2400" b="1" dirty="0">
                <a:solidFill>
                  <a:schemeClr val="accent2"/>
                </a:solidFill>
              </a:rPr>
              <a:t>Syntax</a:t>
            </a:r>
            <a:endParaRPr sz="2400" b="1" dirty="0">
              <a:solidFill>
                <a:schemeClr val="accent2"/>
              </a:solidFill>
            </a:endParaRPr>
          </a:p>
          <a:p>
            <a:pPr marL="829452" indent="0">
              <a:spcBef>
                <a:spcPts val="544"/>
              </a:spcBef>
            </a:pP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-DE" sz="2400" dirty="0" err="1">
                <a:latin typeface="Courier New"/>
                <a:ea typeface="Courier New"/>
                <a:cs typeface="Courier New"/>
                <a:sym typeface="Courier New"/>
              </a:rPr>
              <a:t>returntype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zxx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(∗ 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-DE" sz="2400" dirty="0" err="1"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zxx" sz="24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 (&lt;</a:t>
            </a:r>
            <a:r>
              <a:rPr lang="de-DE" sz="2400" dirty="0"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arametertype</a:t>
            </a:r>
            <a:r>
              <a:rPr lang="de-DE" sz="2400" dirty="0"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lang="de-DE" sz="2400" dirty="0">
              <a:ea typeface="Courier New"/>
            </a:endParaRPr>
          </a:p>
          <a:p>
            <a:pPr marL="92161" indent="0">
              <a:spcBef>
                <a:spcPts val="544"/>
              </a:spcBef>
            </a:pPr>
            <a:r>
              <a:rPr lang="en-GB" sz="2400" b="1" dirty="0" err="1">
                <a:solidFill>
                  <a:schemeClr val="accent2"/>
                </a:solidFill>
              </a:rPr>
              <a:t>Beispiel</a:t>
            </a:r>
            <a:endParaRPr lang="de-DE" sz="2400" b="1" dirty="0">
              <a:solidFill>
                <a:schemeClr val="accent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829452" indent="0">
              <a:spcBef>
                <a:spcPts val="544"/>
              </a:spcBef>
            </a:pPr>
            <a:r>
              <a:rPr lang="zxx" sz="2400">
                <a:latin typeface="Courier New"/>
                <a:ea typeface="Courier New"/>
                <a:cs typeface="Courier New"/>
                <a:sym typeface="Courier New"/>
              </a:rPr>
              <a:t>double (∗ operation) (double, double);</a:t>
            </a:r>
            <a:endParaRPr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F077F2-DC4F-DF49-80B0-4AED74AEE64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18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92545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3"/>
          <p:cNvSpPr txBox="1">
            <a:spLocks noGrp="1"/>
          </p:cNvSpPr>
          <p:nvPr>
            <p:ph type="title"/>
          </p:nvPr>
        </p:nvSpPr>
        <p:spPr>
          <a:xfrm>
            <a:off x="457172" y="273684"/>
            <a:ext cx="8228818" cy="1144834"/>
          </a:xfrm>
          <a:prstGeom prst="rect">
            <a:avLst/>
          </a:prstGeom>
        </p:spPr>
        <p:txBody>
          <a:bodyPr spcFirstLastPara="1" wrap="square" lIns="86740" tIns="86740" rIns="86740" bIns="86740" anchor="ctr" anchorCtr="0">
            <a:noAutofit/>
          </a:bodyPr>
          <a:lstStyle/>
          <a:p>
            <a:r>
              <a:rPr lang="zxx" b="1"/>
              <a:t>Beispiel</a:t>
            </a:r>
            <a:r>
              <a:rPr lang="de-DE" b="1" dirty="0"/>
              <a:t> - Deklaration und Aufruf</a:t>
            </a:r>
            <a:endParaRPr b="1" dirty="0"/>
          </a:p>
        </p:txBody>
      </p:sp>
      <p:sp>
        <p:nvSpPr>
          <p:cNvPr id="541" name="Google Shape;541;p63"/>
          <p:cNvSpPr txBox="1">
            <a:spLocks noGrp="1"/>
          </p:cNvSpPr>
          <p:nvPr>
            <p:ph type="body" idx="1"/>
          </p:nvPr>
        </p:nvSpPr>
        <p:spPr>
          <a:xfrm>
            <a:off x="457172" y="1319715"/>
            <a:ext cx="8228818" cy="3977393"/>
          </a:xfrm>
          <a:prstGeom prst="rect">
            <a:avLst/>
          </a:prstGeom>
        </p:spPr>
        <p:txBody>
          <a:bodyPr spcFirstLastPara="1" wrap="square" lIns="86740" tIns="86740" rIns="86740" bIns="86740" anchor="t" anchorCtr="0">
            <a:no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fun(</a:t>
            </a:r>
            <a:r>
              <a:rPr lang="zxx" sz="16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printf(</a:t>
            </a:r>
            <a:r>
              <a:rPr lang="zxx" sz="1600" b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"Value of a is %d\n"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a);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main()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fun_ptr is a </a:t>
            </a:r>
            <a:r>
              <a:rPr lang="zxx" sz="1600" b="1" u="sng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pointer to </a:t>
            </a:r>
            <a:r>
              <a:rPr lang="de-DE" sz="1600" b="1" u="sng" dirty="0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zxx" sz="1600" b="1" u="sng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de-DE" sz="1600" b="1" u="sng" dirty="0" err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with</a:t>
            </a:r>
            <a:r>
              <a:rPr lang="de-DE" sz="1600" b="1" u="sng" dirty="0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an </a:t>
            </a:r>
            <a:r>
              <a:rPr lang="de-DE" sz="1600" b="1" u="sng" dirty="0" err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-DE" sz="1600" b="1" u="sng" dirty="0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-DE" sz="1600" b="1" u="sng" dirty="0" err="1">
                <a:solidFill>
                  <a:schemeClr val="accent3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param</a:t>
            </a:r>
            <a:r>
              <a:rPr lang="de-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zxx" sz="16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(*fun_ptr)(</a:t>
            </a:r>
            <a:r>
              <a:rPr lang="zxx" sz="16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= &amp;fun;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/* The above line is equivalent </a:t>
            </a:r>
            <a:r>
              <a:rPr lang="de-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 following two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void (*fun_ptr)(int);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fun_ptr = &amp;fun; 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*/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xx" sz="1600" b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Invoking fun() using fun_ptr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(*fun_ptr)(</a:t>
            </a:r>
            <a:r>
              <a:rPr lang="zxx" sz="16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zxx" sz="1600" b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zxx" sz="1600" b="1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zxx" sz="1600" b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14726" indent="0">
              <a:spcBef>
                <a:spcPts val="544"/>
              </a:spcBef>
            </a:pPr>
            <a:endParaRPr sz="16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0EA96E-51B4-B44F-86EC-F8406CAD8A2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9215965" y="7162800"/>
            <a:ext cx="477000" cy="236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6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zxx" smtClean="0"/>
              <a:pPr/>
              <a:t>19</a:t>
            </a:fld>
            <a:endParaRPr lang="zxx"/>
          </a:p>
        </p:txBody>
      </p:sp>
    </p:spTree>
    <p:extLst>
      <p:ext uri="{BB962C8B-B14F-4D97-AF65-F5344CB8AC3E}">
        <p14:creationId xmlns:p14="http://schemas.microsoft.com/office/powerpoint/2010/main" val="3037175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Übersicht</a:t>
            </a:r>
            <a:endParaRPr b="1" dirty="0"/>
          </a:p>
        </p:txBody>
      </p:sp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457171" y="1604841"/>
            <a:ext cx="8547491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-DE" sz="2400" dirty="0"/>
              <a:t>Wiederholung</a:t>
            </a:r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Polymorphismus, Virtuelle Methoden und </a:t>
            </a:r>
            <a:r>
              <a:rPr lang="de-DE" sz="2400" dirty="0" err="1"/>
              <a:t>Destruktoren</a:t>
            </a:r>
            <a:endParaRPr lang="de-DE" sz="2400" dirty="0"/>
          </a:p>
          <a:p>
            <a:pPr lvl="1"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Typumwandlung / Casting</a:t>
            </a:r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Funktions-Zeiger</a:t>
            </a:r>
          </a:p>
          <a:p>
            <a:pPr indent="-381000">
              <a:lnSpc>
                <a:spcPct val="150000"/>
              </a:lnSpc>
              <a:buSzPts val="2400"/>
              <a:buChar char="●"/>
            </a:pPr>
            <a:r>
              <a:rPr lang="de-DE" sz="2400" dirty="0"/>
              <a:t>Lambda-Ausdrücke</a:t>
            </a:r>
          </a:p>
        </p:txBody>
      </p:sp>
      <p:sp>
        <p:nvSpPr>
          <p:cNvPr id="143" name="Google Shape;143;p1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DFEDC3-CBDF-A944-9174-ECAAFE58148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1250815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231" y="2999687"/>
            <a:ext cx="7367302" cy="858626"/>
          </a:xfrm>
        </p:spPr>
        <p:txBody>
          <a:bodyPr/>
          <a:lstStyle/>
          <a:p>
            <a:r>
              <a:rPr lang="en-US" sz="6000" b="1" dirty="0">
                <a:latin typeface="Bradley Hand ITC" panose="03070402050302030203" pitchFamily="66" charset="77"/>
              </a:rPr>
              <a:t>Lambda-</a:t>
            </a:r>
            <a:r>
              <a:rPr lang="en-US" sz="6000" b="1" dirty="0" err="1">
                <a:latin typeface="Bradley Hand ITC" panose="03070402050302030203" pitchFamily="66" charset="77"/>
              </a:rPr>
              <a:t>Ausdrücke</a:t>
            </a:r>
            <a:br>
              <a:rPr lang="en-US" sz="6000" b="1" dirty="0">
                <a:latin typeface="Bradley Hand ITC" panose="03070402050302030203" pitchFamily="66" charset="77"/>
              </a:rPr>
            </a:br>
            <a:r>
              <a:rPr lang="en-US" sz="6000" b="1" dirty="0">
                <a:latin typeface="Bradley Hand ITC" panose="03070402050302030203" pitchFamily="66" charset="77"/>
              </a:rPr>
              <a:t>(lambda expressions)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76EDA3-88CA-F542-87F8-9B84704AA2E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20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469647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Lambda Ausdrücke I</a:t>
            </a:r>
            <a:endParaRPr b="1" dirty="0"/>
          </a:p>
        </p:txBody>
      </p:sp>
      <p:sp>
        <p:nvSpPr>
          <p:cNvPr id="355" name="Google Shape;355;p40"/>
          <p:cNvSpPr txBox="1">
            <a:spLocks noGrp="1"/>
          </p:cNvSpPr>
          <p:nvPr>
            <p:ph type="body" idx="1"/>
          </p:nvPr>
        </p:nvSpPr>
        <p:spPr>
          <a:xfrm>
            <a:off x="457172" y="1604840"/>
            <a:ext cx="8228700" cy="4440359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/>
              <a:t>Ein Mechanismus zum Definieren </a:t>
            </a:r>
            <a:r>
              <a:rPr lang="de" sz="2400" dirty="0">
                <a:solidFill>
                  <a:schemeClr val="accent2"/>
                </a:solidFill>
              </a:rPr>
              <a:t>anonymer</a:t>
            </a:r>
            <a:r>
              <a:rPr lang="de" sz="2400" dirty="0"/>
              <a:t> Funktionen (lokal, in anderen Funktionen)</a:t>
            </a:r>
            <a:endParaRPr sz="2400" dirty="0"/>
          </a:p>
          <a:p>
            <a:pPr lvl="0" indent="-381000">
              <a:buSzPts val="2400"/>
              <a:buChar char="●"/>
            </a:pPr>
            <a:r>
              <a:rPr lang="de" sz="2400" dirty="0"/>
              <a:t>Anonym, weil sie keinen Namen hat!</a:t>
            </a:r>
            <a:br>
              <a:rPr lang="de" sz="2400" dirty="0"/>
            </a:br>
            <a:r>
              <a:rPr lang="de" sz="2400" dirty="0"/>
              <a:t>Sie wird im Code definiert, wo sie aufgerufen wird </a:t>
            </a:r>
            <a:r>
              <a:rPr lang="de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400" b="1" dirty="0">
                <a:solidFill>
                  <a:srgbClr val="841439"/>
                </a:solidFill>
              </a:rPr>
              <a:t>Syntax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[capture list] (parameter list) function body </a:t>
            </a: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1800" dirty="0">
                <a:latin typeface="Courier New"/>
                <a:ea typeface="Courier New"/>
                <a:cs typeface="Courier New"/>
                <a:sym typeface="Courier New"/>
              </a:rPr>
              <a:t>[capture list] (parameter list) -&gt; return type {function body}</a:t>
            </a:r>
          </a:p>
          <a:p>
            <a:pPr indent="-381000">
              <a:buSzPts val="2400"/>
              <a:buFont typeface="Arial"/>
              <a:buChar char="●"/>
            </a:pPr>
            <a:r>
              <a:rPr lang="en-GB" sz="2400" dirty="0"/>
              <a:t>der </a:t>
            </a:r>
            <a:r>
              <a:rPr lang="en-GB" sz="2400" dirty="0" err="1"/>
              <a:t>Rückgabetyp</a:t>
            </a:r>
            <a:r>
              <a:rPr lang="en-GB" sz="2400" dirty="0"/>
              <a:t> von Lambdas </a:t>
            </a:r>
            <a:r>
              <a:rPr lang="en-GB" sz="2400" dirty="0" err="1"/>
              <a:t>kann</a:t>
            </a:r>
            <a:r>
              <a:rPr lang="en-GB" sz="2400" dirty="0"/>
              <a:t> </a:t>
            </a:r>
            <a:r>
              <a:rPr lang="en-GB" sz="2400" dirty="0" err="1"/>
              <a:t>abgeleitet</a:t>
            </a:r>
            <a:r>
              <a:rPr lang="en-GB" sz="2400" dirty="0"/>
              <a:t> </a:t>
            </a:r>
            <a:r>
              <a:rPr lang="en-GB" sz="2400" dirty="0" err="1"/>
              <a:t>werden</a:t>
            </a:r>
            <a:r>
              <a:rPr lang="en-GB" sz="2400" dirty="0"/>
              <a:t>, </a:t>
            </a:r>
            <a:r>
              <a:rPr lang="en-GB" sz="2400" dirty="0" err="1"/>
              <a:t>aber</a:t>
            </a:r>
            <a:r>
              <a:rPr lang="en-GB" sz="2400" dirty="0"/>
              <a:t> er </a:t>
            </a:r>
            <a:r>
              <a:rPr lang="en-GB" sz="2400" dirty="0" err="1"/>
              <a:t>kann</a:t>
            </a:r>
            <a:r>
              <a:rPr lang="en-GB" sz="2400" dirty="0"/>
              <a:t> </a:t>
            </a:r>
            <a:r>
              <a:rPr lang="en-GB" sz="2400" dirty="0" err="1"/>
              <a:t>auch</a:t>
            </a:r>
            <a:r>
              <a:rPr lang="en-GB" sz="2400" dirty="0"/>
              <a:t> </a:t>
            </a:r>
            <a:r>
              <a:rPr lang="en-GB" sz="2400" dirty="0" err="1"/>
              <a:t>angegeben</a:t>
            </a:r>
            <a:r>
              <a:rPr lang="en-GB" sz="2400" dirty="0"/>
              <a:t> </a:t>
            </a:r>
            <a:r>
              <a:rPr lang="en-GB" sz="2400" dirty="0" err="1"/>
              <a:t>werden</a:t>
            </a:r>
            <a:endParaRPr lang="en-GB" sz="2400" dirty="0"/>
          </a:p>
        </p:txBody>
      </p:sp>
      <p:sp>
        <p:nvSpPr>
          <p:cNvPr id="356" name="Google Shape;356;p40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4A116D-E5FB-0348-8910-5C151E5DAADC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21</a:t>
            </a:fld>
            <a:endParaRPr lang="d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4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Lambda Ausdrücke II</a:t>
            </a:r>
            <a:endParaRPr b="1" dirty="0"/>
          </a:p>
        </p:txBody>
      </p:sp>
      <p:sp>
        <p:nvSpPr>
          <p:cNvPr id="363" name="Google Shape;363;p41"/>
          <p:cNvSpPr txBox="1">
            <a:spLocks noGrp="1"/>
          </p:cNvSpPr>
          <p:nvPr>
            <p:ph type="body" idx="1"/>
          </p:nvPr>
        </p:nvSpPr>
        <p:spPr>
          <a:xfrm>
            <a:off x="457172" y="1440000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en-GB" sz="2400" dirty="0" err="1"/>
              <a:t>sehr</a:t>
            </a:r>
            <a:r>
              <a:rPr lang="en-GB" sz="2400" dirty="0"/>
              <a:t> </a:t>
            </a:r>
            <a:r>
              <a:rPr lang="en-GB" sz="2400" dirty="0" err="1"/>
              <a:t>nützlich</a:t>
            </a:r>
            <a:r>
              <a:rPr lang="en-GB" sz="2400" dirty="0"/>
              <a:t> für </a:t>
            </a:r>
            <a:r>
              <a:rPr lang="en-GB" sz="2400" dirty="0" err="1"/>
              <a:t>viele</a:t>
            </a:r>
            <a:r>
              <a:rPr lang="en-GB" sz="2400" dirty="0"/>
              <a:t> STL-</a:t>
            </a:r>
            <a:r>
              <a:rPr lang="en-GB" sz="2400" dirty="0" err="1"/>
              <a:t>Algorithmen</a:t>
            </a:r>
            <a:br>
              <a:rPr lang="en-GB" sz="2400" dirty="0"/>
            </a:br>
            <a:r>
              <a:rPr lang="en-GB" sz="2400" dirty="0"/>
              <a:t>(</a:t>
            </a:r>
            <a:r>
              <a:rPr lang="en-GB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find_if</a:t>
            </a:r>
            <a:r>
              <a:rPr lang="en-GB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count_if</a:t>
            </a:r>
            <a:r>
              <a:rPr lang="en-GB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2400" dirty="0" err="1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copy_if</a:t>
            </a:r>
            <a:r>
              <a:rPr lang="en-GB" sz="2400" dirty="0">
                <a:solidFill>
                  <a:srgbClr val="841439"/>
                </a:solidFill>
                <a:latin typeface="Courier New"/>
                <a:ea typeface="Courier New"/>
                <a:cs typeface="Courier New"/>
                <a:sym typeface="Courier New"/>
              </a:rPr>
              <a:t>, transform, sort</a:t>
            </a:r>
            <a:r>
              <a:rPr lang="en-GB" sz="2400" dirty="0"/>
              <a:t>)</a:t>
            </a:r>
          </a:p>
          <a:p>
            <a:pPr marL="45720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en-GB" sz="2400" dirty="0">
                <a:sym typeface="Wingdings" pitchFamily="2" charset="2"/>
              </a:rPr>
              <a:t> </a:t>
            </a:r>
            <a:r>
              <a:rPr lang="en-GB" sz="2400" dirty="0" err="1">
                <a:sym typeface="Wingdings" pitchFamily="2" charset="2"/>
              </a:rPr>
              <a:t>Diese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benötigen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Prädikate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als</a:t>
            </a:r>
            <a:r>
              <a:rPr lang="en-GB" sz="2400" dirty="0">
                <a:sym typeface="Wingdings" pitchFamily="2" charset="2"/>
              </a:rPr>
              <a:t> Parameter</a:t>
            </a:r>
          </a:p>
          <a:p>
            <a:pPr lvl="0" indent="0" algn="l" rtl="0">
              <a:spcBef>
                <a:spcPts val="500"/>
              </a:spcBef>
              <a:spcAft>
                <a:spcPts val="0"/>
              </a:spcAft>
            </a:pPr>
            <a:r>
              <a:rPr lang="en-GB" sz="2400" dirty="0" err="1">
                <a:sym typeface="Wingdings" pitchFamily="2" charset="2"/>
              </a:rPr>
              <a:t>Prädikate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sind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Funktionen</a:t>
            </a:r>
            <a:r>
              <a:rPr lang="en-GB" sz="2400" dirty="0">
                <a:sym typeface="Wingdings" pitchFamily="2" charset="2"/>
              </a:rPr>
              <a:t> die </a:t>
            </a:r>
            <a:r>
              <a:rPr lang="en-GB" sz="2400" dirty="0" err="1">
                <a:sym typeface="Wingdings" pitchFamily="2" charset="2"/>
              </a:rPr>
              <a:t>wahr</a:t>
            </a:r>
            <a:r>
              <a:rPr lang="en-GB" sz="2400" dirty="0">
                <a:sym typeface="Wingdings" pitchFamily="2" charset="2"/>
              </a:rPr>
              <a:t>/</a:t>
            </a:r>
            <a:r>
              <a:rPr lang="en-GB" sz="2400" dirty="0" err="1">
                <a:sym typeface="Wingdings" pitchFamily="2" charset="2"/>
              </a:rPr>
              <a:t>falsch</a:t>
            </a:r>
            <a:r>
              <a:rPr lang="en-GB" sz="2400" dirty="0">
                <a:sym typeface="Wingdings" pitchFamily="2" charset="2"/>
              </a:rPr>
              <a:t> </a:t>
            </a:r>
            <a:r>
              <a:rPr lang="en-GB" sz="2400" dirty="0" err="1">
                <a:sym typeface="Wingdings" pitchFamily="2" charset="2"/>
              </a:rPr>
              <a:t>zurückgeben</a:t>
            </a:r>
            <a:r>
              <a:rPr lang="en-GB" sz="2400" dirty="0">
                <a:sym typeface="Wingdings" pitchFamily="2" charset="2"/>
              </a:rPr>
              <a:t>.</a:t>
            </a:r>
            <a:endParaRPr lang="en-GB"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>
                <a:solidFill>
                  <a:srgbClr val="841439"/>
                </a:solidFill>
              </a:rPr>
              <a:t>Beispiel</a:t>
            </a:r>
            <a:endParaRPr sz="2400" b="1" dirty="0">
              <a:solidFill>
                <a:srgbClr val="841439"/>
              </a:solidFill>
            </a:endParaRPr>
          </a:p>
        </p:txBody>
      </p:sp>
      <p:sp>
        <p:nvSpPr>
          <p:cNvPr id="365" name="Google Shape;365;p41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4E1D80-2F96-1C44-B478-7BB4D30B76CF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22</a:t>
            </a:fld>
            <a:endParaRPr lang="d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CF7187-1F41-96C8-DDE3-5F4EAD10F581}"/>
              </a:ext>
            </a:extLst>
          </p:cNvPr>
          <p:cNvSpPr txBox="1"/>
          <p:nvPr/>
        </p:nvSpPr>
        <p:spPr>
          <a:xfrm>
            <a:off x="524934" y="4441758"/>
            <a:ext cx="796713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integers 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8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GB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oddNumbers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{};</a:t>
            </a:r>
            <a:b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&gt;::</a:t>
            </a:r>
            <a:r>
              <a:rPr lang="en-GB" sz="1800" b="1" dirty="0">
                <a:solidFill>
                  <a:srgbClr val="371F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iterator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b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8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find_if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n-GB" sz="18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.begin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integers</a:t>
            </a:r>
            <a:r>
              <a:rPr lang="en-GB" sz="18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b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GB" sz="18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GB" sz="1800" b="1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8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 { </a:t>
            </a:r>
            <a:r>
              <a:rPr lang="en-GB" sz="1800" b="1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8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% </a:t>
            </a:r>
            <a:r>
              <a:rPr lang="en-GB" sz="1800" b="1" dirty="0">
                <a:solidFill>
                  <a:srgbClr val="1750E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18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GB" sz="1800" b="1" dirty="0">
                <a:solidFill>
                  <a:srgbClr val="1750EB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GB" sz="18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*</a:t>
            </a:r>
            <a:r>
              <a:rPr lang="en-GB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oddNumber</a:t>
            </a:r>
            <a:r>
              <a:rPr lang="en-GB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8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8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GB" sz="18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Lambda Ausdrücke III</a:t>
            </a:r>
            <a:endParaRPr b="1" dirty="0"/>
          </a:p>
        </p:txBody>
      </p:sp>
      <p:sp>
        <p:nvSpPr>
          <p:cNvPr id="372" name="Google Shape;372;p4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b="1" dirty="0" err="1">
                <a:solidFill>
                  <a:srgbClr val="841439"/>
                </a:solidFill>
              </a:rPr>
              <a:t>capture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b="1" dirty="0" err="1">
                <a:solidFill>
                  <a:srgbClr val="841439"/>
                </a:solidFill>
              </a:rPr>
              <a:t>list</a:t>
            </a:r>
            <a:r>
              <a:rPr lang="de" sz="2400" b="1" dirty="0">
                <a:solidFill>
                  <a:srgbClr val="841439"/>
                </a:solidFill>
              </a:rPr>
              <a:t> </a:t>
            </a:r>
            <a:r>
              <a:rPr lang="de" sz="2400" dirty="0">
                <a:highlight>
                  <a:srgbClr val="FFFFFF"/>
                </a:highlight>
              </a:rPr>
              <a:t>spezifiziert, welche Symbole aus dem Kontext erfasst und für den Funktionskörper sichtbar gemacht werden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50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2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a,&amp;b</a:t>
            </a: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de" sz="2400" dirty="0">
                <a:highlight>
                  <a:srgbClr val="FFFFFF"/>
                </a:highlight>
              </a:rPr>
              <a:t>, </a:t>
            </a:r>
            <a:r>
              <a:rPr lang="de" sz="2400" i="1" dirty="0">
                <a:highlight>
                  <a:srgbClr val="FFFFFF"/>
                </a:highlight>
              </a:rPr>
              <a:t>a</a:t>
            </a:r>
            <a:r>
              <a:rPr lang="de" sz="2400" dirty="0">
                <a:highlight>
                  <a:srgbClr val="FFFFFF"/>
                </a:highlight>
              </a:rPr>
              <a:t> wird kopiert und </a:t>
            </a:r>
            <a:r>
              <a:rPr lang="de" sz="2400" i="1" dirty="0">
                <a:highlight>
                  <a:srgbClr val="FFFFFF"/>
                </a:highlight>
              </a:rPr>
              <a:t>b</a:t>
            </a:r>
            <a:r>
              <a:rPr lang="de" sz="2400" dirty="0">
                <a:highlight>
                  <a:srgbClr val="FFFFFF"/>
                </a:highlight>
              </a:rPr>
              <a:t> als Referenz erfasst.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2400" dirty="0" err="1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de" sz="2400" dirty="0">
                <a:highlight>
                  <a:srgbClr val="FFFFFF"/>
                </a:highlight>
              </a:rPr>
              <a:t> erfasst den </a:t>
            </a:r>
            <a:r>
              <a:rPr lang="de" sz="2400" b="1" dirty="0" err="1">
                <a:highlight>
                  <a:srgbClr val="FFFFFF"/>
                </a:highlight>
              </a:rPr>
              <a:t>this</a:t>
            </a:r>
            <a:r>
              <a:rPr lang="de" sz="2400" dirty="0">
                <a:highlight>
                  <a:srgbClr val="FFFFFF"/>
                </a:highlight>
              </a:rPr>
              <a:t>-Zeiger als Kopie.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[&amp;]</a:t>
            </a:r>
            <a:r>
              <a:rPr lang="de" sz="2400" dirty="0">
                <a:highlight>
                  <a:srgbClr val="FFFFFF"/>
                </a:highlight>
              </a:rPr>
              <a:t> erfasst alle im Funktionskörper verwendeten Symbole als Referenzen.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[=]</a:t>
            </a:r>
            <a:r>
              <a:rPr lang="de" sz="2400" dirty="0">
                <a:highlight>
                  <a:srgbClr val="FFFFFF"/>
                </a:highlight>
              </a:rPr>
              <a:t> erfasst alle im Funktionskörper verwendeten Symbole als Kopien.</a:t>
            </a:r>
            <a:endParaRPr sz="2400" dirty="0">
              <a:highlight>
                <a:srgbClr val="FFFFFF"/>
              </a:highlight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de" sz="2400" dirty="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de" sz="2400" dirty="0">
                <a:highlight>
                  <a:srgbClr val="FFFFFF"/>
                </a:highlight>
              </a:rPr>
              <a:t> es wird nichts erfasst.</a:t>
            </a:r>
            <a:endParaRPr sz="24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400" b="1" dirty="0">
              <a:solidFill>
                <a:srgbClr val="841439"/>
              </a:solidFill>
            </a:endParaRPr>
          </a:p>
        </p:txBody>
      </p:sp>
      <p:sp>
        <p:nvSpPr>
          <p:cNvPr id="373" name="Google Shape;373;p42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8BBE58-6C19-C74C-AEC4-F0F9C16CAA08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23</a:t>
            </a:fld>
            <a:endParaRPr lang="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Lambda Ausdrücke – Beispiel 1</a:t>
            </a:r>
            <a:endParaRPr b="1"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endParaRPr lang="de-DE" sz="1600" b="1" dirty="0"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"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  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auto</a:t>
            </a: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600" b="1" dirty="0">
                <a:solidFill>
                  <a:schemeClr val="tx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sum2</a:t>
            </a: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[](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y) -&gt;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en-GB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+ y; };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en-GB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"Sum of two integers: " 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en-GB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sum2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en-GB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en-GB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3360C-4D59-B64C-ABD2-B6813D49371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24</a:t>
            </a:fld>
            <a:endParaRPr lang="d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4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Lambda Ausdrücke  – Beispiel 2</a:t>
            </a:r>
            <a:endParaRPr b="1" dirty="0"/>
          </a:p>
        </p:txBody>
      </p:sp>
      <p:sp>
        <p:nvSpPr>
          <p:cNvPr id="388" name="Google Shape;388;p44"/>
          <p:cNvSpPr txBox="1">
            <a:spLocks noGrp="1"/>
          </p:cNvSpPr>
          <p:nvPr>
            <p:ph type="body" idx="1"/>
          </p:nvPr>
        </p:nvSpPr>
        <p:spPr>
          <a:xfrm>
            <a:off x="457172" y="1304694"/>
            <a:ext cx="8228700" cy="4278148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v1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v2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v1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and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v2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reference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pushboth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[&amp;]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m)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v1.push_back(m);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 v2.push_back(m);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pushboth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9" name="Google Shape;389;p44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58A13A-5F49-974C-BF7C-68473B54015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25</a:t>
            </a:fld>
            <a:endParaRPr lang="d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5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Lambda Ausdrücke  – Beispiel 3</a:t>
            </a:r>
            <a:endParaRPr b="1" dirty="0"/>
          </a:p>
        </p:txBody>
      </p:sp>
      <p:sp>
        <p:nvSpPr>
          <p:cNvPr id="396" name="Google Shape;396;p45"/>
          <p:cNvSpPr txBox="1">
            <a:spLocks noGrp="1"/>
          </p:cNvSpPr>
          <p:nvPr>
            <p:ph type="body" idx="1"/>
          </p:nvPr>
        </p:nvSpPr>
        <p:spPr>
          <a:xfrm>
            <a:off x="457172" y="1286189"/>
            <a:ext cx="8228700" cy="4296652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v1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 =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find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first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greater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// [N] 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denotes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can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access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only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N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by</a:t>
            </a:r>
            <a:r>
              <a:rPr lang="de" sz="1600" b="1" dirty="0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AAAA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sz="1600" b="1" dirty="0">
              <a:solidFill>
                <a:srgbClr val="AAAAAA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&gt;::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iterator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p =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find_if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(v1.begin(), v1.end(),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[N]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i) {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 &gt; N; } 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"First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greater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than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5 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: 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*p &lt;&lt;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7" name="Google Shape;397;p45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B1A6FC-523D-B045-866E-C4340ECB7EFC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26</a:t>
            </a:fld>
            <a:endParaRPr lang="d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Lambda Ausdrücke – Beispiel 1 erweitert</a:t>
            </a:r>
            <a:endParaRPr b="1" dirty="0"/>
          </a:p>
        </p:txBody>
      </p:sp>
      <p:sp>
        <p:nvSpPr>
          <p:cNvPr id="380" name="Google Shape;380;p43"/>
          <p:cNvSpPr txBox="1">
            <a:spLocks noGrp="1"/>
          </p:cNvSpPr>
          <p:nvPr>
            <p:ph type="body" idx="1"/>
          </p:nvPr>
        </p:nvSpPr>
        <p:spPr>
          <a:xfrm>
            <a:off x="457172" y="1303759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de"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sum1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a,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b) {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a + b;};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GB" sz="14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00" b="1" dirty="0">
                <a:solidFill>
                  <a:srgbClr val="00627A"/>
                </a:solidFill>
                <a:effectLst/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400" b="1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(*f)(</a:t>
            </a:r>
            <a:r>
              <a:rPr lang="en-GB" sz="1400" b="1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33B3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400" b="1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4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lang="en-GB" sz="14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x2) {</a:t>
            </a:r>
            <a:b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4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f(x1, x2) * f(x2, x1);</a:t>
            </a:r>
            <a:b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4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1400" b="1" dirty="0">
              <a:highlight>
                <a:srgbClr val="FFFFFE"/>
              </a:highlight>
              <a:latin typeface="Courier New" panose="02070309020205020404" pitchFamily="49" charset="0"/>
              <a:ea typeface="Courier New"/>
              <a:cs typeface="Courier New" panose="02070309020205020404" pitchFamily="49" charset="0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integers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 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>
                <a:highlight>
                  <a:srgbClr val="C0C0C0"/>
                </a:highlight>
                <a:latin typeface="Courier New"/>
                <a:ea typeface="Courier New"/>
                <a:cs typeface="Courier New"/>
                <a:sym typeface="Courier New"/>
              </a:rPr>
              <a:t>sum1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)) &lt;&lt;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   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cs typeface="Courier New"/>
                <a:sym typeface="Courier New"/>
              </a:rPr>
              <a:t>auto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chemeClr val="tx1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sum2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[](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x,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-&gt;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x + </a:t>
            </a:r>
            <a:r>
              <a:rPr lang="de" sz="1400" b="1" dirty="0" err="1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 };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400" b="1" dirty="0">
                <a:solidFill>
                  <a:schemeClr val="tx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of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two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integers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 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&lt;&lt; </a:t>
            </a:r>
            <a:r>
              <a:rPr lang="de" sz="14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apply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sum2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8)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&lt;&lt;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1" name="Google Shape;381;p43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23360C-4D59-B64C-ABD2-B6813D49371D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27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1B6587-F7CD-98BC-5D80-9D085D0667B6}"/>
              </a:ext>
            </a:extLst>
          </p:cNvPr>
          <p:cNvSpPr txBox="1"/>
          <p:nvPr/>
        </p:nvSpPr>
        <p:spPr>
          <a:xfrm>
            <a:off x="5731727" y="2588309"/>
            <a:ext cx="11039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RU" sz="1800" dirty="0"/>
              <a:t>Funktion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383E92-BEB6-5160-8991-CE566C90B243}"/>
              </a:ext>
            </a:extLst>
          </p:cNvPr>
          <p:cNvSpPr txBox="1"/>
          <p:nvPr/>
        </p:nvSpPr>
        <p:spPr>
          <a:xfrm>
            <a:off x="5731727" y="3611811"/>
            <a:ext cx="181331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z="1800" dirty="0"/>
              <a:t>Funktionszeiger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9D1024-E614-1217-8DA4-C73D9DAD1BC2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728117" y="2772975"/>
            <a:ext cx="1003610" cy="888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8B037F-397A-38AE-8787-D2A821EE6F6F}"/>
              </a:ext>
            </a:extLst>
          </p:cNvPr>
          <p:cNvCxnSpPr>
            <a:cxnSpLocks/>
          </p:cNvCxnSpPr>
          <p:nvPr/>
        </p:nvCxnSpPr>
        <p:spPr>
          <a:xfrm flipH="1">
            <a:off x="5519854" y="3982664"/>
            <a:ext cx="211873" cy="3663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7837E0D-EC54-4A73-CD75-49AA6FD59E7F}"/>
              </a:ext>
            </a:extLst>
          </p:cNvPr>
          <p:cNvSpPr txBox="1"/>
          <p:nvPr/>
        </p:nvSpPr>
        <p:spPr>
          <a:xfrm>
            <a:off x="7067853" y="4582745"/>
            <a:ext cx="1986009" cy="64633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RU" sz="1800" dirty="0"/>
              <a:t>Lambdaausdruck als Variable</a:t>
            </a:r>
          </a:p>
        </p:txBody>
      </p: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8F985318-899D-93C2-8356-B6ACB29440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694987" y="4750419"/>
            <a:ext cx="5372866" cy="208173"/>
          </a:xfrm>
          <a:prstGeom prst="bentConnector3">
            <a:avLst>
              <a:gd name="adj1" fmla="val 10001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878A51E-67B7-DAA0-9A68-8204BB11B0FA}"/>
              </a:ext>
            </a:extLst>
          </p:cNvPr>
          <p:cNvSpPr txBox="1"/>
          <p:nvPr/>
        </p:nvSpPr>
        <p:spPr>
          <a:xfrm>
            <a:off x="5731727" y="3100060"/>
            <a:ext cx="3313728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z="1800" dirty="0"/>
              <a:t>Funktionszeiger als Parameter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4533DB1-8E4B-2B59-493D-F715151792E8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3412274" y="3284726"/>
            <a:ext cx="23194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1818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Lambda Ausdrücke – Beispiel 4</a:t>
            </a:r>
            <a:endParaRPr b="1" dirty="0"/>
          </a:p>
        </p:txBody>
      </p:sp>
      <p:sp>
        <p:nvSpPr>
          <p:cNvPr id="404" name="Google Shape;404;p46"/>
          <p:cNvSpPr txBox="1">
            <a:spLocks noGrp="1"/>
          </p:cNvSpPr>
          <p:nvPr>
            <p:ph type="body" idx="1"/>
          </p:nvPr>
        </p:nvSpPr>
        <p:spPr>
          <a:xfrm>
            <a:off x="162461" y="1612284"/>
            <a:ext cx="4962198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T,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typename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T&amp;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&amp; x: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collect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600" b="1" dirty="0">
                <a:highlight>
                  <a:srgbClr val="FF00FF"/>
                </a:highlight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(x))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x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"\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6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5" name="Google Shape;405;p46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407" name="Google Shape;407;p46"/>
          <p:cNvSpPr txBox="1">
            <a:spLocks noGrp="1"/>
          </p:cNvSpPr>
          <p:nvPr>
            <p:ph type="body" idx="1"/>
          </p:nvPr>
        </p:nvSpPr>
        <p:spPr>
          <a:xfrm>
            <a:off x="5044272" y="1612284"/>
            <a:ext cx="4099727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v1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de-DE"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(v1, </a:t>
            </a:r>
            <a: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600" b="1" dirty="0" err="1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de" sz="1600" b="1" dirty="0" err="1">
                <a:solidFill>
                  <a:srgbClr val="0000FF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x)</a:t>
            </a:r>
            <a:b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de" sz="1600" b="1" dirty="0" err="1">
                <a:solidFill>
                  <a:srgbClr val="0000FF"/>
                </a:solidFill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 x &gt; </a:t>
            </a:r>
            <a:r>
              <a:rPr lang="de" sz="1600" b="1" dirty="0" err="1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de" sz="1600" b="1" dirty="0">
                <a:highlight>
                  <a:srgbClr val="00FFFF"/>
                </a:highlight>
                <a:latin typeface="Courier New"/>
                <a:ea typeface="Courier New"/>
                <a:cs typeface="Courier New"/>
                <a:sym typeface="Courier New"/>
              </a:rPr>
              <a:t>;}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0AFD95-FB59-CD4A-B262-503A0D665140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28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504D7-765F-2574-30F1-925EED80B18B}"/>
              </a:ext>
            </a:extLst>
          </p:cNvPr>
          <p:cNvSpPr txBox="1"/>
          <p:nvPr/>
        </p:nvSpPr>
        <p:spPr>
          <a:xfrm>
            <a:off x="2687444" y="2067488"/>
            <a:ext cx="2198038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RU" sz="1800" dirty="0"/>
              <a:t>Funktion als</a:t>
            </a:r>
          </a:p>
          <a:p>
            <a:r>
              <a:rPr lang="en-RU" sz="1800" dirty="0"/>
              <a:t>Templateparameter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FF04A47-77A8-8D6D-BC9C-ABA2CEFB762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3786463" y="2713819"/>
            <a:ext cx="0" cy="363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Lambda </a:t>
            </a:r>
            <a:r>
              <a:rPr lang="de" b="1" dirty="0" err="1"/>
              <a:t>expressions</a:t>
            </a:r>
            <a:r>
              <a:rPr lang="de" b="1" dirty="0"/>
              <a:t>  – Beispiel 5</a:t>
            </a:r>
            <a:endParaRPr b="1" dirty="0"/>
          </a:p>
        </p:txBody>
      </p:sp>
      <p:sp>
        <p:nvSpPr>
          <p:cNvPr id="413" name="Google Shape;413;p4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v1 = {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6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 = </a:t>
            </a:r>
            <a:r>
              <a:rPr lang="de" sz="16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for_each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(v1.begin(), v1.end(), 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[&amp;s] (</a:t>
            </a:r>
            <a:r>
              <a:rPr lang="de" sz="1600" b="1" dirty="0" err="1">
                <a:solidFill>
                  <a:srgbClr val="0000FF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600" b="1" dirty="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 x) {s += x;}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s &lt;&lt; </a:t>
            </a:r>
            <a:r>
              <a:rPr lang="de" sz="16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endl</a:t>
            </a: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292F9-516A-7144-B821-61BA310374A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29</a:t>
            </a:fld>
            <a:endParaRPr lang="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Dynamische Bindung II</a:t>
            </a:r>
            <a:endParaRPr sz="2800" b="1" dirty="0"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Wenn eine Methode aufgerufen wird, wird der aufrufende Code zur Laufzeit bestimmt.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Dynamische Bindung funktioniert nur mit </a:t>
            </a:r>
            <a:r>
              <a:rPr lang="de" sz="2700" b="1" dirty="0">
                <a:solidFill>
                  <a:srgbClr val="841439"/>
                </a:solidFill>
              </a:rPr>
              <a:t>Nicht-Wert-Typen (non-</a:t>
            </a:r>
            <a:r>
              <a:rPr lang="de" sz="2700" b="1" dirty="0" err="1">
                <a:solidFill>
                  <a:srgbClr val="841439"/>
                </a:solidFill>
              </a:rPr>
              <a:t>value</a:t>
            </a:r>
            <a:r>
              <a:rPr lang="de" sz="2700" b="1" dirty="0">
                <a:solidFill>
                  <a:srgbClr val="841439"/>
                </a:solidFill>
              </a:rPr>
              <a:t> </a:t>
            </a:r>
            <a:r>
              <a:rPr lang="de" sz="2700" b="1" dirty="0" err="1">
                <a:solidFill>
                  <a:srgbClr val="841439"/>
                </a:solidFill>
              </a:rPr>
              <a:t>types</a:t>
            </a:r>
            <a:r>
              <a:rPr lang="de" sz="2700" b="1" dirty="0">
                <a:solidFill>
                  <a:srgbClr val="841439"/>
                </a:solidFill>
              </a:rPr>
              <a:t>)</a:t>
            </a:r>
            <a:r>
              <a:rPr lang="de" sz="2700" dirty="0"/>
              <a:t>: Referenzen Und Zeiger.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In C ++ wird dynamische Bindung mit virtuellen Funktionen erreicht.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28F81-A9E0-4242-8803-A1B6EB48165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3BE1AD4D-1AF7-3376-411D-3FB6EF5C67EE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Lambda </a:t>
            </a:r>
            <a:r>
              <a:rPr lang="de" b="1" dirty="0" err="1"/>
              <a:t>expressions</a:t>
            </a:r>
            <a:r>
              <a:rPr lang="de" b="1" dirty="0"/>
              <a:t>  – Beispiel 6</a:t>
            </a:r>
            <a:endParaRPr b="1" dirty="0"/>
          </a:p>
        </p:txBody>
      </p:sp>
      <p:sp>
        <p:nvSpPr>
          <p:cNvPr id="413" name="Google Shape;413;p47"/>
          <p:cNvSpPr txBox="1">
            <a:spLocks noGrp="1"/>
          </p:cNvSpPr>
          <p:nvPr>
            <p:ph type="body" idx="1"/>
          </p:nvPr>
        </p:nvSpPr>
        <p:spPr>
          <a:xfrm>
            <a:off x="457172" y="1271239"/>
            <a:ext cx="8228700" cy="4124913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r>
              <a:rPr lang="en-GB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#include </a:t>
            </a:r>
            <a: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&lt;iostream&gt;</a:t>
            </a:r>
            <a:b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&lt;vector&gt;</a:t>
            </a:r>
            <a:b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&lt;algorithm&gt;</a:t>
            </a:r>
            <a:b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list) {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600" b="1" dirty="0" err="1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liste</a:t>
            </a:r>
            <a: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list) {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600" b="1" dirty="0"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en-GB" sz="16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b="1" dirty="0"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600" b="1" dirty="0">
                <a:solidFill>
                  <a:srgbClr val="0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600" b="1" dirty="0"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{</a:t>
            </a:r>
            <a:r>
              <a:rPr lang="en-GB" sz="16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27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sort(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.begin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b="1" dirty="0" err="1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.end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600" b="1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[](</a:t>
            </a:r>
            <a:r>
              <a:rPr lang="en-GB" sz="1600" b="1" dirty="0">
                <a:solidFill>
                  <a:srgbClr val="0033B3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b="1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x1, </a:t>
            </a:r>
            <a:r>
              <a:rPr lang="en-GB" sz="1600" b="1" dirty="0">
                <a:solidFill>
                  <a:srgbClr val="0033B3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600" b="1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x2) { </a:t>
            </a:r>
            <a:r>
              <a:rPr lang="en-GB" sz="1600" b="1" dirty="0">
                <a:solidFill>
                  <a:srgbClr val="0033B3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600" b="1" dirty="0">
                <a:solidFill>
                  <a:srgbClr val="080808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x2 &lt; x1; }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GB" sz="16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GB" sz="1600" b="1" dirty="0"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600" b="1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4" name="Google Shape;414;p47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B292F9-516A-7144-B821-61BA310374A7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30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620445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48B7A-DBB2-8F6C-D7FC-8D1B53B1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200" b="1" dirty="0"/>
              <a:t>erase–remove idiom</a:t>
            </a:r>
            <a:endParaRPr lang="en-RU" sz="32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CA3E6-D3FB-205A-05D5-A5F9CD59B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Eine Technik </a:t>
            </a:r>
            <a:r>
              <a:rPr lang="en-GB" sz="2400" dirty="0" err="1"/>
              <a:t>zum</a:t>
            </a:r>
            <a:r>
              <a:rPr lang="en-GB" sz="2400" dirty="0"/>
              <a:t> </a:t>
            </a:r>
            <a:r>
              <a:rPr lang="en-GB" sz="2400" dirty="0" err="1"/>
              <a:t>Löschen</a:t>
            </a:r>
            <a:r>
              <a:rPr lang="en-GB" sz="2400" dirty="0"/>
              <a:t> von </a:t>
            </a:r>
            <a:r>
              <a:rPr lang="en-GB" sz="2400" dirty="0" err="1"/>
              <a:t>Elementen</a:t>
            </a:r>
            <a:r>
              <a:rPr lang="en-GB" sz="2400" dirty="0"/>
              <a:t> </a:t>
            </a:r>
            <a:r>
              <a:rPr lang="en-GB" sz="2400" dirty="0" err="1"/>
              <a:t>aus</a:t>
            </a:r>
            <a:r>
              <a:rPr lang="en-GB" sz="2400" dirty="0"/>
              <a:t> </a:t>
            </a:r>
            <a:r>
              <a:rPr lang="en-GB" sz="2400" dirty="0" err="1"/>
              <a:t>einem</a:t>
            </a:r>
            <a:r>
              <a:rPr lang="en-GB" sz="2400" dirty="0"/>
              <a:t> Container die </a:t>
            </a:r>
            <a:r>
              <a:rPr lang="en-GB" sz="2400" dirty="0" err="1"/>
              <a:t>ein</a:t>
            </a:r>
            <a:r>
              <a:rPr lang="en-GB" sz="2400" dirty="0"/>
              <a:t> </a:t>
            </a:r>
            <a:r>
              <a:rPr lang="en-GB" sz="2400" dirty="0" err="1"/>
              <a:t>Bestimmtes</a:t>
            </a:r>
            <a:r>
              <a:rPr lang="en-GB" sz="2400" dirty="0"/>
              <a:t> </a:t>
            </a:r>
            <a:r>
              <a:rPr lang="en-GB" sz="2400" dirty="0" err="1"/>
              <a:t>Kriterium</a:t>
            </a:r>
            <a:r>
              <a:rPr lang="en-GB" sz="2400" dirty="0"/>
              <a:t> </a:t>
            </a:r>
            <a:r>
              <a:rPr lang="en-GB" sz="2400" dirty="0" err="1"/>
              <a:t>erfüllen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400" dirty="0"/>
              <a:t>(auf </a:t>
            </a:r>
            <a:r>
              <a:rPr lang="en-GB" sz="2400" dirty="0" err="1"/>
              <a:t>effeziente</a:t>
            </a:r>
            <a:r>
              <a:rPr lang="en-GB" sz="2400" dirty="0"/>
              <a:t> Weise!)</a:t>
            </a:r>
          </a:p>
          <a:p>
            <a:r>
              <a:rPr lang="en-RU" sz="2400" dirty="0"/>
              <a:t>Primitive Methode: Liste Durchlaufen und wenn Kriterium zutrifft Element entfernen (und restliche Elemente verschieben).</a:t>
            </a:r>
          </a:p>
          <a:p>
            <a:r>
              <a:rPr lang="en-RU" sz="2400" dirty="0"/>
              <a:t>Bessere Methode: Liste Durchlaufen und zutreffende Elemente vormerken [</a:t>
            </a:r>
            <a:r>
              <a:rPr lang="en-RU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remove_if</a:t>
            </a:r>
            <a:r>
              <a:rPr lang="en-RU" sz="2400" dirty="0"/>
              <a:t>], danach alle zutreffenden entfernen [</a:t>
            </a:r>
            <a:r>
              <a:rPr lang="en-RU" sz="24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erase</a:t>
            </a:r>
            <a:r>
              <a:rPr lang="en-RU" sz="2400" dirty="0"/>
              <a:t>] (und restliche Elemente verschieben).</a:t>
            </a:r>
          </a:p>
          <a:p>
            <a:r>
              <a:rPr lang="en-RU" sz="2400" dirty="0">
                <a:sym typeface="Wingdings" pitchFamily="2" charset="2"/>
              </a:rPr>
              <a:t> </a:t>
            </a:r>
            <a:r>
              <a:rPr lang="en-GB" sz="2400" dirty="0">
                <a:sym typeface="Wingdings" pitchFamily="2" charset="2"/>
              </a:rPr>
              <a:t>d</a:t>
            </a:r>
            <a:r>
              <a:rPr lang="en-RU" sz="2400" dirty="0">
                <a:sym typeface="Wingdings" pitchFamily="2" charset="2"/>
              </a:rPr>
              <a:t>ie Funktionen gibt es in der STL</a:t>
            </a:r>
            <a:endParaRPr lang="en-RU" sz="2400" dirty="0"/>
          </a:p>
          <a:p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49F99-E95F-E0D2-EA47-FE2E27A653E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31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7503113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lvl="0"/>
            <a:r>
              <a:rPr lang="de" b="1" dirty="0"/>
              <a:t>Lambda </a:t>
            </a:r>
            <a:r>
              <a:rPr lang="de" b="1" dirty="0" err="1"/>
              <a:t>expressions</a:t>
            </a:r>
            <a:r>
              <a:rPr lang="de" b="1" dirty="0"/>
              <a:t>  – Beispiel 7</a:t>
            </a:r>
            <a:endParaRPr b="1" dirty="0"/>
          </a:p>
        </p:txBody>
      </p:sp>
      <p:sp>
        <p:nvSpPr>
          <p:cNvPr id="421" name="Google Shape;421;p48"/>
          <p:cNvSpPr txBox="1">
            <a:spLocks noGrp="1"/>
          </p:cNvSpPr>
          <p:nvPr>
            <p:ph type="body" idx="1"/>
          </p:nvPr>
        </p:nvSpPr>
        <p:spPr>
          <a:xfrm>
            <a:off x="457172" y="1418152"/>
            <a:ext cx="8228700" cy="4164689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iostream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algorithm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functional</a:t>
            </a:r>
            <a:r>
              <a:rPr lang="de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indent="0">
              <a:spcBef>
                <a:spcPts val="0"/>
              </a:spcBef>
              <a:spcAft>
                <a:spcPts val="400"/>
              </a:spcAft>
            </a:pPr>
            <a:r>
              <a:rPr lang="en-GB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using</a:t>
            </a:r>
            <a:r>
              <a:rPr lang="en-GB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b="1" dirty="0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namespace</a:t>
            </a:r>
            <a:r>
              <a:rPr lang="en-GB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std;</a:t>
            </a: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sz="1400" b="1" dirty="0">
              <a:solidFill>
                <a:srgbClr val="0000FF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vector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crit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de" sz="1400" b="1" dirty="0">
                <a:solidFill>
                  <a:srgbClr val="09885A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nums.erase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remove_if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nums.begin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de" sz="14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crit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](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lang="de" sz="1400" b="1" dirty="0" err="1">
                <a:solidFill>
                  <a:srgbClr val="0000FF"/>
                </a:solidFill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14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 &lt; </a:t>
            </a:r>
            <a:r>
              <a:rPr lang="de" sz="1400" b="1" dirty="0" err="1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crit</a:t>
            </a:r>
            <a:r>
              <a:rPr lang="de" sz="1400" b="1" dirty="0">
                <a:highlight>
                  <a:srgbClr val="00FF00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b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nums.end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“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: "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de" sz="1400" b="1" dirty="0" err="1">
                <a:solidFill>
                  <a:srgbClr val="0000FF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i: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nums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i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de" sz="1400" b="1" dirty="0" err="1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cout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&lt;&lt; 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'\</a:t>
            </a:r>
            <a:r>
              <a:rPr lang="de" sz="1400" b="1" dirty="0" err="1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de" sz="1400" b="1" dirty="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de" sz="1400" b="1" dirty="0"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400" b="1" dirty="0"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400"/>
              </a:spcAft>
              <a:buNone/>
            </a:pPr>
            <a:endParaRPr sz="1400" b="1" dirty="0">
              <a:solidFill>
                <a:srgbClr val="841439"/>
              </a:solidFill>
            </a:endParaRPr>
          </a:p>
        </p:txBody>
      </p:sp>
      <p:sp>
        <p:nvSpPr>
          <p:cNvPr id="422" name="Google Shape;422;p48"/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36E301-B527-584A-A372-B209B457BB6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359678" y="6575786"/>
            <a:ext cx="432600" cy="1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de" smtClean="0"/>
              <a:pPr/>
              <a:t>32</a:t>
            </a:fld>
            <a:endParaRPr lang="d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8E2B5-11A8-1546-B1D4-7AB2741E507A}"/>
              </a:ext>
            </a:extLst>
          </p:cNvPr>
          <p:cNvSpPr/>
          <p:nvPr/>
        </p:nvSpPr>
        <p:spPr>
          <a:xfrm>
            <a:off x="4795024" y="1400293"/>
            <a:ext cx="41526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800" i="1" dirty="0">
                <a:hlinkClick r:id="rId3"/>
              </a:rPr>
              <a:t>wikipedia.org   Erase-Remove Idiom</a:t>
            </a:r>
            <a:r>
              <a:rPr lang="en-US" sz="1800" i="1" dirty="0"/>
              <a:t>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r>
              <a:rPr lang="en-US" sz="8708" b="1" dirty="0" err="1">
                <a:latin typeface="Bradley Hand ITC" panose="03070402050302030203" pitchFamily="66" charset="77"/>
              </a:rPr>
              <a:t>Fragen</a:t>
            </a:r>
            <a:r>
              <a:rPr lang="en-US" sz="8708" b="1" dirty="0">
                <a:latin typeface="Bradley Hand ITC" panose="03070402050302030203" pitchFamily="66" charset="77"/>
              </a:rPr>
              <a:t> und </a:t>
            </a:r>
            <a:r>
              <a:rPr lang="en-US" sz="8708" b="1" dirty="0" err="1">
                <a:latin typeface="Bradley Hand ITC" panose="03070402050302030203" pitchFamily="66" charset="77"/>
              </a:rPr>
              <a:t>Antworten</a:t>
            </a:r>
            <a:endParaRPr lang="en-US" sz="8708" b="1" dirty="0">
              <a:latin typeface="Bradley Hand ITC" panose="03070402050302030203" pitchFamily="66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33</a:t>
            </a:fld>
            <a:endParaRPr lang="de"/>
          </a:p>
        </p:txBody>
      </p:sp>
    </p:spTree>
    <p:extLst>
      <p:ext uri="{BB962C8B-B14F-4D97-AF65-F5344CB8AC3E}">
        <p14:creationId xmlns:p14="http://schemas.microsoft.com/office/powerpoint/2010/main" val="32745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2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Virtuelle Methoden </a:t>
            </a:r>
            <a:endParaRPr sz="2800" b="1" dirty="0"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0" lvl="0" indent="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 sz="2400" dirty="0">
                <a:solidFill>
                  <a:srgbClr val="841439"/>
                </a:solidFill>
              </a:rPr>
              <a:t>Syntax</a:t>
            </a:r>
            <a:endParaRPr sz="2400" dirty="0">
              <a:solidFill>
                <a:srgbClr val="841439"/>
              </a:solidFill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4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400" dirty="0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400" dirty="0" err="1">
                <a:latin typeface="Courier New"/>
                <a:ea typeface="Courier New"/>
                <a:cs typeface="Courier New"/>
                <a:sym typeface="Courier New"/>
              </a:rPr>
              <a:t>function_signature</a:t>
            </a:r>
            <a:endParaRPr lang="de" sz="2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lang="de" sz="2400" dirty="0">
              <a:latin typeface="Courier New"/>
              <a:cs typeface="Courier New"/>
              <a:sym typeface="Courier New"/>
            </a:endParaRPr>
          </a:p>
          <a:p>
            <a:pPr indent="-400050">
              <a:buSzPts val="2700"/>
              <a:buFont typeface="Arial"/>
              <a:buChar char="●"/>
            </a:pPr>
            <a:r>
              <a:rPr lang="en-GB" sz="2400" dirty="0" err="1"/>
              <a:t>Schlüsselwort</a:t>
            </a:r>
            <a:r>
              <a:rPr lang="en-GB" sz="2400" dirty="0"/>
              <a:t> virtual a</a:t>
            </a:r>
            <a:r>
              <a:rPr lang="de" sz="2400" dirty="0" err="1"/>
              <a:t>ktiviert</a:t>
            </a:r>
            <a:r>
              <a:rPr lang="de" sz="2400" dirty="0"/>
              <a:t> </a:t>
            </a:r>
            <a:r>
              <a:rPr lang="de" sz="2400" b="1" dirty="0">
                <a:solidFill>
                  <a:srgbClr val="841439"/>
                </a:solidFill>
              </a:rPr>
              <a:t>dynamische Bindung</a:t>
            </a:r>
            <a:r>
              <a:rPr lang="de" sz="2400" dirty="0"/>
              <a:t> für diese Funktion.</a:t>
            </a:r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Aktivierung in der Basisklasse, Überschreibung in der abgeleiteten Klasse überschrieben.</a:t>
            </a:r>
            <a:endParaRPr sz="24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400" dirty="0"/>
              <a:t>Die tatsächliche aufrufende Methode, hängt vom Inhalt des Zeigers /der Referenz ab.</a:t>
            </a:r>
            <a:endParaRPr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74937-1054-9B40-9866-C420876159E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4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0332CE9E-9C71-06FF-A438-041D1106D2DA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Virtuelle </a:t>
            </a:r>
            <a:r>
              <a:rPr lang="de" sz="2800" b="1" dirty="0" err="1"/>
              <a:t>Destruktoren</a:t>
            </a:r>
            <a:r>
              <a:rPr lang="de" sz="2800" b="1" dirty="0"/>
              <a:t> II</a:t>
            </a:r>
            <a:endParaRPr sz="2800" b="1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Der richtige </a:t>
            </a:r>
            <a:r>
              <a:rPr lang="de" sz="2700" dirty="0" err="1"/>
              <a:t>Destruktor</a:t>
            </a:r>
            <a:r>
              <a:rPr lang="de" sz="2700" dirty="0"/>
              <a:t> muss basierend auf dem tatsächlichen Typ des Objekts aufgerufen werden, nicht der Typ des Zeigers, der die Referenz zum Objekt hält.</a:t>
            </a:r>
            <a:endParaRPr sz="2700" dirty="0"/>
          </a:p>
          <a:p>
            <a:pPr marL="457200" lvl="0" indent="-400050" algn="l" rtl="0">
              <a:spcBef>
                <a:spcPts val="12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Daher muss der </a:t>
            </a:r>
            <a:r>
              <a:rPr lang="de" sz="2700" dirty="0" err="1"/>
              <a:t>Destruktor</a:t>
            </a:r>
            <a:r>
              <a:rPr lang="de" sz="2700" dirty="0"/>
              <a:t> ein polymorphes Verhalten haben ⇒ </a:t>
            </a:r>
            <a:endParaRPr sz="2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de" sz="2700" dirty="0"/>
              <a:t>Der </a:t>
            </a:r>
            <a:r>
              <a:rPr lang="de" sz="2700" dirty="0" err="1"/>
              <a:t>Destruktor</a:t>
            </a:r>
            <a:r>
              <a:rPr lang="de" sz="2700" dirty="0"/>
              <a:t> der Basisklasse muss </a:t>
            </a:r>
            <a:r>
              <a:rPr lang="de" sz="27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700" dirty="0"/>
              <a:t> sein.</a:t>
            </a:r>
            <a:endParaRPr sz="27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239A21B-57DB-D248-83FE-9CC75249C98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5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E016F704-4A8E-9F7E-70CE-35223036CCCE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Rein virtuelle Methoden </a:t>
            </a:r>
            <a:endParaRPr sz="2800" b="1" dirty="0"/>
          </a:p>
        </p:txBody>
      </p:sp>
      <p:sp>
        <p:nvSpPr>
          <p:cNvPr id="268" name="Google Shape;268;p36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indent="-400050">
              <a:spcBef>
                <a:spcPts val="0"/>
              </a:spcBef>
              <a:buSzPts val="2700"/>
              <a:buFont typeface="Arial"/>
              <a:buChar char="●"/>
            </a:pPr>
            <a:r>
              <a:rPr lang="de" sz="2700" dirty="0"/>
              <a:t>Die Definition einer Methode einer Klasse kann weggelassen sein falls die Methode als rein virtuell (</a:t>
            </a:r>
            <a:r>
              <a:rPr lang="en-GB" sz="2700" dirty="0"/>
              <a:t>pure virtual) </a:t>
            </a:r>
            <a:r>
              <a:rPr lang="de" sz="2700" dirty="0"/>
              <a:t>deklariert wird.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dirty="0"/>
              <a:t>Syntax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r>
              <a:rPr lang="de" sz="2700" dirty="0" err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virtual</a:t>
            </a:r>
            <a:r>
              <a:rPr lang="de" sz="27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de" sz="2700" dirty="0" err="1">
                <a:latin typeface="Courier New"/>
                <a:ea typeface="Courier New"/>
                <a:cs typeface="Courier New"/>
                <a:sym typeface="Courier New"/>
              </a:rPr>
              <a:t>funktions_signatur</a:t>
            </a:r>
            <a:r>
              <a:rPr lang="de" sz="2700" dirty="0">
                <a:latin typeface="Courier New"/>
                <a:ea typeface="Courier New"/>
                <a:cs typeface="Courier New"/>
                <a:sym typeface="Courier New"/>
              </a:rPr>
              <a:t> = 0;</a:t>
            </a:r>
            <a:endParaRPr sz="27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reine virtuelle Methode ist eine Methode ohne Körper.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Alle abgeleiteten Klassen müssen die Methode implementieren.</a:t>
            </a:r>
            <a:endParaRPr sz="2700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8A0B18-EA37-694F-B602-36422737FA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6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C74D600F-2CB8-E612-723D-8DDED8F66D33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 b="1" dirty="0"/>
              <a:t>Abstrakte Klassen</a:t>
            </a:r>
            <a:endParaRPr sz="2800" b="1" dirty="0"/>
          </a:p>
        </p:txBody>
      </p:sp>
      <p:sp>
        <p:nvSpPr>
          <p:cNvPr id="274" name="Google Shape;274;p37"/>
          <p:cNvSpPr txBox="1">
            <a:spLocks noGrp="1"/>
          </p:cNvSpPr>
          <p:nvPr>
            <p:ph type="body" idx="1"/>
          </p:nvPr>
        </p:nvSpPr>
        <p:spPr>
          <a:xfrm>
            <a:off x="457172" y="1604841"/>
            <a:ext cx="8228700" cy="3978000"/>
          </a:xfrm>
          <a:prstGeom prst="rect">
            <a:avLst/>
          </a:prstGeom>
        </p:spPr>
        <p:txBody>
          <a:bodyPr spcFirstLastPara="1" wrap="square" lIns="79525" tIns="79525" rIns="79525" bIns="79525" anchor="t" anchorCtr="0">
            <a:noAutofit/>
          </a:bodyPr>
          <a:lstStyle/>
          <a:p>
            <a:pPr marL="457200" lvl="0" indent="-400050" algn="l" rtl="0">
              <a:spcBef>
                <a:spcPts val="50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Klasse mit mindestens eine reine virtuellen Methode: </a:t>
            </a:r>
            <a:r>
              <a:rPr lang="de" sz="2700" b="1" dirty="0">
                <a:solidFill>
                  <a:srgbClr val="841439"/>
                </a:solidFill>
              </a:rPr>
              <a:t>abstrakte Klasse</a:t>
            </a:r>
            <a:r>
              <a:rPr lang="de" sz="2700" dirty="0"/>
              <a:t>.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Eine abstrakte Klasse kann nicht instanziiert werden!</a:t>
            </a:r>
            <a:endParaRPr sz="2700" dirty="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de" sz="2700" dirty="0"/>
              <a:t>Das ist nützlich für Fälle, wenn die Basisklasse nur als Ausgangspunkt für abgeleitete Klassen dient.</a:t>
            </a:r>
            <a:endParaRPr sz="2700" dirty="0"/>
          </a:p>
          <a:p>
            <a:pPr marL="514350" lvl="1" indent="0">
              <a:buSzPts val="2700"/>
            </a:pPr>
            <a:r>
              <a:rPr lang="de" sz="2700" i="1" dirty="0"/>
              <a:t>Es gibt Pinguine und Hunde und </a:t>
            </a:r>
            <a:r>
              <a:rPr lang="de" sz="2700" i="1" dirty="0" err="1"/>
              <a:t>Koalabären</a:t>
            </a:r>
            <a:r>
              <a:rPr lang="de" sz="2700" i="1" dirty="0"/>
              <a:t>, aber keine generischen Tiere.</a:t>
            </a:r>
            <a:endParaRPr sz="2700" i="1" dirty="0"/>
          </a:p>
          <a:p>
            <a:pPr marL="0" lvl="0" indent="0" algn="l" rtl="0">
              <a:spcBef>
                <a:spcPts val="500"/>
              </a:spcBef>
              <a:spcAft>
                <a:spcPts val="0"/>
              </a:spcAft>
              <a:buNone/>
            </a:pPr>
            <a:endParaRPr sz="27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BC6BC6-B57B-8F4B-912C-92B1477379C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7</a:t>
            </a:fld>
            <a:endParaRPr lang="de"/>
          </a:p>
        </p:txBody>
      </p:sp>
      <p:sp>
        <p:nvSpPr>
          <p:cNvPr id="3" name="Google Shape;160;p17">
            <a:extLst>
              <a:ext uri="{FF2B5EF4-FFF2-40B4-BE49-F238E27FC236}">
                <a16:creationId xmlns:a16="http://schemas.microsoft.com/office/drawing/2014/main" id="{DB83064B-05A8-8CE7-7BAD-7C68A8E8B4B3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8"/>
          <p:cNvSpPr txBox="1">
            <a:spLocks noGrp="1"/>
          </p:cNvSpPr>
          <p:nvPr>
            <p:ph type="title"/>
          </p:nvPr>
        </p:nvSpPr>
        <p:spPr>
          <a:xfrm>
            <a:off x="457172" y="273352"/>
            <a:ext cx="8228700" cy="1144800"/>
          </a:xfrm>
          <a:prstGeom prst="rect">
            <a:avLst/>
          </a:prstGeom>
        </p:spPr>
        <p:txBody>
          <a:bodyPr spcFirstLastPara="1" wrap="square" lIns="79525" tIns="79525" rIns="79525" bIns="795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b="1" dirty="0"/>
              <a:t>Beispiel - Abstrakte Klassen in UML</a:t>
            </a:r>
            <a:endParaRPr b="1" dirty="0"/>
          </a:p>
        </p:txBody>
      </p:sp>
      <p:pic>
        <p:nvPicPr>
          <p:cNvPr id="280" name="Google Shape;28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4450" y="1305031"/>
            <a:ext cx="5099550" cy="45442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76A972-8947-8F4B-AE14-013235BDB8C6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8</a:t>
            </a:fld>
            <a:endParaRPr lang="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678EB8-A70B-5C4C-AD73-E8C8A8987FB1}"/>
              </a:ext>
            </a:extLst>
          </p:cNvPr>
          <p:cNvSpPr txBox="1"/>
          <p:nvPr/>
        </p:nvSpPr>
        <p:spPr>
          <a:xfrm>
            <a:off x="226242" y="4470352"/>
            <a:ext cx="8459630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*rep1 =</a:t>
            </a:r>
          </a:p>
          <a:p>
            <a:pPr>
              <a:lnSpc>
                <a:spcPct val="110000"/>
              </a:lnSpc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new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XMLFileStudentRepo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latin typeface="+mn-lt"/>
                <a:cs typeface="Courier New" panose="02070309020205020404" pitchFamily="49" charset="0"/>
              </a:rPr>
              <a:t>- </a:t>
            </a:r>
            <a:r>
              <a:rPr lang="en-US" sz="2400" dirty="0" err="1">
                <a:latin typeface="+mn-lt"/>
                <a:cs typeface="Courier New" panose="02070309020205020404" pitchFamily="49" charset="0"/>
              </a:rPr>
              <a:t>alternativ</a:t>
            </a:r>
            <a:r>
              <a:rPr lang="en-US" sz="2400" dirty="0">
                <a:latin typeface="+mn-lt"/>
                <a:cs typeface="Courier New" panose="02070309020205020404" pitchFamily="49" charset="0"/>
              </a:rPr>
              <a:t> -</a:t>
            </a:r>
          </a:p>
          <a:p>
            <a:pPr>
              <a:lnSpc>
                <a:spcPct val="110000"/>
              </a:lnSpc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StudentRepository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*rep2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RepositoryFactory.create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</p:txBody>
      </p:sp>
      <p:sp>
        <p:nvSpPr>
          <p:cNvPr id="4" name="Google Shape;160;p17">
            <a:extLst>
              <a:ext uri="{FF2B5EF4-FFF2-40B4-BE49-F238E27FC236}">
                <a16:creationId xmlns:a16="http://schemas.microsoft.com/office/drawing/2014/main" id="{7E53C514-63E2-2DD8-A9B6-B49AEE4DB079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4B9-3760-2842-86C8-C5444665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450" y="2856583"/>
            <a:ext cx="8228818" cy="1144834"/>
          </a:xfrm>
        </p:spPr>
        <p:txBody>
          <a:bodyPr/>
          <a:lstStyle/>
          <a:p>
            <a:pPr algn="ctr"/>
            <a:r>
              <a:rPr lang="en-US" sz="6000" b="1" dirty="0" err="1">
                <a:latin typeface="Bradley Hand ITC" panose="03070402050302030203" pitchFamily="66" charset="77"/>
              </a:rPr>
              <a:t>Typumwandlung</a:t>
            </a:r>
            <a:br>
              <a:rPr lang="en-US" sz="6000" b="1" dirty="0">
                <a:latin typeface="Bradley Hand ITC" panose="03070402050302030203" pitchFamily="66" charset="77"/>
              </a:rPr>
            </a:br>
            <a:r>
              <a:rPr lang="en-US" sz="6000" b="1" dirty="0">
                <a:latin typeface="Bradley Hand ITC" panose="03070402050302030203" pitchFamily="66" charset="77"/>
              </a:rPr>
              <a:t>in </a:t>
            </a:r>
            <a:r>
              <a:rPr lang="en-US" sz="8800" b="1" dirty="0">
                <a:latin typeface="Bradley Hand ITC" panose="03070402050302030203" pitchFamily="66" charset="77"/>
              </a:rPr>
              <a:t>C</a:t>
            </a:r>
            <a:r>
              <a:rPr lang="en-US" sz="6000" b="1" dirty="0">
                <a:latin typeface="Bradley Hand ITC" panose="03070402050302030203" pitchFamily="66" charset="77"/>
              </a:rPr>
              <a:t>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B5E4E6-3968-F141-9533-5FFAA7BED9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00000000-1234-1234-1234-123412341234}" type="slidenum">
              <a:rPr lang="de" smtClean="0"/>
              <a:pPr/>
              <a:t>9</a:t>
            </a:fld>
            <a:endParaRPr lang="de"/>
          </a:p>
        </p:txBody>
      </p:sp>
      <p:sp>
        <p:nvSpPr>
          <p:cNvPr id="4" name="Google Shape;160;p17">
            <a:extLst>
              <a:ext uri="{FF2B5EF4-FFF2-40B4-BE49-F238E27FC236}">
                <a16:creationId xmlns:a16="http://schemas.microsoft.com/office/drawing/2014/main" id="{70CE3B75-B73F-C36F-FC57-1E7ACC955C7B}"/>
              </a:ext>
            </a:extLst>
          </p:cNvPr>
          <p:cNvSpPr txBox="1"/>
          <p:nvPr/>
        </p:nvSpPr>
        <p:spPr>
          <a:xfrm>
            <a:off x="387715" y="6562786"/>
            <a:ext cx="7585500" cy="15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5625" tIns="95625" rIns="95625" bIns="956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800" dirty="0">
                <a:solidFill>
                  <a:srgbClr val="3F3F3F"/>
                </a:solidFill>
              </a:rPr>
              <a:t>Objektorientierte  Programmierung 2023</a:t>
            </a:r>
            <a:endParaRPr sz="800" dirty="0">
              <a:solidFill>
                <a:srgbClr val="3F3F3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3813560"/>
      </p:ext>
    </p:extLst>
  </p:cSld>
  <p:clrMapOvr>
    <a:masterClrMapping/>
  </p:clrMapOvr>
</p:sld>
</file>

<file path=ppt/theme/theme1.xml><?xml version="1.0" encoding="utf-8"?>
<a:theme xmlns:a="http://schemas.openxmlformats.org/drawingml/2006/main" name="msg systems">
  <a:themeElements>
    <a:clrScheme name="msg neu">
      <a:dk1>
        <a:srgbClr val="000000"/>
      </a:dk1>
      <a:lt1>
        <a:srgbClr val="FFFFFF"/>
      </a:lt1>
      <a:dk2>
        <a:srgbClr val="3F3F3F"/>
      </a:dk2>
      <a:lt2>
        <a:srgbClr val="CBCBCB"/>
      </a:lt2>
      <a:accent1>
        <a:srgbClr val="60A3BC"/>
      </a:accent1>
      <a:accent2>
        <a:srgbClr val="841439"/>
      </a:accent2>
      <a:accent3>
        <a:srgbClr val="1E4A35"/>
      </a:accent3>
      <a:accent4>
        <a:srgbClr val="D08B01"/>
      </a:accent4>
      <a:accent5>
        <a:srgbClr val="8EA499"/>
      </a:accent5>
      <a:accent6>
        <a:srgbClr val="E8B380"/>
      </a:accent6>
      <a:hlink>
        <a:srgbClr val="60A3BC"/>
      </a:hlink>
      <a:folHlink>
        <a:srgbClr val="60A3B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85187AD7AFBB48A224A8B07ACE053D" ma:contentTypeVersion="4" ma:contentTypeDescription="Create a new document." ma:contentTypeScope="" ma:versionID="489ce29bc6687b798383bf5c331f5a75">
  <xsd:schema xmlns:xsd="http://www.w3.org/2001/XMLSchema" xmlns:xs="http://www.w3.org/2001/XMLSchema" xmlns:p="http://schemas.microsoft.com/office/2006/metadata/properties" xmlns:ns2="1c37fe22-94c4-4d54-97aa-198d17529ade" targetNamespace="http://schemas.microsoft.com/office/2006/metadata/properties" ma:root="true" ma:fieldsID="275f90235da396e0a197273e0ac63777" ns2:_="">
    <xsd:import namespace="1c37fe22-94c4-4d54-97aa-198d17529a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37fe22-94c4-4d54-97aa-198d17529ad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4322C9C-AE49-4926-A031-641521251F59}"/>
</file>

<file path=customXml/itemProps2.xml><?xml version="1.0" encoding="utf-8"?>
<ds:datastoreItem xmlns:ds="http://schemas.openxmlformats.org/officeDocument/2006/customXml" ds:itemID="{17ADB1DE-272D-45D8-A153-9119CB464086}"/>
</file>

<file path=customXml/itemProps3.xml><?xml version="1.0" encoding="utf-8"?>
<ds:datastoreItem xmlns:ds="http://schemas.openxmlformats.org/officeDocument/2006/customXml" ds:itemID="{44C7BF1E-90E4-469E-8410-1984DB4AD736}"/>
</file>

<file path=docProps/app.xml><?xml version="1.0" encoding="utf-8"?>
<Properties xmlns="http://schemas.openxmlformats.org/officeDocument/2006/extended-properties" xmlns:vt="http://schemas.openxmlformats.org/officeDocument/2006/docPropsVTypes">
  <TotalTime>15189</TotalTime>
  <Words>2185</Words>
  <Application>Microsoft Macintosh PowerPoint</Application>
  <PresentationFormat>On-screen Show (4:3)</PresentationFormat>
  <Paragraphs>326</Paragraphs>
  <Slides>33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Aharoni</vt:lpstr>
      <vt:lpstr>Arial</vt:lpstr>
      <vt:lpstr>Berlin Sans FB</vt:lpstr>
      <vt:lpstr>Bradley Hand ITC</vt:lpstr>
      <vt:lpstr>Courier New</vt:lpstr>
      <vt:lpstr>Noto Sans Symbols</vt:lpstr>
      <vt:lpstr>msg systems</vt:lpstr>
      <vt:lpstr>PowerPoint Presentation</vt:lpstr>
      <vt:lpstr>Übersicht</vt:lpstr>
      <vt:lpstr>Dynamische Bindung II</vt:lpstr>
      <vt:lpstr>Virtuelle Methoden </vt:lpstr>
      <vt:lpstr>Virtuelle Destruktoren II</vt:lpstr>
      <vt:lpstr>Rein virtuelle Methoden </vt:lpstr>
      <vt:lpstr>Abstrakte Klassen</vt:lpstr>
      <vt:lpstr>Beispiel - Abstrakte Klassen in UML</vt:lpstr>
      <vt:lpstr>Typumwandlung in C++</vt:lpstr>
      <vt:lpstr>Upcasting/Downcasting I</vt:lpstr>
      <vt:lpstr>Upcasting/Downcasting II</vt:lpstr>
      <vt:lpstr>Typumwandlung in C++</vt:lpstr>
      <vt:lpstr>Typumwandlung in C++</vt:lpstr>
      <vt:lpstr>Typumwandlung in C++</vt:lpstr>
      <vt:lpstr>Typumwandlung in C++</vt:lpstr>
      <vt:lpstr>Funktions-Zeiger Funktion pointers</vt:lpstr>
      <vt:lpstr>Adresse einer Funktion</vt:lpstr>
      <vt:lpstr>Funktionszeiger</vt:lpstr>
      <vt:lpstr>Beispiel - Deklaration und Aufruf</vt:lpstr>
      <vt:lpstr>Lambda-Ausdrücke (lambda expressions)</vt:lpstr>
      <vt:lpstr>Lambda Ausdrücke I</vt:lpstr>
      <vt:lpstr>Lambda Ausdrücke II</vt:lpstr>
      <vt:lpstr>Lambda Ausdrücke III</vt:lpstr>
      <vt:lpstr>Lambda Ausdrücke – Beispiel 1</vt:lpstr>
      <vt:lpstr>Lambda Ausdrücke  – Beispiel 2</vt:lpstr>
      <vt:lpstr>Lambda Ausdrücke  – Beispiel 3</vt:lpstr>
      <vt:lpstr>Lambda Ausdrücke – Beispiel 1 erweitert</vt:lpstr>
      <vt:lpstr>Lambda Ausdrücke – Beispiel 4</vt:lpstr>
      <vt:lpstr>Lambda expressions  – Beispiel 5</vt:lpstr>
      <vt:lpstr>Lambda expressions  – Beispiel 6</vt:lpstr>
      <vt:lpstr>erase–remove idiom</vt:lpstr>
      <vt:lpstr>Lambda expressions  – Beispiel 7</vt:lpstr>
      <vt:lpstr>Fragen und Antworten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Dominik Knoll</cp:lastModifiedBy>
  <cp:revision>163</cp:revision>
  <cp:lastPrinted>2021-04-13T06:58:54Z</cp:lastPrinted>
  <dcterms:modified xsi:type="dcterms:W3CDTF">2023-04-25T16:40:36Z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0x0101009F85187AD7AFBB48A224A8B07ACE053D</vt:lpwstr>
  </property>
</Properties>
</file>