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309" r:id="rId2"/>
    <p:sldId id="328" r:id="rId3"/>
    <p:sldId id="329" r:id="rId4"/>
    <p:sldId id="325" r:id="rId5"/>
    <p:sldId id="326" r:id="rId6"/>
    <p:sldId id="327" r:id="rId7"/>
    <p:sldId id="324" r:id="rId8"/>
    <p:sldId id="317" r:id="rId9"/>
    <p:sldId id="282" r:id="rId10"/>
    <p:sldId id="288" r:id="rId11"/>
    <p:sldId id="330" r:id="rId12"/>
    <p:sldId id="331" r:id="rId13"/>
    <p:sldId id="318" r:id="rId14"/>
    <p:sldId id="283" r:id="rId15"/>
    <p:sldId id="285" r:id="rId16"/>
    <p:sldId id="286" r:id="rId17"/>
    <p:sldId id="287" r:id="rId18"/>
    <p:sldId id="307" r:id="rId19"/>
    <p:sldId id="284" r:id="rId20"/>
    <p:sldId id="332" r:id="rId21"/>
    <p:sldId id="319" r:id="rId22"/>
    <p:sldId id="267" r:id="rId23"/>
    <p:sldId id="268" r:id="rId24"/>
    <p:sldId id="311" r:id="rId25"/>
    <p:sldId id="262" r:id="rId26"/>
    <p:sldId id="257" r:id="rId27"/>
    <p:sldId id="312" r:id="rId28"/>
    <p:sldId id="258" r:id="rId29"/>
    <p:sldId id="259" r:id="rId30"/>
    <p:sldId id="260" r:id="rId31"/>
    <p:sldId id="261" r:id="rId32"/>
    <p:sldId id="263" r:id="rId33"/>
    <p:sldId id="264" r:id="rId34"/>
    <p:sldId id="265" r:id="rId35"/>
    <p:sldId id="266" r:id="rId36"/>
    <p:sldId id="316" r:id="rId37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D4DEF17-5F35-6949-819E-DBA618612D21}">
          <p14:sldIdLst>
            <p14:sldId id="309"/>
            <p14:sldId id="328"/>
            <p14:sldId id="329"/>
          </p14:sldIdLst>
        </p14:section>
        <p14:section name="Untitled Section" id="{1CBF1819-3A46-404D-B691-37D17B28AD53}">
          <p14:sldIdLst>
            <p14:sldId id="325"/>
            <p14:sldId id="326"/>
            <p14:sldId id="327"/>
            <p14:sldId id="324"/>
          </p14:sldIdLst>
        </p14:section>
        <p14:section name="Variablen" id="{E78FDD99-7C1D-EE40-8B17-38FF7575AF70}">
          <p14:sldIdLst>
            <p14:sldId id="317"/>
            <p14:sldId id="282"/>
            <p14:sldId id="288"/>
            <p14:sldId id="330"/>
            <p14:sldId id="331"/>
            <p14:sldId id="318"/>
            <p14:sldId id="283"/>
            <p14:sldId id="285"/>
            <p14:sldId id="286"/>
            <p14:sldId id="287"/>
            <p14:sldId id="307"/>
            <p14:sldId id="284"/>
            <p14:sldId id="332"/>
            <p14:sldId id="319"/>
            <p14:sldId id="267"/>
            <p14:sldId id="268"/>
          </p14:sldIdLst>
        </p14:section>
        <p14:section name="Variable und Konstante" id="{8C289617-84AF-144A-9634-7568320486C4}">
          <p14:sldIdLst>
            <p14:sldId id="311"/>
            <p14:sldId id="262"/>
            <p14:sldId id="257"/>
          </p14:sldIdLst>
        </p14:section>
        <p14:section name="Funktionen" id="{8A326A39-266F-2143-AD7E-F3D2EF2EAA3D}">
          <p14:sldIdLst>
            <p14:sldId id="312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</p14:sldIdLst>
        </p14:section>
        <p14:section name="End" id="{CCEFF242-A3EB-F14E-A985-E30FE0CD945B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"/>
    <p:restoredTop sz="96860"/>
  </p:normalViewPr>
  <p:slideViewPr>
    <p:cSldViewPr snapToGrid="0" snapToObjects="1">
      <p:cViewPr varScale="1">
        <p:scale>
          <a:sx n="137" d="100"/>
          <a:sy n="137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440" y="2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C487D2-637D-4B45-A7A9-33F94E201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37220-F551-A443-B698-A43E80307F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AF269-1D3E-A340-9DCC-9CAE1C02DCF8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DF3AE-E314-6E4B-88B0-2CF426F65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41454-A912-C948-9D27-C585AE48F9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010B1-DAF2-0046-AD6F-AFCEB5C8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2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289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3664c8e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03664c8ee_0_2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7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03664c8e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03664c8ee_0_2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03664c8ee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03664c8ee_0_2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03664c8e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03664c8ee_0_2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3664c8e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03664c8ee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3664c8e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03664c8ee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040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03664c8e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03664c8ee_0_2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03664c8e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03664c8ee_0_2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978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3664c8ee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03664c8ee_0_5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59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03664c8ee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03664c8ee_0_5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02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f742703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f742703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3664c8e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03664c8ee_0_1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dfe9995b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fdfe9995b_0_8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03664c8e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03664c8ee_0_5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3664c8ee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3664c8ee_0_5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3664c8ee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3664c8ee_0_55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3664c8ee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3664c8ee_0_58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03664c8e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03664c8ee_0_1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03664c8e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03664c8ee_0_1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3664c8e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3664c8ee_0_14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03664c8e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03664c8ee_0_3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f742703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f742703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0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fbdc01b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efbdc01b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71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fbdc01b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efbdc01b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373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efbdc01b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efbdc01b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236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03664c8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03664c8ee_0_2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3664c8e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03664c8ee_0_2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51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03664c8e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03664c8ee_0_2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86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msg)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3779838"/>
            <a:ext cx="10080600" cy="3779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95625" tIns="47800" rIns="95625" bIns="47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283360" y="4152472"/>
            <a:ext cx="8153700" cy="16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283360" y="5931237"/>
            <a:ext cx="8153700" cy="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895604" y="2806400"/>
            <a:ext cx="1797300" cy="19470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95625" tIns="47800" rIns="95625" bIns="47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1074855" y="588441"/>
            <a:ext cx="5865817" cy="565558"/>
            <a:chOff x="1056265" y="533830"/>
            <a:chExt cx="5764364" cy="51307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625" tIns="47800" rIns="95625" bIns="47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95625" tIns="47800" rIns="95625" bIns="47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95625" tIns="47800" rIns="95625" bIns="47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95625" tIns="47800" rIns="95625" bIns="47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95625" tIns="47800" rIns="95625" bIns="47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2;p2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xx" sz="15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500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with Contact Details (msg)">
  <p:cSld name="Final Slide with Contact Details (msg)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0"/>
            <a:ext cx="10080600" cy="3779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95625" tIns="47800" rIns="95625" bIns="47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>
            <a:spLocks noGrp="1"/>
          </p:cNvSpPr>
          <p:nvPr>
            <p:ph type="pic" idx="2"/>
          </p:nvPr>
        </p:nvSpPr>
        <p:spPr>
          <a:xfrm>
            <a:off x="1282695" y="684222"/>
            <a:ext cx="6738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69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5500" marR="0" lvl="2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22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589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28900" marR="0" lvl="5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11500" marR="0" lvl="6" indent="-247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81400" marR="0" lvl="7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64000" marR="0" lvl="8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>
            <a:spLocks noGrp="1"/>
          </p:cNvSpPr>
          <p:nvPr>
            <p:ph type="pic" idx="3"/>
          </p:nvPr>
        </p:nvSpPr>
        <p:spPr>
          <a:xfrm>
            <a:off x="1282695" y="2066339"/>
            <a:ext cx="6738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69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5500" marR="0" lvl="2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22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589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28900" marR="0" lvl="5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11500" marR="0" lvl="6" indent="-247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81400" marR="0" lvl="7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64000" marR="0" lvl="8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7895604" y="2806400"/>
            <a:ext cx="1797300" cy="19470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95625" tIns="47800" rIns="95625" bIns="478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>
            <a:off x="1074855" y="6132202"/>
            <a:ext cx="5865817" cy="565558"/>
            <a:chOff x="1056265" y="533830"/>
            <a:chExt cx="5764364" cy="513071"/>
          </a:xfrm>
        </p:grpSpPr>
        <p:grpSp>
          <p:nvGrpSpPr>
            <p:cNvPr id="44" name="Google Shape;44;p4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5625" tIns="47800" rIns="95625" bIns="47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95625" tIns="47800" rIns="95625" bIns="47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95625" tIns="47800" rIns="95625" bIns="47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95625" tIns="47800" rIns="95625" bIns="47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95625" tIns="47800" rIns="95625" bIns="478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" name="Google Shape;50;p4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xx" sz="15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5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msg)">
  <p:cSld name="Title and Content (msg)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387715" y="148018"/>
            <a:ext cx="7586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387715" y="6558719"/>
            <a:ext cx="7585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b" anchorCtr="0">
            <a:noAutofit/>
          </a:bodyPr>
          <a:lstStyle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AutoNum type="arabicPeriod"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387715" y="454980"/>
            <a:ext cx="75855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9215965" y="7248585"/>
            <a:ext cx="477000" cy="24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‹#›</a:t>
            </a:fld>
            <a:endParaRPr lang="zxx"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3"/>
          </p:nvPr>
        </p:nvSpPr>
        <p:spPr>
          <a:xfrm>
            <a:off x="381254" y="1800673"/>
            <a:ext cx="9311700" cy="4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14625" y="65350"/>
            <a:ext cx="1242295" cy="1242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(msg)">
  <p:cSld name="Title and two Contents (msg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387715" y="454980"/>
            <a:ext cx="75855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379639" y="1800673"/>
            <a:ext cx="4488300" cy="4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2"/>
          </p:nvPr>
        </p:nvSpPr>
        <p:spPr>
          <a:xfrm>
            <a:off x="5242851" y="1800673"/>
            <a:ext cx="4442400" cy="4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3"/>
          </p:nvPr>
        </p:nvSpPr>
        <p:spPr>
          <a:xfrm>
            <a:off x="387715" y="148018"/>
            <a:ext cx="7586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4"/>
          </p:nvPr>
        </p:nvSpPr>
        <p:spPr>
          <a:xfrm>
            <a:off x="387715" y="6558719"/>
            <a:ext cx="7585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b" anchorCtr="0">
            <a:noAutofit/>
          </a:bodyPr>
          <a:lstStyle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AutoNum type="arabicPeriod"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8514250" y="268489"/>
            <a:ext cx="1207146" cy="413827"/>
            <a:chOff x="561" y="2269"/>
            <a:chExt cx="4746" cy="1502"/>
          </a:xfrm>
        </p:grpSpPr>
        <p:sp>
          <p:nvSpPr>
            <p:cNvPr id="68" name="Google Shape;68;p6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msg)">
  <p:cSld name="Title only (msg)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387715" y="148018"/>
            <a:ext cx="7586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2"/>
          </p:nvPr>
        </p:nvSpPr>
        <p:spPr>
          <a:xfrm>
            <a:off x="387715" y="6558719"/>
            <a:ext cx="75855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b" anchorCtr="0">
            <a:noAutofit/>
          </a:bodyPr>
          <a:lstStyle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AutoNum type="arabicPeriod"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8514250" y="268489"/>
            <a:ext cx="1207146" cy="413827"/>
            <a:chOff x="561" y="2269"/>
            <a:chExt cx="4746" cy="1502"/>
          </a:xfrm>
        </p:grpSpPr>
        <p:sp>
          <p:nvSpPr>
            <p:cNvPr id="79" name="Google Shape;79;p7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387715" y="454980"/>
            <a:ext cx="75855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id Image (msg)">
  <p:cSld name="Solid Image (msg)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8"/>
          <p:cNvGrpSpPr/>
          <p:nvPr/>
        </p:nvGrpSpPr>
        <p:grpSpPr>
          <a:xfrm>
            <a:off x="8514250" y="268489"/>
            <a:ext cx="1207146" cy="413827"/>
            <a:chOff x="561" y="2269"/>
            <a:chExt cx="4746" cy="1502"/>
          </a:xfrm>
        </p:grpSpPr>
        <p:sp>
          <p:nvSpPr>
            <p:cNvPr id="87" name="Google Shape;87;p8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95625" tIns="47800" rIns="95625" bIns="478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387715" y="454980"/>
            <a:ext cx="75855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93" name="Google Shape;93;p8"/>
          <p:cNvSpPr>
            <a:spLocks noGrp="1"/>
          </p:cNvSpPr>
          <p:nvPr>
            <p:ph type="pic" idx="2"/>
          </p:nvPr>
        </p:nvSpPr>
        <p:spPr>
          <a:xfrm>
            <a:off x="0" y="1394122"/>
            <a:ext cx="10080600" cy="57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969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25500" marR="0" lvl="2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92200" marR="0" lvl="3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58900" marR="0" lvl="4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628900" marR="0" lvl="5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11500" marR="0" lvl="6" indent="-247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581400" marR="0" lvl="7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064000" marR="0" lvl="8" indent="-2349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387715" y="148018"/>
            <a:ext cx="75861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  <a:defRPr sz="15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170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SzPts val="17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/>
            </a:lvl5pPr>
            <a:lvl6pPr marL="0" marR="0" lvl="5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6pPr>
            <a:lvl7pPr marL="0" marR="0" lvl="6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7pPr>
            <a:lvl8pPr marL="0" marR="0" lvl="7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8pPr>
            <a:lvl9pPr marL="0" marR="0" lvl="8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23775" y="97150"/>
            <a:ext cx="1242295" cy="124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‹#›</a:t>
            </a:fld>
            <a:endParaRPr lang="zx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9pPr>
          </a:lstStyle>
          <a:p>
            <a:endParaRPr/>
          </a:p>
        </p:txBody>
      </p:sp>
      <p:pic>
        <p:nvPicPr>
          <p:cNvPr id="117" name="Google Shape;11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5575" y="118350"/>
            <a:ext cx="1242295" cy="124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119" name="Google Shape;119;p11"/>
          <p:cNvSpPr txBox="1"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‹#›</a:t>
            </a:fld>
            <a:endParaRPr lang="zx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 b="0" i="0" u="none" strike="noStrike" cap="none"/>
            </a:lvl5pPr>
            <a:lvl6pPr marL="0" marR="0" lvl="5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6pPr>
            <a:lvl7pPr marL="0" marR="0" lvl="6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7pPr>
            <a:lvl8pPr marL="0" marR="0" lvl="7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8pPr>
            <a:lvl9pPr marL="0" marR="0" lvl="8" indent="0" algn="l" rtl="0">
              <a:spcBef>
                <a:spcPts val="500"/>
              </a:spcBef>
              <a:spcAft>
                <a:spcPts val="0"/>
              </a:spcAft>
              <a:buSzPts val="19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23" name="Google Shape;12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98000" y="86550"/>
            <a:ext cx="1242295" cy="124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2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sp>
        <p:nvSpPr>
          <p:cNvPr id="125" name="Google Shape;125;p12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‹#›</a:t>
            </a:fld>
            <a:endParaRPr lang="zx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715" y="454980"/>
            <a:ext cx="75855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indent="0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0" marR="0" lvl="2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35100" marR="0" lvl="3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17700" marR="0" lvl="4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87600" marR="0" lvl="5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70200" marR="0" lvl="6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22700" marR="0" lvl="8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  <a:endParaRPr dirty="0"/>
          </a:p>
        </p:txBody>
      </p:sp>
      <p:cxnSp>
        <p:nvCxnSpPr>
          <p:cNvPr id="8" name="Google Shape;8;p1"/>
          <p:cNvCxnSpPr/>
          <p:nvPr/>
        </p:nvCxnSpPr>
        <p:spPr>
          <a:xfrm>
            <a:off x="387716" y="-403183"/>
            <a:ext cx="0" cy="3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9692909" y="-403183"/>
            <a:ext cx="0" cy="3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1"/>
          <p:cNvCxnSpPr/>
          <p:nvPr/>
        </p:nvCxnSpPr>
        <p:spPr>
          <a:xfrm>
            <a:off x="387716" y="7621703"/>
            <a:ext cx="0" cy="3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9692909" y="7621703"/>
            <a:ext cx="0" cy="3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-213616" y="6419068"/>
            <a:ext cx="0" cy="27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-213616" y="1647156"/>
            <a:ext cx="0" cy="27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10308411" y="6419068"/>
            <a:ext cx="0" cy="27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"/>
          <p:cNvCxnSpPr/>
          <p:nvPr/>
        </p:nvCxnSpPr>
        <p:spPr>
          <a:xfrm>
            <a:off x="10308411" y="1647156"/>
            <a:ext cx="0" cy="27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0" y="7152633"/>
            <a:ext cx="10080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1408661"/>
            <a:ext cx="10080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379639" y="1800674"/>
            <a:ext cx="9313200" cy="47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40680" y="31680"/>
            <a:ext cx="9071640" cy="6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sz="6600" b="1"/>
              <a:t>Objekt</a:t>
            </a:r>
            <a:r>
              <a:rPr lang="en-US" sz="6600" b="1"/>
              <a:t>-O</a:t>
            </a:r>
            <a:r>
              <a:rPr lang="zxx" sz="6600" b="1"/>
              <a:t>rientierte</a:t>
            </a:r>
            <a:r>
              <a:rPr lang="zxx" sz="6600" b="1">
                <a:solidFill>
                  <a:schemeClr val="accent2"/>
                </a:solidFill>
              </a:rPr>
              <a:t> Programmierung</a:t>
            </a:r>
            <a:endParaRPr sz="6600" b="1">
              <a:solidFill>
                <a:schemeClr val="accent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928" y="4764024"/>
            <a:ext cx="3577789" cy="208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2;p13">
            <a:extLst>
              <a:ext uri="{FF2B5EF4-FFF2-40B4-BE49-F238E27FC236}">
                <a16:creationId xmlns:a16="http://schemas.microsoft.com/office/drawing/2014/main" id="{B01EA87D-EF03-E54F-AA9F-1D41754513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-1" b="-2924"/>
          <a:stretch/>
        </p:blipFill>
        <p:spPr>
          <a:xfrm>
            <a:off x="5750394" y="5299474"/>
            <a:ext cx="1552435" cy="17962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9D82B-214D-4D44-BCAC-9D581814A6B0}"/>
              </a:ext>
            </a:extLst>
          </p:cNvPr>
          <p:cNvSpPr txBox="1"/>
          <p:nvPr/>
        </p:nvSpPr>
        <p:spPr>
          <a:xfrm flipH="1">
            <a:off x="5750394" y="5268259"/>
            <a:ext cx="1552434" cy="78483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36000">
                <a:schemeClr val="l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>
            <a:spAutoFit/>
          </a:bodyPr>
          <a:lstStyle/>
          <a:p>
            <a:pPr algn="ctr"/>
            <a:r>
              <a:rPr lang="en-US" sz="4800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CDA609-816C-DE41-B336-699C3C20F8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algn="r"/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8B0DA-471B-AF4D-AE8C-47F4CEF18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1</a:t>
            </a:fld>
            <a:endParaRPr lang="zxx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7B528-B832-9C49-86D1-B8CFF6C082DA}"/>
              </a:ext>
            </a:extLst>
          </p:cNvPr>
          <p:cNvSpPr txBox="1"/>
          <p:nvPr/>
        </p:nvSpPr>
        <p:spPr>
          <a:xfrm>
            <a:off x="5486400" y="4454458"/>
            <a:ext cx="3068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Berlin Sans FB" panose="020E0602020502020306" pitchFamily="34" charset="77"/>
              </a:rPr>
              <a:t>VORLESUNG 2</a:t>
            </a:r>
          </a:p>
        </p:txBody>
      </p:sp>
    </p:spTree>
    <p:extLst>
      <p:ext uri="{BB962C8B-B14F-4D97-AF65-F5344CB8AC3E}">
        <p14:creationId xmlns:p14="http://schemas.microsoft.com/office/powerpoint/2010/main" val="192070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>
                <a:latin typeface="Courier New"/>
                <a:ea typeface="Courier New"/>
                <a:cs typeface="Courier New"/>
                <a:sym typeface="Courier New"/>
              </a:rPr>
              <a:t>sizeof()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4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der</a:t>
            </a:r>
            <a:r>
              <a:rPr lang="zxx" sz="2000">
                <a:solidFill>
                  <a:srgbClr val="841439"/>
                </a:solidFill>
              </a:rPr>
              <a:t> </a:t>
            </a:r>
            <a:r>
              <a:rPr lang="zxx" sz="20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sizeof()</a:t>
            </a:r>
            <a:r>
              <a:rPr lang="zxx" sz="2000"/>
              <a:t> Operator kann auf Typnamen und Ausdrücke angewandt werden</a:t>
            </a: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der </a:t>
            </a:r>
            <a:r>
              <a:rPr lang="zxx" sz="2000">
                <a:latin typeface="Courier New"/>
                <a:ea typeface="Courier New"/>
                <a:cs typeface="Courier New"/>
                <a:sym typeface="Courier New"/>
              </a:rPr>
              <a:t>sizeof()</a:t>
            </a:r>
            <a:r>
              <a:rPr lang="zxx" sz="2000"/>
              <a:t>  Operator gibt die Anzahl Bytes </a:t>
            </a:r>
            <a:r>
              <a:rPr lang="en-US" sz="2000" dirty="0"/>
              <a:t>der Variable </a:t>
            </a:r>
            <a:r>
              <a:rPr lang="en-US" sz="2000" dirty="0" err="1"/>
              <a:t>oder</a:t>
            </a:r>
            <a:r>
              <a:rPr lang="en-US" sz="2000" dirty="0"/>
              <a:t> des </a:t>
            </a:r>
            <a:r>
              <a:rPr lang="en-US" sz="2000" dirty="0" err="1"/>
              <a:t>Ausdrucks</a:t>
            </a:r>
            <a:r>
              <a:rPr lang="en-US" sz="2000" dirty="0"/>
              <a:t> </a:t>
            </a:r>
            <a:r>
              <a:rPr lang="zxx" sz="2000"/>
              <a:t>zurück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xx" sz="2000"/>
              <a:t>eine positive ganze Zahl in Vielfachen von</a:t>
            </a:r>
            <a:r>
              <a:rPr lang="zxx" sz="2000">
                <a:solidFill>
                  <a:srgbClr val="841439"/>
                </a:solidFill>
              </a:rPr>
              <a:t> </a:t>
            </a:r>
            <a:r>
              <a:rPr lang="zxx" sz="20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sizeof(char)</a:t>
            </a:r>
            <a:r>
              <a:rPr lang="zxx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xx" sz="2000">
                <a:latin typeface="Courier New"/>
                <a:ea typeface="Courier New"/>
                <a:cs typeface="Courier New"/>
                <a:sym typeface="Courier New"/>
              </a:rPr>
              <a:t>sizeof(char)</a:t>
            </a:r>
            <a:r>
              <a:rPr lang="zxx" sz="2000"/>
              <a:t> ist in C++ per Definition gleich 1.  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Ein </a:t>
            </a:r>
            <a:r>
              <a:rPr lang="zxx" sz="2000"/>
              <a:t>C++ Compiler </a:t>
            </a:r>
            <a:r>
              <a:rPr lang="en-US" sz="2000" dirty="0" err="1"/>
              <a:t>reserviert</a:t>
            </a:r>
            <a:r>
              <a:rPr lang="en-US" sz="2000" dirty="0"/>
              <a:t> </a:t>
            </a:r>
            <a:r>
              <a:rPr lang="zxx" sz="2000"/>
              <a:t>für char genau ein Byte</a:t>
            </a:r>
            <a:endParaRPr sz="2000"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Die </a:t>
            </a:r>
            <a:r>
              <a:rPr lang="en-US" sz="2000" dirty="0" err="1"/>
              <a:t>Grösse</a:t>
            </a:r>
            <a:r>
              <a:rPr lang="en-US" sz="2000" dirty="0"/>
              <a:t> von primitive </a:t>
            </a:r>
            <a:r>
              <a:rPr lang="en-US" sz="2000" dirty="0" err="1"/>
              <a:t>Datentypen</a:t>
            </a:r>
            <a:r>
              <a:rPr lang="en-US" sz="2000" dirty="0"/>
              <a:t> </a:t>
            </a:r>
            <a:r>
              <a:rPr lang="de-DE" sz="2000" dirty="0"/>
              <a:t>kann zwischen Compilern und </a:t>
            </a:r>
            <a:r>
              <a:rPr lang="de-DE" sz="2000" dirty="0" err="1"/>
              <a:t>Platform</a:t>
            </a:r>
            <a:r>
              <a:rPr lang="de-DE" sz="2000" dirty="0"/>
              <a:t> variieren, aber es gibt auch die C++ Standards</a:t>
            </a:r>
            <a:endParaRPr sz="2000" dirty="0"/>
          </a:p>
        </p:txBody>
      </p:sp>
      <p:sp>
        <p:nvSpPr>
          <p:cNvPr id="395" name="Google Shape;395;p4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Variablen</a:t>
            </a:r>
            <a:r>
              <a:rPr lang="en-GB" dirty="0">
                <a:solidFill>
                  <a:srgbClr val="841439"/>
                </a:solidFill>
              </a:rPr>
              <a:t> und Zeiger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96" name="Google Shape;396;p45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CF1193D8-67D5-9349-A095-EB8D738FFEDE}"/>
              </a:ext>
            </a:extLst>
          </p:cNvPr>
          <p:cNvSpPr/>
          <p:nvPr/>
        </p:nvSpPr>
        <p:spPr>
          <a:xfrm flipH="1">
            <a:off x="8632677" y="5102812"/>
            <a:ext cx="445062" cy="687823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C8C69-9361-284E-BBC8-6DF923A0A5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10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361821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Variablen</a:t>
            </a:r>
            <a:r>
              <a:rPr lang="en-GB" dirty="0">
                <a:solidFill>
                  <a:srgbClr val="841439"/>
                </a:solidFill>
              </a:rPr>
              <a:t> und Zeiger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96" name="Google Shape;396;p45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C8C69-9361-284E-BBC8-6DF923A0A5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11</a:t>
            </a:fld>
            <a:endParaRPr lang="zxx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F4206-91D8-9B40-D9B7-11F7E371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700" cy="738126"/>
          </a:xfrm>
        </p:spPr>
        <p:txBody>
          <a:bodyPr/>
          <a:lstStyle/>
          <a:p>
            <a:r>
              <a:rPr lang="en-RU" dirty="0"/>
              <a:t>Größe</a:t>
            </a:r>
          </a:p>
        </p:txBody>
      </p:sp>
      <p:pic>
        <p:nvPicPr>
          <p:cNvPr id="8" name="Google Shape;402;p46">
            <a:extLst>
              <a:ext uri="{FF2B5EF4-FFF2-40B4-BE49-F238E27FC236}">
                <a16:creationId xmlns:a16="http://schemas.microsoft.com/office/drawing/2014/main" id="{00F1CF37-E88D-32A5-0A01-0745A28670E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r="6358"/>
          <a:stretch/>
        </p:blipFill>
        <p:spPr>
          <a:xfrm>
            <a:off x="947091" y="851876"/>
            <a:ext cx="7585500" cy="62936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A75147B9-CF4D-BE39-9828-4A5C0F040BB5}"/>
              </a:ext>
            </a:extLst>
          </p:cNvPr>
          <p:cNvSpPr/>
          <p:nvPr/>
        </p:nvSpPr>
        <p:spPr>
          <a:xfrm rot="5400000">
            <a:off x="7650404" y="487739"/>
            <a:ext cx="830424" cy="365289"/>
          </a:xfrm>
          <a:prstGeom prst="rightArrow">
            <a:avLst>
              <a:gd name="adj1" fmla="val 36444"/>
              <a:gd name="adj2" fmla="val 7405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3FC3C-9994-205A-32BA-9491F3CB1F9B}"/>
              </a:ext>
            </a:extLst>
          </p:cNvPr>
          <p:cNvSpPr txBox="1"/>
          <p:nvPr/>
        </p:nvSpPr>
        <p:spPr>
          <a:xfrm>
            <a:off x="5975557" y="182754"/>
            <a:ext cx="2090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RU" dirty="0"/>
              <a:t>uf 64 Bit Architekturen</a:t>
            </a:r>
          </a:p>
        </p:txBody>
      </p:sp>
    </p:spTree>
    <p:extLst>
      <p:ext uri="{BB962C8B-B14F-4D97-AF65-F5344CB8AC3E}">
        <p14:creationId xmlns:p14="http://schemas.microsoft.com/office/powerpoint/2010/main" val="25206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Variablen</a:t>
            </a:r>
            <a:r>
              <a:rPr lang="en-GB" dirty="0">
                <a:solidFill>
                  <a:srgbClr val="841439"/>
                </a:solidFill>
              </a:rPr>
              <a:t> und Zeiger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96" name="Google Shape;396;p45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C8C69-9361-284E-BBC8-6DF923A0A5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12</a:t>
            </a:fld>
            <a:endParaRPr lang="zxx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7F4206-91D8-9B40-D9B7-11F7E371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01319"/>
            <a:ext cx="9071700" cy="928559"/>
          </a:xfrm>
        </p:spPr>
        <p:txBody>
          <a:bodyPr/>
          <a:lstStyle/>
          <a:p>
            <a:r>
              <a:rPr lang="en-RU" dirty="0"/>
              <a:t>Wertebereich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FB4569-6467-FB5F-4C45-CDA11DCA9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07" y="1430894"/>
            <a:ext cx="8236395" cy="56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3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63" y="3148787"/>
            <a:ext cx="9071700" cy="1262100"/>
          </a:xfrm>
        </p:spPr>
        <p:txBody>
          <a:bodyPr/>
          <a:lstStyle/>
          <a:p>
            <a:r>
              <a:rPr lang="en-US" sz="9600" b="1" dirty="0">
                <a:latin typeface="Bradley Hand ITC" panose="03070402050302030203" pitchFamily="66" charset="77"/>
              </a:rPr>
              <a:t>Zeiger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2B517-0B8B-874C-A529-44A0D4852F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9E112-9809-A34D-ADAC-28AEB952CB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13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74078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25" y="3407750"/>
            <a:ext cx="5277750" cy="15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Allgemeines über </a:t>
            </a:r>
            <a:r>
              <a:rPr lang="zxx" b="1"/>
              <a:t>Zeiger</a:t>
            </a:r>
            <a:endParaRPr b="1" dirty="0"/>
          </a:p>
        </p:txBody>
      </p:sp>
      <p:sp>
        <p:nvSpPr>
          <p:cNvPr id="352" name="Google Shape;352;p40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Zeiger sind Variablen, die Speicheradressen speichern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Sie ermöglichen es uns, Daten flexibler zu bearbeiten</a:t>
            </a: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Dereferencing bedeutet, auf den Wert zuzugreifen, auf den ein Zeiger zeigt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Dereferenzierungsoperator: </a:t>
            </a:r>
            <a:r>
              <a:rPr lang="zxx" sz="20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20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Adressoperator: </a:t>
            </a:r>
            <a:r>
              <a:rPr lang="zxx" sz="20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endParaRPr sz="20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 b="1">
                <a:solidFill>
                  <a:srgbClr val="841439"/>
                </a:solidFill>
              </a:rPr>
              <a:t>Null Pointer</a:t>
            </a:r>
            <a:r>
              <a:rPr lang="zxx" sz="2000"/>
              <a:t> ist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xx" sz="2000"/>
              <a:t>ein Zeiger der auf 0 gesetzt</a:t>
            </a:r>
            <a:r>
              <a:rPr lang="de-DE" sz="2000" dirty="0"/>
              <a:t> ist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xx" sz="2000"/>
              <a:t>ungültiger Zeiger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xx" sz="200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nullptr </a:t>
            </a:r>
            <a:r>
              <a:rPr lang="zxx" sz="2000"/>
              <a:t>in C++</a:t>
            </a:r>
            <a:endParaRPr sz="2000"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Zeiger werden auf 0 (oder NULL) gesetzt, um anzugeben, dass sie derzeit nicht gültig sind</a:t>
            </a:r>
            <a:r>
              <a:rPr lang="en-US" sz="2000" dirty="0"/>
              <a:t>.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Man muss</a:t>
            </a:r>
            <a:r>
              <a:rPr lang="zxx" sz="2000"/>
              <a:t> prüfen, ob ein Zeiger null ist, bevor wir den Wert nehmen!</a:t>
            </a: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53" name="Google Shape;353;p40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Variablen</a:t>
            </a:r>
            <a:r>
              <a:rPr lang="en-GB" dirty="0">
                <a:solidFill>
                  <a:srgbClr val="841439"/>
                </a:solidFill>
              </a:rPr>
              <a:t> und Zeiger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54" name="Google Shape;354;p40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69CBDA-165A-5546-AB63-C22F58308F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14</a:t>
            </a:fld>
            <a:endParaRPr lang="zx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05455-90E1-2548-B7D1-EC57181926A7}"/>
              </a:ext>
            </a:extLst>
          </p:cNvPr>
          <p:cNvSpPr txBox="1"/>
          <p:nvPr/>
        </p:nvSpPr>
        <p:spPr>
          <a:xfrm>
            <a:off x="8172956" y="380755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Zeiger</a:t>
            </a:r>
            <a:r>
              <a:rPr lang="de-DE" dirty="0"/>
              <a:t> anhand von Beispielen 1</a:t>
            </a:r>
            <a:endParaRPr dirty="0"/>
          </a:p>
        </p:txBody>
      </p:sp>
      <p:sp>
        <p:nvSpPr>
          <p:cNvPr id="369" name="Google Shape;369;p42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Variablen</a:t>
            </a:r>
            <a:r>
              <a:rPr lang="en-GB" dirty="0">
                <a:solidFill>
                  <a:srgbClr val="841439"/>
                </a:solidFill>
              </a:rPr>
              <a:t> und Zeiger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70" name="Google Shape;370;p42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371" name="Google Shape;371;p42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730" t="949" r="4401" b="2858"/>
          <a:stretch/>
        </p:blipFill>
        <p:spPr>
          <a:xfrm>
            <a:off x="773723" y="1500554"/>
            <a:ext cx="8635999" cy="5538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2F9637-CFFB-3B4E-B944-63BDEA4503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15</a:t>
            </a:fld>
            <a:endParaRPr lang="zxx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Zeiger</a:t>
            </a:r>
            <a:r>
              <a:rPr lang="de-DE" dirty="0"/>
              <a:t> anhand von Beispielen 2</a:t>
            </a:r>
            <a:endParaRPr dirty="0"/>
          </a:p>
        </p:txBody>
      </p:sp>
      <p:sp>
        <p:nvSpPr>
          <p:cNvPr id="377" name="Google Shape;377;p43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Variablen</a:t>
            </a:r>
            <a:r>
              <a:rPr lang="en-GB" dirty="0">
                <a:solidFill>
                  <a:srgbClr val="841439"/>
                </a:solidFill>
              </a:rPr>
              <a:t> und Zeiger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78" name="Google Shape;378;p43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379" name="Google Shape;379;p43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2682" r="5217" b="4064"/>
          <a:stretch/>
        </p:blipFill>
        <p:spPr>
          <a:xfrm>
            <a:off x="152400" y="1563420"/>
            <a:ext cx="9423869" cy="5314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275E46-CFFC-6549-8102-2A29FC827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16</a:t>
            </a:fld>
            <a:endParaRPr lang="zxx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Zeiger</a:t>
            </a:r>
            <a:r>
              <a:rPr lang="de-DE" dirty="0"/>
              <a:t> anhand von Beispielen 3</a:t>
            </a:r>
            <a:endParaRPr dirty="0"/>
          </a:p>
        </p:txBody>
      </p:sp>
      <p:sp>
        <p:nvSpPr>
          <p:cNvPr id="385" name="Google Shape;385;p44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Variablen</a:t>
            </a:r>
            <a:r>
              <a:rPr lang="en-GB" dirty="0">
                <a:solidFill>
                  <a:srgbClr val="841439"/>
                </a:solidFill>
              </a:rPr>
              <a:t> und Zeiger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86" name="Google Shape;386;p44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387" name="Google Shape;387;p4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019" y="1563425"/>
            <a:ext cx="8819242" cy="55226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61;p41">
            <a:extLst>
              <a:ext uri="{FF2B5EF4-FFF2-40B4-BE49-F238E27FC236}">
                <a16:creationId xmlns:a16="http://schemas.microsoft.com/office/drawing/2014/main" id="{E0391B91-246C-8C42-B53B-9125E6577007}"/>
              </a:ext>
            </a:extLst>
          </p:cNvPr>
          <p:cNvSpPr txBox="1">
            <a:spLocks/>
          </p:cNvSpPr>
          <p:nvPr/>
        </p:nvSpPr>
        <p:spPr>
          <a:xfrm>
            <a:off x="908602" y="4962177"/>
            <a:ext cx="2708537" cy="57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GB" sz="1600" i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-GB" sz="1600" i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darr</a:t>
            </a:r>
            <a:r>
              <a:rPr lang="en-GB" sz="1600" i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[2];</a:t>
            </a:r>
            <a:br>
              <a:rPr lang="en-GB" sz="1600" i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 i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pd = &amp;</a:t>
            </a:r>
            <a:r>
              <a:rPr lang="en-GB" sz="1600" i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darr</a:t>
            </a:r>
            <a:r>
              <a:rPr lang="en-GB" sz="1600" i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6489F3CE-EA2B-E24B-B4E9-7DB65D7EAE49}"/>
              </a:ext>
            </a:extLst>
          </p:cNvPr>
          <p:cNvSpPr/>
          <p:nvPr/>
        </p:nvSpPr>
        <p:spPr>
          <a:xfrm flipH="1">
            <a:off x="9174844" y="3980836"/>
            <a:ext cx="445062" cy="687823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Lightning Bolt 9">
            <a:extLst>
              <a:ext uri="{FF2B5EF4-FFF2-40B4-BE49-F238E27FC236}">
                <a16:creationId xmlns:a16="http://schemas.microsoft.com/office/drawing/2014/main" id="{916BB284-6E83-E143-B7FD-93B7312E1351}"/>
              </a:ext>
            </a:extLst>
          </p:cNvPr>
          <p:cNvSpPr/>
          <p:nvPr/>
        </p:nvSpPr>
        <p:spPr>
          <a:xfrm flipH="1">
            <a:off x="9294245" y="5652338"/>
            <a:ext cx="445062" cy="687823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513AD-0309-A34A-9B17-2B368A6E18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17</a:t>
            </a:fld>
            <a:endParaRPr lang="zxx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Zeiger</a:t>
            </a:r>
            <a:endParaRPr/>
          </a:p>
        </p:txBody>
      </p:sp>
      <p:sp>
        <p:nvSpPr>
          <p:cNvPr id="385" name="Google Shape;385;p44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Variablen</a:t>
            </a:r>
            <a:r>
              <a:rPr lang="en-GB" dirty="0">
                <a:solidFill>
                  <a:srgbClr val="841439"/>
                </a:solidFill>
              </a:rPr>
              <a:t> und Zeiger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86" name="Google Shape;386;p44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388" name="Google Shape;388;p4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58" y="2257677"/>
            <a:ext cx="9169308" cy="29198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Lightning Bolt 1">
            <a:extLst>
              <a:ext uri="{FF2B5EF4-FFF2-40B4-BE49-F238E27FC236}">
                <a16:creationId xmlns:a16="http://schemas.microsoft.com/office/drawing/2014/main" id="{1ABAC495-2019-7749-AD1C-B73FAAB03114}"/>
              </a:ext>
            </a:extLst>
          </p:cNvPr>
          <p:cNvSpPr/>
          <p:nvPr/>
        </p:nvSpPr>
        <p:spPr>
          <a:xfrm>
            <a:off x="504000" y="4604368"/>
            <a:ext cx="1033487" cy="1092425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917E7-B807-5D4C-B77A-1D966FD98A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18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407044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Beispiele</a:t>
            </a:r>
            <a:endParaRPr b="1" dirty="0"/>
          </a:p>
        </p:txBody>
      </p:sp>
      <p:sp>
        <p:nvSpPr>
          <p:cNvPr id="361" name="Google Shape;361;p4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 sz="2000"/>
              <a:t>Zeigerwerte sind zwar ganze Zahlen, aber nicht vom int Typ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 {</a:t>
            </a:r>
            <a:r>
              <a:rPr lang="zxx" sz="18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pd {&amp;d};</a:t>
            </a:r>
            <a:r>
              <a:rPr lang="de-DE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pd &lt;&lt; </a:t>
            </a:r>
            <a:r>
              <a:rPr lang="zxx" sz="18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*pd;</a:t>
            </a: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 sz="18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{</a:t>
            </a:r>
            <a:r>
              <a:rPr lang="zxx" sz="18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pi {&amp;i};</a:t>
            </a:r>
            <a:r>
              <a:rPr lang="de-DE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 &lt;&lt; pi &lt;&lt; </a:t>
            </a:r>
            <a:r>
              <a:rPr lang="zxx" sz="18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*pi;</a:t>
            </a: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*pi = </a:t>
            </a:r>
            <a:r>
              <a:rPr lang="en-US" sz="18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78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GB" sz="18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pi &lt;&lt; </a:t>
            </a:r>
            <a:r>
              <a:rPr lang="en-GB" sz="18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*pi;</a:t>
            </a:r>
            <a:endParaRPr lang="en-US"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*pd = </a:t>
            </a:r>
            <a:r>
              <a:rPr lang="zxx" sz="18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2.718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GB" sz="18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pd &lt;&lt; </a:t>
            </a:r>
            <a:r>
              <a:rPr lang="en-GB" sz="18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*pd;</a:t>
            </a:r>
            <a:endParaRPr lang="en-US"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*pd = *pi;</a:t>
            </a:r>
            <a:r>
              <a:rPr lang="en-US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GB" sz="18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pd &lt;&lt; </a:t>
            </a:r>
            <a:r>
              <a:rPr lang="en-GB" sz="18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*pd;</a:t>
            </a: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62" name="Google Shape;362;p41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Variablen</a:t>
            </a:r>
            <a:r>
              <a:rPr lang="en-GB" dirty="0">
                <a:solidFill>
                  <a:srgbClr val="841439"/>
                </a:solidFill>
              </a:rPr>
              <a:t> und Zeiger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63" name="Google Shape;363;p41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B9705-E729-9D47-97D5-2B48CF06F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19</a:t>
            </a:fld>
            <a:endParaRPr lang="zx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7C581-E9F9-4940-8D9A-E0ECD3654505}"/>
              </a:ext>
            </a:extLst>
          </p:cNvPr>
          <p:cNvSpPr/>
          <p:nvPr/>
        </p:nvSpPr>
        <p:spPr>
          <a:xfrm>
            <a:off x="7647754" y="615376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04476" y="301319"/>
            <a:ext cx="9070618" cy="1261930"/>
          </a:xfrm>
          <a:prstGeom prst="rect">
            <a:avLst/>
          </a:prstGeom>
        </p:spPr>
        <p:txBody>
          <a:bodyPr spcFirstLastPara="1" wrap="square" lIns="87662" tIns="87662" rIns="87662" bIns="87662" anchor="ctr" anchorCtr="0">
            <a:noAutofit/>
          </a:bodyPr>
          <a:lstStyle/>
          <a:p>
            <a:r>
              <a:rPr lang="de" sz="2800" b="1" dirty="0"/>
              <a:t>Rückblick</a:t>
            </a:r>
            <a:endParaRPr sz="2800"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504476" y="1769040"/>
            <a:ext cx="9070618" cy="4385008"/>
          </a:xfrm>
          <a:prstGeom prst="rect">
            <a:avLst/>
          </a:prstGeom>
        </p:spPr>
        <p:txBody>
          <a:bodyPr spcFirstLastPara="1" wrap="square" lIns="87662" tIns="87662" rIns="87662" bIns="87662" anchor="t" anchorCtr="0">
            <a:noAutofit/>
          </a:bodyPr>
          <a:lstStyle/>
          <a:p>
            <a:pPr marL="503972" indent="-419976">
              <a:lnSpc>
                <a:spcPct val="150000"/>
              </a:lnSpc>
              <a:spcBef>
                <a:spcPts val="551"/>
              </a:spcBef>
              <a:buChar char="●"/>
            </a:pPr>
            <a:r>
              <a:rPr lang="de-DE" sz="2646" dirty="0"/>
              <a:t>Programmstruktur</a:t>
            </a:r>
          </a:p>
          <a:p>
            <a:pPr marL="503972" indent="-419976">
              <a:lnSpc>
                <a:spcPct val="150000"/>
              </a:lnSpc>
              <a:spcBef>
                <a:spcPts val="551"/>
              </a:spcBef>
              <a:buChar char="●"/>
            </a:pPr>
            <a:r>
              <a:rPr lang="de-DE" sz="2646" dirty="0"/>
              <a:t>Gültigkeitsbereiche (</a:t>
            </a:r>
            <a:r>
              <a:rPr lang="de-DE" sz="2646" dirty="0" err="1"/>
              <a:t>scope</a:t>
            </a:r>
            <a:r>
              <a:rPr lang="de-DE" sz="2646" dirty="0"/>
              <a:t>)</a:t>
            </a:r>
          </a:p>
          <a:p>
            <a:pPr marL="503972" indent="-419976">
              <a:lnSpc>
                <a:spcPct val="150000"/>
              </a:lnSpc>
              <a:spcBef>
                <a:spcPts val="551"/>
              </a:spcBef>
              <a:buChar char="●"/>
            </a:pPr>
            <a:r>
              <a:rPr lang="de-DE" sz="2646" dirty="0"/>
              <a:t>Namensbereiche (</a:t>
            </a:r>
            <a:r>
              <a:rPr lang="de-DE" sz="2646" dirty="0" err="1"/>
              <a:t>namespace</a:t>
            </a:r>
            <a:r>
              <a:rPr lang="de-DE" sz="2646" dirty="0"/>
              <a:t>)</a:t>
            </a:r>
            <a:endParaRPr sz="2646" dirty="0"/>
          </a:p>
        </p:txBody>
      </p:sp>
      <p:sp>
        <p:nvSpPr>
          <p:cNvPr id="143" name="Google Shape;143;p15"/>
          <p:cNvSpPr txBox="1"/>
          <p:nvPr/>
        </p:nvSpPr>
        <p:spPr>
          <a:xfrm>
            <a:off x="427913" y="7234256"/>
            <a:ext cx="8361609" cy="16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409" tIns="105409" rIns="105409" bIns="105409" anchor="ctr" anchorCtr="0">
            <a:noAutofit/>
          </a:bodyPr>
          <a:lstStyle/>
          <a:p>
            <a:r>
              <a:rPr lang="de" sz="882" dirty="0">
                <a:solidFill>
                  <a:srgbClr val="3F3F3F"/>
                </a:solidFill>
              </a:rPr>
              <a:t>Objektorientierte  Programmierung 2023</a:t>
            </a:r>
            <a:endParaRPr sz="882" dirty="0">
              <a:solidFill>
                <a:srgbClr val="3F3F3F"/>
              </a:solidFill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1005BD2-1EE0-DB43-B5FE-0239D09975F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2</a:t>
            </a:fld>
            <a:endParaRPr lang="zxx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Arrays</a:t>
            </a:r>
            <a:endParaRPr b="1" dirty="0"/>
          </a:p>
        </p:txBody>
      </p:sp>
      <p:sp>
        <p:nvSpPr>
          <p:cNvPr id="361" name="Google Shape;361;p4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1800" dirty="0"/>
              <a:t>Eine </a:t>
            </a:r>
            <a:r>
              <a:rPr lang="en-US" sz="1800" dirty="0" err="1"/>
              <a:t>Sequenz</a:t>
            </a:r>
            <a:r>
              <a:rPr lang="en-US" sz="1800" dirty="0"/>
              <a:t> von </a:t>
            </a:r>
            <a:r>
              <a:rPr lang="en-US" sz="1800" dirty="0" err="1"/>
              <a:t>Variablen</a:t>
            </a:r>
            <a:r>
              <a:rPr lang="en-US" sz="1800" dirty="0"/>
              <a:t> </a:t>
            </a:r>
            <a:r>
              <a:rPr lang="en-US" sz="1800" dirty="0" err="1"/>
              <a:t>gleichen</a:t>
            </a:r>
            <a:r>
              <a:rPr lang="en-US" sz="1800" dirty="0"/>
              <a:t> </a:t>
            </a:r>
            <a:r>
              <a:rPr lang="en-US" sz="1800" dirty="0" err="1"/>
              <a:t>Typs</a:t>
            </a:r>
            <a:endParaRPr lang="en-GB" sz="1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 dirty="0"/>
              <a:t>Sie </a:t>
            </a:r>
            <a:r>
              <a:rPr lang="en-GB" sz="1800" dirty="0" err="1"/>
              <a:t>ermöglichen</a:t>
            </a:r>
            <a:r>
              <a:rPr lang="en-GB" sz="1800" dirty="0"/>
              <a:t> es </a:t>
            </a:r>
            <a:r>
              <a:rPr lang="en-GB" sz="1800" dirty="0" err="1"/>
              <a:t>uns</a:t>
            </a:r>
            <a:r>
              <a:rPr lang="en-GB" sz="1800" dirty="0"/>
              <a:t>, auf </a:t>
            </a:r>
            <a:r>
              <a:rPr lang="en-GB" sz="1800" dirty="0" err="1"/>
              <a:t>Elemente</a:t>
            </a:r>
            <a:r>
              <a:rPr lang="en-GB" sz="1800" dirty="0"/>
              <a:t> via Index </a:t>
            </a:r>
            <a:r>
              <a:rPr lang="en-GB" sz="1800" dirty="0" err="1"/>
              <a:t>zuzugreifen</a:t>
            </a:r>
            <a:r>
              <a:rPr lang="en-GB" sz="1800" dirty="0"/>
              <a:t> </a:t>
            </a:r>
            <a:r>
              <a:rPr lang="en-GB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xx" sz="1800" b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8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zxx" sz="1800" b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800" dirty="0"/>
              <a:t>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 dirty="0" err="1"/>
              <a:t>Deklaration</a:t>
            </a:r>
            <a:endParaRPr lang="en-GB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	type variable[size];</a:t>
            </a:r>
          </a:p>
          <a:p>
            <a:pPr marL="0" indent="0"/>
            <a:r>
              <a:rPr lang="en-US" sz="1800" dirty="0"/>
              <a:t>	type variable[] { list, of, initial, values};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1800" dirty="0" err="1"/>
              <a:t>Statische</a:t>
            </a:r>
            <a:r>
              <a:rPr lang="en-GB" sz="1800" dirty="0"/>
              <a:t> Arrays = </a:t>
            </a:r>
            <a:r>
              <a:rPr lang="en-GB" sz="1800" dirty="0" err="1"/>
              <a:t>Größe</a:t>
            </a:r>
            <a:r>
              <a:rPr lang="en-GB" sz="1800" dirty="0"/>
              <a:t> </a:t>
            </a:r>
            <a:r>
              <a:rPr lang="en-GB" sz="1800" dirty="0" err="1"/>
              <a:t>steht</a:t>
            </a:r>
            <a:r>
              <a:rPr lang="en-GB" sz="1800" dirty="0"/>
              <a:t> </a:t>
            </a:r>
            <a:r>
              <a:rPr lang="en-GB" sz="1800" dirty="0" err="1"/>
              <a:t>beim</a:t>
            </a:r>
            <a:r>
              <a:rPr lang="en-GB" sz="1800" dirty="0"/>
              <a:t> </a:t>
            </a:r>
            <a:r>
              <a:rPr lang="en-GB" sz="1800" dirty="0" err="1"/>
              <a:t>Kompilieren</a:t>
            </a:r>
            <a:r>
              <a:rPr lang="en-GB" sz="1800" dirty="0"/>
              <a:t> fest!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GB" sz="1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8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numbers</a:t>
            </a:r>
            <a:r>
              <a:rPr lang="de-DE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[40]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zxx" sz="18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-US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chemeClr val="accent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first element is initialized</a:t>
            </a:r>
            <a:endParaRPr sz="1800" b="1" dirty="0">
              <a:solidFill>
                <a:schemeClr val="accent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endParaRPr lang="en-US" sz="18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RU" sz="1800" dirty="0"/>
              <a:t>Ähnlichkeit und Kompatibilität zu Zeigern</a:t>
            </a: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weights[] {</a:t>
            </a:r>
            <a:r>
              <a:rPr lang="en-GB" sz="18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-GB" sz="18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-GB" sz="18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8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pw = weights;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w2 = *(pw + 2); </a:t>
            </a:r>
            <a:r>
              <a:rPr lang="en-GB" sz="1800" b="1" dirty="0">
                <a:solidFill>
                  <a:schemeClr val="accent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pw[2]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Variablen</a:t>
            </a:r>
            <a:r>
              <a:rPr lang="en-GB" dirty="0">
                <a:solidFill>
                  <a:srgbClr val="841439"/>
                </a:solidFill>
              </a:rPr>
              <a:t> und Zeiger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63" name="Google Shape;363;p41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B9705-E729-9D47-97D5-2B48CF06F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20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3751191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63" y="3148787"/>
            <a:ext cx="9071700" cy="1262100"/>
          </a:xfrm>
        </p:spPr>
        <p:txBody>
          <a:bodyPr/>
          <a:lstStyle/>
          <a:p>
            <a:r>
              <a:rPr lang="en-US" sz="9600" b="1" dirty="0" err="1">
                <a:latin typeface="Bradley Hand ITC" panose="03070402050302030203" pitchFamily="66" charset="77"/>
              </a:rPr>
              <a:t>Referenz</a:t>
            </a:r>
            <a:r>
              <a:rPr lang="en-US" sz="9600" b="1" dirty="0">
                <a:latin typeface="Bradley Hand ITC" panose="03070402050302030203" pitchFamily="66" charset="77"/>
              </a:rPr>
              <a:t>-</a:t>
            </a:r>
            <a:br>
              <a:rPr lang="en-US" sz="9600" b="1" dirty="0">
                <a:latin typeface="Bradley Hand ITC" panose="03070402050302030203" pitchFamily="66" charset="77"/>
              </a:rPr>
            </a:br>
            <a:r>
              <a:rPr lang="en-US" sz="9600" b="1" dirty="0" err="1">
                <a:latin typeface="Bradley Hand ITC" panose="03070402050302030203" pitchFamily="66" charset="77"/>
              </a:rPr>
              <a:t>variablen</a:t>
            </a:r>
            <a:endParaRPr lang="en-US" sz="9600" b="1" dirty="0">
              <a:latin typeface="Bradley Hand ITC" panose="03070402050302030203" pitchFamily="66" charset="7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E8C67-39DF-9C4C-8906-B589E6B7C4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9B73F-7BA2-E144-B0CC-74EC6EC7F3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21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267384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Referenzvariablen</a:t>
            </a:r>
            <a:endParaRPr b="1" dirty="0"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Adress-Operator &amp; </a:t>
            </a:r>
            <a:r>
              <a:rPr lang="zxx" sz="2000"/>
              <a:t>in Variablendeklaration</a:t>
            </a: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 sz="2000">
                <a:latin typeface="Courier New"/>
                <a:ea typeface="Courier New"/>
                <a:cs typeface="Courier New"/>
                <a:sym typeface="Courier New"/>
              </a:rPr>
              <a:t>type &amp;reference_variable = variable_of_type;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kein eigenständig</a:t>
            </a:r>
            <a:r>
              <a:rPr lang="en-US" sz="2000" dirty="0"/>
              <a:t>er</a:t>
            </a:r>
            <a:r>
              <a:rPr lang="zxx" sz="2000"/>
              <a:t> </a:t>
            </a:r>
            <a:r>
              <a:rPr lang="en-US" sz="2000" dirty="0"/>
              <a:t>Wert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 b="1">
                <a:solidFill>
                  <a:srgbClr val="A31515"/>
                </a:solidFill>
              </a:rPr>
              <a:t>Alias</a:t>
            </a:r>
            <a:r>
              <a:rPr lang="en-US" sz="2000" b="1" dirty="0">
                <a:solidFill>
                  <a:srgbClr val="A31515"/>
                </a:solidFill>
              </a:rPr>
              <a:t>/</a:t>
            </a:r>
            <a:r>
              <a:rPr lang="en-US" sz="2000" b="1" dirty="0" err="1">
                <a:solidFill>
                  <a:srgbClr val="A31515"/>
                </a:solidFill>
              </a:rPr>
              <a:t>Verweis</a:t>
            </a:r>
            <a:r>
              <a:rPr lang="en-US" sz="2000" b="1" dirty="0">
                <a:solidFill>
                  <a:srgbClr val="A31515"/>
                </a:solidFill>
              </a:rPr>
              <a:t> </a:t>
            </a:r>
            <a:r>
              <a:rPr lang="zxx" sz="2000"/>
              <a:t>für eine andere Variable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 b="1"/>
              <a:t>muss</a:t>
            </a:r>
            <a:r>
              <a:rPr lang="zxx" sz="2000"/>
              <a:t> bei Deklaration initialisiert werden 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Operationen auf Referenzvariablen verändern die referenzierte Variable</a:t>
            </a: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 sz="2000">
                <a:latin typeface="Courier New"/>
                <a:ea typeface="Courier New"/>
                <a:cs typeface="Courier New"/>
                <a:sym typeface="Courier New"/>
              </a:rPr>
              <a:t>int x = 5; // Variable 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 sz="2000">
                <a:latin typeface="Courier New"/>
                <a:ea typeface="Courier New"/>
                <a:cs typeface="Courier New"/>
                <a:sym typeface="Courier New"/>
              </a:rPr>
              <a:t>int &amp;rx = x; // Referenz auf x 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 sz="2000">
                <a:latin typeface="Courier New"/>
                <a:ea typeface="Courier New"/>
                <a:cs typeface="Courier New"/>
                <a:sym typeface="Courier New"/>
              </a:rPr>
              <a:t>x = 6; // x==6 und rx==6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Funktionen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91860C-3E67-F449-AB07-EF6DFE0E5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22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3262442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Referenzvariablen</a:t>
            </a:r>
            <a:endParaRPr b="1" dirty="0"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ähnlich zu Zeigern mit impliziter Dereferenzierung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Rückgabe von Referenzen ebenfalls möglich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Funktion </a:t>
            </a:r>
            <a:r>
              <a:rPr lang="en-US" sz="2000" dirty="0" err="1"/>
              <a:t>kann</a:t>
            </a:r>
            <a:r>
              <a:rPr lang="en-US" sz="2000" dirty="0"/>
              <a:t> </a:t>
            </a:r>
            <a:r>
              <a:rPr lang="en-US" sz="2000" dirty="0" err="1"/>
              <a:t>Referenz</a:t>
            </a:r>
            <a:r>
              <a:rPr lang="en-US" sz="2000" dirty="0"/>
              <a:t> </a:t>
            </a:r>
            <a:r>
              <a:rPr lang="en-US" sz="2000" dirty="0" err="1"/>
              <a:t>retourniren</a:t>
            </a:r>
            <a:r>
              <a:rPr lang="en-US" sz="2000" dirty="0"/>
              <a:t> </a:t>
            </a:r>
            <a:r>
              <a:rPr lang="zxx" sz="2000"/>
              <a:t>(</a:t>
            </a:r>
            <a:r>
              <a:rPr lang="zxx" sz="2000" b="1">
                <a:solidFill>
                  <a:srgbClr val="A31515"/>
                </a:solidFill>
              </a:rPr>
              <a:t>lvalue</a:t>
            </a:r>
            <a:r>
              <a:rPr lang="zxx" sz="2000"/>
              <a:t>), </a:t>
            </a:r>
            <a:r>
              <a:rPr lang="en-US" sz="2000" dirty="0" err="1"/>
              <a:t>anstatt</a:t>
            </a:r>
            <a:r>
              <a:rPr lang="en-US" sz="2000" dirty="0"/>
              <a:t> von </a:t>
            </a:r>
            <a:r>
              <a:rPr lang="en-US" sz="2000" dirty="0" err="1"/>
              <a:t>einem</a:t>
            </a:r>
            <a:r>
              <a:rPr lang="en-US" sz="2000" dirty="0"/>
              <a:t> </a:t>
            </a:r>
            <a:r>
              <a:rPr lang="zxx" sz="2000"/>
              <a:t>Wert</a:t>
            </a:r>
            <a:endParaRPr sz="2000" dirty="0"/>
          </a:p>
        </p:txBody>
      </p:sp>
      <p:sp>
        <p:nvSpPr>
          <p:cNvPr id="229" name="Google Shape;229;p2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Funktionen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30" name="Google Shape;230;p25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14D5C-7DCE-954F-89FE-03BF0DAC0C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23</a:t>
            </a:fld>
            <a:endParaRPr lang="zx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1EB8F2-D8A6-2F44-AFE7-CD070D16A9F1}"/>
              </a:ext>
            </a:extLst>
          </p:cNvPr>
          <p:cNvSpPr/>
          <p:nvPr/>
        </p:nvSpPr>
        <p:spPr>
          <a:xfrm>
            <a:off x="1314875" y="3196095"/>
            <a:ext cx="75855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 = </a:t>
            </a:r>
            <a:r>
              <a:rPr lang="en-GB" sz="1800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800" b="1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globale</a:t>
            </a:r>
            <a: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b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800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global; </a:t>
            </a:r>
            <a: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800" b="1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Rückgabe</a:t>
            </a:r>
            <a: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800" b="1" i="1" dirty="0" err="1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Referenz</a:t>
            </a:r>
            <a: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auf global </a:t>
            </a:r>
            <a:b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800" b="1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GB" sz="1800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global + 1; </a:t>
            </a:r>
            <a:b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 x; </a:t>
            </a:r>
            <a: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 = x; </a:t>
            </a:r>
            <a:b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05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63" y="3148787"/>
            <a:ext cx="9071700" cy="1262100"/>
          </a:xfrm>
        </p:spPr>
        <p:txBody>
          <a:bodyPr/>
          <a:lstStyle/>
          <a:p>
            <a:r>
              <a:rPr lang="en-US" sz="9600" b="1" dirty="0" err="1">
                <a:latin typeface="Bradley Hand ITC" panose="03070402050302030203" pitchFamily="66" charset="77"/>
              </a:rPr>
              <a:t>Globale</a:t>
            </a:r>
            <a:r>
              <a:rPr lang="en-US" sz="9600" b="1" dirty="0">
                <a:latin typeface="Bradley Hand ITC" panose="03070402050302030203" pitchFamily="66" charset="77"/>
              </a:rPr>
              <a:t> </a:t>
            </a:r>
            <a:r>
              <a:rPr lang="en-US" sz="9600" b="1" dirty="0" err="1">
                <a:latin typeface="Bradley Hand ITC" panose="03070402050302030203" pitchFamily="66" charset="77"/>
              </a:rPr>
              <a:t>Variablen</a:t>
            </a:r>
            <a:r>
              <a:rPr lang="en-US" sz="9600" b="1" dirty="0">
                <a:latin typeface="Bradley Hand ITC" panose="03070402050302030203" pitchFamily="66" charset="77"/>
              </a:rPr>
              <a:t> und </a:t>
            </a:r>
            <a:r>
              <a:rPr lang="en-US" sz="9600" b="1" dirty="0" err="1">
                <a:latin typeface="Bradley Hand ITC" panose="03070402050302030203" pitchFamily="66" charset="77"/>
              </a:rPr>
              <a:t>Konstanten</a:t>
            </a:r>
            <a:endParaRPr lang="en-US" sz="9600" b="1" dirty="0">
              <a:latin typeface="Bradley Hand ITC" panose="03070402050302030203" pitchFamily="66" charset="7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E8C67-39DF-9C4C-8906-B589E6B7C4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9B73F-7BA2-E144-B0CC-74EC6EC7F3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24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2973459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Globale Variablen</a:t>
            </a:r>
            <a:endParaRPr b="1" dirty="0"/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Variablen, die außerhalb einer Funktion definiert sind, sind globale Variablen</a:t>
            </a: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kann von jeder Funktion </a:t>
            </a:r>
            <a:r>
              <a:rPr lang="en-US" sz="2000" dirty="0" err="1"/>
              <a:t>gelesen</a:t>
            </a:r>
            <a:r>
              <a:rPr lang="en-US" sz="2000" dirty="0"/>
              <a:t> </a:t>
            </a:r>
            <a:r>
              <a:rPr lang="en-US" sz="2000" dirty="0" err="1"/>
              <a:t>oder</a:t>
            </a:r>
            <a:r>
              <a:rPr lang="en-US" sz="2000" dirty="0"/>
              <a:t> </a:t>
            </a:r>
            <a:r>
              <a:rPr lang="en-US" sz="2000" dirty="0" err="1"/>
              <a:t>verändert</a:t>
            </a:r>
            <a:r>
              <a:rPr lang="zxx" sz="2000"/>
              <a:t> werden</a:t>
            </a: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der Scope ist die gesamte Anwendung</a:t>
            </a: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globale Variable sind </a:t>
            </a:r>
            <a:r>
              <a:rPr lang="zxx" sz="2000" b="1">
                <a:solidFill>
                  <a:srgbClr val="841439"/>
                </a:solidFill>
              </a:rPr>
              <a:t>fast immer</a:t>
            </a:r>
            <a:r>
              <a:rPr lang="zxx" sz="2000"/>
              <a:t> eine schlechte Idee</a:t>
            </a:r>
            <a:r>
              <a:rPr lang="en-US" sz="2000" dirty="0"/>
              <a:t>!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79" name="Google Shape;179;p1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841439"/>
                </a:solidFill>
              </a:rPr>
              <a:t>Variablen</a:t>
            </a:r>
            <a:r>
              <a:rPr lang="en-US" dirty="0">
                <a:solidFill>
                  <a:srgbClr val="841439"/>
                </a:solidFill>
              </a:rPr>
              <a:t> und </a:t>
            </a:r>
            <a:r>
              <a:rPr lang="en-US" dirty="0" err="1">
                <a:solidFill>
                  <a:srgbClr val="841439"/>
                </a:solidFill>
              </a:rPr>
              <a:t>Konstante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180" name="Google Shape;180;p19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D8619-7729-304B-B2D9-FEE6E42361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25</a:t>
            </a:fld>
            <a:endParaRPr lang="zxx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Konstanten</a:t>
            </a:r>
            <a:endParaRPr b="1" dirty="0"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468925" y="154719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Reserviertes Wort </a:t>
            </a:r>
            <a:r>
              <a:rPr lang="zxx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zxx" sz="2000"/>
              <a:t>ändert Deklaration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const-Variablen sind nur lesbar</a:t>
            </a:r>
            <a:r>
              <a:rPr lang="de-DE" sz="2000" dirty="0"/>
              <a:t>, können nicht verändert werden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Initialisierung </a:t>
            </a:r>
            <a:r>
              <a:rPr lang="de-DE" sz="2000" dirty="0"/>
              <a:t>muss</a:t>
            </a:r>
            <a:r>
              <a:rPr lang="zxx" sz="2000"/>
              <a:t> bei Deklaration</a:t>
            </a:r>
            <a:r>
              <a:rPr lang="de-DE" sz="2000" dirty="0"/>
              <a:t> geschehen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Vorzuziehen gegenüber #define, weil vom Compiler verwaltet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xx" sz="2000"/>
              <a:t>Definition von lokalen Konstanten um </a:t>
            </a:r>
            <a:r>
              <a:rPr lang="de-DE" sz="2000" b="1" dirty="0">
                <a:solidFill>
                  <a:srgbClr val="A31515"/>
                </a:solidFill>
              </a:rPr>
              <a:t>T</a:t>
            </a:r>
            <a:r>
              <a:rPr lang="zxx" sz="2000" b="1">
                <a:solidFill>
                  <a:srgbClr val="A31515"/>
                </a:solidFill>
              </a:rPr>
              <a:t>yp-s</a:t>
            </a:r>
            <a:r>
              <a:rPr lang="de-DE" sz="2000" b="1" dirty="0" err="1">
                <a:solidFill>
                  <a:srgbClr val="A31515"/>
                </a:solidFill>
              </a:rPr>
              <a:t>icherheit</a:t>
            </a:r>
            <a:r>
              <a:rPr lang="zxx" sz="2000"/>
              <a:t> und </a:t>
            </a:r>
            <a:r>
              <a:rPr lang="de-DE" sz="2000" b="1" dirty="0">
                <a:solidFill>
                  <a:srgbClr val="A31515"/>
                </a:solidFill>
              </a:rPr>
              <a:t>Gültigkeitsbereich </a:t>
            </a:r>
            <a:r>
              <a:rPr lang="zxx" sz="2000"/>
              <a:t>siche</a:t>
            </a:r>
            <a:r>
              <a:rPr lang="en-US" sz="2000" dirty="0"/>
              <a:t>r</a:t>
            </a:r>
            <a:r>
              <a:rPr lang="zxx" sz="2000"/>
              <a:t>zustellen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xx" sz="2000"/>
              <a:t>Zeiger auf Konstanten möglich </a:t>
            </a: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k =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s1 =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"Test1"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s2 =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"Test2"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s3 =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"Test3"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 =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zxx" sz="14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Fehler: k ist const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s1 =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"New test"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zxx" sz="14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Fehler: Zeiger ist const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*s1 = ’P’; </a:t>
            </a:r>
            <a:r>
              <a:rPr lang="zxx" sz="14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okay, Zeichen von s1 sind nicht const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s2 =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"New test"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zxx" sz="14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okay, Zeiger selbst ist nicht const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*s2 = ’P’; </a:t>
            </a:r>
            <a:r>
              <a:rPr lang="zxx" sz="14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Fehler: Zeichen von s2 sind const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38" name="Google Shape;138;p14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err="1">
                <a:solidFill>
                  <a:srgbClr val="841439"/>
                </a:solidFill>
              </a:rPr>
              <a:t>Variablen</a:t>
            </a:r>
            <a:r>
              <a:rPr lang="en-US" dirty="0">
                <a:solidFill>
                  <a:srgbClr val="841439"/>
                </a:solidFill>
              </a:rPr>
              <a:t> und </a:t>
            </a:r>
            <a:r>
              <a:rPr lang="en-US" dirty="0" err="1">
                <a:solidFill>
                  <a:srgbClr val="841439"/>
                </a:solidFill>
              </a:rPr>
              <a:t>Konstante</a:t>
            </a:r>
            <a:endParaRPr lang="en-US" dirty="0">
              <a:solidFill>
                <a:srgbClr val="841439"/>
              </a:solidFill>
            </a:endParaRPr>
          </a:p>
        </p:txBody>
      </p:sp>
      <p:sp>
        <p:nvSpPr>
          <p:cNvPr id="139" name="Google Shape;139;p14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D0766D-8FFA-D443-975A-E942DBB03A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26</a:t>
            </a:fld>
            <a:endParaRPr lang="zxx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63" y="3148787"/>
            <a:ext cx="9071700" cy="1262100"/>
          </a:xfrm>
        </p:spPr>
        <p:txBody>
          <a:bodyPr/>
          <a:lstStyle/>
          <a:p>
            <a:r>
              <a:rPr lang="en-US" sz="9600" b="1" dirty="0" err="1">
                <a:latin typeface="Bradley Hand ITC" panose="03070402050302030203" pitchFamily="66" charset="77"/>
              </a:rPr>
              <a:t>Funktionen</a:t>
            </a:r>
            <a:endParaRPr lang="en-US" sz="9600" b="1" dirty="0">
              <a:latin typeface="Bradley Hand ITC" panose="03070402050302030203" pitchFamily="66" charset="7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2B517-0B8B-874C-A529-44A0D4852F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9E112-9809-A34D-ADAC-28AEB952CB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27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2930485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Funktionen</a:t>
            </a:r>
            <a:endParaRPr b="1" dirty="0"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468925" y="177579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eine Funktion ist eine Gruppe von Anweisungen, die zusammen eine bestimmte Aufgabe erfüllen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Deklaration (Function prototype)</a:t>
            </a:r>
            <a:endParaRPr sz="2000" dirty="0"/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 sz="2000">
                <a:latin typeface="Courier New"/>
                <a:ea typeface="Courier New"/>
                <a:cs typeface="Courier New"/>
                <a:sym typeface="Courier New"/>
              </a:rPr>
              <a:t>&lt;result type&gt; name (&lt;parameter list&gt;);</a:t>
            </a:r>
            <a:endParaRPr lang="de-DE"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>
              <a:spcBef>
                <a:spcPts val="600"/>
              </a:spcBef>
              <a:buSzPts val="2000"/>
              <a:buFont typeface="Arial"/>
              <a:buChar char="●"/>
            </a:pPr>
            <a:r>
              <a:rPr lang="en-GB" sz="2000" dirty="0" err="1"/>
              <a:t>Kommentar</a:t>
            </a:r>
            <a:r>
              <a:rPr lang="en-GB" sz="2000" dirty="0"/>
              <a:t> </a:t>
            </a:r>
            <a:r>
              <a:rPr lang="en-GB" sz="2000" dirty="0" err="1"/>
              <a:t>erklärt</a:t>
            </a:r>
            <a:r>
              <a:rPr lang="en-GB" sz="2000" dirty="0"/>
              <a:t> </a:t>
            </a:r>
            <a:r>
              <a:rPr lang="en-GB" sz="2000" dirty="0" err="1"/>
              <a:t>Arbeitsweise</a:t>
            </a:r>
            <a:r>
              <a:rPr lang="en-GB" sz="2000" dirty="0"/>
              <a:t>, </a:t>
            </a:r>
            <a:r>
              <a:rPr lang="en-GB" sz="2000" dirty="0" err="1"/>
              <a:t>erwartete</a:t>
            </a:r>
            <a:r>
              <a:rPr lang="en-GB" sz="2000" dirty="0"/>
              <a:t> Parameter und </a:t>
            </a:r>
            <a:r>
              <a:rPr lang="en-GB" sz="2000" dirty="0" err="1"/>
              <a:t>Ergebnis</a:t>
            </a:r>
            <a:r>
              <a:rPr lang="en-GB" sz="2000" dirty="0"/>
              <a:t>.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 b="1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800" b="1" dirty="0">
              <a:solidFill>
                <a:schemeClr val="accent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 b="1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Input: a, b integer</a:t>
            </a:r>
            <a:r>
              <a:rPr lang="en-US" sz="1800" b="1" dirty="0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number</a:t>
            </a:r>
            <a:r>
              <a:rPr lang="zxx" sz="1800" b="1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800" b="1" dirty="0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zxx" sz="1800" b="1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a, b &gt; 0</a:t>
            </a:r>
            <a:endParaRPr sz="1800" b="1" dirty="0">
              <a:solidFill>
                <a:schemeClr val="accent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 b="1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Output: returns the the greatest common divisor of a and b.</a:t>
            </a:r>
            <a:endParaRPr sz="1800" b="1" dirty="0">
              <a:solidFill>
                <a:schemeClr val="accent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 b="1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800" b="1" dirty="0">
              <a:solidFill>
                <a:schemeClr val="accent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</a:t>
            </a:r>
            <a:r>
              <a:rPr lang="en-US" sz="18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reatestComonDivisor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 </a:t>
            </a: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 , </a:t>
            </a: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 ) ;</a:t>
            </a: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6EFEA-A3F5-4947-9103-982D46E1B0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28</a:t>
            </a:fld>
            <a:endParaRPr lang="zxx"/>
          </a:p>
        </p:txBody>
      </p:sp>
      <p:sp>
        <p:nvSpPr>
          <p:cNvPr id="146" name="Google Shape;146;p15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841439"/>
                </a:solidFill>
              </a:rPr>
              <a:t>Funktionen</a:t>
            </a:r>
            <a:endParaRPr dirty="0">
              <a:solidFill>
                <a:srgbClr val="84143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Überladen von Funktionen</a:t>
            </a:r>
            <a:endParaRPr b="1"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468925" y="177579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-DE" sz="2000" dirty="0"/>
              <a:t>gleicher Funktionsname für unterschiedliche Implementierungen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-DE" sz="2000" dirty="0"/>
              <a:t>überladene Funktionen werden unterschieden durch: 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-DE" sz="2000" dirty="0"/>
              <a:t>Anzahl der Parameter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-DE" sz="2000" dirty="0"/>
              <a:t>Typ der Parameter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-DE" sz="2000" dirty="0"/>
              <a:t>Reihenfolge der Parametertypen</a:t>
            </a:r>
          </a:p>
          <a:p>
            <a:pPr indent="-355600">
              <a:spcBef>
                <a:spcPts val="0"/>
              </a:spcBef>
              <a:buSzPts val="2000"/>
              <a:buFont typeface="Arial"/>
              <a:buChar char="●"/>
            </a:pPr>
            <a:r>
              <a:rPr lang="de-DE" sz="2000" dirty="0">
                <a:solidFill>
                  <a:srgbClr val="C00000"/>
                </a:solidFill>
              </a:rPr>
              <a:t>Achtung:</a:t>
            </a:r>
          </a:p>
          <a:p>
            <a:pPr lvl="1" indent="-355600">
              <a:buSzPts val="2000"/>
              <a:buChar char="○"/>
            </a:pPr>
            <a:r>
              <a:rPr lang="de-DE" sz="2000" dirty="0"/>
              <a:t>Parameternamen machen keinen Unterschied!</a:t>
            </a:r>
          </a:p>
          <a:p>
            <a:pPr lvl="1" indent="-355600">
              <a:buSzPts val="2000"/>
              <a:buChar char="○"/>
            </a:pPr>
            <a:r>
              <a:rPr lang="de-DE" sz="2000" dirty="0"/>
              <a:t>Rückgabetyp macht keinen Unterschied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print(); </a:t>
            </a:r>
            <a:endParaRPr sz="1800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zxx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xx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zxx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*); </a:t>
            </a:r>
            <a:endParaRPr sz="1800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zxx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zxx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print(); </a:t>
            </a:r>
            <a:r>
              <a:rPr lang="zxx" sz="180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//error</a:t>
            </a:r>
            <a:endParaRPr sz="1800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Funktionen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BD6BE6-3FFC-7A43-B87A-601AE3C2AC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29</a:t>
            </a:fld>
            <a:endParaRPr lang="zx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504476" y="301319"/>
            <a:ext cx="9070618" cy="1261930"/>
          </a:xfrm>
          <a:prstGeom prst="rect">
            <a:avLst/>
          </a:prstGeom>
        </p:spPr>
        <p:txBody>
          <a:bodyPr spcFirstLastPara="1" wrap="square" lIns="87662" tIns="87662" rIns="87662" bIns="87662" anchor="ctr" anchorCtr="0">
            <a:noAutofit/>
          </a:bodyPr>
          <a:lstStyle/>
          <a:p>
            <a:r>
              <a:rPr lang="de" sz="2800" b="1" dirty="0"/>
              <a:t>Überblick</a:t>
            </a:r>
            <a:endParaRPr sz="2800"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504476" y="1456566"/>
            <a:ext cx="9070618" cy="4697482"/>
          </a:xfrm>
          <a:prstGeom prst="rect">
            <a:avLst/>
          </a:prstGeom>
        </p:spPr>
        <p:txBody>
          <a:bodyPr spcFirstLastPara="1" wrap="square" lIns="87662" tIns="87662" rIns="87662" bIns="87662" anchor="t" anchorCtr="0">
            <a:noAutofit/>
          </a:bodyPr>
          <a:lstStyle/>
          <a:p>
            <a:pPr marL="503972" indent="-419976">
              <a:lnSpc>
                <a:spcPct val="150000"/>
              </a:lnSpc>
              <a:spcBef>
                <a:spcPts val="551"/>
              </a:spcBef>
              <a:buChar char="●"/>
            </a:pPr>
            <a:r>
              <a:rPr lang="de" sz="2646" dirty="0"/>
              <a:t>Über C++</a:t>
            </a:r>
          </a:p>
          <a:p>
            <a:pPr marL="503972" indent="-419976">
              <a:lnSpc>
                <a:spcPct val="150000"/>
              </a:lnSpc>
              <a:spcBef>
                <a:spcPts val="551"/>
              </a:spcBef>
              <a:buChar char="●"/>
            </a:pPr>
            <a:r>
              <a:rPr lang="de" sz="2646" dirty="0"/>
              <a:t>Variablen</a:t>
            </a:r>
          </a:p>
          <a:p>
            <a:pPr marL="503972" indent="-419976">
              <a:lnSpc>
                <a:spcPct val="150000"/>
              </a:lnSpc>
              <a:spcBef>
                <a:spcPts val="551"/>
              </a:spcBef>
              <a:buChar char="●"/>
            </a:pPr>
            <a:r>
              <a:rPr lang="de" sz="2646" dirty="0"/>
              <a:t>Zeiger</a:t>
            </a:r>
          </a:p>
          <a:p>
            <a:pPr marL="503972" indent="-419976">
              <a:lnSpc>
                <a:spcPct val="150000"/>
              </a:lnSpc>
              <a:spcBef>
                <a:spcPts val="551"/>
              </a:spcBef>
              <a:buChar char="●"/>
            </a:pPr>
            <a:r>
              <a:rPr lang="de" sz="2646" dirty="0"/>
              <a:t>Referenzen</a:t>
            </a:r>
          </a:p>
          <a:p>
            <a:pPr marL="503972" indent="-419976">
              <a:lnSpc>
                <a:spcPct val="150000"/>
              </a:lnSpc>
              <a:spcBef>
                <a:spcPts val="551"/>
              </a:spcBef>
              <a:buChar char="●"/>
            </a:pPr>
            <a:r>
              <a:rPr lang="de" sz="2646" dirty="0"/>
              <a:t>Konstante</a:t>
            </a:r>
          </a:p>
          <a:p>
            <a:pPr marL="503972" indent="-419976">
              <a:lnSpc>
                <a:spcPct val="150000"/>
              </a:lnSpc>
              <a:spcBef>
                <a:spcPts val="551"/>
              </a:spcBef>
              <a:buChar char="●"/>
            </a:pPr>
            <a:r>
              <a:rPr lang="de" sz="2646" dirty="0"/>
              <a:t>Funktionen</a:t>
            </a:r>
          </a:p>
          <a:p>
            <a:pPr marL="503972" indent="-419976">
              <a:lnSpc>
                <a:spcPct val="150000"/>
              </a:lnSpc>
              <a:spcBef>
                <a:spcPts val="551"/>
              </a:spcBef>
              <a:buChar char="●"/>
            </a:pPr>
            <a:endParaRPr sz="2646" dirty="0"/>
          </a:p>
        </p:txBody>
      </p:sp>
      <p:sp>
        <p:nvSpPr>
          <p:cNvPr id="143" name="Google Shape;143;p15"/>
          <p:cNvSpPr txBox="1"/>
          <p:nvPr/>
        </p:nvSpPr>
        <p:spPr>
          <a:xfrm>
            <a:off x="427913" y="7234256"/>
            <a:ext cx="8361609" cy="16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409" tIns="105409" rIns="105409" bIns="105409" anchor="ctr" anchorCtr="0">
            <a:noAutofit/>
          </a:bodyPr>
          <a:lstStyle/>
          <a:p>
            <a:r>
              <a:rPr lang="de" sz="882" dirty="0">
                <a:solidFill>
                  <a:srgbClr val="3F3F3F"/>
                </a:solidFill>
              </a:rPr>
              <a:t>Objektorientierte  Programmierung 2023</a:t>
            </a:r>
            <a:endParaRPr sz="882" dirty="0">
              <a:solidFill>
                <a:srgbClr val="3F3F3F"/>
              </a:solidFill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3ADD093-2F2E-104F-8FB5-4DF167063FE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3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3797305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Default-Parameter</a:t>
            </a:r>
            <a:endParaRPr b="1"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468925" y="177579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Funktionsparameter können einen Defaultwert besitzen</a:t>
            </a:r>
            <a:endParaRPr sz="2000"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Wird verwendet, wenn der Parameter im Aufruf fehlt</a:t>
            </a:r>
            <a:endParaRPr sz="2000"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Nur am Ende der Parameterliste erlaubt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print(</a:t>
            </a: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 string, </a:t>
            </a: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 = </a:t>
            </a:r>
            <a:r>
              <a:rPr lang="zxx" sz="18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zxx" sz="18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xx" sz="18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zxx" sz="18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zxx" sz="18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äquivalent zu print("Test", 1)</a:t>
            </a:r>
            <a:endParaRPr sz="18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Funktionen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9E92A2-2822-1A4F-8FF0-9D4F78603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30</a:t>
            </a:fld>
            <a:endParaRPr lang="zxx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Mehrdeutigkeit</a:t>
            </a:r>
            <a:endParaRPr b="1" dirty="0"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468925" y="177579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xx" sz="2000"/>
              <a:t>Überladen und Default-Parameter könn</a:t>
            </a:r>
            <a:r>
              <a:rPr lang="en-US" sz="2000" dirty="0"/>
              <a:t>t</a:t>
            </a:r>
            <a:r>
              <a:rPr lang="zxx" sz="2000"/>
              <a:t>e Mehrdeutigkeit verursachen</a:t>
            </a:r>
            <a:endParaRPr sz="2000" dirty="0"/>
          </a:p>
        </p:txBody>
      </p:sp>
      <p:sp>
        <p:nvSpPr>
          <p:cNvPr id="170" name="Google Shape;170;p18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Funktionen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171" name="Google Shape;171;p18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240" y="2460050"/>
            <a:ext cx="4004385" cy="43848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2F8594-7FBB-C649-B802-C94316677D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31</a:t>
            </a:fld>
            <a:endParaRPr lang="zx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BD238-9D74-DE4F-9EA9-7FBE1F5AF83C}"/>
              </a:ext>
            </a:extLst>
          </p:cNvPr>
          <p:cNvSpPr/>
          <p:nvPr/>
        </p:nvSpPr>
        <p:spPr>
          <a:xfrm>
            <a:off x="504000" y="2548732"/>
            <a:ext cx="54274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800" b="1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string) {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string;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800" b="1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string, </a:t>
            </a: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GB" sz="1800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8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800" b="1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800" b="1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7432B-1B81-E046-825B-CE1A0F8DDF02}"/>
              </a:ext>
            </a:extLst>
          </p:cNvPr>
          <p:cNvSpPr/>
          <p:nvPr/>
        </p:nvSpPr>
        <p:spPr>
          <a:xfrm>
            <a:off x="540000" y="5907121"/>
            <a:ext cx="5009705" cy="369332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call to 'print' is ambiguous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Parameter - Pass by value</a:t>
            </a:r>
            <a:endParaRPr b="1" dirty="0"/>
          </a:p>
        </p:txBody>
      </p:sp>
      <p:sp>
        <p:nvSpPr>
          <p:cNvPr id="186" name="Google Shape;186;p20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byValue (</a:t>
            </a: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meter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der Standard-Parameterübergabemechanismus in C++</a:t>
            </a: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beim Funktionsaufruf stellt C++ eine Kopie des Parameter</a:t>
            </a:r>
            <a:r>
              <a:rPr lang="en-US" sz="2000" dirty="0"/>
              <a:t> </a:t>
            </a:r>
            <a:r>
              <a:rPr lang="zxx" sz="2000"/>
              <a:t>auf de</a:t>
            </a:r>
            <a:r>
              <a:rPr lang="en-US" sz="2000" dirty="0"/>
              <a:t>n</a:t>
            </a:r>
            <a:r>
              <a:rPr lang="zxx" sz="2000"/>
              <a:t> </a:t>
            </a:r>
            <a:r>
              <a:rPr lang="zxx" sz="2000" b="1"/>
              <a:t>Stack</a:t>
            </a:r>
            <a:endParaRPr sz="2000"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err="1"/>
              <a:t>Veränderungen</a:t>
            </a:r>
            <a:r>
              <a:rPr lang="en-US" sz="2000" dirty="0"/>
              <a:t> an der</a:t>
            </a:r>
            <a:r>
              <a:rPr lang="zxx" sz="2000"/>
              <a:t> Variable </a:t>
            </a:r>
            <a:r>
              <a:rPr lang="de-DE" sz="2000" dirty="0"/>
              <a:t>gehen mit dem Funktionsende verloren</a:t>
            </a: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87" name="Google Shape;187;p20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Funktionen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80018F-9FAF-CD44-A942-BD4E94F09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32</a:t>
            </a:fld>
            <a:endParaRPr lang="zx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319D90-803D-B538-76EC-89A41C4320C2}"/>
              </a:ext>
            </a:extLst>
          </p:cNvPr>
          <p:cNvSpPr/>
          <p:nvPr/>
        </p:nvSpPr>
        <p:spPr>
          <a:xfrm>
            <a:off x="3899878" y="4663263"/>
            <a:ext cx="58712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800" b="1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number) {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 += </a:t>
            </a:r>
            <a:r>
              <a:rPr lang="en-GB" sz="1800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8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number &lt;- number + 3</a:t>
            </a:r>
            <a:br>
              <a:rPr lang="en-GB" sz="18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800" b="1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lang="en-GB" sz="1800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  <a:b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Parameter - Pass by reference</a:t>
            </a:r>
            <a:endParaRPr b="1" dirty="0"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byRef (</a:t>
            </a:r>
            <a:r>
              <a:rPr lang="zxx" sz="18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&amp; </a:t>
            </a:r>
            <a:r>
              <a:rPr lang="en-US" sz="18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zxx" sz="18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A31515"/>
              </a:buClr>
              <a:buSzPts val="2000"/>
              <a:buFont typeface="Courier New"/>
              <a:buChar char="●"/>
            </a:pPr>
            <a:r>
              <a:rPr lang="de-DE" sz="20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der Adress-Operator &amp;</a:t>
            </a:r>
            <a:br>
              <a:rPr lang="de-DE" sz="2000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-DE" sz="2000" dirty="0"/>
              <a:t>die Speicheradresse des Parameters wird an die Funktion übergeben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-DE" sz="2000" dirty="0"/>
              <a:t>die vorgenommenen Änderungen an der Variable passieren auf dem “Original” des Aufrufers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-DE" sz="2000" dirty="0"/>
              <a:t>Nützlich für Arrays und größeren Datenstrukturen, sie "als Referenz" zu übergeben (vermeidet Kopie: Zeit und Speicherplatz)</a:t>
            </a:r>
          </a:p>
        </p:txBody>
      </p:sp>
      <p:sp>
        <p:nvSpPr>
          <p:cNvPr id="195" name="Google Shape;195;p21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Funktionen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196" name="Google Shape;196;p21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F611-9F92-114B-83E2-3699E28C5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33</a:t>
            </a:fld>
            <a:endParaRPr lang="zxx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9C51E-270E-C50B-34D1-84B18432C2CD}"/>
              </a:ext>
            </a:extLst>
          </p:cNvPr>
          <p:cNvSpPr/>
          <p:nvPr/>
        </p:nvSpPr>
        <p:spPr>
          <a:xfrm>
            <a:off x="3438770" y="4497973"/>
            <a:ext cx="60156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800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incrementByFive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&amp;number) {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 += </a:t>
            </a:r>
            <a:r>
              <a:rPr lang="en-GB" sz="1800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8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800" b="1" u="sng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GB" sz="18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counter + 5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800" b="1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lang="en-GB" sz="1800" b="1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b="1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incrementByFive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  <a:br>
              <a:rPr lang="en-GB" sz="1800" b="1" i="1" dirty="0">
                <a:solidFill>
                  <a:srgbClr val="8C8C8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Beispiel</a:t>
            </a:r>
            <a:r>
              <a:rPr lang="en-US" b="1" dirty="0"/>
              <a:t> 1/2</a:t>
            </a:r>
            <a:endParaRPr b="1" dirty="0"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387725" y="1730460"/>
            <a:ext cx="4652587" cy="4713865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Vector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arr[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length;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byValue(</a:t>
            </a: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a = a +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"Address of a in function: 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&amp;a &lt;&lt; endl;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byRef(</a:t>
            </a: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&amp; a)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a = a +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b="1" dirty="0"/>
          </a:p>
        </p:txBody>
      </p:sp>
      <p:sp>
        <p:nvSpPr>
          <p:cNvPr id="203" name="Google Shape;203;p22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Funktionen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04" name="Google Shape;204;p22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5591597" y="1732300"/>
            <a:ext cx="4052226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passArray(</a:t>
            </a: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x[])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x[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*(x +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zxx" sz="14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&lt;=&gt; x[3]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passStruct1(Vector v)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v.arr[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passStruct2(Vector* v)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v-&gt;arr[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passStruct3(Vector&amp; v)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v.arr[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45855-6CCB-2845-8FBA-6205E85995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34</a:t>
            </a:fld>
            <a:endParaRPr lang="zxx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Beispiel</a:t>
            </a:r>
            <a:r>
              <a:rPr lang="en-US" b="1" dirty="0"/>
              <a:t> 2/2</a:t>
            </a:r>
            <a:endParaRPr b="1" dirty="0"/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80921" y="1730460"/>
            <a:ext cx="5389296" cy="4713865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"Address of a: 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&amp;a &lt;&lt; endl;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byValue(a);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"Value remains unchanged: a = 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 a &lt;&lt; endl;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byRef(a);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"Value </a:t>
            </a:r>
            <a:r>
              <a:rPr lang="en-US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has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changed: a = 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 &lt;&lt; endl;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4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arr[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{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}; </a:t>
            </a:r>
            <a:r>
              <a:rPr lang="zxx" sz="14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arr is a pointer to the first element of the array arr</a:t>
            </a:r>
            <a:endParaRPr sz="14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passArray(arr);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cout  &lt;&lt; arr[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&lt;&lt;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arr[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&lt;&lt; endl;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Funktionen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5543045" y="1730460"/>
            <a:ext cx="4456660" cy="4589315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Vector v;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v.arr[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v.arr[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v.length = 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passStruct1(v);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de-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after passStruct1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v.arr[0] = 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v.arr[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&lt;&lt; endl;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passStruct2(&amp;v);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-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after passStruct2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v.arr[0] = 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v.arr[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&lt;&lt; endl;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passStruct3(v);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cout &lt;&lt;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-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after passStruct3 </a:t>
            </a:r>
            <a:r>
              <a:rPr lang="zxx" sz="14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v.arr[0] = "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v.arr[</a:t>
            </a:r>
            <a:r>
              <a:rPr lang="zxx" sz="14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&lt;&lt; endl;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xx" sz="14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4B7D3D-A8CF-F04C-AE64-198B5973B3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35</a:t>
            </a:fld>
            <a:endParaRPr lang="zxx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63" y="3148787"/>
            <a:ext cx="9071700" cy="1262100"/>
          </a:xfrm>
        </p:spPr>
        <p:txBody>
          <a:bodyPr/>
          <a:lstStyle/>
          <a:p>
            <a:r>
              <a:rPr lang="en-US" sz="9600" b="1" dirty="0" err="1">
                <a:latin typeface="Bradley Hand ITC" panose="03070402050302030203" pitchFamily="66" charset="77"/>
              </a:rPr>
              <a:t>Fragen</a:t>
            </a:r>
            <a:r>
              <a:rPr lang="en-US" sz="9600" b="1" dirty="0">
                <a:latin typeface="Bradley Hand ITC" panose="03070402050302030203" pitchFamily="66" charset="77"/>
              </a:rPr>
              <a:t> und </a:t>
            </a:r>
            <a:r>
              <a:rPr lang="en-US" sz="9600" b="1" dirty="0" err="1">
                <a:latin typeface="Bradley Hand ITC" panose="03070402050302030203" pitchFamily="66" charset="77"/>
              </a:rPr>
              <a:t>Antworten</a:t>
            </a:r>
            <a:endParaRPr lang="en-US" sz="9600" b="1" dirty="0">
              <a:latin typeface="Bradley Hand ITC" panose="03070402050302030203" pitchFamily="66" charset="7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B5A7B-D712-DE4F-BF20-A8B5AF557F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54744-26C5-F040-88EB-580AEEA267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36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327450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46" y="3148854"/>
            <a:ext cx="9070748" cy="1261967"/>
          </a:xfrm>
        </p:spPr>
        <p:txBody>
          <a:bodyPr/>
          <a:lstStyle/>
          <a:p>
            <a:r>
              <a:rPr lang="en-US" sz="9599" b="1" dirty="0" err="1">
                <a:latin typeface="Bradley Hand ITC" panose="03070402050302030203" pitchFamily="66" charset="77"/>
              </a:rPr>
              <a:t>Über</a:t>
            </a:r>
            <a:r>
              <a:rPr lang="en-US" sz="9599" b="1" dirty="0">
                <a:latin typeface="Bradley Hand ITC" panose="03070402050302030203" pitchFamily="66" charset="77"/>
              </a:rPr>
              <a:t> C++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5324AA7-E2D0-C54F-AB6C-0FDA78CA4E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4</a:t>
            </a:fld>
            <a:endParaRPr lang="zxx"/>
          </a:p>
        </p:txBody>
      </p:sp>
      <p:sp>
        <p:nvSpPr>
          <p:cNvPr id="5" name="Google Shape;224;p25">
            <a:extLst>
              <a:ext uri="{FF2B5EF4-FFF2-40B4-BE49-F238E27FC236}">
                <a16:creationId xmlns:a16="http://schemas.microsoft.com/office/drawing/2014/main" id="{E6747498-23B6-2E45-B2D6-DF205F31615E}"/>
              </a:ext>
            </a:extLst>
          </p:cNvPr>
          <p:cNvSpPr txBox="1"/>
          <p:nvPr/>
        </p:nvSpPr>
        <p:spPr>
          <a:xfrm>
            <a:off x="427913" y="7234256"/>
            <a:ext cx="8361609" cy="16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409" tIns="105409" rIns="105409" bIns="105409" anchor="ctr" anchorCtr="0">
            <a:noAutofit/>
          </a:bodyPr>
          <a:lstStyle/>
          <a:p>
            <a:pPr defTabSz="1007943">
              <a:defRPr/>
            </a:pPr>
            <a:r>
              <a:rPr lang="de" sz="882" dirty="0">
                <a:solidFill>
                  <a:srgbClr val="3F3F3F"/>
                </a:solidFill>
              </a:rPr>
              <a:t>Objektorientierte  Programmierung 2023</a:t>
            </a:r>
            <a:endParaRPr sz="882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3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504476" y="301319"/>
            <a:ext cx="9070618" cy="1261930"/>
          </a:xfrm>
          <a:prstGeom prst="rect">
            <a:avLst/>
          </a:prstGeom>
        </p:spPr>
        <p:txBody>
          <a:bodyPr spcFirstLastPara="1" wrap="square" lIns="87662" tIns="87662" rIns="87662" bIns="87662" anchor="ctr" anchorCtr="0">
            <a:noAutofit/>
          </a:bodyPr>
          <a:lstStyle/>
          <a:p>
            <a:r>
              <a:rPr lang="de" b="1" dirty="0"/>
              <a:t>Unterschiede zu C - wesentliche Unterschiede</a:t>
            </a:r>
            <a:endParaRPr b="1" dirty="0">
              <a:solidFill>
                <a:srgbClr val="841439"/>
              </a:solidFill>
            </a:endParaRPr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504480" y="1884573"/>
            <a:ext cx="8815067" cy="3879106"/>
          </a:xfrm>
          <a:prstGeom prst="rect">
            <a:avLst/>
          </a:prstGeom>
        </p:spPr>
        <p:txBody>
          <a:bodyPr spcFirstLastPara="1" wrap="square" lIns="87662" tIns="87662" rIns="87662" bIns="87662" anchor="t" anchorCtr="0">
            <a:noAutofit/>
          </a:bodyPr>
          <a:lstStyle/>
          <a:p>
            <a:pPr marL="503972" indent="-419976">
              <a:lnSpc>
                <a:spcPct val="150000"/>
              </a:lnSpc>
              <a:spcBef>
                <a:spcPts val="551"/>
              </a:spcBef>
              <a:buChar char="●"/>
            </a:pPr>
            <a:r>
              <a:rPr lang="de" sz="2646" dirty="0"/>
              <a:t>C++ ist eine Erweiterung von C</a:t>
            </a:r>
          </a:p>
          <a:p>
            <a:pPr marL="503972" indent="-419976">
              <a:lnSpc>
                <a:spcPct val="150000"/>
              </a:lnSpc>
              <a:spcBef>
                <a:spcPts val="551"/>
              </a:spcBef>
              <a:buChar char="●"/>
            </a:pPr>
            <a:r>
              <a:rPr lang="de" sz="2646" dirty="0" err="1"/>
              <a:t>Abwärtskompatiblität</a:t>
            </a:r>
            <a:r>
              <a:rPr lang="de" sz="2646" dirty="0"/>
              <a:t>, nahtlose </a:t>
            </a:r>
            <a:r>
              <a:rPr lang="ro-RO" sz="2646" dirty="0" err="1"/>
              <a:t>Integration</a:t>
            </a:r>
            <a:endParaRPr sz="2646" dirty="0"/>
          </a:p>
          <a:p>
            <a:pPr marL="503972" indent="-419976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de" sz="2646" dirty="0"/>
              <a:t>Elegante Erweiterung des Typsystems</a:t>
            </a:r>
            <a:endParaRPr sz="2646" dirty="0"/>
          </a:p>
          <a:p>
            <a:pPr indent="-419976">
              <a:lnSpc>
                <a:spcPct val="150000"/>
              </a:lnSpc>
              <a:spcBef>
                <a:spcPts val="0"/>
              </a:spcBef>
              <a:buFont typeface="Arial"/>
              <a:buChar char="●"/>
            </a:pPr>
            <a:r>
              <a:rPr lang="en-GB" sz="2646" dirty="0" err="1"/>
              <a:t>Objektorientierung</a:t>
            </a:r>
            <a:r>
              <a:rPr lang="en-GB" sz="2646" dirty="0"/>
              <a:t> </a:t>
            </a:r>
            <a:r>
              <a:rPr lang="de" sz="2646" dirty="0"/>
              <a:t>Sprache (Klassen)</a:t>
            </a:r>
            <a:endParaRPr sz="2646" dirty="0"/>
          </a:p>
          <a:p>
            <a:pPr marL="503972" indent="-419976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de" sz="2646" dirty="0"/>
              <a:t>Generische und generative Programmierung (Templates)</a:t>
            </a:r>
            <a:endParaRPr sz="2646" dirty="0"/>
          </a:p>
          <a:p>
            <a:pPr marL="503972" indent="0">
              <a:lnSpc>
                <a:spcPct val="150000"/>
              </a:lnSpc>
              <a:spcBef>
                <a:spcPts val="551"/>
              </a:spcBef>
            </a:pPr>
            <a:endParaRPr sz="2646" dirty="0"/>
          </a:p>
        </p:txBody>
      </p:sp>
      <p:sp>
        <p:nvSpPr>
          <p:cNvPr id="223" name="Google Shape;223;p25"/>
          <p:cNvSpPr txBox="1"/>
          <p:nvPr/>
        </p:nvSpPr>
        <p:spPr>
          <a:xfrm>
            <a:off x="517428" y="148018"/>
            <a:ext cx="10113628" cy="30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007943">
              <a:defRPr/>
            </a:pPr>
            <a:r>
              <a:rPr lang="en-US" sz="1600" b="1" dirty="0" err="1">
                <a:latin typeface="Bradley Hand ITC" panose="03070402050302030203" pitchFamily="66" charset="77"/>
              </a:rPr>
              <a:t>Über</a:t>
            </a:r>
            <a:r>
              <a:rPr lang="en-US" sz="1600" b="1" dirty="0">
                <a:latin typeface="Bradley Hand ITC" panose="03070402050302030203" pitchFamily="66" charset="77"/>
              </a:rPr>
              <a:t> C++</a:t>
            </a:r>
            <a:endParaRPr sz="1543" dirty="0">
              <a:solidFill>
                <a:srgbClr val="841439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27913" y="7234256"/>
            <a:ext cx="8361609" cy="16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409" tIns="105409" rIns="105409" bIns="105409" anchor="ctr" anchorCtr="0">
            <a:noAutofit/>
          </a:bodyPr>
          <a:lstStyle/>
          <a:p>
            <a:pPr defTabSz="1007943">
              <a:defRPr/>
            </a:pPr>
            <a:r>
              <a:rPr lang="de" sz="882" dirty="0">
                <a:solidFill>
                  <a:srgbClr val="3F3F3F"/>
                </a:solidFill>
              </a:rPr>
              <a:t>Objektorientierte  Programmierung 2023</a:t>
            </a:r>
            <a:endParaRPr sz="882" dirty="0">
              <a:solidFill>
                <a:srgbClr val="3F3F3F"/>
              </a:solidFill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2E9566C-8BE8-0945-A6DE-A9E3C60BFAF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5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364399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504476" y="301319"/>
            <a:ext cx="9070618" cy="1261930"/>
          </a:xfrm>
          <a:prstGeom prst="rect">
            <a:avLst/>
          </a:prstGeom>
        </p:spPr>
        <p:txBody>
          <a:bodyPr spcFirstLastPara="1" wrap="square" lIns="87662" tIns="87662" rIns="87662" bIns="87662" anchor="ctr" anchorCtr="0">
            <a:noAutofit/>
          </a:bodyPr>
          <a:lstStyle/>
          <a:p>
            <a:r>
              <a:rPr lang="de" b="1" dirty="0"/>
              <a:t>Standards</a:t>
            </a:r>
            <a:endParaRPr b="1" dirty="0">
              <a:solidFill>
                <a:srgbClr val="841439"/>
              </a:solidFill>
            </a:endParaRPr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504480" y="1716551"/>
            <a:ext cx="8815067" cy="4047128"/>
          </a:xfrm>
          <a:prstGeom prst="rect">
            <a:avLst/>
          </a:prstGeom>
        </p:spPr>
        <p:txBody>
          <a:bodyPr spcFirstLastPara="1" wrap="square" lIns="87662" tIns="87662" rIns="87662" bIns="87662" anchor="t" anchorCtr="0">
            <a:noAutofit/>
          </a:bodyPr>
          <a:lstStyle/>
          <a:p>
            <a:pPr indent="-419976">
              <a:spcBef>
                <a:spcPts val="1984"/>
              </a:spcBef>
              <a:buChar char="●"/>
            </a:pPr>
            <a:r>
              <a:rPr lang="en-GB" sz="2646" dirty="0" err="1"/>
              <a:t>Wichtig</a:t>
            </a:r>
            <a:r>
              <a:rPr lang="en-GB" sz="2646" dirty="0"/>
              <a:t>: </a:t>
            </a:r>
            <a:r>
              <a:rPr lang="en-GB" sz="2646" dirty="0" err="1"/>
              <a:t>Kompatibilität</a:t>
            </a:r>
            <a:r>
              <a:rPr lang="en-GB" sz="2646" dirty="0"/>
              <a:t> von </a:t>
            </a:r>
            <a:r>
              <a:rPr lang="en-GB" sz="2646" dirty="0" err="1"/>
              <a:t>verschiedenen</a:t>
            </a:r>
            <a:r>
              <a:rPr lang="en-GB" sz="2646" dirty="0"/>
              <a:t> </a:t>
            </a:r>
            <a:r>
              <a:rPr lang="en-GB" sz="2646" dirty="0" err="1"/>
              <a:t>Kompilern</a:t>
            </a:r>
            <a:endParaRPr lang="en-GB" dirty="0"/>
          </a:p>
          <a:p>
            <a:pPr indent="-419976">
              <a:spcBef>
                <a:spcPts val="1984"/>
              </a:spcBef>
              <a:buChar char="●"/>
            </a:pPr>
            <a:r>
              <a:rPr lang="en-GB" sz="2646" dirty="0"/>
              <a:t>Standard C++ Foundation </a:t>
            </a:r>
            <a:r>
              <a:rPr lang="en-GB" sz="2646" dirty="0">
                <a:hlinkClick r:id="rId3"/>
              </a:rPr>
              <a:t>https://isocpp.org/</a:t>
            </a:r>
            <a:r>
              <a:rPr lang="en-GB" sz="2646" dirty="0"/>
              <a:t> </a:t>
            </a:r>
          </a:p>
        </p:txBody>
      </p:sp>
      <p:sp>
        <p:nvSpPr>
          <p:cNvPr id="223" name="Google Shape;223;p25"/>
          <p:cNvSpPr txBox="1"/>
          <p:nvPr/>
        </p:nvSpPr>
        <p:spPr>
          <a:xfrm>
            <a:off x="517428" y="148018"/>
            <a:ext cx="10113628" cy="30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007943">
              <a:defRPr/>
            </a:pPr>
            <a:r>
              <a:rPr lang="en-US" sz="1600" b="1" dirty="0" err="1">
                <a:latin typeface="Bradley Hand ITC" panose="03070402050302030203" pitchFamily="66" charset="77"/>
              </a:rPr>
              <a:t>Über</a:t>
            </a:r>
            <a:r>
              <a:rPr lang="en-US" sz="1600" b="1" dirty="0">
                <a:latin typeface="Bradley Hand ITC" panose="03070402050302030203" pitchFamily="66" charset="77"/>
              </a:rPr>
              <a:t> C++</a:t>
            </a:r>
            <a:endParaRPr sz="1543" dirty="0">
              <a:solidFill>
                <a:srgbClr val="841439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27913" y="7234256"/>
            <a:ext cx="8361609" cy="16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409" tIns="105409" rIns="105409" bIns="105409" anchor="ctr" anchorCtr="0">
            <a:noAutofit/>
          </a:bodyPr>
          <a:lstStyle/>
          <a:p>
            <a:pPr defTabSz="1007943">
              <a:defRPr/>
            </a:pPr>
            <a:r>
              <a:rPr lang="de" sz="882" dirty="0">
                <a:solidFill>
                  <a:srgbClr val="3F3F3F"/>
                </a:solidFill>
              </a:rPr>
              <a:t>Objektorientierte  Programmierung 2023</a:t>
            </a:r>
            <a:endParaRPr sz="882" dirty="0">
              <a:solidFill>
                <a:srgbClr val="3F3F3F"/>
              </a:solidFill>
            </a:endParaRPr>
          </a:p>
        </p:txBody>
      </p:sp>
      <p:pic>
        <p:nvPicPr>
          <p:cNvPr id="3074" name="Picture 2" descr="The Next Big Thing: C++20 - ModernesCpp.com">
            <a:extLst>
              <a:ext uri="{FF2B5EF4-FFF2-40B4-BE49-F238E27FC236}">
                <a16:creationId xmlns:a16="http://schemas.microsoft.com/office/drawing/2014/main" id="{DB4F711A-AEF7-5846-9BED-4823B166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6" y="3477539"/>
            <a:ext cx="8512653" cy="347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C2939FC-895E-BA48-9938-0682B4D6EAE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6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35996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504476" y="301319"/>
            <a:ext cx="9070618" cy="1261930"/>
          </a:xfrm>
          <a:prstGeom prst="rect">
            <a:avLst/>
          </a:prstGeom>
        </p:spPr>
        <p:txBody>
          <a:bodyPr spcFirstLastPara="1" wrap="square" lIns="87662" tIns="87662" rIns="87662" bIns="87662" anchor="ctr" anchorCtr="0">
            <a:noAutofit/>
          </a:bodyPr>
          <a:lstStyle/>
          <a:p>
            <a:r>
              <a:rPr lang="de" b="1" dirty="0"/>
              <a:t>Code Guidelines</a:t>
            </a:r>
            <a:endParaRPr b="1" dirty="0">
              <a:solidFill>
                <a:srgbClr val="841439"/>
              </a:solidFill>
            </a:endParaRPr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504480" y="1884573"/>
            <a:ext cx="8815067" cy="3879106"/>
          </a:xfrm>
          <a:prstGeom prst="rect">
            <a:avLst/>
          </a:prstGeom>
        </p:spPr>
        <p:txBody>
          <a:bodyPr spcFirstLastPara="1" wrap="square" lIns="87662" tIns="87662" rIns="87662" bIns="87662" anchor="t" anchorCtr="0">
            <a:noAutofit/>
          </a:bodyPr>
          <a:lstStyle/>
          <a:p>
            <a:pPr marL="37224" indent="0"/>
            <a:r>
              <a:rPr lang="en-GB" sz="2646" dirty="0"/>
              <a:t>Initiative von</a:t>
            </a:r>
          </a:p>
          <a:p>
            <a:pPr marL="494424" indent="-457200">
              <a:buFont typeface="Arial" panose="020B0604020202020204" pitchFamily="34" charset="0"/>
              <a:buChar char="•"/>
            </a:pPr>
            <a:r>
              <a:rPr lang="en-GB" sz="2646" dirty="0"/>
              <a:t>Bjarne </a:t>
            </a:r>
            <a:r>
              <a:rPr lang="en-GB" sz="2646" dirty="0" err="1"/>
              <a:t>Stroustrup</a:t>
            </a:r>
            <a:r>
              <a:rPr lang="en-GB" sz="2646" dirty="0"/>
              <a:t>, </a:t>
            </a:r>
            <a:r>
              <a:rPr lang="en-GB" sz="2646" dirty="0" err="1"/>
              <a:t>Erfinder</a:t>
            </a:r>
            <a:r>
              <a:rPr lang="en-GB" sz="2646" dirty="0"/>
              <a:t> von C++, and</a:t>
            </a:r>
          </a:p>
          <a:p>
            <a:pPr marL="494424" indent="-457200">
              <a:buFont typeface="Arial" panose="020B0604020202020204" pitchFamily="34" charset="0"/>
              <a:buChar char="•"/>
            </a:pPr>
            <a:r>
              <a:rPr lang="en-GB" sz="2646" dirty="0"/>
              <a:t>Herb Sutter, </a:t>
            </a:r>
            <a:r>
              <a:rPr lang="en-GB" sz="2646" dirty="0" err="1"/>
              <a:t>Vorsitzender</a:t>
            </a:r>
            <a:r>
              <a:rPr lang="en-GB" sz="2646" dirty="0"/>
              <a:t> der C++ ISO Working Group</a:t>
            </a:r>
          </a:p>
          <a:p>
            <a:pPr marL="37224" indent="0"/>
            <a:r>
              <a:rPr lang="en-GB" sz="2646" i="1" dirty="0" err="1"/>
              <a:t>Ziele</a:t>
            </a:r>
            <a:r>
              <a:rPr lang="en-GB" sz="2646" i="1" dirty="0"/>
              <a:t>:</a:t>
            </a:r>
          </a:p>
          <a:p>
            <a:pPr indent="-419976">
              <a:buFont typeface="Arial"/>
              <a:buChar char="●"/>
            </a:pPr>
            <a:r>
              <a:rPr lang="en-GB" sz="2646" dirty="0"/>
              <a:t>Guide writing </a:t>
            </a:r>
            <a:r>
              <a:rPr lang="en-GB" sz="2646" u="sng" dirty="0"/>
              <a:t>type and resource safe</a:t>
            </a:r>
            <a:r>
              <a:rPr lang="en-GB" sz="2646" dirty="0"/>
              <a:t> code, using </a:t>
            </a:r>
            <a:r>
              <a:rPr lang="en-GB" sz="2646" u="sng" dirty="0"/>
              <a:t>best practices</a:t>
            </a:r>
            <a:r>
              <a:rPr lang="en-GB" sz="2646" dirty="0"/>
              <a:t> for the language standards C++14 and newer</a:t>
            </a:r>
          </a:p>
          <a:p>
            <a:pPr indent="-419976">
              <a:buChar char="●"/>
            </a:pPr>
            <a:r>
              <a:rPr lang="en-GB" sz="2646" dirty="0"/>
              <a:t>Help developers of compilers and static checking tools to create rules for catching bad programming practices.</a:t>
            </a:r>
          </a:p>
          <a:p>
            <a:pPr indent="-419976">
              <a:buChar char="●"/>
            </a:pPr>
            <a:endParaRPr lang="en-GB" sz="2646" dirty="0"/>
          </a:p>
        </p:txBody>
      </p:sp>
      <p:sp>
        <p:nvSpPr>
          <p:cNvPr id="223" name="Google Shape;223;p25"/>
          <p:cNvSpPr txBox="1"/>
          <p:nvPr/>
        </p:nvSpPr>
        <p:spPr>
          <a:xfrm>
            <a:off x="517428" y="148018"/>
            <a:ext cx="10113628" cy="30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007943">
              <a:defRPr/>
            </a:pPr>
            <a:r>
              <a:rPr lang="en-US" sz="1600" b="1" dirty="0" err="1">
                <a:latin typeface="Bradley Hand ITC" panose="03070402050302030203" pitchFamily="66" charset="77"/>
              </a:rPr>
              <a:t>Über</a:t>
            </a:r>
            <a:r>
              <a:rPr lang="en-US" sz="1600" b="1" dirty="0">
                <a:latin typeface="Bradley Hand ITC" panose="03070402050302030203" pitchFamily="66" charset="77"/>
              </a:rPr>
              <a:t> C++</a:t>
            </a:r>
            <a:endParaRPr sz="1543" dirty="0">
              <a:solidFill>
                <a:srgbClr val="841439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27913" y="7234256"/>
            <a:ext cx="8361609" cy="166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5409" tIns="105409" rIns="105409" bIns="105409" anchor="ctr" anchorCtr="0">
            <a:noAutofit/>
          </a:bodyPr>
          <a:lstStyle/>
          <a:p>
            <a:pPr defTabSz="1007943">
              <a:defRPr/>
            </a:pPr>
            <a:r>
              <a:rPr lang="de" sz="882" dirty="0">
                <a:solidFill>
                  <a:srgbClr val="3F3F3F"/>
                </a:solidFill>
              </a:rPr>
              <a:t>Objektorientierte  Programmierung 2023</a:t>
            </a:r>
            <a:endParaRPr sz="882" dirty="0">
              <a:solidFill>
                <a:srgbClr val="3F3F3F"/>
              </a:solidFill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C8050E7-2DF8-6040-8157-CB2773B93E2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248586"/>
            <a:ext cx="477000" cy="150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 smtClean="0"/>
              <a:t>7</a:t>
            </a:fld>
            <a:endParaRPr lang="zx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1B5A3-D445-1EE1-EE2F-A73BF3194858}"/>
              </a:ext>
            </a:extLst>
          </p:cNvPr>
          <p:cNvSpPr txBox="1"/>
          <p:nvPr/>
        </p:nvSpPr>
        <p:spPr>
          <a:xfrm>
            <a:off x="504476" y="1429318"/>
            <a:ext cx="7295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S</a:t>
            </a:r>
            <a:r>
              <a:rPr lang="en-RU" sz="1600" dirty="0"/>
              <a:t>ee </a:t>
            </a:r>
            <a:r>
              <a:rPr lang="en-RU" sz="1600" dirty="0">
                <a:hlinkClick r:id="rId3"/>
              </a:rPr>
              <a:t>https://isocpp.github.io/CppCoreGuidelines/CppCoreGuidelines</a:t>
            </a:r>
            <a:r>
              <a:rPr lang="en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152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63" y="3148787"/>
            <a:ext cx="9071700" cy="1262100"/>
          </a:xfrm>
        </p:spPr>
        <p:txBody>
          <a:bodyPr/>
          <a:lstStyle/>
          <a:p>
            <a:r>
              <a:rPr lang="en-US" sz="9600" b="1" dirty="0" err="1">
                <a:latin typeface="Bradley Hand ITC" panose="03070402050302030203" pitchFamily="66" charset="77"/>
              </a:rPr>
              <a:t>Variablen</a:t>
            </a:r>
            <a:r>
              <a:rPr lang="en-US" sz="9600" b="1" dirty="0">
                <a:latin typeface="Bradley Hand ITC" panose="03070402050302030203" pitchFamily="66" charset="77"/>
              </a:rPr>
              <a:t> und </a:t>
            </a:r>
            <a:r>
              <a:rPr lang="en-US" sz="9600" b="1" dirty="0" err="1">
                <a:latin typeface="Bradley Hand ITC" panose="03070402050302030203" pitchFamily="66" charset="77"/>
              </a:rPr>
              <a:t>Grösse</a:t>
            </a:r>
            <a:endParaRPr lang="en-US" sz="9600" b="1" dirty="0">
              <a:latin typeface="Bradley Hand ITC" panose="03070402050302030203" pitchFamily="66" charset="7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2B517-0B8B-874C-A529-44A0D4852F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dirty="0" err="1"/>
              <a:t>Objektorientierte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9E112-9809-A34D-ADAC-28AEB952CB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8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121090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 b="1"/>
              <a:t>Speicher, Adressen und Zeiger</a:t>
            </a:r>
            <a:endParaRPr b="1" dirty="0"/>
          </a:p>
        </p:txBody>
      </p:sp>
      <p:sp>
        <p:nvSpPr>
          <p:cNvPr id="343" name="Google Shape;343;p3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700" cy="4384800"/>
          </a:xfrm>
          <a:prstGeom prst="rect">
            <a:avLst/>
          </a:prstGeom>
        </p:spPr>
        <p:txBody>
          <a:bodyPr spcFirstLastPara="1" wrap="square" lIns="95625" tIns="95625" rIns="95625" bIns="956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der Arbeitsspeicher des Computers besteht aus</a:t>
            </a:r>
            <a:r>
              <a:rPr lang="zxx" sz="2000" b="1">
                <a:solidFill>
                  <a:srgbClr val="841439"/>
                </a:solidFill>
              </a:rPr>
              <a:t> einer Folge von Bytes</a:t>
            </a:r>
            <a:r>
              <a:rPr lang="zxx" sz="2000"/>
              <a:t>.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xx" sz="2000"/>
              <a:t>die Bytes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zxx" sz="2000"/>
              <a:t>durchnummerier</a:t>
            </a:r>
            <a:r>
              <a:rPr lang="en-US" sz="2000" dirty="0"/>
              <a:t>t</a:t>
            </a:r>
            <a:r>
              <a:rPr lang="zxx" sz="2000"/>
              <a:t>, beginnend bei 0</a:t>
            </a:r>
            <a:r>
              <a:rPr lang="en-US" sz="2000" dirty="0"/>
              <a:t>.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xx" sz="2000"/>
              <a:t>eine Nummer</a:t>
            </a:r>
            <a:r>
              <a:rPr lang="en-US" sz="2000" dirty="0"/>
              <a:t> (</a:t>
            </a:r>
            <a:r>
              <a:rPr lang="zxx" sz="2000"/>
              <a:t>Position</a:t>
            </a:r>
            <a:r>
              <a:rPr lang="en-US" sz="2000" dirty="0"/>
              <a:t>)</a:t>
            </a:r>
            <a:r>
              <a:rPr lang="zxx" sz="2000"/>
              <a:t> eines Bytes im Speicher nennen wir </a:t>
            </a:r>
            <a:r>
              <a:rPr lang="zxx" sz="2000" b="1">
                <a:solidFill>
                  <a:srgbClr val="841439"/>
                </a:solidFill>
              </a:rPr>
              <a:t>Adresse</a:t>
            </a:r>
            <a:r>
              <a:rPr lang="zxx" sz="2000"/>
              <a:t>. </a:t>
            </a:r>
            <a:endParaRPr sz="2000"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A</a:t>
            </a:r>
            <a:r>
              <a:rPr lang="zxx" sz="2000"/>
              <a:t>lles, was wir im Speicher ablegen, hat eine Adresse</a:t>
            </a: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zxx" sz="2000">
                <a:latin typeface="Courier New"/>
                <a:ea typeface="Courier New"/>
                <a:cs typeface="Courier New"/>
                <a:sym typeface="Courier New"/>
              </a:rPr>
              <a:t>int var {17};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xx" sz="2000"/>
              <a:t>diese Anweisung reserviert im Arbeitsspeicher einen "int-großen" Speicherblock für den Namen </a:t>
            </a:r>
            <a:r>
              <a:rPr lang="zxx" sz="2000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zxx" sz="2000"/>
              <a:t> und schreibt dort ein Bitmuster, </a:t>
            </a:r>
            <a:r>
              <a:rPr lang="en-US" sz="2000" dirty="0"/>
              <a:t>welches </a:t>
            </a:r>
            <a:r>
              <a:rPr lang="zxx" sz="2000"/>
              <a:t>den Wert 17 darstellt.</a:t>
            </a:r>
            <a:endParaRPr sz="20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44" name="Google Shape;344;p39"/>
          <p:cNvSpPr txBox="1"/>
          <p:nvPr/>
        </p:nvSpPr>
        <p:spPr>
          <a:xfrm>
            <a:off x="468922" y="134280"/>
            <a:ext cx="9174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841439"/>
                </a:solidFill>
              </a:rPr>
              <a:t>Variablen</a:t>
            </a:r>
            <a:r>
              <a:rPr lang="en-GB" dirty="0">
                <a:solidFill>
                  <a:srgbClr val="841439"/>
                </a:solidFill>
              </a:rPr>
              <a:t> und Zeiger</a:t>
            </a:r>
            <a:endParaRPr dirty="0">
              <a:solidFill>
                <a:srgbClr val="841439"/>
              </a:solidFill>
            </a:endParaRPr>
          </a:p>
        </p:txBody>
      </p:sp>
      <p:sp>
        <p:nvSpPr>
          <p:cNvPr id="345" name="Google Shape;345;p39"/>
          <p:cNvSpPr txBox="1">
            <a:spLocks noGrp="1"/>
          </p:cNvSpPr>
          <p:nvPr>
            <p:ph type="ftr" idx="11"/>
          </p:nvPr>
        </p:nvSpPr>
        <p:spPr>
          <a:xfrm>
            <a:off x="387715" y="72485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xx"/>
              <a:t>Objektorientierte  Programmierung 2023</a:t>
            </a:r>
            <a:endParaRPr dirty="0"/>
          </a:p>
        </p:txBody>
      </p:sp>
      <p:pic>
        <p:nvPicPr>
          <p:cNvPr id="346" name="Google Shape;3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975" y="5923175"/>
            <a:ext cx="8141724" cy="11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143C7B-6007-4047-887A-944DA96AE3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zxx" smtClean="0"/>
              <a:pPr/>
              <a:t>9</a:t>
            </a:fld>
            <a:endParaRPr lang="zx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5187AD7AFBB48A224A8B07ACE053D" ma:contentTypeVersion="4" ma:contentTypeDescription="Create a new document." ma:contentTypeScope="" ma:versionID="489ce29bc6687b798383bf5c331f5a75">
  <xsd:schema xmlns:xsd="http://www.w3.org/2001/XMLSchema" xmlns:xs="http://www.w3.org/2001/XMLSchema" xmlns:p="http://schemas.microsoft.com/office/2006/metadata/properties" xmlns:ns2="1c37fe22-94c4-4d54-97aa-198d17529ade" targetNamespace="http://schemas.microsoft.com/office/2006/metadata/properties" ma:root="true" ma:fieldsID="275f90235da396e0a197273e0ac63777" ns2:_="">
    <xsd:import namespace="1c37fe22-94c4-4d54-97aa-198d17529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7fe22-94c4-4d54-97aa-198d17529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FA2C3F-1B15-43E7-B557-F139CB2F7E95}"/>
</file>

<file path=customXml/itemProps2.xml><?xml version="1.0" encoding="utf-8"?>
<ds:datastoreItem xmlns:ds="http://schemas.openxmlformats.org/officeDocument/2006/customXml" ds:itemID="{F0FDE662-4609-44DA-B5E5-CC5D50DBAF9C}"/>
</file>

<file path=customXml/itemProps3.xml><?xml version="1.0" encoding="utf-8"?>
<ds:datastoreItem xmlns:ds="http://schemas.openxmlformats.org/officeDocument/2006/customXml" ds:itemID="{B1749EE0-5179-4CF6-B79D-8012BCC0E91B}"/>
</file>

<file path=docProps/app.xml><?xml version="1.0" encoding="utf-8"?>
<Properties xmlns="http://schemas.openxmlformats.org/officeDocument/2006/extended-properties" xmlns:vt="http://schemas.openxmlformats.org/officeDocument/2006/docPropsVTypes">
  <TotalTime>6781</TotalTime>
  <Words>2055</Words>
  <Application>Microsoft Macintosh PowerPoint</Application>
  <PresentationFormat>Custom</PresentationFormat>
  <Paragraphs>364</Paragraphs>
  <Slides>36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Aharoni</vt:lpstr>
      <vt:lpstr>Arial</vt:lpstr>
      <vt:lpstr>Berlin Sans FB</vt:lpstr>
      <vt:lpstr>Bradley Hand ITC</vt:lpstr>
      <vt:lpstr>Courier New</vt:lpstr>
      <vt:lpstr>Noto Sans Symbols</vt:lpstr>
      <vt:lpstr>msg systems</vt:lpstr>
      <vt:lpstr>PowerPoint Presentation</vt:lpstr>
      <vt:lpstr>Rückblick</vt:lpstr>
      <vt:lpstr>Überblick</vt:lpstr>
      <vt:lpstr>Über C++</vt:lpstr>
      <vt:lpstr>Unterschiede zu C - wesentliche Unterschiede</vt:lpstr>
      <vt:lpstr>Standards</vt:lpstr>
      <vt:lpstr>Code Guidelines</vt:lpstr>
      <vt:lpstr>Variablen und Grösse</vt:lpstr>
      <vt:lpstr>Speicher, Adressen und Zeiger</vt:lpstr>
      <vt:lpstr>sizeof()</vt:lpstr>
      <vt:lpstr>Größe</vt:lpstr>
      <vt:lpstr>Wertebereich</vt:lpstr>
      <vt:lpstr>Zeiger</vt:lpstr>
      <vt:lpstr>Allgemeines über Zeiger</vt:lpstr>
      <vt:lpstr>Zeiger anhand von Beispielen 1</vt:lpstr>
      <vt:lpstr>Zeiger anhand von Beispielen 2</vt:lpstr>
      <vt:lpstr>Zeiger anhand von Beispielen 3</vt:lpstr>
      <vt:lpstr>Zeiger</vt:lpstr>
      <vt:lpstr>Beispiele</vt:lpstr>
      <vt:lpstr>Arrays</vt:lpstr>
      <vt:lpstr>Referenz- variablen</vt:lpstr>
      <vt:lpstr>Referenzvariablen</vt:lpstr>
      <vt:lpstr>Referenzvariablen</vt:lpstr>
      <vt:lpstr>Globale Variablen und Konstanten</vt:lpstr>
      <vt:lpstr>Globale Variablen</vt:lpstr>
      <vt:lpstr>Konstanten</vt:lpstr>
      <vt:lpstr>Funktionen</vt:lpstr>
      <vt:lpstr>Funktionen</vt:lpstr>
      <vt:lpstr>Überladen von Funktionen</vt:lpstr>
      <vt:lpstr>Default-Parameter</vt:lpstr>
      <vt:lpstr>Mehrdeutigkeit</vt:lpstr>
      <vt:lpstr>Parameter - Pass by value</vt:lpstr>
      <vt:lpstr>Parameter - Pass by reference</vt:lpstr>
      <vt:lpstr>Beispiel 1/2</vt:lpstr>
      <vt:lpstr>Beispiel 2/2</vt:lpstr>
      <vt:lpstr>Fragen und Antworten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Dominik Knoll</cp:lastModifiedBy>
  <cp:revision>58</cp:revision>
  <cp:lastPrinted>2023-03-07T11:42:52Z</cp:lastPrinted>
  <dcterms:modified xsi:type="dcterms:W3CDTF">2023-04-20T13:02:51Z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0x0101009F85187AD7AFBB48A224A8B07ACE053D</vt:lpwstr>
  </property>
</Properties>
</file>