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6"/>
  </p:notesMasterIdLst>
  <p:sldIdLst>
    <p:sldId id="299" r:id="rId2"/>
    <p:sldId id="258" r:id="rId3"/>
    <p:sldId id="313" r:id="rId4"/>
    <p:sldId id="314" r:id="rId5"/>
    <p:sldId id="315" r:id="rId6"/>
    <p:sldId id="316" r:id="rId7"/>
    <p:sldId id="317" r:id="rId8"/>
    <p:sldId id="318" r:id="rId9"/>
    <p:sldId id="320" r:id="rId10"/>
    <p:sldId id="321" r:id="rId11"/>
    <p:sldId id="322" r:id="rId12"/>
    <p:sldId id="300" r:id="rId13"/>
    <p:sldId id="301" r:id="rId14"/>
    <p:sldId id="302" r:id="rId15"/>
    <p:sldId id="303" r:id="rId16"/>
    <p:sldId id="308" r:id="rId17"/>
    <p:sldId id="340" r:id="rId18"/>
    <p:sldId id="341" r:id="rId19"/>
    <p:sldId id="342" r:id="rId20"/>
    <p:sldId id="343" r:id="rId21"/>
    <p:sldId id="344" r:id="rId22"/>
    <p:sldId id="345" r:id="rId23"/>
    <p:sldId id="276" r:id="rId24"/>
    <p:sldId id="346" r:id="rId25"/>
    <p:sldId id="277" r:id="rId26"/>
    <p:sldId id="347" r:id="rId27"/>
    <p:sldId id="310" r:id="rId28"/>
    <p:sldId id="334" r:id="rId29"/>
    <p:sldId id="335" r:id="rId30"/>
    <p:sldId id="333" r:id="rId31"/>
    <p:sldId id="256" r:id="rId32"/>
    <p:sldId id="269" r:id="rId33"/>
    <p:sldId id="327" r:id="rId34"/>
    <p:sldId id="270" r:id="rId35"/>
    <p:sldId id="272" r:id="rId36"/>
    <p:sldId id="337" r:id="rId37"/>
    <p:sldId id="271" r:id="rId38"/>
    <p:sldId id="273" r:id="rId39"/>
    <p:sldId id="274" r:id="rId40"/>
    <p:sldId id="330" r:id="rId41"/>
    <p:sldId id="275" r:id="rId42"/>
    <p:sldId id="278" r:id="rId43"/>
    <p:sldId id="279" r:id="rId44"/>
    <p:sldId id="280" r:id="rId45"/>
    <p:sldId id="281" r:id="rId46"/>
    <p:sldId id="282" r:id="rId47"/>
    <p:sldId id="283" r:id="rId48"/>
    <p:sldId id="284" r:id="rId49"/>
    <p:sldId id="285" r:id="rId50"/>
    <p:sldId id="286" r:id="rId51"/>
    <p:sldId id="287" r:id="rId52"/>
    <p:sldId id="288" r:id="rId53"/>
    <p:sldId id="339" r:id="rId54"/>
    <p:sldId id="329" r:id="rId55"/>
  </p:sldIdLst>
  <p:sldSz cx="9144000" cy="6858000" type="screen4x3"/>
  <p:notesSz cx="6858000" cy="9144000"/>
  <p:embeddedFontLst>
    <p:embeddedFont>
      <p:font typeface="Aharoni" panose="02010803020104030203" pitchFamily="2" charset="-79"/>
      <p:bold r:id="rId57"/>
    </p:embeddedFont>
    <p:embeddedFont>
      <p:font typeface="Berlin Sans FB" panose="020E0602020502020306" pitchFamily="34" charset="77"/>
      <p:regular r:id="rId58"/>
      <p:bold r:id="rId59"/>
    </p:embeddedFont>
    <p:embeddedFont>
      <p:font typeface="Bradley Hand ITC" panose="03070402050302030203" pitchFamily="66" charset="77"/>
      <p:regular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D60A181-BAD5-C64E-8C8F-506081310625}">
          <p14:sldIdLst>
            <p14:sldId id="299"/>
            <p14:sldId id="258"/>
          </p14:sldIdLst>
        </p14:section>
        <p14:section name="Speicher" id="{A4555DB6-CAF3-1045-B2AC-EA36246BAFC2}">
          <p14:sldIdLst>
            <p14:sldId id="313"/>
            <p14:sldId id="314"/>
            <p14:sldId id="315"/>
            <p14:sldId id="316"/>
            <p14:sldId id="317"/>
            <p14:sldId id="318"/>
            <p14:sldId id="320"/>
            <p14:sldId id="321"/>
            <p14:sldId id="322"/>
            <p14:sldId id="300"/>
            <p14:sldId id="301"/>
            <p14:sldId id="302"/>
            <p14:sldId id="303"/>
            <p14:sldId id="308"/>
          </p14:sldIdLst>
        </p14:section>
        <p14:section name="Modularisierung" id="{3BDDEAAE-14B9-3A4A-AF62-B4E658C6FC9A}">
          <p14:sldIdLst>
            <p14:sldId id="340"/>
            <p14:sldId id="341"/>
            <p14:sldId id="342"/>
            <p14:sldId id="343"/>
            <p14:sldId id="344"/>
            <p14:sldId id="345"/>
            <p14:sldId id="276"/>
            <p14:sldId id="346"/>
            <p14:sldId id="277"/>
            <p14:sldId id="347"/>
          </p14:sldIdLst>
        </p14:section>
        <p14:section name="Testen" id="{3E25A4B9-4BB5-8E45-897B-50F8CE93CFDD}">
          <p14:sldIdLst>
            <p14:sldId id="310"/>
            <p14:sldId id="334"/>
            <p14:sldId id="335"/>
            <p14:sldId id="333"/>
          </p14:sldIdLst>
        </p14:section>
        <p14:section name="Untitled Section" id="{CF68B08B-5F62-B246-9D4A-FFC80E23CEDD}">
          <p14:sldIdLst>
            <p14:sldId id="256"/>
            <p14:sldId id="269"/>
            <p14:sldId id="327"/>
            <p14:sldId id="270"/>
            <p14:sldId id="272"/>
            <p14:sldId id="337"/>
            <p14:sldId id="271"/>
            <p14:sldId id="273"/>
            <p14:sldId id="274"/>
          </p14:sldIdLst>
        </p14:section>
        <p14:section name="Untitled Section" id="{C2D3BF1D-3437-654A-99F1-4D3A9AAE471A}">
          <p14:sldIdLst>
            <p14:sldId id="330"/>
            <p14:sldId id="275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339"/>
            <p14:sldId id="329"/>
          </p14:sldIdLst>
        </p14:section>
        <p14:section name="Untitled Section" id="{92640B5A-6498-8B41-AC7C-5F5AC9B8B67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27"/>
    <p:restoredTop sz="96327"/>
  </p:normalViewPr>
  <p:slideViewPr>
    <p:cSldViewPr snapToGrid="0" snapToObjects="1">
      <p:cViewPr varScale="1">
        <p:scale>
          <a:sx n="183" d="100"/>
          <a:sy n="183" d="100"/>
        </p:scale>
        <p:origin x="15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customXml" Target="../customXml/item2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1891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703cc9e99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703cc9e99f_0_4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3694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703664c8ee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703664c8ee_0_43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831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703664c8ee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703664c8ee_0_44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968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703664c8ee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703664c8ee_0_28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579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703664c8ee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703664c8ee_0_45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6657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03664c8ee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03664c8ee_0_15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04929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03664c8ee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03664c8ee_0_16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6572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03664c8ee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03664c8ee_0_16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084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03664c8ee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03664c8ee_0_17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414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03664c8ee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03664c8ee_0_18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830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9f742703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9f742703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03664c8ee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03664c8ee_0_35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890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03664c8ee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03664c8ee_0_19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64345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03664c8ee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03664c8ee_0_37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7003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03664c8ee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03664c8ee_0_19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8346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03664c8ee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03664c8ee_0_14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89209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03664c8ee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03664c8ee_0_14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42279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03664c8ee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03664c8ee_0_14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6547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9f742703_0_259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350" tIns="81350" rIns="81350" bIns="813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27" name="Google Shape;127;g359f742703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38528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efbdc01b9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efbdc01b9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efbdc01b9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efbdc01b9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070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03664c8ee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703664c8ee_0_26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8087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9f742703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9f742703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9f742703_0_273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350" tIns="81350" rIns="81350" bIns="813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1" name="Google Shape;251;g359f742703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9f742703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9f742703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9f742703_0_418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350" tIns="81350" rIns="81350" bIns="813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62" name="Google Shape;262;g359f742703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efbdc01b9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efbdc01b9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efbdc01b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efbdc01b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efbdc01b9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efbdc01b9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efbdc01b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efbdc01b9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efbdc01b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efbdc01b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7efbdc01b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7efbdc01b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03664c8ee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03664c8ee_0_27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98154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efbdc01b9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7efbdc01b9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efbdc01b9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efbdc01b9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efbdc01b9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7efbdc01b9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efbdc01b9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7efbdc01b9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efbdc01b9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7efbdc01b9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7efbdc01b9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7efbdc01b9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efbdc01b9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7efbdc01b9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703664c8ee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703664c8ee_0_28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0665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703664c8ee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703664c8ee_0_29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975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703664c8ee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703664c8ee_0_30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6704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703664c8ee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703664c8ee_0_42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126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703664c8ee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703664c8ee_0_43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8637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pty (msg)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>
            <a:spLocks noGrp="1"/>
          </p:cNvSpPr>
          <p:nvPr>
            <p:ph type="ftr" idx="11"/>
          </p:nvPr>
        </p:nvSpPr>
        <p:spPr>
          <a:xfrm>
            <a:off x="351691" y="6575786"/>
            <a:ext cx="68808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ldNum" idx="12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cxnSp>
        <p:nvCxnSpPr>
          <p:cNvPr id="36" name="Google Shape;36;p3"/>
          <p:cNvCxnSpPr/>
          <p:nvPr/>
        </p:nvCxnSpPr>
        <p:spPr>
          <a:xfrm>
            <a:off x="0" y="6488739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7" name="Google Shape;37;p3"/>
          <p:cNvGrpSpPr/>
          <p:nvPr/>
        </p:nvGrpSpPr>
        <p:grpSpPr>
          <a:xfrm>
            <a:off x="7723162" y="243568"/>
            <a:ext cx="1094986" cy="375416"/>
            <a:chOff x="561" y="2269"/>
            <a:chExt cx="4746" cy="1502"/>
          </a:xfrm>
        </p:grpSpPr>
        <p:sp>
          <p:nvSpPr>
            <p:cNvPr id="38" name="Google Shape;38;p3"/>
            <p:cNvSpPr/>
            <p:nvPr/>
          </p:nvSpPr>
          <p:spPr>
            <a:xfrm>
              <a:off x="561" y="2271"/>
              <a:ext cx="45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61" y="2905"/>
              <a:ext cx="600" cy="600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200" y="2269"/>
              <a:ext cx="15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15477" y="120000"/>
                    <a:pt x="15477" y="120000"/>
                    <a:pt x="15477" y="120000"/>
                  </a:cubicBezTo>
                  <a:cubicBezTo>
                    <a:pt x="15477" y="18422"/>
                    <a:pt x="15477" y="18422"/>
                    <a:pt x="15477" y="18422"/>
                  </a:cubicBezTo>
                  <a:cubicBezTo>
                    <a:pt x="15477" y="18422"/>
                    <a:pt x="39696" y="18422"/>
                    <a:pt x="51350" y="18422"/>
                  </a:cubicBezTo>
                  <a:cubicBezTo>
                    <a:pt x="51350" y="120000"/>
                    <a:pt x="51350" y="120000"/>
                    <a:pt x="51350" y="120000"/>
                  </a:cubicBezTo>
                  <a:cubicBezTo>
                    <a:pt x="66828" y="120000"/>
                    <a:pt x="66828" y="120000"/>
                    <a:pt x="66828" y="120000"/>
                  </a:cubicBezTo>
                  <a:cubicBezTo>
                    <a:pt x="66828" y="18422"/>
                    <a:pt x="66828" y="18422"/>
                    <a:pt x="66828" y="18422"/>
                  </a:cubicBezTo>
                  <a:cubicBezTo>
                    <a:pt x="77207" y="18422"/>
                    <a:pt x="85948" y="18422"/>
                    <a:pt x="90682" y="18422"/>
                  </a:cubicBezTo>
                  <a:cubicBezTo>
                    <a:pt x="98694" y="18422"/>
                    <a:pt x="104339" y="25074"/>
                    <a:pt x="104339" y="39658"/>
                  </a:cubicBezTo>
                  <a:cubicBezTo>
                    <a:pt x="104339" y="120000"/>
                    <a:pt x="104339" y="120000"/>
                    <a:pt x="104339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88528"/>
                    <a:pt x="120000" y="61151"/>
                    <a:pt x="120000" y="33773"/>
                  </a:cubicBezTo>
                  <a:cubicBezTo>
                    <a:pt x="120000" y="17398"/>
                    <a:pt x="113990" y="0"/>
                    <a:pt x="9851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2877" y="2269"/>
              <a:ext cx="12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1025" y="0"/>
                  </a:moveTo>
                  <a:cubicBezTo>
                    <a:pt x="7179" y="0"/>
                    <a:pt x="0" y="15863"/>
                    <a:pt x="0" y="33262"/>
                  </a:cubicBezTo>
                  <a:cubicBezTo>
                    <a:pt x="0" y="52196"/>
                    <a:pt x="7948" y="68059"/>
                    <a:pt x="29487" y="68059"/>
                  </a:cubicBezTo>
                  <a:cubicBezTo>
                    <a:pt x="48974" y="68059"/>
                    <a:pt x="67179" y="68059"/>
                    <a:pt x="81794" y="68059"/>
                  </a:cubicBezTo>
                  <a:cubicBezTo>
                    <a:pt x="97692" y="68059"/>
                    <a:pt x="97692" y="80341"/>
                    <a:pt x="97692" y="85714"/>
                  </a:cubicBezTo>
                  <a:cubicBezTo>
                    <a:pt x="97692" y="91087"/>
                    <a:pt x="97692" y="101833"/>
                    <a:pt x="82051" y="101833"/>
                  </a:cubicBezTo>
                  <a:cubicBezTo>
                    <a:pt x="69743" y="101833"/>
                    <a:pt x="2051" y="101833"/>
                    <a:pt x="2051" y="101833"/>
                  </a:cubicBezTo>
                  <a:cubicBezTo>
                    <a:pt x="2051" y="101833"/>
                    <a:pt x="2051" y="114882"/>
                    <a:pt x="2051" y="120000"/>
                  </a:cubicBezTo>
                  <a:cubicBezTo>
                    <a:pt x="91282" y="120000"/>
                    <a:pt x="91282" y="120000"/>
                    <a:pt x="91282" y="120000"/>
                  </a:cubicBezTo>
                  <a:cubicBezTo>
                    <a:pt x="113589" y="120000"/>
                    <a:pt x="120000" y="106950"/>
                    <a:pt x="120000" y="85970"/>
                  </a:cubicBezTo>
                  <a:cubicBezTo>
                    <a:pt x="120000" y="60895"/>
                    <a:pt x="111794" y="49637"/>
                    <a:pt x="92820" y="49637"/>
                  </a:cubicBezTo>
                  <a:cubicBezTo>
                    <a:pt x="70256" y="49637"/>
                    <a:pt x="54615" y="49637"/>
                    <a:pt x="36410" y="49637"/>
                  </a:cubicBezTo>
                  <a:cubicBezTo>
                    <a:pt x="22051" y="49637"/>
                    <a:pt x="22051" y="40170"/>
                    <a:pt x="22051" y="33773"/>
                  </a:cubicBezTo>
                  <a:cubicBezTo>
                    <a:pt x="22051" y="28656"/>
                    <a:pt x="23589" y="18422"/>
                    <a:pt x="38717" y="18422"/>
                  </a:cubicBezTo>
                  <a:cubicBezTo>
                    <a:pt x="54871" y="18422"/>
                    <a:pt x="115897" y="18422"/>
                    <a:pt x="115897" y="18422"/>
                  </a:cubicBezTo>
                  <a:cubicBezTo>
                    <a:pt x="115897" y="11002"/>
                    <a:pt x="115897" y="6908"/>
                    <a:pt x="115897" y="0"/>
                  </a:cubicBezTo>
                  <a:cubicBezTo>
                    <a:pt x="31025" y="0"/>
                    <a:pt x="31025" y="0"/>
                    <a:pt x="31025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107" y="2269"/>
              <a:ext cx="12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251" y="0"/>
                  </a:moveTo>
                  <a:cubicBezTo>
                    <a:pt x="24468" y="0"/>
                    <a:pt x="16919" y="2349"/>
                    <a:pt x="11453" y="5676"/>
                  </a:cubicBezTo>
                  <a:cubicBezTo>
                    <a:pt x="5726" y="9200"/>
                    <a:pt x="260" y="13703"/>
                    <a:pt x="0" y="29168"/>
                  </a:cubicBezTo>
                  <a:cubicBezTo>
                    <a:pt x="0" y="45611"/>
                    <a:pt x="0" y="45611"/>
                    <a:pt x="0" y="45611"/>
                  </a:cubicBezTo>
                  <a:cubicBezTo>
                    <a:pt x="0" y="62251"/>
                    <a:pt x="0" y="62251"/>
                    <a:pt x="0" y="62251"/>
                  </a:cubicBezTo>
                  <a:cubicBezTo>
                    <a:pt x="0" y="78694"/>
                    <a:pt x="5986" y="83197"/>
                    <a:pt x="12234" y="87112"/>
                  </a:cubicBezTo>
                  <a:cubicBezTo>
                    <a:pt x="16399" y="89265"/>
                    <a:pt x="23167" y="91810"/>
                    <a:pt x="44251" y="91810"/>
                  </a:cubicBezTo>
                  <a:cubicBezTo>
                    <a:pt x="97874" y="91810"/>
                    <a:pt x="97874" y="91810"/>
                    <a:pt x="97874" y="91810"/>
                  </a:cubicBezTo>
                  <a:cubicBezTo>
                    <a:pt x="97874" y="91810"/>
                    <a:pt x="97874" y="94747"/>
                    <a:pt x="97874" y="95334"/>
                  </a:cubicBezTo>
                  <a:cubicBezTo>
                    <a:pt x="97874" y="102381"/>
                    <a:pt x="96052" y="105318"/>
                    <a:pt x="85379" y="105318"/>
                  </a:cubicBezTo>
                  <a:cubicBezTo>
                    <a:pt x="15878" y="105318"/>
                    <a:pt x="15878" y="105318"/>
                    <a:pt x="15878" y="105318"/>
                  </a:cubicBezTo>
                  <a:cubicBezTo>
                    <a:pt x="15878" y="120000"/>
                    <a:pt x="15878" y="120000"/>
                    <a:pt x="15878" y="120000"/>
                  </a:cubicBezTo>
                  <a:cubicBezTo>
                    <a:pt x="92668" y="120000"/>
                    <a:pt x="92668" y="120000"/>
                    <a:pt x="92668" y="120000"/>
                  </a:cubicBezTo>
                  <a:cubicBezTo>
                    <a:pt x="113232" y="120000"/>
                    <a:pt x="119999" y="113148"/>
                    <a:pt x="119999" y="100032"/>
                  </a:cubicBezTo>
                  <a:cubicBezTo>
                    <a:pt x="119999" y="0"/>
                    <a:pt x="119999" y="0"/>
                    <a:pt x="119999" y="0"/>
                  </a:cubicBezTo>
                  <a:lnTo>
                    <a:pt x="44251" y="0"/>
                  </a:lnTo>
                  <a:close/>
                  <a:moveTo>
                    <a:pt x="97874" y="77911"/>
                  </a:moveTo>
                  <a:cubicBezTo>
                    <a:pt x="51019" y="77911"/>
                    <a:pt x="51019" y="77911"/>
                    <a:pt x="51019" y="77911"/>
                  </a:cubicBezTo>
                  <a:cubicBezTo>
                    <a:pt x="37223" y="77911"/>
                    <a:pt x="23167" y="78694"/>
                    <a:pt x="22906" y="65187"/>
                  </a:cubicBezTo>
                  <a:cubicBezTo>
                    <a:pt x="22906" y="64600"/>
                    <a:pt x="22906" y="59706"/>
                    <a:pt x="22906" y="45220"/>
                  </a:cubicBezTo>
                  <a:cubicBezTo>
                    <a:pt x="22906" y="33083"/>
                    <a:pt x="22646" y="30146"/>
                    <a:pt x="22906" y="28972"/>
                  </a:cubicBezTo>
                  <a:cubicBezTo>
                    <a:pt x="23687" y="17618"/>
                    <a:pt x="29154" y="13703"/>
                    <a:pt x="52060" y="14094"/>
                  </a:cubicBezTo>
                  <a:cubicBezTo>
                    <a:pt x="53362" y="14094"/>
                    <a:pt x="97874" y="14094"/>
                    <a:pt x="97874" y="14094"/>
                  </a:cubicBezTo>
                  <a:lnTo>
                    <a:pt x="97874" y="77911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Centered 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>
            <a:spLocks noGrp="1"/>
          </p:cNvSpPr>
          <p:nvPr>
            <p:ph type="subTitle" idx="1"/>
          </p:nvPr>
        </p:nvSpPr>
        <p:spPr>
          <a:xfrm>
            <a:off x="457172" y="273352"/>
            <a:ext cx="8228700" cy="5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5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5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500" b="0" i="0" u="none" strike="noStrike" cap="none"/>
            </a:lvl5pPr>
            <a:lvl6pPr marL="0" marR="0" lvl="5" indent="0" algn="l" rtl="0">
              <a:spcBef>
                <a:spcPts val="400"/>
              </a:spcBef>
              <a:spcAft>
                <a:spcPts val="0"/>
              </a:spcAft>
              <a:buSzPts val="1600"/>
              <a:buNone/>
              <a:defRPr sz="1500" b="0" i="0" u="none" strike="noStrike" cap="none"/>
            </a:lvl6pPr>
            <a:lvl7pPr marL="0" marR="0" lvl="6" indent="0" algn="l" rtl="0">
              <a:spcBef>
                <a:spcPts val="400"/>
              </a:spcBef>
              <a:spcAft>
                <a:spcPts val="0"/>
              </a:spcAft>
              <a:buSzPts val="1600"/>
              <a:buNone/>
              <a:defRPr sz="1500" b="0" i="0" u="none" strike="noStrike" cap="none"/>
            </a:lvl7pPr>
            <a:lvl8pPr marL="0" marR="0" lvl="7" indent="0" algn="l" rtl="0">
              <a:spcBef>
                <a:spcPts val="400"/>
              </a:spcBef>
              <a:spcAft>
                <a:spcPts val="0"/>
              </a:spcAft>
              <a:buSzPts val="1600"/>
              <a:buNone/>
              <a:defRPr sz="1500" b="0" i="0" u="none" strike="noStrike" cap="none"/>
            </a:lvl8pPr>
            <a:lvl9pPr marL="0" marR="0" lvl="8" indent="0" algn="l" rtl="0">
              <a:spcBef>
                <a:spcPts val="400"/>
              </a:spcBef>
              <a:spcAft>
                <a:spcPts val="0"/>
              </a:spcAft>
              <a:buSzPts val="1600"/>
              <a:buNone/>
              <a:defRPr sz="1500" b="0" i="0" u="none" strike="noStrike" cap="none"/>
            </a:lvl9pPr>
          </a:lstStyle>
          <a:p>
            <a:endParaRPr/>
          </a:p>
        </p:txBody>
      </p:sp>
      <p:pic>
        <p:nvPicPr>
          <p:cNvPr id="116" name="Google Shape;11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31802" y="88133"/>
            <a:ext cx="845244" cy="8452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C084CB-61AC-D448-9A60-5F6839137CD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4F41B3-18C6-8548-8ED7-9EF417938591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359678" y="6508377"/>
            <a:ext cx="432600" cy="261490"/>
          </a:xfrm>
        </p:spPr>
        <p:txBody>
          <a:bodyPr/>
          <a:lstStyle>
            <a:lvl1pPr>
              <a:defRPr sz="1600"/>
            </a:lvl1pPr>
          </a:lstStyle>
          <a:p>
            <a:fld id="{00000000-1234-1234-1234-123412341234}" type="slidenum">
              <a:rPr lang="de" smtClean="0"/>
              <a:pPr/>
              <a:t>‹#›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98141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inal Slide with Contact Details (msg)">
  <p:cSld name="Final Slide with Contact Details (msg)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/>
          <p:nvPr/>
        </p:nvSpPr>
        <p:spPr>
          <a:xfrm>
            <a:off x="0" y="0"/>
            <a:ext cx="9144000" cy="342870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spcFirstLastPara="1" wrap="square" lIns="79525" tIns="39750" rIns="79525" bIns="39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"/>
          <p:cNvSpPr>
            <a:spLocks noGrp="1"/>
          </p:cNvSpPr>
          <p:nvPr>
            <p:ph type="pic" idx="2"/>
          </p:nvPr>
        </p:nvSpPr>
        <p:spPr>
          <a:xfrm>
            <a:off x="1163515" y="620714"/>
            <a:ext cx="611100" cy="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95300" marR="0" lvl="1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303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84400" marR="0" lvl="5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90800" marR="0" lvl="6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1800" marR="0" lvl="7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78200" marR="0" lvl="8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4"/>
          <p:cNvSpPr>
            <a:spLocks noGrp="1"/>
          </p:cNvSpPr>
          <p:nvPr>
            <p:ph type="pic" idx="3"/>
          </p:nvPr>
        </p:nvSpPr>
        <p:spPr>
          <a:xfrm>
            <a:off x="1163515" y="1874545"/>
            <a:ext cx="611100" cy="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95300" marR="0" lvl="1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303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84400" marR="0" lvl="5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90800" marR="0" lvl="6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1800" marR="0" lvl="7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78200" marR="0" lvl="8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4"/>
          <p:cNvSpPr/>
          <p:nvPr/>
        </p:nvSpPr>
        <p:spPr>
          <a:xfrm>
            <a:off x="7161997" y="2545915"/>
            <a:ext cx="1630200" cy="176640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txBody>
          <a:bodyPr spcFirstLastPara="1" wrap="square" lIns="79525" tIns="39750" rIns="79525" bIns="39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7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4"/>
          <p:cNvGrpSpPr/>
          <p:nvPr/>
        </p:nvGrpSpPr>
        <p:grpSpPr>
          <a:xfrm>
            <a:off x="975038" y="5563030"/>
            <a:ext cx="5321084" cy="513071"/>
            <a:chOff x="1056265" y="533830"/>
            <a:chExt cx="5764364" cy="513071"/>
          </a:xfrm>
        </p:grpSpPr>
        <p:grpSp>
          <p:nvGrpSpPr>
            <p:cNvPr id="49" name="Google Shape;49;p4"/>
            <p:cNvGrpSpPr/>
            <p:nvPr/>
          </p:nvGrpSpPr>
          <p:grpSpPr>
            <a:xfrm>
              <a:off x="1056265" y="533830"/>
              <a:ext cx="1621193" cy="513071"/>
              <a:chOff x="561" y="2269"/>
              <a:chExt cx="4746" cy="1502"/>
            </a:xfrm>
          </p:grpSpPr>
          <p:sp>
            <p:nvSpPr>
              <p:cNvPr id="50" name="Google Shape;50;p4"/>
              <p:cNvSpPr/>
              <p:nvPr/>
            </p:nvSpPr>
            <p:spPr>
              <a:xfrm>
                <a:off x="561" y="2271"/>
                <a:ext cx="4500" cy="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561" y="2905"/>
                <a:ext cx="600" cy="600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1200" y="2269"/>
                <a:ext cx="15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15477" y="120000"/>
                      <a:pt x="15477" y="120000"/>
                      <a:pt x="15477" y="120000"/>
                    </a:cubicBezTo>
                    <a:cubicBezTo>
                      <a:pt x="15477" y="18422"/>
                      <a:pt x="15477" y="18422"/>
                      <a:pt x="15477" y="18422"/>
                    </a:cubicBezTo>
                    <a:cubicBezTo>
                      <a:pt x="15477" y="18422"/>
                      <a:pt x="39696" y="18422"/>
                      <a:pt x="51350" y="18422"/>
                    </a:cubicBezTo>
                    <a:cubicBezTo>
                      <a:pt x="51350" y="120000"/>
                      <a:pt x="51350" y="120000"/>
                      <a:pt x="51350" y="120000"/>
                    </a:cubicBezTo>
                    <a:cubicBezTo>
                      <a:pt x="66828" y="120000"/>
                      <a:pt x="66828" y="120000"/>
                      <a:pt x="66828" y="120000"/>
                    </a:cubicBezTo>
                    <a:cubicBezTo>
                      <a:pt x="66828" y="18422"/>
                      <a:pt x="66828" y="18422"/>
                      <a:pt x="66828" y="18422"/>
                    </a:cubicBezTo>
                    <a:cubicBezTo>
                      <a:pt x="77207" y="18422"/>
                      <a:pt x="85948" y="18422"/>
                      <a:pt x="90682" y="18422"/>
                    </a:cubicBezTo>
                    <a:cubicBezTo>
                      <a:pt x="98694" y="18422"/>
                      <a:pt x="104339" y="25074"/>
                      <a:pt x="104339" y="39658"/>
                    </a:cubicBezTo>
                    <a:cubicBezTo>
                      <a:pt x="104339" y="120000"/>
                      <a:pt x="104339" y="120000"/>
                      <a:pt x="104339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88528"/>
                      <a:pt x="120000" y="61151"/>
                      <a:pt x="120000" y="33773"/>
                    </a:cubicBezTo>
                    <a:cubicBezTo>
                      <a:pt x="120000" y="17398"/>
                      <a:pt x="113990" y="0"/>
                      <a:pt x="98512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2877" y="2269"/>
                <a:ext cx="12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31025" y="0"/>
                    </a:moveTo>
                    <a:cubicBezTo>
                      <a:pt x="7179" y="0"/>
                      <a:pt x="0" y="15863"/>
                      <a:pt x="0" y="33262"/>
                    </a:cubicBezTo>
                    <a:cubicBezTo>
                      <a:pt x="0" y="52196"/>
                      <a:pt x="7948" y="68059"/>
                      <a:pt x="29487" y="68059"/>
                    </a:cubicBezTo>
                    <a:cubicBezTo>
                      <a:pt x="48974" y="68059"/>
                      <a:pt x="67179" y="68059"/>
                      <a:pt x="81794" y="68059"/>
                    </a:cubicBezTo>
                    <a:cubicBezTo>
                      <a:pt x="97692" y="68059"/>
                      <a:pt x="97692" y="80341"/>
                      <a:pt x="97692" y="85714"/>
                    </a:cubicBezTo>
                    <a:cubicBezTo>
                      <a:pt x="97692" y="91087"/>
                      <a:pt x="97692" y="101833"/>
                      <a:pt x="82051" y="101833"/>
                    </a:cubicBezTo>
                    <a:cubicBezTo>
                      <a:pt x="69743" y="101833"/>
                      <a:pt x="2051" y="101833"/>
                      <a:pt x="2051" y="101833"/>
                    </a:cubicBezTo>
                    <a:cubicBezTo>
                      <a:pt x="2051" y="101833"/>
                      <a:pt x="2051" y="114882"/>
                      <a:pt x="2051" y="120000"/>
                    </a:cubicBezTo>
                    <a:cubicBezTo>
                      <a:pt x="91282" y="120000"/>
                      <a:pt x="91282" y="120000"/>
                      <a:pt x="91282" y="120000"/>
                    </a:cubicBezTo>
                    <a:cubicBezTo>
                      <a:pt x="113589" y="120000"/>
                      <a:pt x="120000" y="106950"/>
                      <a:pt x="120000" y="85970"/>
                    </a:cubicBezTo>
                    <a:cubicBezTo>
                      <a:pt x="120000" y="60895"/>
                      <a:pt x="111794" y="49637"/>
                      <a:pt x="92820" y="49637"/>
                    </a:cubicBezTo>
                    <a:cubicBezTo>
                      <a:pt x="70256" y="49637"/>
                      <a:pt x="54615" y="49637"/>
                      <a:pt x="36410" y="49637"/>
                    </a:cubicBezTo>
                    <a:cubicBezTo>
                      <a:pt x="22051" y="49637"/>
                      <a:pt x="22051" y="40170"/>
                      <a:pt x="22051" y="33773"/>
                    </a:cubicBezTo>
                    <a:cubicBezTo>
                      <a:pt x="22051" y="28656"/>
                      <a:pt x="23589" y="18422"/>
                      <a:pt x="38717" y="18422"/>
                    </a:cubicBezTo>
                    <a:cubicBezTo>
                      <a:pt x="54871" y="18422"/>
                      <a:pt x="115897" y="18422"/>
                      <a:pt x="115897" y="18422"/>
                    </a:cubicBezTo>
                    <a:cubicBezTo>
                      <a:pt x="115897" y="11002"/>
                      <a:pt x="115897" y="6908"/>
                      <a:pt x="115897" y="0"/>
                    </a:cubicBezTo>
                    <a:cubicBezTo>
                      <a:pt x="31025" y="0"/>
                      <a:pt x="31025" y="0"/>
                      <a:pt x="31025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4107" y="2269"/>
                <a:ext cx="1200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44251" y="0"/>
                    </a:moveTo>
                    <a:cubicBezTo>
                      <a:pt x="24468" y="0"/>
                      <a:pt x="16919" y="2349"/>
                      <a:pt x="11453" y="5676"/>
                    </a:cubicBezTo>
                    <a:cubicBezTo>
                      <a:pt x="5726" y="9200"/>
                      <a:pt x="260" y="13703"/>
                      <a:pt x="0" y="29168"/>
                    </a:cubicBezTo>
                    <a:cubicBezTo>
                      <a:pt x="0" y="45611"/>
                      <a:pt x="0" y="45611"/>
                      <a:pt x="0" y="45611"/>
                    </a:cubicBezTo>
                    <a:cubicBezTo>
                      <a:pt x="0" y="62251"/>
                      <a:pt x="0" y="62251"/>
                      <a:pt x="0" y="62251"/>
                    </a:cubicBezTo>
                    <a:cubicBezTo>
                      <a:pt x="0" y="78694"/>
                      <a:pt x="5986" y="83197"/>
                      <a:pt x="12234" y="87112"/>
                    </a:cubicBezTo>
                    <a:cubicBezTo>
                      <a:pt x="16399" y="89265"/>
                      <a:pt x="23167" y="91810"/>
                      <a:pt x="44251" y="91810"/>
                    </a:cubicBezTo>
                    <a:cubicBezTo>
                      <a:pt x="97874" y="91810"/>
                      <a:pt x="97874" y="91810"/>
                      <a:pt x="97874" y="91810"/>
                    </a:cubicBezTo>
                    <a:cubicBezTo>
                      <a:pt x="97874" y="91810"/>
                      <a:pt x="97874" y="94747"/>
                      <a:pt x="97874" y="95334"/>
                    </a:cubicBezTo>
                    <a:cubicBezTo>
                      <a:pt x="97874" y="102381"/>
                      <a:pt x="96052" y="105318"/>
                      <a:pt x="85379" y="105318"/>
                    </a:cubicBezTo>
                    <a:cubicBezTo>
                      <a:pt x="15878" y="105318"/>
                      <a:pt x="15878" y="105318"/>
                      <a:pt x="15878" y="105318"/>
                    </a:cubicBezTo>
                    <a:cubicBezTo>
                      <a:pt x="15878" y="120000"/>
                      <a:pt x="15878" y="120000"/>
                      <a:pt x="15878" y="120000"/>
                    </a:cubicBezTo>
                    <a:cubicBezTo>
                      <a:pt x="92668" y="120000"/>
                      <a:pt x="92668" y="120000"/>
                      <a:pt x="92668" y="120000"/>
                    </a:cubicBezTo>
                    <a:cubicBezTo>
                      <a:pt x="113232" y="120000"/>
                      <a:pt x="119999" y="113148"/>
                      <a:pt x="119999" y="100032"/>
                    </a:cubicBezTo>
                    <a:cubicBezTo>
                      <a:pt x="119999" y="0"/>
                      <a:pt x="119999" y="0"/>
                      <a:pt x="119999" y="0"/>
                    </a:cubicBezTo>
                    <a:lnTo>
                      <a:pt x="44251" y="0"/>
                    </a:lnTo>
                    <a:close/>
                    <a:moveTo>
                      <a:pt x="97874" y="77911"/>
                    </a:moveTo>
                    <a:cubicBezTo>
                      <a:pt x="51019" y="77911"/>
                      <a:pt x="51019" y="77911"/>
                      <a:pt x="51019" y="77911"/>
                    </a:cubicBezTo>
                    <a:cubicBezTo>
                      <a:pt x="37223" y="77911"/>
                      <a:pt x="23167" y="78694"/>
                      <a:pt x="22906" y="65187"/>
                    </a:cubicBezTo>
                    <a:cubicBezTo>
                      <a:pt x="22906" y="64600"/>
                      <a:pt x="22906" y="59706"/>
                      <a:pt x="22906" y="45220"/>
                    </a:cubicBezTo>
                    <a:cubicBezTo>
                      <a:pt x="22906" y="33083"/>
                      <a:pt x="22646" y="30146"/>
                      <a:pt x="22906" y="28972"/>
                    </a:cubicBezTo>
                    <a:cubicBezTo>
                      <a:pt x="23687" y="17618"/>
                      <a:pt x="29154" y="13703"/>
                      <a:pt x="52060" y="14094"/>
                    </a:cubicBezTo>
                    <a:cubicBezTo>
                      <a:pt x="53362" y="14094"/>
                      <a:pt x="97874" y="14094"/>
                      <a:pt x="97874" y="14094"/>
                    </a:cubicBezTo>
                    <a:lnTo>
                      <a:pt x="97874" y="77911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" name="Google Shape;55;p4"/>
            <p:cNvSpPr txBox="1"/>
            <p:nvPr/>
          </p:nvSpPr>
          <p:spPr>
            <a:xfrm>
              <a:off x="2922429" y="740522"/>
              <a:ext cx="38982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solidFill>
                    <a:srgbClr val="841439"/>
                  </a:solidFill>
                  <a:latin typeface="Arial"/>
                  <a:ea typeface="Arial"/>
                  <a:cs typeface="Arial"/>
                  <a:sym typeface="Arial"/>
                </a:rPr>
                <a:t>.consulting .solutions .partnership</a:t>
              </a:r>
              <a:endParaRPr sz="1200" i="1">
                <a:solidFill>
                  <a:srgbClr val="84143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(msg)">
  <p:cSld name="Title and Content (msg)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351691" y="134279"/>
            <a:ext cx="6881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351691" y="5949951"/>
            <a:ext cx="68808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b" anchorCtr="0">
            <a:noAutofit/>
          </a:bodyPr>
          <a:lstStyle>
            <a:lvl1pPr marL="45720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AutoNum type="arabicPeriod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351691" y="412750"/>
            <a:ext cx="68808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ftr" idx="11"/>
          </p:nvPr>
        </p:nvSpPr>
        <p:spPr>
          <a:xfrm>
            <a:off x="351691" y="6575786"/>
            <a:ext cx="68808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ldNum" idx="12"/>
          </p:nvPr>
        </p:nvSpPr>
        <p:spPr>
          <a:xfrm>
            <a:off x="8359678" y="6499412"/>
            <a:ext cx="432600" cy="213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de" smtClean="0"/>
              <a:pPr/>
              <a:t>‹#›</a:t>
            </a:fld>
            <a:endParaRPr lang="de"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3"/>
          </p:nvPr>
        </p:nvSpPr>
        <p:spPr>
          <a:xfrm>
            <a:off x="345831" y="1633538"/>
            <a:ext cx="8446500" cy="43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3" name="Google Shape;6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04920" y="59284"/>
            <a:ext cx="845244" cy="845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ntents (msg)">
  <p:cSld name="Title and two Contents (msg)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351691" y="412750"/>
            <a:ext cx="68808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344366" y="1633538"/>
            <a:ext cx="4071300" cy="43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755720" y="1633538"/>
            <a:ext cx="4029600" cy="43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body" idx="3"/>
          </p:nvPr>
        </p:nvSpPr>
        <p:spPr>
          <a:xfrm>
            <a:off x="351691" y="134279"/>
            <a:ext cx="6881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ftr" idx="11"/>
          </p:nvPr>
        </p:nvSpPr>
        <p:spPr>
          <a:xfrm>
            <a:off x="351691" y="6575786"/>
            <a:ext cx="68808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body" idx="4"/>
          </p:nvPr>
        </p:nvSpPr>
        <p:spPr>
          <a:xfrm>
            <a:off x="351691" y="5949951"/>
            <a:ext cx="68808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b" anchorCtr="0">
            <a:noAutofit/>
          </a:bodyPr>
          <a:lstStyle>
            <a:lvl1pPr marL="45720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AutoNum type="arabicPeriod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2" name="Google Shape;72;p6"/>
          <p:cNvGrpSpPr/>
          <p:nvPr/>
        </p:nvGrpSpPr>
        <p:grpSpPr>
          <a:xfrm>
            <a:off x="7723162" y="243568"/>
            <a:ext cx="1094986" cy="375416"/>
            <a:chOff x="561" y="2269"/>
            <a:chExt cx="4746" cy="1502"/>
          </a:xfrm>
        </p:grpSpPr>
        <p:sp>
          <p:nvSpPr>
            <p:cNvPr id="73" name="Google Shape;73;p6"/>
            <p:cNvSpPr/>
            <p:nvPr/>
          </p:nvSpPr>
          <p:spPr>
            <a:xfrm>
              <a:off x="561" y="2271"/>
              <a:ext cx="45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561" y="2905"/>
              <a:ext cx="600" cy="600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1200" y="2269"/>
              <a:ext cx="15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15477" y="120000"/>
                    <a:pt x="15477" y="120000"/>
                    <a:pt x="15477" y="120000"/>
                  </a:cubicBezTo>
                  <a:cubicBezTo>
                    <a:pt x="15477" y="18422"/>
                    <a:pt x="15477" y="18422"/>
                    <a:pt x="15477" y="18422"/>
                  </a:cubicBezTo>
                  <a:cubicBezTo>
                    <a:pt x="15477" y="18422"/>
                    <a:pt x="39696" y="18422"/>
                    <a:pt x="51350" y="18422"/>
                  </a:cubicBezTo>
                  <a:cubicBezTo>
                    <a:pt x="51350" y="120000"/>
                    <a:pt x="51350" y="120000"/>
                    <a:pt x="51350" y="120000"/>
                  </a:cubicBezTo>
                  <a:cubicBezTo>
                    <a:pt x="66828" y="120000"/>
                    <a:pt x="66828" y="120000"/>
                    <a:pt x="66828" y="120000"/>
                  </a:cubicBezTo>
                  <a:cubicBezTo>
                    <a:pt x="66828" y="18422"/>
                    <a:pt x="66828" y="18422"/>
                    <a:pt x="66828" y="18422"/>
                  </a:cubicBezTo>
                  <a:cubicBezTo>
                    <a:pt x="77207" y="18422"/>
                    <a:pt x="85948" y="18422"/>
                    <a:pt x="90682" y="18422"/>
                  </a:cubicBezTo>
                  <a:cubicBezTo>
                    <a:pt x="98694" y="18422"/>
                    <a:pt x="104339" y="25074"/>
                    <a:pt x="104339" y="39658"/>
                  </a:cubicBezTo>
                  <a:cubicBezTo>
                    <a:pt x="104339" y="120000"/>
                    <a:pt x="104339" y="120000"/>
                    <a:pt x="104339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88528"/>
                    <a:pt x="120000" y="61151"/>
                    <a:pt x="120000" y="33773"/>
                  </a:cubicBezTo>
                  <a:cubicBezTo>
                    <a:pt x="120000" y="17398"/>
                    <a:pt x="113990" y="0"/>
                    <a:pt x="9851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2877" y="2269"/>
              <a:ext cx="12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1025" y="0"/>
                  </a:moveTo>
                  <a:cubicBezTo>
                    <a:pt x="7179" y="0"/>
                    <a:pt x="0" y="15863"/>
                    <a:pt x="0" y="33262"/>
                  </a:cubicBezTo>
                  <a:cubicBezTo>
                    <a:pt x="0" y="52196"/>
                    <a:pt x="7948" y="68059"/>
                    <a:pt x="29487" y="68059"/>
                  </a:cubicBezTo>
                  <a:cubicBezTo>
                    <a:pt x="48974" y="68059"/>
                    <a:pt x="67179" y="68059"/>
                    <a:pt x="81794" y="68059"/>
                  </a:cubicBezTo>
                  <a:cubicBezTo>
                    <a:pt x="97692" y="68059"/>
                    <a:pt x="97692" y="80341"/>
                    <a:pt x="97692" y="85714"/>
                  </a:cubicBezTo>
                  <a:cubicBezTo>
                    <a:pt x="97692" y="91087"/>
                    <a:pt x="97692" y="101833"/>
                    <a:pt x="82051" y="101833"/>
                  </a:cubicBezTo>
                  <a:cubicBezTo>
                    <a:pt x="69743" y="101833"/>
                    <a:pt x="2051" y="101833"/>
                    <a:pt x="2051" y="101833"/>
                  </a:cubicBezTo>
                  <a:cubicBezTo>
                    <a:pt x="2051" y="101833"/>
                    <a:pt x="2051" y="114882"/>
                    <a:pt x="2051" y="120000"/>
                  </a:cubicBezTo>
                  <a:cubicBezTo>
                    <a:pt x="91282" y="120000"/>
                    <a:pt x="91282" y="120000"/>
                    <a:pt x="91282" y="120000"/>
                  </a:cubicBezTo>
                  <a:cubicBezTo>
                    <a:pt x="113589" y="120000"/>
                    <a:pt x="120000" y="106950"/>
                    <a:pt x="120000" y="85970"/>
                  </a:cubicBezTo>
                  <a:cubicBezTo>
                    <a:pt x="120000" y="60895"/>
                    <a:pt x="111794" y="49637"/>
                    <a:pt x="92820" y="49637"/>
                  </a:cubicBezTo>
                  <a:cubicBezTo>
                    <a:pt x="70256" y="49637"/>
                    <a:pt x="54615" y="49637"/>
                    <a:pt x="36410" y="49637"/>
                  </a:cubicBezTo>
                  <a:cubicBezTo>
                    <a:pt x="22051" y="49637"/>
                    <a:pt x="22051" y="40170"/>
                    <a:pt x="22051" y="33773"/>
                  </a:cubicBezTo>
                  <a:cubicBezTo>
                    <a:pt x="22051" y="28656"/>
                    <a:pt x="23589" y="18422"/>
                    <a:pt x="38717" y="18422"/>
                  </a:cubicBezTo>
                  <a:cubicBezTo>
                    <a:pt x="54871" y="18422"/>
                    <a:pt x="115897" y="18422"/>
                    <a:pt x="115897" y="18422"/>
                  </a:cubicBezTo>
                  <a:cubicBezTo>
                    <a:pt x="115897" y="11002"/>
                    <a:pt x="115897" y="6908"/>
                    <a:pt x="115897" y="0"/>
                  </a:cubicBezTo>
                  <a:cubicBezTo>
                    <a:pt x="31025" y="0"/>
                    <a:pt x="31025" y="0"/>
                    <a:pt x="31025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4107" y="2269"/>
              <a:ext cx="12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251" y="0"/>
                  </a:moveTo>
                  <a:cubicBezTo>
                    <a:pt x="24468" y="0"/>
                    <a:pt x="16919" y="2349"/>
                    <a:pt x="11453" y="5676"/>
                  </a:cubicBezTo>
                  <a:cubicBezTo>
                    <a:pt x="5726" y="9200"/>
                    <a:pt x="260" y="13703"/>
                    <a:pt x="0" y="29168"/>
                  </a:cubicBezTo>
                  <a:cubicBezTo>
                    <a:pt x="0" y="45611"/>
                    <a:pt x="0" y="45611"/>
                    <a:pt x="0" y="45611"/>
                  </a:cubicBezTo>
                  <a:cubicBezTo>
                    <a:pt x="0" y="62251"/>
                    <a:pt x="0" y="62251"/>
                    <a:pt x="0" y="62251"/>
                  </a:cubicBezTo>
                  <a:cubicBezTo>
                    <a:pt x="0" y="78694"/>
                    <a:pt x="5986" y="83197"/>
                    <a:pt x="12234" y="87112"/>
                  </a:cubicBezTo>
                  <a:cubicBezTo>
                    <a:pt x="16399" y="89265"/>
                    <a:pt x="23167" y="91810"/>
                    <a:pt x="44251" y="91810"/>
                  </a:cubicBezTo>
                  <a:cubicBezTo>
                    <a:pt x="97874" y="91810"/>
                    <a:pt x="97874" y="91810"/>
                    <a:pt x="97874" y="91810"/>
                  </a:cubicBezTo>
                  <a:cubicBezTo>
                    <a:pt x="97874" y="91810"/>
                    <a:pt x="97874" y="94747"/>
                    <a:pt x="97874" y="95334"/>
                  </a:cubicBezTo>
                  <a:cubicBezTo>
                    <a:pt x="97874" y="102381"/>
                    <a:pt x="96052" y="105318"/>
                    <a:pt x="85379" y="105318"/>
                  </a:cubicBezTo>
                  <a:cubicBezTo>
                    <a:pt x="15878" y="105318"/>
                    <a:pt x="15878" y="105318"/>
                    <a:pt x="15878" y="105318"/>
                  </a:cubicBezTo>
                  <a:cubicBezTo>
                    <a:pt x="15878" y="120000"/>
                    <a:pt x="15878" y="120000"/>
                    <a:pt x="15878" y="120000"/>
                  </a:cubicBezTo>
                  <a:cubicBezTo>
                    <a:pt x="92668" y="120000"/>
                    <a:pt x="92668" y="120000"/>
                    <a:pt x="92668" y="120000"/>
                  </a:cubicBezTo>
                  <a:cubicBezTo>
                    <a:pt x="113232" y="120000"/>
                    <a:pt x="119999" y="113148"/>
                    <a:pt x="119999" y="100032"/>
                  </a:cubicBezTo>
                  <a:cubicBezTo>
                    <a:pt x="119999" y="0"/>
                    <a:pt x="119999" y="0"/>
                    <a:pt x="119999" y="0"/>
                  </a:cubicBezTo>
                  <a:lnTo>
                    <a:pt x="44251" y="0"/>
                  </a:lnTo>
                  <a:close/>
                  <a:moveTo>
                    <a:pt x="97874" y="77911"/>
                  </a:moveTo>
                  <a:cubicBezTo>
                    <a:pt x="51019" y="77911"/>
                    <a:pt x="51019" y="77911"/>
                    <a:pt x="51019" y="77911"/>
                  </a:cubicBezTo>
                  <a:cubicBezTo>
                    <a:pt x="37223" y="77911"/>
                    <a:pt x="23167" y="78694"/>
                    <a:pt x="22906" y="65187"/>
                  </a:cubicBezTo>
                  <a:cubicBezTo>
                    <a:pt x="22906" y="64600"/>
                    <a:pt x="22906" y="59706"/>
                    <a:pt x="22906" y="45220"/>
                  </a:cubicBezTo>
                  <a:cubicBezTo>
                    <a:pt x="22906" y="33083"/>
                    <a:pt x="22646" y="30146"/>
                    <a:pt x="22906" y="28972"/>
                  </a:cubicBezTo>
                  <a:cubicBezTo>
                    <a:pt x="23687" y="17618"/>
                    <a:pt x="29154" y="13703"/>
                    <a:pt x="52060" y="14094"/>
                  </a:cubicBezTo>
                  <a:cubicBezTo>
                    <a:pt x="53362" y="14094"/>
                    <a:pt x="97874" y="14094"/>
                    <a:pt x="97874" y="14094"/>
                  </a:cubicBezTo>
                  <a:lnTo>
                    <a:pt x="97874" y="77911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(msg)">
  <p:cSld name="Title only (msg)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>
            <a:spLocks noGrp="1"/>
          </p:cNvSpPr>
          <p:nvPr>
            <p:ph type="ftr" idx="11"/>
          </p:nvPr>
        </p:nvSpPr>
        <p:spPr>
          <a:xfrm>
            <a:off x="351691" y="6575786"/>
            <a:ext cx="68808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sldNum" idx="12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1"/>
          </p:nvPr>
        </p:nvSpPr>
        <p:spPr>
          <a:xfrm>
            <a:off x="351691" y="134279"/>
            <a:ext cx="6881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body" idx="2"/>
          </p:nvPr>
        </p:nvSpPr>
        <p:spPr>
          <a:xfrm>
            <a:off x="351691" y="5949951"/>
            <a:ext cx="68808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b" anchorCtr="0">
            <a:noAutofit/>
          </a:bodyPr>
          <a:lstStyle>
            <a:lvl1pPr marL="45720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AutoNum type="arabicPeriod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83" name="Google Shape;83;p7"/>
          <p:cNvGrpSpPr/>
          <p:nvPr/>
        </p:nvGrpSpPr>
        <p:grpSpPr>
          <a:xfrm>
            <a:off x="7723162" y="243568"/>
            <a:ext cx="1094986" cy="375416"/>
            <a:chOff x="561" y="2269"/>
            <a:chExt cx="4746" cy="1502"/>
          </a:xfrm>
        </p:grpSpPr>
        <p:sp>
          <p:nvSpPr>
            <p:cNvPr id="84" name="Google Shape;84;p7"/>
            <p:cNvSpPr/>
            <p:nvPr/>
          </p:nvSpPr>
          <p:spPr>
            <a:xfrm>
              <a:off x="561" y="2271"/>
              <a:ext cx="45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561" y="2905"/>
              <a:ext cx="600" cy="600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1200" y="2269"/>
              <a:ext cx="15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15477" y="120000"/>
                    <a:pt x="15477" y="120000"/>
                    <a:pt x="15477" y="120000"/>
                  </a:cubicBezTo>
                  <a:cubicBezTo>
                    <a:pt x="15477" y="18422"/>
                    <a:pt x="15477" y="18422"/>
                    <a:pt x="15477" y="18422"/>
                  </a:cubicBezTo>
                  <a:cubicBezTo>
                    <a:pt x="15477" y="18422"/>
                    <a:pt x="39696" y="18422"/>
                    <a:pt x="51350" y="18422"/>
                  </a:cubicBezTo>
                  <a:cubicBezTo>
                    <a:pt x="51350" y="120000"/>
                    <a:pt x="51350" y="120000"/>
                    <a:pt x="51350" y="120000"/>
                  </a:cubicBezTo>
                  <a:cubicBezTo>
                    <a:pt x="66828" y="120000"/>
                    <a:pt x="66828" y="120000"/>
                    <a:pt x="66828" y="120000"/>
                  </a:cubicBezTo>
                  <a:cubicBezTo>
                    <a:pt x="66828" y="18422"/>
                    <a:pt x="66828" y="18422"/>
                    <a:pt x="66828" y="18422"/>
                  </a:cubicBezTo>
                  <a:cubicBezTo>
                    <a:pt x="77207" y="18422"/>
                    <a:pt x="85948" y="18422"/>
                    <a:pt x="90682" y="18422"/>
                  </a:cubicBezTo>
                  <a:cubicBezTo>
                    <a:pt x="98694" y="18422"/>
                    <a:pt x="104339" y="25074"/>
                    <a:pt x="104339" y="39658"/>
                  </a:cubicBezTo>
                  <a:cubicBezTo>
                    <a:pt x="104339" y="120000"/>
                    <a:pt x="104339" y="120000"/>
                    <a:pt x="104339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88528"/>
                    <a:pt x="120000" y="61151"/>
                    <a:pt x="120000" y="33773"/>
                  </a:cubicBezTo>
                  <a:cubicBezTo>
                    <a:pt x="120000" y="17398"/>
                    <a:pt x="113990" y="0"/>
                    <a:pt x="9851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2877" y="2269"/>
              <a:ext cx="12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1025" y="0"/>
                  </a:moveTo>
                  <a:cubicBezTo>
                    <a:pt x="7179" y="0"/>
                    <a:pt x="0" y="15863"/>
                    <a:pt x="0" y="33262"/>
                  </a:cubicBezTo>
                  <a:cubicBezTo>
                    <a:pt x="0" y="52196"/>
                    <a:pt x="7948" y="68059"/>
                    <a:pt x="29487" y="68059"/>
                  </a:cubicBezTo>
                  <a:cubicBezTo>
                    <a:pt x="48974" y="68059"/>
                    <a:pt x="67179" y="68059"/>
                    <a:pt x="81794" y="68059"/>
                  </a:cubicBezTo>
                  <a:cubicBezTo>
                    <a:pt x="97692" y="68059"/>
                    <a:pt x="97692" y="80341"/>
                    <a:pt x="97692" y="85714"/>
                  </a:cubicBezTo>
                  <a:cubicBezTo>
                    <a:pt x="97692" y="91087"/>
                    <a:pt x="97692" y="101833"/>
                    <a:pt x="82051" y="101833"/>
                  </a:cubicBezTo>
                  <a:cubicBezTo>
                    <a:pt x="69743" y="101833"/>
                    <a:pt x="2051" y="101833"/>
                    <a:pt x="2051" y="101833"/>
                  </a:cubicBezTo>
                  <a:cubicBezTo>
                    <a:pt x="2051" y="101833"/>
                    <a:pt x="2051" y="114882"/>
                    <a:pt x="2051" y="120000"/>
                  </a:cubicBezTo>
                  <a:cubicBezTo>
                    <a:pt x="91282" y="120000"/>
                    <a:pt x="91282" y="120000"/>
                    <a:pt x="91282" y="120000"/>
                  </a:cubicBezTo>
                  <a:cubicBezTo>
                    <a:pt x="113589" y="120000"/>
                    <a:pt x="120000" y="106950"/>
                    <a:pt x="120000" y="85970"/>
                  </a:cubicBezTo>
                  <a:cubicBezTo>
                    <a:pt x="120000" y="60895"/>
                    <a:pt x="111794" y="49637"/>
                    <a:pt x="92820" y="49637"/>
                  </a:cubicBezTo>
                  <a:cubicBezTo>
                    <a:pt x="70256" y="49637"/>
                    <a:pt x="54615" y="49637"/>
                    <a:pt x="36410" y="49637"/>
                  </a:cubicBezTo>
                  <a:cubicBezTo>
                    <a:pt x="22051" y="49637"/>
                    <a:pt x="22051" y="40170"/>
                    <a:pt x="22051" y="33773"/>
                  </a:cubicBezTo>
                  <a:cubicBezTo>
                    <a:pt x="22051" y="28656"/>
                    <a:pt x="23589" y="18422"/>
                    <a:pt x="38717" y="18422"/>
                  </a:cubicBezTo>
                  <a:cubicBezTo>
                    <a:pt x="54871" y="18422"/>
                    <a:pt x="115897" y="18422"/>
                    <a:pt x="115897" y="18422"/>
                  </a:cubicBezTo>
                  <a:cubicBezTo>
                    <a:pt x="115897" y="11002"/>
                    <a:pt x="115897" y="6908"/>
                    <a:pt x="115897" y="0"/>
                  </a:cubicBezTo>
                  <a:cubicBezTo>
                    <a:pt x="31025" y="0"/>
                    <a:pt x="31025" y="0"/>
                    <a:pt x="31025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4107" y="2269"/>
              <a:ext cx="12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251" y="0"/>
                  </a:moveTo>
                  <a:cubicBezTo>
                    <a:pt x="24468" y="0"/>
                    <a:pt x="16919" y="2349"/>
                    <a:pt x="11453" y="5676"/>
                  </a:cubicBezTo>
                  <a:cubicBezTo>
                    <a:pt x="5726" y="9200"/>
                    <a:pt x="260" y="13703"/>
                    <a:pt x="0" y="29168"/>
                  </a:cubicBezTo>
                  <a:cubicBezTo>
                    <a:pt x="0" y="45611"/>
                    <a:pt x="0" y="45611"/>
                    <a:pt x="0" y="45611"/>
                  </a:cubicBezTo>
                  <a:cubicBezTo>
                    <a:pt x="0" y="62251"/>
                    <a:pt x="0" y="62251"/>
                    <a:pt x="0" y="62251"/>
                  </a:cubicBezTo>
                  <a:cubicBezTo>
                    <a:pt x="0" y="78694"/>
                    <a:pt x="5986" y="83197"/>
                    <a:pt x="12234" y="87112"/>
                  </a:cubicBezTo>
                  <a:cubicBezTo>
                    <a:pt x="16399" y="89265"/>
                    <a:pt x="23167" y="91810"/>
                    <a:pt x="44251" y="91810"/>
                  </a:cubicBezTo>
                  <a:cubicBezTo>
                    <a:pt x="97874" y="91810"/>
                    <a:pt x="97874" y="91810"/>
                    <a:pt x="97874" y="91810"/>
                  </a:cubicBezTo>
                  <a:cubicBezTo>
                    <a:pt x="97874" y="91810"/>
                    <a:pt x="97874" y="94747"/>
                    <a:pt x="97874" y="95334"/>
                  </a:cubicBezTo>
                  <a:cubicBezTo>
                    <a:pt x="97874" y="102381"/>
                    <a:pt x="96052" y="105318"/>
                    <a:pt x="85379" y="105318"/>
                  </a:cubicBezTo>
                  <a:cubicBezTo>
                    <a:pt x="15878" y="105318"/>
                    <a:pt x="15878" y="105318"/>
                    <a:pt x="15878" y="105318"/>
                  </a:cubicBezTo>
                  <a:cubicBezTo>
                    <a:pt x="15878" y="120000"/>
                    <a:pt x="15878" y="120000"/>
                    <a:pt x="15878" y="120000"/>
                  </a:cubicBezTo>
                  <a:cubicBezTo>
                    <a:pt x="92668" y="120000"/>
                    <a:pt x="92668" y="120000"/>
                    <a:pt x="92668" y="120000"/>
                  </a:cubicBezTo>
                  <a:cubicBezTo>
                    <a:pt x="113232" y="120000"/>
                    <a:pt x="119999" y="113148"/>
                    <a:pt x="119999" y="100032"/>
                  </a:cubicBezTo>
                  <a:cubicBezTo>
                    <a:pt x="119999" y="0"/>
                    <a:pt x="119999" y="0"/>
                    <a:pt x="119999" y="0"/>
                  </a:cubicBezTo>
                  <a:lnTo>
                    <a:pt x="44251" y="0"/>
                  </a:lnTo>
                  <a:close/>
                  <a:moveTo>
                    <a:pt x="97874" y="77911"/>
                  </a:moveTo>
                  <a:cubicBezTo>
                    <a:pt x="51019" y="77911"/>
                    <a:pt x="51019" y="77911"/>
                    <a:pt x="51019" y="77911"/>
                  </a:cubicBezTo>
                  <a:cubicBezTo>
                    <a:pt x="37223" y="77911"/>
                    <a:pt x="23167" y="78694"/>
                    <a:pt x="22906" y="65187"/>
                  </a:cubicBezTo>
                  <a:cubicBezTo>
                    <a:pt x="22906" y="64600"/>
                    <a:pt x="22906" y="59706"/>
                    <a:pt x="22906" y="45220"/>
                  </a:cubicBezTo>
                  <a:cubicBezTo>
                    <a:pt x="22906" y="33083"/>
                    <a:pt x="22646" y="30146"/>
                    <a:pt x="22906" y="28972"/>
                  </a:cubicBezTo>
                  <a:cubicBezTo>
                    <a:pt x="23687" y="17618"/>
                    <a:pt x="29154" y="13703"/>
                    <a:pt x="52060" y="14094"/>
                  </a:cubicBezTo>
                  <a:cubicBezTo>
                    <a:pt x="53362" y="14094"/>
                    <a:pt x="97874" y="14094"/>
                    <a:pt x="97874" y="14094"/>
                  </a:cubicBezTo>
                  <a:lnTo>
                    <a:pt x="97874" y="77911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351691" y="412750"/>
            <a:ext cx="68808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id Image (msg)">
  <p:cSld name="Solid Image (msg)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8"/>
          <p:cNvGrpSpPr/>
          <p:nvPr/>
        </p:nvGrpSpPr>
        <p:grpSpPr>
          <a:xfrm>
            <a:off x="7723162" y="243568"/>
            <a:ext cx="1094986" cy="375416"/>
            <a:chOff x="561" y="2269"/>
            <a:chExt cx="4746" cy="1502"/>
          </a:xfrm>
        </p:grpSpPr>
        <p:sp>
          <p:nvSpPr>
            <p:cNvPr id="92" name="Google Shape;92;p8"/>
            <p:cNvSpPr/>
            <p:nvPr/>
          </p:nvSpPr>
          <p:spPr>
            <a:xfrm>
              <a:off x="561" y="2271"/>
              <a:ext cx="45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561" y="2905"/>
              <a:ext cx="600" cy="600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1200" y="2269"/>
              <a:ext cx="15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15477" y="120000"/>
                    <a:pt x="15477" y="120000"/>
                    <a:pt x="15477" y="120000"/>
                  </a:cubicBezTo>
                  <a:cubicBezTo>
                    <a:pt x="15477" y="18422"/>
                    <a:pt x="15477" y="18422"/>
                    <a:pt x="15477" y="18422"/>
                  </a:cubicBezTo>
                  <a:cubicBezTo>
                    <a:pt x="15477" y="18422"/>
                    <a:pt x="39696" y="18422"/>
                    <a:pt x="51350" y="18422"/>
                  </a:cubicBezTo>
                  <a:cubicBezTo>
                    <a:pt x="51350" y="120000"/>
                    <a:pt x="51350" y="120000"/>
                    <a:pt x="51350" y="120000"/>
                  </a:cubicBezTo>
                  <a:cubicBezTo>
                    <a:pt x="66828" y="120000"/>
                    <a:pt x="66828" y="120000"/>
                    <a:pt x="66828" y="120000"/>
                  </a:cubicBezTo>
                  <a:cubicBezTo>
                    <a:pt x="66828" y="18422"/>
                    <a:pt x="66828" y="18422"/>
                    <a:pt x="66828" y="18422"/>
                  </a:cubicBezTo>
                  <a:cubicBezTo>
                    <a:pt x="77207" y="18422"/>
                    <a:pt x="85948" y="18422"/>
                    <a:pt x="90682" y="18422"/>
                  </a:cubicBezTo>
                  <a:cubicBezTo>
                    <a:pt x="98694" y="18422"/>
                    <a:pt x="104339" y="25074"/>
                    <a:pt x="104339" y="39658"/>
                  </a:cubicBezTo>
                  <a:cubicBezTo>
                    <a:pt x="104339" y="120000"/>
                    <a:pt x="104339" y="120000"/>
                    <a:pt x="104339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88528"/>
                    <a:pt x="120000" y="61151"/>
                    <a:pt x="120000" y="33773"/>
                  </a:cubicBezTo>
                  <a:cubicBezTo>
                    <a:pt x="120000" y="17398"/>
                    <a:pt x="113990" y="0"/>
                    <a:pt x="9851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2877" y="2269"/>
              <a:ext cx="12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1025" y="0"/>
                  </a:moveTo>
                  <a:cubicBezTo>
                    <a:pt x="7179" y="0"/>
                    <a:pt x="0" y="15863"/>
                    <a:pt x="0" y="33262"/>
                  </a:cubicBezTo>
                  <a:cubicBezTo>
                    <a:pt x="0" y="52196"/>
                    <a:pt x="7948" y="68059"/>
                    <a:pt x="29487" y="68059"/>
                  </a:cubicBezTo>
                  <a:cubicBezTo>
                    <a:pt x="48974" y="68059"/>
                    <a:pt x="67179" y="68059"/>
                    <a:pt x="81794" y="68059"/>
                  </a:cubicBezTo>
                  <a:cubicBezTo>
                    <a:pt x="97692" y="68059"/>
                    <a:pt x="97692" y="80341"/>
                    <a:pt x="97692" y="85714"/>
                  </a:cubicBezTo>
                  <a:cubicBezTo>
                    <a:pt x="97692" y="91087"/>
                    <a:pt x="97692" y="101833"/>
                    <a:pt x="82051" y="101833"/>
                  </a:cubicBezTo>
                  <a:cubicBezTo>
                    <a:pt x="69743" y="101833"/>
                    <a:pt x="2051" y="101833"/>
                    <a:pt x="2051" y="101833"/>
                  </a:cubicBezTo>
                  <a:cubicBezTo>
                    <a:pt x="2051" y="101833"/>
                    <a:pt x="2051" y="114882"/>
                    <a:pt x="2051" y="120000"/>
                  </a:cubicBezTo>
                  <a:cubicBezTo>
                    <a:pt x="91282" y="120000"/>
                    <a:pt x="91282" y="120000"/>
                    <a:pt x="91282" y="120000"/>
                  </a:cubicBezTo>
                  <a:cubicBezTo>
                    <a:pt x="113589" y="120000"/>
                    <a:pt x="120000" y="106950"/>
                    <a:pt x="120000" y="85970"/>
                  </a:cubicBezTo>
                  <a:cubicBezTo>
                    <a:pt x="120000" y="60895"/>
                    <a:pt x="111794" y="49637"/>
                    <a:pt x="92820" y="49637"/>
                  </a:cubicBezTo>
                  <a:cubicBezTo>
                    <a:pt x="70256" y="49637"/>
                    <a:pt x="54615" y="49637"/>
                    <a:pt x="36410" y="49637"/>
                  </a:cubicBezTo>
                  <a:cubicBezTo>
                    <a:pt x="22051" y="49637"/>
                    <a:pt x="22051" y="40170"/>
                    <a:pt x="22051" y="33773"/>
                  </a:cubicBezTo>
                  <a:cubicBezTo>
                    <a:pt x="22051" y="28656"/>
                    <a:pt x="23589" y="18422"/>
                    <a:pt x="38717" y="18422"/>
                  </a:cubicBezTo>
                  <a:cubicBezTo>
                    <a:pt x="54871" y="18422"/>
                    <a:pt x="115897" y="18422"/>
                    <a:pt x="115897" y="18422"/>
                  </a:cubicBezTo>
                  <a:cubicBezTo>
                    <a:pt x="115897" y="11002"/>
                    <a:pt x="115897" y="6908"/>
                    <a:pt x="115897" y="0"/>
                  </a:cubicBezTo>
                  <a:cubicBezTo>
                    <a:pt x="31025" y="0"/>
                    <a:pt x="31025" y="0"/>
                    <a:pt x="31025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4107" y="2269"/>
              <a:ext cx="12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251" y="0"/>
                  </a:moveTo>
                  <a:cubicBezTo>
                    <a:pt x="24468" y="0"/>
                    <a:pt x="16919" y="2349"/>
                    <a:pt x="11453" y="5676"/>
                  </a:cubicBezTo>
                  <a:cubicBezTo>
                    <a:pt x="5726" y="9200"/>
                    <a:pt x="260" y="13703"/>
                    <a:pt x="0" y="29168"/>
                  </a:cubicBezTo>
                  <a:cubicBezTo>
                    <a:pt x="0" y="45611"/>
                    <a:pt x="0" y="45611"/>
                    <a:pt x="0" y="45611"/>
                  </a:cubicBezTo>
                  <a:cubicBezTo>
                    <a:pt x="0" y="62251"/>
                    <a:pt x="0" y="62251"/>
                    <a:pt x="0" y="62251"/>
                  </a:cubicBezTo>
                  <a:cubicBezTo>
                    <a:pt x="0" y="78694"/>
                    <a:pt x="5986" y="83197"/>
                    <a:pt x="12234" y="87112"/>
                  </a:cubicBezTo>
                  <a:cubicBezTo>
                    <a:pt x="16399" y="89265"/>
                    <a:pt x="23167" y="91810"/>
                    <a:pt x="44251" y="91810"/>
                  </a:cubicBezTo>
                  <a:cubicBezTo>
                    <a:pt x="97874" y="91810"/>
                    <a:pt x="97874" y="91810"/>
                    <a:pt x="97874" y="91810"/>
                  </a:cubicBezTo>
                  <a:cubicBezTo>
                    <a:pt x="97874" y="91810"/>
                    <a:pt x="97874" y="94747"/>
                    <a:pt x="97874" y="95334"/>
                  </a:cubicBezTo>
                  <a:cubicBezTo>
                    <a:pt x="97874" y="102381"/>
                    <a:pt x="96052" y="105318"/>
                    <a:pt x="85379" y="105318"/>
                  </a:cubicBezTo>
                  <a:cubicBezTo>
                    <a:pt x="15878" y="105318"/>
                    <a:pt x="15878" y="105318"/>
                    <a:pt x="15878" y="105318"/>
                  </a:cubicBezTo>
                  <a:cubicBezTo>
                    <a:pt x="15878" y="120000"/>
                    <a:pt x="15878" y="120000"/>
                    <a:pt x="15878" y="120000"/>
                  </a:cubicBezTo>
                  <a:cubicBezTo>
                    <a:pt x="92668" y="120000"/>
                    <a:pt x="92668" y="120000"/>
                    <a:pt x="92668" y="120000"/>
                  </a:cubicBezTo>
                  <a:cubicBezTo>
                    <a:pt x="113232" y="120000"/>
                    <a:pt x="119999" y="113148"/>
                    <a:pt x="119999" y="100032"/>
                  </a:cubicBezTo>
                  <a:cubicBezTo>
                    <a:pt x="119999" y="0"/>
                    <a:pt x="119999" y="0"/>
                    <a:pt x="119999" y="0"/>
                  </a:cubicBezTo>
                  <a:lnTo>
                    <a:pt x="44251" y="0"/>
                  </a:lnTo>
                  <a:close/>
                  <a:moveTo>
                    <a:pt x="97874" y="77911"/>
                  </a:moveTo>
                  <a:cubicBezTo>
                    <a:pt x="51019" y="77911"/>
                    <a:pt x="51019" y="77911"/>
                    <a:pt x="51019" y="77911"/>
                  </a:cubicBezTo>
                  <a:cubicBezTo>
                    <a:pt x="37223" y="77911"/>
                    <a:pt x="23167" y="78694"/>
                    <a:pt x="22906" y="65187"/>
                  </a:cubicBezTo>
                  <a:cubicBezTo>
                    <a:pt x="22906" y="64600"/>
                    <a:pt x="22906" y="59706"/>
                    <a:pt x="22906" y="45220"/>
                  </a:cubicBezTo>
                  <a:cubicBezTo>
                    <a:pt x="22906" y="33083"/>
                    <a:pt x="22646" y="30146"/>
                    <a:pt x="22906" y="28972"/>
                  </a:cubicBezTo>
                  <a:cubicBezTo>
                    <a:pt x="23687" y="17618"/>
                    <a:pt x="29154" y="13703"/>
                    <a:pt x="52060" y="14094"/>
                  </a:cubicBezTo>
                  <a:cubicBezTo>
                    <a:pt x="53362" y="14094"/>
                    <a:pt x="97874" y="14094"/>
                    <a:pt x="97874" y="14094"/>
                  </a:cubicBezTo>
                  <a:lnTo>
                    <a:pt x="97874" y="77911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351691" y="412750"/>
            <a:ext cx="68808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8"/>
          <p:cNvSpPr>
            <a:spLocks noGrp="1"/>
          </p:cNvSpPr>
          <p:nvPr>
            <p:ph type="pic" idx="2"/>
          </p:nvPr>
        </p:nvSpPr>
        <p:spPr>
          <a:xfrm>
            <a:off x="0" y="1264722"/>
            <a:ext cx="9144000" cy="52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95300" marR="0" lvl="1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303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84400" marR="0" lvl="5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90800" marR="0" lvl="6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1800" marR="0" lvl="7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78200" marR="0" lvl="8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8"/>
          <p:cNvSpPr txBox="1">
            <a:spLocks noGrp="1"/>
          </p:cNvSpPr>
          <p:nvPr>
            <p:ph type="ftr" idx="11"/>
          </p:nvPr>
        </p:nvSpPr>
        <p:spPr>
          <a:xfrm>
            <a:off x="351691" y="6575786"/>
            <a:ext cx="68808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8"/>
          <p:cNvSpPr txBox="1">
            <a:spLocks noGrp="1"/>
          </p:cNvSpPr>
          <p:nvPr>
            <p:ph type="sldNum" idx="12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01" name="Google Shape;101;p8"/>
          <p:cNvSpPr txBox="1">
            <a:spLocks noGrp="1"/>
          </p:cNvSpPr>
          <p:nvPr>
            <p:ph type="body" idx="1"/>
          </p:nvPr>
        </p:nvSpPr>
        <p:spPr>
          <a:xfrm>
            <a:off x="351691" y="134279"/>
            <a:ext cx="6881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inal Slide (msg)">
  <p:cSld name="Final Slide (msg)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/>
          <p:nvPr/>
        </p:nvSpPr>
        <p:spPr>
          <a:xfrm>
            <a:off x="0" y="0"/>
            <a:ext cx="9144000" cy="342870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spcFirstLastPara="1" wrap="square" lIns="79525" tIns="39750" rIns="79525" bIns="39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9"/>
          <p:cNvSpPr/>
          <p:nvPr/>
        </p:nvSpPr>
        <p:spPr>
          <a:xfrm>
            <a:off x="5325930" y="2771562"/>
            <a:ext cx="3451500" cy="49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39750" rIns="79525" bIns="39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9"/>
          <p:cNvSpPr/>
          <p:nvPr/>
        </p:nvSpPr>
        <p:spPr>
          <a:xfrm>
            <a:off x="7161997" y="2545915"/>
            <a:ext cx="1630200" cy="176640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txBody>
          <a:bodyPr spcFirstLastPara="1" wrap="square" lIns="79525" tIns="39750" rIns="79525" bIns="39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7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" name="Google Shape;106;p9"/>
          <p:cNvGrpSpPr/>
          <p:nvPr/>
        </p:nvGrpSpPr>
        <p:grpSpPr>
          <a:xfrm>
            <a:off x="975038" y="5563030"/>
            <a:ext cx="5321084" cy="513071"/>
            <a:chOff x="1056265" y="533830"/>
            <a:chExt cx="5764364" cy="513071"/>
          </a:xfrm>
        </p:grpSpPr>
        <p:grpSp>
          <p:nvGrpSpPr>
            <p:cNvPr id="107" name="Google Shape;107;p9"/>
            <p:cNvGrpSpPr/>
            <p:nvPr/>
          </p:nvGrpSpPr>
          <p:grpSpPr>
            <a:xfrm>
              <a:off x="1056265" y="533830"/>
              <a:ext cx="1621193" cy="513071"/>
              <a:chOff x="561" y="2269"/>
              <a:chExt cx="4746" cy="1502"/>
            </a:xfrm>
          </p:grpSpPr>
          <p:sp>
            <p:nvSpPr>
              <p:cNvPr id="108" name="Google Shape;108;p9"/>
              <p:cNvSpPr/>
              <p:nvPr/>
            </p:nvSpPr>
            <p:spPr>
              <a:xfrm>
                <a:off x="561" y="2271"/>
                <a:ext cx="4500" cy="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9"/>
              <p:cNvSpPr/>
              <p:nvPr/>
            </p:nvSpPr>
            <p:spPr>
              <a:xfrm>
                <a:off x="561" y="2905"/>
                <a:ext cx="600" cy="600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9"/>
              <p:cNvSpPr/>
              <p:nvPr/>
            </p:nvSpPr>
            <p:spPr>
              <a:xfrm>
                <a:off x="1200" y="2269"/>
                <a:ext cx="15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15477" y="120000"/>
                      <a:pt x="15477" y="120000"/>
                      <a:pt x="15477" y="120000"/>
                    </a:cubicBezTo>
                    <a:cubicBezTo>
                      <a:pt x="15477" y="18422"/>
                      <a:pt x="15477" y="18422"/>
                      <a:pt x="15477" y="18422"/>
                    </a:cubicBezTo>
                    <a:cubicBezTo>
                      <a:pt x="15477" y="18422"/>
                      <a:pt x="39696" y="18422"/>
                      <a:pt x="51350" y="18422"/>
                    </a:cubicBezTo>
                    <a:cubicBezTo>
                      <a:pt x="51350" y="120000"/>
                      <a:pt x="51350" y="120000"/>
                      <a:pt x="51350" y="120000"/>
                    </a:cubicBezTo>
                    <a:cubicBezTo>
                      <a:pt x="66828" y="120000"/>
                      <a:pt x="66828" y="120000"/>
                      <a:pt x="66828" y="120000"/>
                    </a:cubicBezTo>
                    <a:cubicBezTo>
                      <a:pt x="66828" y="18422"/>
                      <a:pt x="66828" y="18422"/>
                      <a:pt x="66828" y="18422"/>
                    </a:cubicBezTo>
                    <a:cubicBezTo>
                      <a:pt x="77207" y="18422"/>
                      <a:pt x="85948" y="18422"/>
                      <a:pt x="90682" y="18422"/>
                    </a:cubicBezTo>
                    <a:cubicBezTo>
                      <a:pt x="98694" y="18422"/>
                      <a:pt x="104339" y="25074"/>
                      <a:pt x="104339" y="39658"/>
                    </a:cubicBezTo>
                    <a:cubicBezTo>
                      <a:pt x="104339" y="120000"/>
                      <a:pt x="104339" y="120000"/>
                      <a:pt x="104339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88528"/>
                      <a:pt x="120000" y="61151"/>
                      <a:pt x="120000" y="33773"/>
                    </a:cubicBezTo>
                    <a:cubicBezTo>
                      <a:pt x="120000" y="17398"/>
                      <a:pt x="113990" y="0"/>
                      <a:pt x="98512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9"/>
              <p:cNvSpPr/>
              <p:nvPr/>
            </p:nvSpPr>
            <p:spPr>
              <a:xfrm>
                <a:off x="2877" y="2269"/>
                <a:ext cx="12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31025" y="0"/>
                    </a:moveTo>
                    <a:cubicBezTo>
                      <a:pt x="7179" y="0"/>
                      <a:pt x="0" y="15863"/>
                      <a:pt x="0" y="33262"/>
                    </a:cubicBezTo>
                    <a:cubicBezTo>
                      <a:pt x="0" y="52196"/>
                      <a:pt x="7948" y="68059"/>
                      <a:pt x="29487" y="68059"/>
                    </a:cubicBezTo>
                    <a:cubicBezTo>
                      <a:pt x="48974" y="68059"/>
                      <a:pt x="67179" y="68059"/>
                      <a:pt x="81794" y="68059"/>
                    </a:cubicBezTo>
                    <a:cubicBezTo>
                      <a:pt x="97692" y="68059"/>
                      <a:pt x="97692" y="80341"/>
                      <a:pt x="97692" y="85714"/>
                    </a:cubicBezTo>
                    <a:cubicBezTo>
                      <a:pt x="97692" y="91087"/>
                      <a:pt x="97692" y="101833"/>
                      <a:pt x="82051" y="101833"/>
                    </a:cubicBezTo>
                    <a:cubicBezTo>
                      <a:pt x="69743" y="101833"/>
                      <a:pt x="2051" y="101833"/>
                      <a:pt x="2051" y="101833"/>
                    </a:cubicBezTo>
                    <a:cubicBezTo>
                      <a:pt x="2051" y="101833"/>
                      <a:pt x="2051" y="114882"/>
                      <a:pt x="2051" y="120000"/>
                    </a:cubicBezTo>
                    <a:cubicBezTo>
                      <a:pt x="91282" y="120000"/>
                      <a:pt x="91282" y="120000"/>
                      <a:pt x="91282" y="120000"/>
                    </a:cubicBezTo>
                    <a:cubicBezTo>
                      <a:pt x="113589" y="120000"/>
                      <a:pt x="120000" y="106950"/>
                      <a:pt x="120000" y="85970"/>
                    </a:cubicBezTo>
                    <a:cubicBezTo>
                      <a:pt x="120000" y="60895"/>
                      <a:pt x="111794" y="49637"/>
                      <a:pt x="92820" y="49637"/>
                    </a:cubicBezTo>
                    <a:cubicBezTo>
                      <a:pt x="70256" y="49637"/>
                      <a:pt x="54615" y="49637"/>
                      <a:pt x="36410" y="49637"/>
                    </a:cubicBezTo>
                    <a:cubicBezTo>
                      <a:pt x="22051" y="49637"/>
                      <a:pt x="22051" y="40170"/>
                      <a:pt x="22051" y="33773"/>
                    </a:cubicBezTo>
                    <a:cubicBezTo>
                      <a:pt x="22051" y="28656"/>
                      <a:pt x="23589" y="18422"/>
                      <a:pt x="38717" y="18422"/>
                    </a:cubicBezTo>
                    <a:cubicBezTo>
                      <a:pt x="54871" y="18422"/>
                      <a:pt x="115897" y="18422"/>
                      <a:pt x="115897" y="18422"/>
                    </a:cubicBezTo>
                    <a:cubicBezTo>
                      <a:pt x="115897" y="11002"/>
                      <a:pt x="115897" y="6908"/>
                      <a:pt x="115897" y="0"/>
                    </a:cubicBezTo>
                    <a:cubicBezTo>
                      <a:pt x="31025" y="0"/>
                      <a:pt x="31025" y="0"/>
                      <a:pt x="31025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9"/>
              <p:cNvSpPr/>
              <p:nvPr/>
            </p:nvSpPr>
            <p:spPr>
              <a:xfrm>
                <a:off x="4107" y="2269"/>
                <a:ext cx="1200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44251" y="0"/>
                    </a:moveTo>
                    <a:cubicBezTo>
                      <a:pt x="24468" y="0"/>
                      <a:pt x="16919" y="2349"/>
                      <a:pt x="11453" y="5676"/>
                    </a:cubicBezTo>
                    <a:cubicBezTo>
                      <a:pt x="5726" y="9200"/>
                      <a:pt x="260" y="13703"/>
                      <a:pt x="0" y="29168"/>
                    </a:cubicBezTo>
                    <a:cubicBezTo>
                      <a:pt x="0" y="45611"/>
                      <a:pt x="0" y="45611"/>
                      <a:pt x="0" y="45611"/>
                    </a:cubicBezTo>
                    <a:cubicBezTo>
                      <a:pt x="0" y="62251"/>
                      <a:pt x="0" y="62251"/>
                      <a:pt x="0" y="62251"/>
                    </a:cubicBezTo>
                    <a:cubicBezTo>
                      <a:pt x="0" y="78694"/>
                      <a:pt x="5986" y="83197"/>
                      <a:pt x="12234" y="87112"/>
                    </a:cubicBezTo>
                    <a:cubicBezTo>
                      <a:pt x="16399" y="89265"/>
                      <a:pt x="23167" y="91810"/>
                      <a:pt x="44251" y="91810"/>
                    </a:cubicBezTo>
                    <a:cubicBezTo>
                      <a:pt x="97874" y="91810"/>
                      <a:pt x="97874" y="91810"/>
                      <a:pt x="97874" y="91810"/>
                    </a:cubicBezTo>
                    <a:cubicBezTo>
                      <a:pt x="97874" y="91810"/>
                      <a:pt x="97874" y="94747"/>
                      <a:pt x="97874" y="95334"/>
                    </a:cubicBezTo>
                    <a:cubicBezTo>
                      <a:pt x="97874" y="102381"/>
                      <a:pt x="96052" y="105318"/>
                      <a:pt x="85379" y="105318"/>
                    </a:cubicBezTo>
                    <a:cubicBezTo>
                      <a:pt x="15878" y="105318"/>
                      <a:pt x="15878" y="105318"/>
                      <a:pt x="15878" y="105318"/>
                    </a:cubicBezTo>
                    <a:cubicBezTo>
                      <a:pt x="15878" y="120000"/>
                      <a:pt x="15878" y="120000"/>
                      <a:pt x="15878" y="120000"/>
                    </a:cubicBezTo>
                    <a:cubicBezTo>
                      <a:pt x="92668" y="120000"/>
                      <a:pt x="92668" y="120000"/>
                      <a:pt x="92668" y="120000"/>
                    </a:cubicBezTo>
                    <a:cubicBezTo>
                      <a:pt x="113232" y="120000"/>
                      <a:pt x="119999" y="113148"/>
                      <a:pt x="119999" y="100032"/>
                    </a:cubicBezTo>
                    <a:cubicBezTo>
                      <a:pt x="119999" y="0"/>
                      <a:pt x="119999" y="0"/>
                      <a:pt x="119999" y="0"/>
                    </a:cubicBezTo>
                    <a:lnTo>
                      <a:pt x="44251" y="0"/>
                    </a:lnTo>
                    <a:close/>
                    <a:moveTo>
                      <a:pt x="97874" y="77911"/>
                    </a:moveTo>
                    <a:cubicBezTo>
                      <a:pt x="51019" y="77911"/>
                      <a:pt x="51019" y="77911"/>
                      <a:pt x="51019" y="77911"/>
                    </a:cubicBezTo>
                    <a:cubicBezTo>
                      <a:pt x="37223" y="77911"/>
                      <a:pt x="23167" y="78694"/>
                      <a:pt x="22906" y="65187"/>
                    </a:cubicBezTo>
                    <a:cubicBezTo>
                      <a:pt x="22906" y="64600"/>
                      <a:pt x="22906" y="59706"/>
                      <a:pt x="22906" y="45220"/>
                    </a:cubicBezTo>
                    <a:cubicBezTo>
                      <a:pt x="22906" y="33083"/>
                      <a:pt x="22646" y="30146"/>
                      <a:pt x="22906" y="28972"/>
                    </a:cubicBezTo>
                    <a:cubicBezTo>
                      <a:pt x="23687" y="17618"/>
                      <a:pt x="29154" y="13703"/>
                      <a:pt x="52060" y="14094"/>
                    </a:cubicBezTo>
                    <a:cubicBezTo>
                      <a:pt x="53362" y="14094"/>
                      <a:pt x="97874" y="14094"/>
                      <a:pt x="97874" y="14094"/>
                    </a:cubicBezTo>
                    <a:lnTo>
                      <a:pt x="97874" y="77911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3" name="Google Shape;113;p9"/>
            <p:cNvSpPr txBox="1"/>
            <p:nvPr/>
          </p:nvSpPr>
          <p:spPr>
            <a:xfrm>
              <a:off x="2922429" y="740522"/>
              <a:ext cx="38982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solidFill>
                    <a:srgbClr val="841439"/>
                  </a:solidFill>
                  <a:latin typeface="Arial"/>
                  <a:ea typeface="Arial"/>
                  <a:cs typeface="Arial"/>
                  <a:sym typeface="Arial"/>
                </a:rPr>
                <a:t>.consulting .solutions .partnership</a:t>
              </a:r>
              <a:endParaRPr sz="1200" i="1">
                <a:solidFill>
                  <a:srgbClr val="84143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t" anchorCtr="0">
            <a:noAutofit/>
          </a:bodyPr>
          <a:lstStyle>
            <a:lvl1pPr marL="457200" marR="0" lvl="0" indent="-228600" algn="l" rtl="0">
              <a:spcBef>
                <a:spcPts val="50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9pPr>
          </a:lstStyle>
          <a:p>
            <a:endParaRPr/>
          </a:p>
        </p:txBody>
      </p:sp>
      <p:pic>
        <p:nvPicPr>
          <p:cNvPr id="120" name="Google Shape;12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60648" y="107365"/>
            <a:ext cx="845244" cy="8452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888083-AE75-AC41-BCCC-E55D1B13326F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259C5B-91C3-2B42-975D-48357172ED70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359678" y="6508376"/>
            <a:ext cx="432600" cy="204210"/>
          </a:xfrm>
        </p:spPr>
        <p:txBody>
          <a:bodyPr/>
          <a:lstStyle>
            <a:lvl1pPr>
              <a:defRPr sz="1600"/>
            </a:lvl1pPr>
          </a:lstStyle>
          <a:p>
            <a:fld id="{00000000-1234-1234-1234-123412341234}" type="slidenum">
              <a:rPr lang="de" smtClean="0"/>
              <a:pPr/>
              <a:t>‹#›</a:t>
            </a:fld>
            <a:endParaRPr lang="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ubTitle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50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5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500" b="0" i="0" u="none" strike="noStrike" cap="none"/>
            </a:lvl5pPr>
            <a:lvl6pPr marL="0" marR="0" lvl="5" indent="0" algn="l" rtl="0">
              <a:spcBef>
                <a:spcPts val="400"/>
              </a:spcBef>
              <a:spcAft>
                <a:spcPts val="0"/>
              </a:spcAft>
              <a:buSzPts val="1600"/>
              <a:buNone/>
              <a:defRPr sz="1500" b="0" i="0" u="none" strike="noStrike" cap="none"/>
            </a:lvl6pPr>
            <a:lvl7pPr marL="0" marR="0" lvl="6" indent="0" algn="l" rtl="0">
              <a:spcBef>
                <a:spcPts val="400"/>
              </a:spcBef>
              <a:spcAft>
                <a:spcPts val="0"/>
              </a:spcAft>
              <a:buSzPts val="1600"/>
              <a:buNone/>
              <a:defRPr sz="1500" b="0" i="0" u="none" strike="noStrike" cap="none"/>
            </a:lvl7pPr>
            <a:lvl8pPr marL="0" marR="0" lvl="7" indent="0" algn="l" rtl="0">
              <a:spcBef>
                <a:spcPts val="400"/>
              </a:spcBef>
              <a:spcAft>
                <a:spcPts val="0"/>
              </a:spcAft>
              <a:buSzPts val="1600"/>
              <a:buNone/>
              <a:defRPr sz="1500" b="0" i="0" u="none" strike="noStrike" cap="none"/>
            </a:lvl8pPr>
            <a:lvl9pPr marL="0" marR="0" lvl="8" indent="0" algn="l" rtl="0">
              <a:spcBef>
                <a:spcPts val="400"/>
              </a:spcBef>
              <a:spcAft>
                <a:spcPts val="0"/>
              </a:spcAft>
              <a:buSzPts val="1600"/>
              <a:buNone/>
              <a:defRPr sz="1500" b="0" i="0" u="none" strike="noStrike" cap="none"/>
            </a:lvl9pPr>
          </a:lstStyle>
          <a:p>
            <a:endParaRPr/>
          </a:p>
        </p:txBody>
      </p:sp>
      <p:pic>
        <p:nvPicPr>
          <p:cNvPr id="124" name="Google Shape;12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99131" y="78517"/>
            <a:ext cx="845244" cy="8452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6C00A3-5772-B545-B1BF-4041187DC6B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577181-9513-D942-8125-9925FACB1E24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359678" y="6445624"/>
            <a:ext cx="432600" cy="266962"/>
          </a:xfrm>
        </p:spPr>
        <p:txBody>
          <a:bodyPr/>
          <a:lstStyle>
            <a:lvl1pPr>
              <a:defRPr sz="1600"/>
            </a:lvl1pPr>
          </a:lstStyle>
          <a:p>
            <a:fld id="{00000000-1234-1234-1234-123412341234}" type="slidenum">
              <a:rPr lang="de" smtClean="0"/>
              <a:pPr/>
              <a:t>‹#›</a:t>
            </a:fld>
            <a:endParaRPr lang="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51691" y="412750"/>
            <a:ext cx="68808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ftr" idx="11"/>
          </p:nvPr>
        </p:nvSpPr>
        <p:spPr>
          <a:xfrm>
            <a:off x="351691" y="6575786"/>
            <a:ext cx="68808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" name="Google Shape;8;p1"/>
          <p:cNvCxnSpPr/>
          <p:nvPr/>
        </p:nvCxnSpPr>
        <p:spPr>
          <a:xfrm>
            <a:off x="351692" y="-365760"/>
            <a:ext cx="0" cy="27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" name="Google Shape;9;p1"/>
          <p:cNvCxnSpPr/>
          <p:nvPr/>
        </p:nvCxnSpPr>
        <p:spPr>
          <a:xfrm>
            <a:off x="8792308" y="-365760"/>
            <a:ext cx="0" cy="27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10;p1"/>
          <p:cNvCxnSpPr/>
          <p:nvPr/>
        </p:nvCxnSpPr>
        <p:spPr>
          <a:xfrm>
            <a:off x="351692" y="6914271"/>
            <a:ext cx="0" cy="27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1"/>
          <p:cNvCxnSpPr/>
          <p:nvPr/>
        </p:nvCxnSpPr>
        <p:spPr>
          <a:xfrm>
            <a:off x="8792308" y="6914271"/>
            <a:ext cx="0" cy="27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1"/>
          <p:cNvCxnSpPr/>
          <p:nvPr/>
        </p:nvCxnSpPr>
        <p:spPr>
          <a:xfrm>
            <a:off x="-193694" y="5823350"/>
            <a:ext cx="0" cy="25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13;p1"/>
          <p:cNvCxnSpPr/>
          <p:nvPr/>
        </p:nvCxnSpPr>
        <p:spPr>
          <a:xfrm>
            <a:off x="-193694" y="1494358"/>
            <a:ext cx="0" cy="25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4;p1"/>
          <p:cNvCxnSpPr/>
          <p:nvPr/>
        </p:nvCxnSpPr>
        <p:spPr>
          <a:xfrm>
            <a:off x="9350696" y="5823350"/>
            <a:ext cx="0" cy="25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15;p1"/>
          <p:cNvCxnSpPr/>
          <p:nvPr/>
        </p:nvCxnSpPr>
        <p:spPr>
          <a:xfrm>
            <a:off x="9350696" y="1494358"/>
            <a:ext cx="0" cy="25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16;p1"/>
          <p:cNvCxnSpPr/>
          <p:nvPr/>
        </p:nvCxnSpPr>
        <p:spPr>
          <a:xfrm>
            <a:off x="0" y="6488739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cxnSp>
        <p:nvCxnSpPr>
          <p:cNvPr id="18" name="Google Shape;18;p1"/>
          <p:cNvCxnSpPr/>
          <p:nvPr/>
        </p:nvCxnSpPr>
        <p:spPr>
          <a:xfrm>
            <a:off x="0" y="1277912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344366" y="1633539"/>
            <a:ext cx="8448000" cy="43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6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/>
          <p:nvPr/>
        </p:nvSpPr>
        <p:spPr>
          <a:xfrm>
            <a:off x="36901" y="29097"/>
            <a:ext cx="8228763" cy="5938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8" tIns="40819" rIns="81638" bIns="40819" anchor="ctr" anchorCtr="0">
            <a:noAutofit/>
          </a:bodyPr>
          <a:lstStyle/>
          <a:p>
            <a:pPr algn="ctr"/>
            <a:r>
              <a:rPr lang="zxx" sz="5987" b="1"/>
              <a:t>Objekt</a:t>
            </a:r>
            <a:r>
              <a:rPr lang="en-US" sz="5987" b="1"/>
              <a:t>-O</a:t>
            </a:r>
            <a:r>
              <a:rPr lang="zxx" sz="5987" b="1"/>
              <a:t>rientierte</a:t>
            </a:r>
            <a:r>
              <a:rPr lang="zxx" sz="5987" b="1">
                <a:solidFill>
                  <a:schemeClr val="accent2"/>
                </a:solidFill>
              </a:rPr>
              <a:t> Programmierung</a:t>
            </a:r>
            <a:endParaRPr sz="5987" b="1">
              <a:solidFill>
                <a:schemeClr val="accent2"/>
              </a:solidFill>
            </a:endParaRPr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053" y="4321743"/>
            <a:ext cx="3245365" cy="1893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2;p13">
            <a:extLst>
              <a:ext uri="{FF2B5EF4-FFF2-40B4-BE49-F238E27FC236}">
                <a16:creationId xmlns:a16="http://schemas.microsoft.com/office/drawing/2014/main" id="{B01EA87D-EF03-E54F-AA9F-1D417545130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-1" b="-2924"/>
          <a:stretch/>
        </p:blipFill>
        <p:spPr>
          <a:xfrm>
            <a:off x="5216106" y="4807443"/>
            <a:ext cx="1408193" cy="162937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A9D82B-214D-4D44-BCAC-9D581814A6B0}"/>
              </a:ext>
            </a:extLst>
          </p:cNvPr>
          <p:cNvSpPr txBox="1"/>
          <p:nvPr/>
        </p:nvSpPr>
        <p:spPr>
          <a:xfrm flipH="1">
            <a:off x="5216106" y="4779128"/>
            <a:ext cx="1408192" cy="1386277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36000">
                <a:schemeClr val="lt1"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0" rtlCol="0">
            <a:spAutoFit/>
          </a:bodyPr>
          <a:lstStyle/>
          <a:p>
            <a:pPr algn="ctr"/>
            <a:r>
              <a:rPr lang="en-US" sz="4354">
                <a:solidFill>
                  <a:srgbClr val="00448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OOP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8B0DA-471B-AF4D-AE8C-47F4CEF18E49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9215965" y="7248586"/>
            <a:ext cx="4770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zxx" smtClean="0"/>
              <a:pPr algn="r"/>
              <a:t>1</a:t>
            </a:fld>
            <a:endParaRPr lang="zxx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57B528-B832-9C49-86D1-B8CFF6C082DA}"/>
              </a:ext>
            </a:extLst>
          </p:cNvPr>
          <p:cNvSpPr txBox="1"/>
          <p:nvPr/>
        </p:nvSpPr>
        <p:spPr>
          <a:xfrm>
            <a:off x="4976641" y="4040940"/>
            <a:ext cx="2714205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i="1" dirty="0">
                <a:latin typeface="Berlin Sans FB" panose="020E0602020502020306" pitchFamily="34" charset="77"/>
              </a:rPr>
              <a:t>VORLESUNG 3</a:t>
            </a:r>
          </a:p>
        </p:txBody>
      </p:sp>
    </p:spTree>
    <p:extLst>
      <p:ext uri="{BB962C8B-B14F-4D97-AF65-F5344CB8AC3E}">
        <p14:creationId xmlns:p14="http://schemas.microsoft.com/office/powerpoint/2010/main" val="184770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5"/>
          <p:cNvSpPr txBox="1">
            <a:spLocks noGrp="1"/>
          </p:cNvSpPr>
          <p:nvPr>
            <p:ph type="title"/>
          </p:nvPr>
        </p:nvSpPr>
        <p:spPr>
          <a:xfrm>
            <a:off x="457172" y="273684"/>
            <a:ext cx="8228818" cy="1144834"/>
          </a:xfrm>
          <a:prstGeom prst="rect">
            <a:avLst/>
          </a:prstGeom>
        </p:spPr>
        <p:txBody>
          <a:bodyPr spcFirstLastPara="1" wrap="square" lIns="86740" tIns="86740" rIns="86740" bIns="86740" anchor="ctr" anchorCtr="0">
            <a:noAutofit/>
          </a:bodyPr>
          <a:lstStyle/>
          <a:p>
            <a:r>
              <a:rPr lang="zxx"/>
              <a:t>Initialisierung von </a:t>
            </a:r>
            <a:r>
              <a:rPr lang="en-US" dirty="0"/>
              <a:t>Arrays</a:t>
            </a:r>
            <a:endParaRPr dirty="0"/>
          </a:p>
        </p:txBody>
      </p:sp>
      <p:sp>
        <p:nvSpPr>
          <p:cNvPr id="475" name="Google Shape;475;p55"/>
          <p:cNvSpPr txBox="1">
            <a:spLocks noGrp="1"/>
          </p:cNvSpPr>
          <p:nvPr>
            <p:ph type="body" idx="1"/>
          </p:nvPr>
        </p:nvSpPr>
        <p:spPr>
          <a:xfrm>
            <a:off x="457172" y="1605033"/>
            <a:ext cx="8228818" cy="3977393"/>
          </a:xfrm>
          <a:prstGeom prst="rect">
            <a:avLst/>
          </a:prstGeom>
        </p:spPr>
        <p:txBody>
          <a:bodyPr spcFirstLastPara="1" wrap="square" lIns="86740" tIns="86740" rIns="86740" bIns="86740" anchor="t" anchorCtr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GB" sz="1633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int-</a:t>
            </a:r>
            <a:r>
              <a:rPr lang="en-GB" sz="1633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Datenfeld</a:t>
            </a:r>
            <a:r>
              <a:rPr lang="en-GB" sz="1633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33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aus</a:t>
            </a:r>
            <a:r>
              <a:rPr lang="en-GB" sz="1633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33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vier</a:t>
            </a:r>
            <a:r>
              <a:rPr lang="en-GB" sz="1633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int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zxx" sz="1633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xx" sz="1633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ai[] {</a:t>
            </a:r>
            <a:r>
              <a:rPr lang="zxx" sz="1633" b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zxx" sz="1633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xx" sz="1633" b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zxx" sz="1633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xx" sz="1633" b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zxx" sz="1633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xx" sz="1633" b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zxx" sz="1633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33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GB" sz="1633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die </a:t>
            </a:r>
            <a:r>
              <a:rPr lang="en-GB" sz="1633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Datenfelder</a:t>
            </a:r>
            <a:r>
              <a:rPr lang="en-GB" sz="1633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33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hier</a:t>
            </a:r>
            <a:r>
              <a:rPr lang="en-GB" sz="1633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33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liegen</a:t>
            </a:r>
            <a:r>
              <a:rPr lang="en-GB" sz="1633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33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</a:t>
            </a:r>
            <a:r>
              <a:rPr lang="en-GB" sz="1633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Stack (</a:t>
            </a:r>
            <a:r>
              <a:rPr lang="en-GB" sz="1633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kein</a:t>
            </a:r>
            <a:r>
              <a:rPr lang="en-GB" sz="1633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new </a:t>
            </a:r>
            <a:r>
              <a:rPr lang="en-GB" sz="1633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verwendet</a:t>
            </a:r>
            <a:r>
              <a:rPr lang="en-GB" sz="1633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GB" sz="1633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die </a:t>
            </a:r>
            <a:r>
              <a:rPr lang="en-GB" sz="1633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letzten</a:t>
            </a:r>
            <a:r>
              <a:rPr lang="en-GB" sz="1633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46 int </a:t>
            </a:r>
            <a:r>
              <a:rPr lang="en-GB" sz="1633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</a:t>
            </a:r>
            <a:r>
              <a:rPr lang="en-GB" sz="1633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33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Datenfeld</a:t>
            </a:r>
            <a:r>
              <a:rPr lang="en-GB" sz="1633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33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werden</a:t>
            </a:r>
            <a:r>
              <a:rPr lang="en-GB" sz="1633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33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mit</a:t>
            </a:r>
            <a:r>
              <a:rPr lang="en-GB" sz="1633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0 </a:t>
            </a:r>
            <a:r>
              <a:rPr lang="en-GB" sz="1633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initialisiert</a:t>
            </a:r>
            <a:endParaRPr lang="en-GB" sz="1633" b="1" dirty="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33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const int </a:t>
            </a:r>
            <a:r>
              <a:rPr lang="en-US" sz="1633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LEN = </a:t>
            </a:r>
            <a:r>
              <a:rPr lang="en-US" sz="1633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-US" sz="1633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zxx" sz="1633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xx" sz="1633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ai2[</a:t>
            </a:r>
            <a:r>
              <a:rPr lang="en-US" sz="1633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zxx" sz="1633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{</a:t>
            </a:r>
            <a:r>
              <a:rPr lang="zxx" sz="1633" b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xx" sz="1633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xx" sz="1633" b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zxx" sz="1633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xx" sz="1633" b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zxx" sz="1633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xx" sz="1633" b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zxx" sz="1633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33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GB" sz="1633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alle double </a:t>
            </a:r>
            <a:r>
              <a:rPr lang="en-GB" sz="1633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</a:t>
            </a:r>
            <a:r>
              <a:rPr lang="en-GB" sz="1633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33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Datenfeld</a:t>
            </a:r>
            <a:r>
              <a:rPr lang="en-GB" sz="1633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33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werden</a:t>
            </a:r>
            <a:r>
              <a:rPr lang="en-GB" sz="1633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33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mit</a:t>
            </a:r>
            <a:r>
              <a:rPr lang="en-GB" sz="1633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0.0 </a:t>
            </a:r>
            <a:r>
              <a:rPr lang="en-GB" sz="1633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initialisiert</a:t>
            </a:r>
            <a:endParaRPr lang="en-GB" sz="1633" b="1" dirty="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zxx" sz="1633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zxx" sz="1633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ad[</a:t>
            </a:r>
            <a:r>
              <a:rPr lang="en-US" sz="1633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zxx" sz="1633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{};</a:t>
            </a:r>
            <a:endParaRPr sz="1633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GB" sz="1633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GB" sz="1633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Länge</a:t>
            </a:r>
            <a:r>
              <a:rPr lang="en-GB" sz="1633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der Arrays (</a:t>
            </a:r>
            <a:r>
              <a:rPr lang="en-GB" sz="1633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nur</a:t>
            </a:r>
            <a:r>
              <a:rPr lang="en-GB" sz="1633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33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</a:t>
            </a:r>
            <a:r>
              <a:rPr lang="en-GB" sz="1633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33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selben</a:t>
            </a:r>
            <a:r>
              <a:rPr lang="en-GB" sz="1633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33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Gültigkeitsbereich</a:t>
            </a:r>
            <a:r>
              <a:rPr lang="en-GB" sz="1633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!!! 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zxx" sz="1633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633" b="1" dirty="0">
                <a:solidFill>
                  <a:schemeClr val="tx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33" b="1" dirty="0" err="1">
                <a:solidFill>
                  <a:schemeClr val="tx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alen</a:t>
            </a:r>
            <a:r>
              <a:rPr lang="en-GB" sz="1633" b="1" dirty="0">
                <a:solidFill>
                  <a:schemeClr val="tx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-GB" sz="1633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xx" sz="1633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zxx" sz="1633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 ad ) / </a:t>
            </a:r>
            <a:r>
              <a:rPr lang="zxx" sz="1633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zxx" sz="1633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 *ad )</a:t>
            </a:r>
            <a:r>
              <a:rPr lang="ro-RO" sz="1633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zxx" sz="1633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GB" sz="1633" b="1" dirty="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GB" sz="1633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GB" sz="1633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Adresse</a:t>
            </a:r>
            <a:r>
              <a:rPr lang="en-GB" sz="1633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des </a:t>
            </a:r>
            <a:r>
              <a:rPr lang="en-GB" sz="1633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letzten</a:t>
            </a:r>
            <a:r>
              <a:rPr lang="en-GB" sz="1633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double </a:t>
            </a:r>
            <a:r>
              <a:rPr lang="en-GB" sz="1633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</a:t>
            </a:r>
            <a:r>
              <a:rPr lang="en-GB" sz="1633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33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Datenfeld</a:t>
            </a:r>
            <a:endParaRPr lang="en-GB" sz="1633" b="1" dirty="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de-DE" sz="1633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xx" sz="1633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ad + </a:t>
            </a:r>
            <a:r>
              <a:rPr lang="en-US" sz="1633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alen</a:t>
            </a:r>
            <a:r>
              <a:rPr lang="zxx" sz="1633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zxx" sz="1633" b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633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6" name="Google Shape;476;p55"/>
          <p:cNvSpPr txBox="1"/>
          <p:nvPr/>
        </p:nvSpPr>
        <p:spPr>
          <a:xfrm>
            <a:off x="425353" y="122164"/>
            <a:ext cx="8322429" cy="25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270" dirty="0">
                <a:solidFill>
                  <a:srgbClr val="841439"/>
                </a:solidFill>
              </a:rPr>
              <a:t>Speicher &amp; Zeiger</a:t>
            </a:r>
            <a:endParaRPr sz="1270" dirty="0">
              <a:solidFill>
                <a:srgbClr val="841439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7D0E3D-CADE-C64E-90D4-73B4D8B5CF1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10</a:t>
            </a:fld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1689989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6"/>
          <p:cNvSpPr txBox="1">
            <a:spLocks noGrp="1"/>
          </p:cNvSpPr>
          <p:nvPr>
            <p:ph type="title"/>
          </p:nvPr>
        </p:nvSpPr>
        <p:spPr>
          <a:xfrm>
            <a:off x="457172" y="273684"/>
            <a:ext cx="8228818" cy="1144834"/>
          </a:xfrm>
          <a:prstGeom prst="rect">
            <a:avLst/>
          </a:prstGeom>
        </p:spPr>
        <p:txBody>
          <a:bodyPr spcFirstLastPara="1" wrap="square" lIns="86740" tIns="86740" rIns="86740" bIns="86740" anchor="ctr" anchorCtr="0">
            <a:noAutofit/>
          </a:bodyPr>
          <a:lstStyle/>
          <a:p>
            <a:r>
              <a:rPr lang="zxx"/>
              <a:t>Initialisierung von Variablen</a:t>
            </a:r>
            <a:endParaRPr/>
          </a:p>
        </p:txBody>
      </p:sp>
      <p:sp>
        <p:nvSpPr>
          <p:cNvPr id="483" name="Google Shape;483;p56"/>
          <p:cNvSpPr txBox="1">
            <a:spLocks noGrp="1"/>
          </p:cNvSpPr>
          <p:nvPr>
            <p:ph type="body" idx="1"/>
          </p:nvPr>
        </p:nvSpPr>
        <p:spPr>
          <a:xfrm>
            <a:off x="457172" y="1440303"/>
            <a:ext cx="8389286" cy="3977393"/>
          </a:xfrm>
          <a:prstGeom prst="rect">
            <a:avLst/>
          </a:prstGeom>
        </p:spPr>
        <p:txBody>
          <a:bodyPr spcFirstLastPara="1" wrap="square" lIns="86740" tIns="86740" rIns="86740" bIns="86740" anchor="t" anchorCtr="0">
            <a:noAutofit/>
          </a:bodyPr>
          <a:lstStyle/>
          <a:p>
            <a:pPr marL="0" indent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zxx" sz="1800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zxx" sz="18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xx" sz="1800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zxx" sz="1800" b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zxx" sz="1800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 b="1" dirty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sz="18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zxx" sz="1800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xx" sz="18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n; </a:t>
            </a:r>
            <a:r>
              <a:rPr lang="zxx" sz="1800" b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n = global/static n = 0</a:t>
            </a:r>
            <a:endParaRPr sz="1800" b="1" dirty="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sz="18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zxx" sz="1800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xx" sz="18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 sz="18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zxx" sz="18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zxx" sz="1800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xx" sz="18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n;       </a:t>
            </a:r>
            <a:r>
              <a:rPr lang="zxx" sz="1800" b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non-class: the value is</a:t>
            </a:r>
            <a:r>
              <a:rPr lang="de-DE" sz="18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xx" sz="1800" b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undeterminate</a:t>
            </a:r>
            <a:endParaRPr sz="1800" b="1" dirty="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zxx" sz="18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std::string s;    </a:t>
            </a:r>
            <a:r>
              <a:rPr lang="zxx" sz="1800" b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calls default c</a:t>
            </a:r>
            <a:r>
              <a:rPr lang="en-US" sz="1800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onstruc</a:t>
            </a:r>
            <a:r>
              <a:rPr lang="zxx" sz="1800" b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tor,</a:t>
            </a:r>
            <a:endParaRPr sz="1800" b="1" dirty="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zxx" sz="18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</a:t>
            </a:r>
            <a:r>
              <a:rPr lang="zxx" sz="1800" b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de-DE" sz="18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zxx" sz="1800" b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the value is "" (empty string)</a:t>
            </a:r>
            <a:endParaRPr sz="1800" b="1" dirty="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zxx" sz="18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std::string a[</a:t>
            </a:r>
            <a:r>
              <a:rPr lang="zxx" sz="1800" b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zxx" sz="18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]; </a:t>
            </a:r>
            <a:r>
              <a:rPr lang="zxx" sz="1800" b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calls default </a:t>
            </a:r>
            <a:r>
              <a:rPr lang="en-US" sz="18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zxx" sz="1800" b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800" b="1" dirty="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714"/>
              </a:lnSpc>
              <a:spcBef>
                <a:spcPts val="0"/>
              </a:spcBef>
            </a:pPr>
            <a:r>
              <a:rPr lang="zxx" sz="18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</a:t>
            </a:r>
            <a:r>
              <a:rPr lang="zxx" sz="1800" b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de-DE" sz="18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zxx" sz="1800" b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creates two empty strings</a:t>
            </a:r>
            <a:r>
              <a:rPr lang="en-US" sz="18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xx" sz="1800" b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-US" sz="18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xx" sz="1800" b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endParaRPr sz="1800" b="1" dirty="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zxx" sz="1800" b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zxx" sz="1800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xx" sz="18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 = n;        </a:t>
            </a:r>
            <a:r>
              <a:rPr lang="zxx" sz="1800" b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de-DE" sz="18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de-DE" sz="1800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de-DE" sz="18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-DE" sz="1800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de-DE" sz="18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xx" sz="1800" b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undeterminate</a:t>
            </a:r>
            <a:endParaRPr sz="1800" b="1" dirty="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8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4" name="Google Shape;484;p56"/>
          <p:cNvSpPr txBox="1"/>
          <p:nvPr/>
        </p:nvSpPr>
        <p:spPr>
          <a:xfrm>
            <a:off x="425353" y="122164"/>
            <a:ext cx="8322429" cy="25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270" dirty="0">
                <a:solidFill>
                  <a:srgbClr val="841439"/>
                </a:solidFill>
              </a:rPr>
              <a:t>Speicher &amp; Zeiger</a:t>
            </a:r>
            <a:endParaRPr sz="1270" dirty="0">
              <a:solidFill>
                <a:srgbClr val="841439"/>
              </a:solidFill>
            </a:endParaRPr>
          </a:p>
        </p:txBody>
      </p:sp>
      <p:sp>
        <p:nvSpPr>
          <p:cNvPr id="6" name="Lightning Bolt 5">
            <a:extLst>
              <a:ext uri="{FF2B5EF4-FFF2-40B4-BE49-F238E27FC236}">
                <a16:creationId xmlns:a16="http://schemas.microsoft.com/office/drawing/2014/main" id="{009D1A3B-4BA2-C242-9D79-ABC063A213DF}"/>
              </a:ext>
            </a:extLst>
          </p:cNvPr>
          <p:cNvSpPr/>
          <p:nvPr/>
        </p:nvSpPr>
        <p:spPr>
          <a:xfrm flipH="1">
            <a:off x="8224223" y="3252744"/>
            <a:ext cx="403710" cy="623915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7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6F43EE-F4F6-B447-8490-2F1F9A4D0CC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11</a:t>
            </a:fld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620362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7"/>
          <p:cNvSpPr txBox="1">
            <a:spLocks noGrp="1"/>
          </p:cNvSpPr>
          <p:nvPr>
            <p:ph type="title"/>
          </p:nvPr>
        </p:nvSpPr>
        <p:spPr>
          <a:xfrm>
            <a:off x="457172" y="273684"/>
            <a:ext cx="8228818" cy="1144834"/>
          </a:xfrm>
          <a:prstGeom prst="rect">
            <a:avLst/>
          </a:prstGeom>
        </p:spPr>
        <p:txBody>
          <a:bodyPr spcFirstLastPara="1" wrap="square" lIns="86740" tIns="86740" rIns="86740" bIns="86740" anchor="ctr" anchorCtr="0">
            <a:noAutofit/>
          </a:bodyPr>
          <a:lstStyle/>
          <a:p>
            <a:r>
              <a:rPr lang="zxx"/>
              <a:t>Initialisierung von Zeigern</a:t>
            </a:r>
            <a:endParaRPr/>
          </a:p>
        </p:txBody>
      </p:sp>
      <p:sp>
        <p:nvSpPr>
          <p:cNvPr id="491" name="Google Shape;491;p57"/>
          <p:cNvSpPr txBox="1">
            <a:spLocks noGrp="1"/>
          </p:cNvSpPr>
          <p:nvPr>
            <p:ph type="body" idx="1"/>
          </p:nvPr>
        </p:nvSpPr>
        <p:spPr>
          <a:xfrm>
            <a:off x="457172" y="1605033"/>
            <a:ext cx="8228818" cy="3977393"/>
          </a:xfrm>
          <a:prstGeom prst="rect">
            <a:avLst/>
          </a:prstGeom>
        </p:spPr>
        <p:txBody>
          <a:bodyPr spcFirstLastPara="1" wrap="square" lIns="86740" tIns="86740" rIns="86740" bIns="86740" anchor="t" anchorCtr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zxx" sz="1633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zxx" sz="1633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 p; </a:t>
            </a:r>
            <a:r>
              <a:rPr lang="zxx" sz="1633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US" sz="1633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zeiger</a:t>
            </a:r>
            <a:r>
              <a:rPr lang="en-US" sz="1633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33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ist</a:t>
            </a:r>
            <a:r>
              <a:rPr lang="en-US" sz="1633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xx" sz="1633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nicht initialisiert</a:t>
            </a:r>
            <a:endParaRPr sz="1633" dirty="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GB" sz="1633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*p = </a:t>
            </a:r>
            <a:r>
              <a:rPr lang="en-GB" sz="1633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7.5</a:t>
            </a:r>
            <a:r>
              <a:rPr lang="en-GB" sz="1633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lang="en-GB" sz="1633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GB" sz="1633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dereferenziert</a:t>
            </a:r>
            <a:r>
              <a:rPr lang="en-GB" sz="1633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GB" sz="1633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grober</a:t>
            </a:r>
            <a:r>
              <a:rPr lang="en-GB" sz="1633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33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Fehler</a:t>
            </a:r>
            <a:endParaRPr lang="en-GB" sz="1633" dirty="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lang="de-DE" sz="1633" dirty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zxx" sz="1633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zxx" sz="1633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 p1 { </a:t>
            </a:r>
            <a:r>
              <a:rPr lang="zxx" sz="1633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zxx" sz="1633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xx" sz="1633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zxx" sz="1633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}; </a:t>
            </a:r>
            <a:r>
              <a:rPr lang="zxx" sz="1633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Zeiger OK, Zielwert </a:t>
            </a:r>
            <a:r>
              <a:rPr lang="zxx" sz="1633" b="1">
                <a:solidFill>
                  <a:schemeClr val="accent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nicht</a:t>
            </a:r>
            <a:endParaRPr sz="1633" b="1" dirty="0">
              <a:solidFill>
                <a:schemeClr val="accent2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zxx" sz="1633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zxx" sz="1633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 p2 { </a:t>
            </a:r>
            <a:r>
              <a:rPr lang="zxx" sz="1633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zxx" sz="1633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xx" sz="1633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zxx" sz="1633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zxx" sz="1633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5.5</a:t>
            </a:r>
            <a:r>
              <a:rPr lang="zxx" sz="1633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 }; </a:t>
            </a:r>
            <a:r>
              <a:rPr lang="zxx" sz="1633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Zeiger und Zielwert OK</a:t>
            </a:r>
            <a:endParaRPr sz="1633" dirty="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zxx" sz="1633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zxx" sz="1633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 p3 { </a:t>
            </a:r>
            <a:r>
              <a:rPr lang="zxx" sz="1633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zxx" sz="1633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xx" sz="1633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zxx" sz="1633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xx" sz="1633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zxx" sz="1633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}; </a:t>
            </a:r>
            <a:r>
              <a:rPr lang="zxx" sz="1633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Zeiger OK, Zielwerte </a:t>
            </a:r>
            <a:r>
              <a:rPr lang="zxx" sz="1633" b="1">
                <a:solidFill>
                  <a:schemeClr val="accent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nicht</a:t>
            </a:r>
            <a:endParaRPr sz="1633" b="1" dirty="0">
              <a:solidFill>
                <a:schemeClr val="accent2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zxx" sz="1633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zxx" sz="1633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 p4 { </a:t>
            </a:r>
            <a:r>
              <a:rPr lang="zxx" sz="1633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zxx" sz="1633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xx" sz="1633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zxx" sz="1633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xx" sz="1633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zxx" sz="1633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]{} } </a:t>
            </a:r>
            <a:r>
              <a:rPr lang="zxx" sz="1633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Zeiger und Zielwerte OK</a:t>
            </a:r>
            <a:endParaRPr sz="1633" dirty="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sz="1633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zxx" sz="1633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zxx" sz="1633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 pd { </a:t>
            </a:r>
            <a:r>
              <a:rPr lang="zxx" sz="1633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zxx" sz="1633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xx" sz="1633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zxx" sz="1633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xx" sz="1633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zxx" sz="1633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{ </a:t>
            </a:r>
            <a:r>
              <a:rPr lang="zxx" sz="1633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12.4</a:t>
            </a:r>
            <a:r>
              <a:rPr lang="zxx" sz="1633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xx" sz="1633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5.3</a:t>
            </a:r>
            <a:r>
              <a:rPr lang="zxx" sz="1633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xx" sz="1633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15.2</a:t>
            </a:r>
            <a:r>
              <a:rPr lang="zxx" sz="1633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xx" sz="1633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8.1</a:t>
            </a:r>
            <a:r>
              <a:rPr lang="zxx" sz="1633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xx" sz="1633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24.0</a:t>
            </a:r>
            <a:r>
              <a:rPr lang="zxx" sz="1633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} };</a:t>
            </a:r>
            <a:endParaRPr sz="1633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44"/>
              </a:spcBef>
            </a:pPr>
            <a:endParaRPr sz="1633" dirty="0"/>
          </a:p>
        </p:txBody>
      </p:sp>
      <p:sp>
        <p:nvSpPr>
          <p:cNvPr id="492" name="Google Shape;492;p57"/>
          <p:cNvSpPr txBox="1"/>
          <p:nvPr/>
        </p:nvSpPr>
        <p:spPr>
          <a:xfrm>
            <a:off x="425353" y="122164"/>
            <a:ext cx="8322429" cy="25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270" dirty="0">
                <a:solidFill>
                  <a:srgbClr val="841439"/>
                </a:solidFill>
              </a:rPr>
              <a:t>Speicher &amp; Zeiger</a:t>
            </a:r>
            <a:endParaRPr sz="1270" dirty="0">
              <a:solidFill>
                <a:srgbClr val="841439"/>
              </a:solidFill>
            </a:endParaRPr>
          </a:p>
        </p:txBody>
      </p:sp>
      <p:sp>
        <p:nvSpPr>
          <p:cNvPr id="6" name="Lightning Bolt 5">
            <a:extLst>
              <a:ext uri="{FF2B5EF4-FFF2-40B4-BE49-F238E27FC236}">
                <a16:creationId xmlns:a16="http://schemas.microsoft.com/office/drawing/2014/main" id="{D782AE6E-F0C1-8442-9006-C3499563B520}"/>
              </a:ext>
            </a:extLst>
          </p:cNvPr>
          <p:cNvSpPr/>
          <p:nvPr/>
        </p:nvSpPr>
        <p:spPr>
          <a:xfrm flipH="1">
            <a:off x="6125126" y="1724816"/>
            <a:ext cx="403710" cy="623915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7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561B4E-8F4F-0442-9953-1B66F52A0B3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12</a:t>
            </a:fld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1667079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8"/>
          <p:cNvSpPr txBox="1">
            <a:spLocks noGrp="1"/>
          </p:cNvSpPr>
          <p:nvPr>
            <p:ph type="title"/>
          </p:nvPr>
        </p:nvSpPr>
        <p:spPr>
          <a:xfrm>
            <a:off x="457172" y="273684"/>
            <a:ext cx="8228818" cy="1144834"/>
          </a:xfrm>
          <a:prstGeom prst="rect">
            <a:avLst/>
          </a:prstGeom>
        </p:spPr>
        <p:txBody>
          <a:bodyPr spcFirstLastPara="1" wrap="square" lIns="86740" tIns="86740" rIns="86740" bIns="86740" anchor="ctr" anchorCtr="0">
            <a:noAutofit/>
          </a:bodyPr>
          <a:lstStyle/>
          <a:p>
            <a:r>
              <a:rPr lang="zxx"/>
              <a:t>Speicher im Heap freigeben</a:t>
            </a:r>
            <a:endParaRPr/>
          </a:p>
        </p:txBody>
      </p:sp>
      <p:sp>
        <p:nvSpPr>
          <p:cNvPr id="499" name="Google Shape;499;p58"/>
          <p:cNvSpPr txBox="1">
            <a:spLocks noGrp="1"/>
          </p:cNvSpPr>
          <p:nvPr>
            <p:ph type="body" idx="1"/>
          </p:nvPr>
        </p:nvSpPr>
        <p:spPr>
          <a:xfrm>
            <a:off x="457172" y="1605033"/>
            <a:ext cx="8228818" cy="3977393"/>
          </a:xfrm>
          <a:prstGeom prst="rect">
            <a:avLst/>
          </a:prstGeom>
        </p:spPr>
        <p:txBody>
          <a:bodyPr spcFirstLastPara="1" wrap="square" lIns="86740" tIns="86740" rIns="86740" bIns="86740" anchor="t" anchorCtr="0">
            <a:noAutofit/>
          </a:bodyPr>
          <a:lstStyle/>
          <a:p>
            <a:pPr marL="414726" indent="-322565">
              <a:spcBef>
                <a:spcPts val="544"/>
              </a:spcBef>
              <a:buChar char="●"/>
            </a:pPr>
            <a:r>
              <a:rPr lang="zxx" sz="1814"/>
              <a:t>mit </a:t>
            </a:r>
            <a:r>
              <a:rPr lang="zxx" sz="1814">
                <a:latin typeface="Courier New"/>
                <a:cs typeface="Courier New"/>
              </a:rPr>
              <a:t>new</a:t>
            </a:r>
            <a:r>
              <a:rPr lang="zxx" sz="1814"/>
              <a:t> erzeugte Objekte unterliegen nicht den Gültigkeitsregeln, sie existieren so lange, bis sie wieder gelöscht werden (Operation </a:t>
            </a:r>
            <a:r>
              <a:rPr lang="zxx" sz="1814"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zxx" sz="1814"/>
              <a:t>) </a:t>
            </a:r>
            <a:endParaRPr sz="1814" dirty="0"/>
          </a:p>
          <a:p>
            <a:pPr marL="414726" indent="0">
              <a:spcBef>
                <a:spcPts val="544"/>
              </a:spcBef>
            </a:pPr>
            <a:endParaRPr sz="1814" dirty="0"/>
          </a:p>
          <a:p>
            <a:pPr marL="414726" indent="-322565">
              <a:spcBef>
                <a:spcPts val="544"/>
              </a:spcBef>
              <a:buChar char="●"/>
            </a:pPr>
            <a:r>
              <a:rPr lang="zxx" sz="1814"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zxx" sz="1814"/>
              <a:t> wird auf die Zeiger angewendet, die von </a:t>
            </a:r>
            <a:r>
              <a:rPr lang="zxx" sz="1814">
                <a:latin typeface="Courier New"/>
                <a:cs typeface="Courier New"/>
              </a:rPr>
              <a:t>new</a:t>
            </a:r>
            <a:r>
              <a:rPr lang="zxx" sz="1814"/>
              <a:t> zurückgeliefert wurden und gibt den reservierten Speicher wieder frei</a:t>
            </a:r>
            <a:endParaRPr sz="1814" dirty="0"/>
          </a:p>
          <a:p>
            <a:pPr marL="414726" indent="0">
              <a:spcBef>
                <a:spcPts val="544"/>
              </a:spcBef>
            </a:pPr>
            <a:endParaRPr sz="1814" dirty="0"/>
          </a:p>
          <a:p>
            <a:pPr marL="414726" indent="-322565">
              <a:spcBef>
                <a:spcPts val="544"/>
              </a:spcBef>
              <a:buChar char="●"/>
            </a:pPr>
            <a:r>
              <a:rPr lang="zxx" sz="1814"/>
              <a:t>es gibt zwei Varianten, es muss die jeweils richtige verwendet werden</a:t>
            </a:r>
            <a:endParaRPr sz="1814" dirty="0"/>
          </a:p>
          <a:p>
            <a:pPr marL="829452" lvl="1" indent="-322565">
              <a:buChar char="○"/>
            </a:pPr>
            <a:r>
              <a:rPr lang="zxx" sz="1814"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zxx" sz="1814"/>
              <a:t> gibt den mit new reservierten Speicher für ein einzelnes Objekt frei</a:t>
            </a:r>
            <a:endParaRPr sz="1814" dirty="0"/>
          </a:p>
          <a:p>
            <a:pPr marL="829452" lvl="1" indent="-322565">
              <a:buChar char="○"/>
            </a:pPr>
            <a:r>
              <a:rPr lang="zxx" sz="1814">
                <a:latin typeface="Courier New"/>
                <a:ea typeface="Courier New"/>
                <a:cs typeface="Courier New"/>
                <a:sym typeface="Courier New"/>
              </a:rPr>
              <a:t>delete[]</a:t>
            </a:r>
            <a:r>
              <a:rPr lang="zxx" sz="1814"/>
              <a:t> gibt den mit new reservierten Speicher für ein Array von Objekten frei</a:t>
            </a:r>
            <a:endParaRPr sz="1814" dirty="0"/>
          </a:p>
          <a:p>
            <a:pPr marL="829452" indent="0">
              <a:spcBef>
                <a:spcPts val="544"/>
              </a:spcBef>
            </a:pPr>
            <a:endParaRPr sz="1814" dirty="0"/>
          </a:p>
          <a:p>
            <a:pPr marL="414726" indent="-322565">
              <a:spcBef>
                <a:spcPts val="544"/>
              </a:spcBef>
              <a:buChar char="●"/>
            </a:pPr>
            <a:r>
              <a:rPr lang="zxx" sz="1814"/>
              <a:t> der Compiler prüft nicht, ob die richtige Variante verwendet wurde</a:t>
            </a:r>
            <a:endParaRPr sz="1814" dirty="0"/>
          </a:p>
          <a:p>
            <a:pPr marL="414726" indent="-322565">
              <a:spcBef>
                <a:spcPts val="0"/>
              </a:spcBef>
              <a:buChar char="●"/>
            </a:pPr>
            <a:r>
              <a:rPr lang="zxx" sz="1814"/>
              <a:t> </a:t>
            </a:r>
            <a:r>
              <a:rPr lang="en-US" sz="1814" dirty="0"/>
              <a:t>der Compiler </a:t>
            </a:r>
            <a:r>
              <a:rPr lang="zxx" sz="1814"/>
              <a:t>prüft nicht, ob der </a:t>
            </a:r>
            <a:r>
              <a:rPr lang="en-US" sz="1814" dirty="0"/>
              <a:t>Pointer </a:t>
            </a:r>
            <a:r>
              <a:rPr lang="en-US" sz="1814" dirty="0" err="1"/>
              <a:t>nach</a:t>
            </a:r>
            <a:r>
              <a:rPr lang="en-US" sz="1814" dirty="0"/>
              <a:t> </a:t>
            </a:r>
            <a:r>
              <a:rPr lang="en-US" sz="1814" dirty="0" err="1"/>
              <a:t>Freigabe</a:t>
            </a:r>
            <a:r>
              <a:rPr lang="en-US" sz="1814" dirty="0"/>
              <a:t> </a:t>
            </a:r>
            <a:r>
              <a:rPr lang="zxx" sz="1814"/>
              <a:t>noch benutzt wird</a:t>
            </a:r>
            <a:endParaRPr sz="1814" dirty="0"/>
          </a:p>
          <a:p>
            <a:pPr marL="0" indent="0">
              <a:spcBef>
                <a:spcPts val="544"/>
              </a:spcBef>
            </a:pPr>
            <a:endParaRPr sz="1814" dirty="0"/>
          </a:p>
        </p:txBody>
      </p:sp>
      <p:sp>
        <p:nvSpPr>
          <p:cNvPr id="500" name="Google Shape;500;p58"/>
          <p:cNvSpPr txBox="1"/>
          <p:nvPr/>
        </p:nvSpPr>
        <p:spPr>
          <a:xfrm>
            <a:off x="425353" y="122164"/>
            <a:ext cx="8322429" cy="25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270" dirty="0">
                <a:solidFill>
                  <a:srgbClr val="841439"/>
                </a:solidFill>
              </a:rPr>
              <a:t>Speicher &amp; Zeiger</a:t>
            </a:r>
            <a:endParaRPr sz="1270" dirty="0">
              <a:solidFill>
                <a:srgbClr val="841439"/>
              </a:solidFill>
            </a:endParaRPr>
          </a:p>
        </p:txBody>
      </p:sp>
      <p:sp>
        <p:nvSpPr>
          <p:cNvPr id="6" name="Lightning Bolt 5">
            <a:extLst>
              <a:ext uri="{FF2B5EF4-FFF2-40B4-BE49-F238E27FC236}">
                <a16:creationId xmlns:a16="http://schemas.microsoft.com/office/drawing/2014/main" id="{4AACCE35-C298-994B-BD6D-008D527826D6}"/>
              </a:ext>
            </a:extLst>
          </p:cNvPr>
          <p:cNvSpPr/>
          <p:nvPr/>
        </p:nvSpPr>
        <p:spPr>
          <a:xfrm flipH="1">
            <a:off x="8395399" y="5252968"/>
            <a:ext cx="523630" cy="953374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7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06DEC8-A4BD-A045-AC77-3CE199E8120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13</a:t>
            </a:fld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1812083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9"/>
          <p:cNvSpPr txBox="1">
            <a:spLocks noGrp="1"/>
          </p:cNvSpPr>
          <p:nvPr>
            <p:ph type="title"/>
          </p:nvPr>
        </p:nvSpPr>
        <p:spPr>
          <a:xfrm>
            <a:off x="457172" y="273684"/>
            <a:ext cx="8228818" cy="1144834"/>
          </a:xfrm>
          <a:prstGeom prst="rect">
            <a:avLst/>
          </a:prstGeom>
        </p:spPr>
        <p:txBody>
          <a:bodyPr spcFirstLastPara="1" wrap="square" lIns="86740" tIns="86740" rIns="86740" bIns="86740" anchor="ctr" anchorCtr="0">
            <a:noAutofit/>
          </a:bodyPr>
          <a:lstStyle/>
          <a:p>
            <a:r>
              <a:rPr lang="zxx"/>
              <a:t>Memory Errors</a:t>
            </a:r>
            <a:endParaRPr/>
          </a:p>
        </p:txBody>
      </p:sp>
      <p:sp>
        <p:nvSpPr>
          <p:cNvPr id="507" name="Google Shape;507;p59"/>
          <p:cNvSpPr txBox="1">
            <a:spLocks noGrp="1"/>
          </p:cNvSpPr>
          <p:nvPr>
            <p:ph type="body" idx="1"/>
          </p:nvPr>
        </p:nvSpPr>
        <p:spPr>
          <a:xfrm>
            <a:off x="457172" y="1466793"/>
            <a:ext cx="8228818" cy="3977393"/>
          </a:xfrm>
          <a:prstGeom prst="rect">
            <a:avLst/>
          </a:prstGeom>
        </p:spPr>
        <p:txBody>
          <a:bodyPr spcFirstLastPara="1" wrap="square" lIns="86740" tIns="86740" rIns="86740" bIns="86740" anchor="t" anchorCtr="0">
            <a:noAutofit/>
          </a:bodyPr>
          <a:lstStyle/>
          <a:p>
            <a:pPr marL="414726" indent="-322565">
              <a:spcBef>
                <a:spcPts val="544"/>
              </a:spcBef>
              <a:buChar char="●"/>
            </a:pPr>
            <a:r>
              <a:rPr lang="zxx" sz="1814"/>
              <a:t>Ungültiger Speicherzugriff </a:t>
            </a:r>
            <a:endParaRPr sz="1814" dirty="0"/>
          </a:p>
          <a:p>
            <a:pPr marL="829452" lvl="1" indent="-322565">
              <a:buChar char="○"/>
            </a:pPr>
            <a:r>
              <a:rPr lang="de-DE" sz="1814" dirty="0"/>
              <a:t>Zugriff auf </a:t>
            </a:r>
            <a:r>
              <a:rPr lang="zxx" sz="1814"/>
              <a:t>nicht initialisiert</a:t>
            </a:r>
            <a:r>
              <a:rPr lang="de-DE" sz="1814" dirty="0"/>
              <a:t>en</a:t>
            </a:r>
            <a:r>
              <a:rPr lang="zxx" sz="1814"/>
              <a:t> oder freigegebener Speicher</a:t>
            </a:r>
            <a:endParaRPr sz="1814" dirty="0"/>
          </a:p>
          <a:p>
            <a:pPr marL="829452" indent="0">
              <a:spcBef>
                <a:spcPts val="544"/>
              </a:spcBef>
            </a:pPr>
            <a:endParaRPr sz="1814" dirty="0"/>
          </a:p>
          <a:p>
            <a:pPr marL="414726" indent="-322565">
              <a:spcBef>
                <a:spcPts val="544"/>
              </a:spcBef>
              <a:buChar char="●"/>
            </a:pPr>
            <a:r>
              <a:rPr lang="zxx" sz="1814"/>
              <a:t>Speicherlecks </a:t>
            </a:r>
            <a:endParaRPr sz="1814" dirty="0"/>
          </a:p>
          <a:p>
            <a:pPr marL="829452" lvl="1" indent="-322565">
              <a:buChar char="○"/>
            </a:pPr>
            <a:r>
              <a:rPr lang="zxx" sz="1814"/>
              <a:t>Speicher wird reserviert, aber </a:t>
            </a:r>
            <a:r>
              <a:rPr lang="de-DE" sz="1814" dirty="0"/>
              <a:t>niemals</a:t>
            </a:r>
            <a:r>
              <a:rPr lang="zxx" sz="1814"/>
              <a:t> freigegeben </a:t>
            </a:r>
            <a:endParaRPr sz="1814" dirty="0"/>
          </a:p>
          <a:p>
            <a:pPr marL="829452" lvl="1" indent="-322565">
              <a:buChar char="○"/>
            </a:pPr>
            <a:r>
              <a:rPr lang="en-US" sz="1814" dirty="0"/>
              <a:t>Es </a:t>
            </a:r>
            <a:r>
              <a:rPr lang="en-US" sz="1814" dirty="0" err="1"/>
              <a:t>gibt</a:t>
            </a:r>
            <a:r>
              <a:rPr lang="en-US" sz="1814" dirty="0"/>
              <a:t> Tools die Code </a:t>
            </a:r>
            <a:r>
              <a:rPr lang="en-US" sz="1814" dirty="0" err="1"/>
              <a:t>oder</a:t>
            </a:r>
            <a:r>
              <a:rPr lang="en-US" sz="1814" dirty="0"/>
              <a:t> </a:t>
            </a:r>
            <a:r>
              <a:rPr lang="en-US" sz="1814" dirty="0" err="1"/>
              <a:t>ausführbare</a:t>
            </a:r>
            <a:r>
              <a:rPr lang="en-US" sz="1814" dirty="0"/>
              <a:t> </a:t>
            </a:r>
            <a:r>
              <a:rPr lang="en-US" sz="1814" dirty="0" err="1"/>
              <a:t>Programme</a:t>
            </a:r>
            <a:r>
              <a:rPr lang="en-US" sz="1814" dirty="0"/>
              <a:t> auf </a:t>
            </a:r>
            <a:r>
              <a:rPr lang="en-US" sz="1814" dirty="0" err="1"/>
              <a:t>Speicherlecks</a:t>
            </a:r>
            <a:r>
              <a:rPr lang="en-US" sz="1814" dirty="0"/>
              <a:t> </a:t>
            </a:r>
            <a:r>
              <a:rPr lang="en-US" sz="1814" dirty="0" err="1"/>
              <a:t>untersuchen</a:t>
            </a:r>
            <a:endParaRPr sz="1814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14726" indent="0">
              <a:spcBef>
                <a:spcPts val="544"/>
              </a:spcBef>
            </a:pPr>
            <a:endParaRPr sz="1814" dirty="0"/>
          </a:p>
          <a:p>
            <a:pPr marL="414726" indent="-322565">
              <a:spcBef>
                <a:spcPts val="544"/>
              </a:spcBef>
              <a:buChar char="●"/>
            </a:pPr>
            <a:r>
              <a:rPr lang="zxx" sz="1814"/>
              <a:t>nicht übereinstimmende Reservieren-Freigabe</a:t>
            </a:r>
            <a:endParaRPr sz="1814" dirty="0"/>
          </a:p>
          <a:p>
            <a:pPr marL="829452" lvl="1" indent="-322565">
              <a:buChar char="○"/>
            </a:pPr>
            <a:r>
              <a:rPr lang="zxx" sz="1814"/>
              <a:t>alloc - free (wie in C)</a:t>
            </a:r>
            <a:endParaRPr sz="1814" dirty="0"/>
          </a:p>
          <a:p>
            <a:pPr marL="829452" lvl="1" indent="-322565">
              <a:buChar char="○"/>
            </a:pPr>
            <a:r>
              <a:rPr lang="zxx" sz="1814"/>
              <a:t>new - delete</a:t>
            </a:r>
            <a:endParaRPr sz="1814" dirty="0"/>
          </a:p>
          <a:p>
            <a:pPr marL="414726" indent="0">
              <a:spcBef>
                <a:spcPts val="544"/>
              </a:spcBef>
            </a:pPr>
            <a:endParaRPr sz="1814" dirty="0"/>
          </a:p>
          <a:p>
            <a:pPr marL="414726" indent="-322565">
              <a:spcBef>
                <a:spcPts val="544"/>
              </a:spcBef>
              <a:buChar char="●"/>
            </a:pPr>
            <a:r>
              <a:rPr lang="zxx" sz="1814"/>
              <a:t>Freigeben von Speicher, der nie reserviert wurde</a:t>
            </a:r>
            <a:endParaRPr sz="1814" dirty="0"/>
          </a:p>
          <a:p>
            <a:pPr marL="414726" indent="-322565">
              <a:spcBef>
                <a:spcPts val="544"/>
              </a:spcBef>
              <a:buChar char="●"/>
            </a:pPr>
            <a:r>
              <a:rPr lang="zxx" sz="1814"/>
              <a:t>Wiederholte Freigabe</a:t>
            </a:r>
            <a:endParaRPr sz="1814" dirty="0"/>
          </a:p>
          <a:p>
            <a:pPr marL="829452" lvl="1" indent="-322565">
              <a:buChar char="○"/>
            </a:pPr>
            <a:r>
              <a:rPr lang="zxx" sz="1814"/>
              <a:t>Freigeben von Speicher, der bereits freigegeben wurde</a:t>
            </a:r>
            <a:endParaRPr sz="1814" dirty="0"/>
          </a:p>
          <a:p>
            <a:pPr marL="414726" indent="0">
              <a:spcBef>
                <a:spcPts val="544"/>
              </a:spcBef>
            </a:pPr>
            <a:endParaRPr sz="1814" dirty="0"/>
          </a:p>
        </p:txBody>
      </p:sp>
      <p:sp>
        <p:nvSpPr>
          <p:cNvPr id="508" name="Google Shape;508;p59"/>
          <p:cNvSpPr txBox="1"/>
          <p:nvPr/>
        </p:nvSpPr>
        <p:spPr>
          <a:xfrm>
            <a:off x="425353" y="122164"/>
            <a:ext cx="8322429" cy="25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270" dirty="0">
                <a:solidFill>
                  <a:srgbClr val="841439"/>
                </a:solidFill>
              </a:rPr>
              <a:t>Speicher &amp; Zeiger</a:t>
            </a:r>
            <a:endParaRPr sz="1270" dirty="0">
              <a:solidFill>
                <a:srgbClr val="841439"/>
              </a:solidFill>
            </a:endParaRPr>
          </a:p>
        </p:txBody>
      </p:sp>
      <p:sp>
        <p:nvSpPr>
          <p:cNvPr id="6" name="Lightning Bolt 5">
            <a:extLst>
              <a:ext uri="{FF2B5EF4-FFF2-40B4-BE49-F238E27FC236}">
                <a16:creationId xmlns:a16="http://schemas.microsoft.com/office/drawing/2014/main" id="{D3F1D382-653E-5D42-B326-B661E262DB27}"/>
              </a:ext>
            </a:extLst>
          </p:cNvPr>
          <p:cNvSpPr/>
          <p:nvPr/>
        </p:nvSpPr>
        <p:spPr>
          <a:xfrm flipH="1">
            <a:off x="2464918" y="506784"/>
            <a:ext cx="403710" cy="623915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7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Lightning Bolt 6">
            <a:extLst>
              <a:ext uri="{FF2B5EF4-FFF2-40B4-BE49-F238E27FC236}">
                <a16:creationId xmlns:a16="http://schemas.microsoft.com/office/drawing/2014/main" id="{B2BF62F4-91BB-1740-966C-E21869F7CA89}"/>
              </a:ext>
            </a:extLst>
          </p:cNvPr>
          <p:cNvSpPr/>
          <p:nvPr/>
        </p:nvSpPr>
        <p:spPr>
          <a:xfrm flipH="1">
            <a:off x="2765865" y="506784"/>
            <a:ext cx="403710" cy="623915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7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B732BD01-08EA-FB4A-AF7A-28915EA710F0}"/>
              </a:ext>
            </a:extLst>
          </p:cNvPr>
          <p:cNvSpPr/>
          <p:nvPr/>
        </p:nvSpPr>
        <p:spPr>
          <a:xfrm flipH="1">
            <a:off x="3066813" y="506784"/>
            <a:ext cx="403710" cy="623915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7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CC8702-E5EC-EC44-A782-53A13FDC25C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14</a:t>
            </a:fld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2304000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0"/>
          <p:cNvSpPr txBox="1">
            <a:spLocks noGrp="1"/>
          </p:cNvSpPr>
          <p:nvPr>
            <p:ph type="title"/>
          </p:nvPr>
        </p:nvSpPr>
        <p:spPr>
          <a:xfrm>
            <a:off x="457172" y="273684"/>
            <a:ext cx="8228818" cy="1144834"/>
          </a:xfrm>
          <a:prstGeom prst="rect">
            <a:avLst/>
          </a:prstGeom>
        </p:spPr>
        <p:txBody>
          <a:bodyPr spcFirstLastPara="1" wrap="square" lIns="86740" tIns="86740" rIns="86740" bIns="86740" anchor="ctr" anchorCtr="0">
            <a:noAutofit/>
          </a:bodyPr>
          <a:lstStyle/>
          <a:p>
            <a:r>
              <a:rPr lang="zxx"/>
              <a:t>Dangling pointer</a:t>
            </a:r>
            <a:endParaRPr dirty="0"/>
          </a:p>
        </p:txBody>
      </p:sp>
      <p:sp>
        <p:nvSpPr>
          <p:cNvPr id="515" name="Google Shape;515;p60"/>
          <p:cNvSpPr txBox="1">
            <a:spLocks noGrp="1"/>
          </p:cNvSpPr>
          <p:nvPr>
            <p:ph type="body" idx="1"/>
          </p:nvPr>
        </p:nvSpPr>
        <p:spPr>
          <a:xfrm>
            <a:off x="457172" y="1397673"/>
            <a:ext cx="8228818" cy="3977393"/>
          </a:xfrm>
          <a:prstGeom prst="rect">
            <a:avLst/>
          </a:prstGeom>
        </p:spPr>
        <p:txBody>
          <a:bodyPr spcFirstLastPara="1" wrap="square" lIns="86740" tIns="86740" rIns="86740" bIns="86740" anchor="t" anchorCtr="0">
            <a:noAutofit/>
          </a:bodyPr>
          <a:lstStyle/>
          <a:p>
            <a:pPr marL="414726" indent="-322565">
              <a:spcBef>
                <a:spcPts val="544"/>
              </a:spcBef>
              <a:buChar char="●"/>
            </a:pPr>
            <a:r>
              <a:rPr lang="zxx" sz="1814"/>
              <a:t>ein Zeiger, der nicht auf gültige Daten verweist</a:t>
            </a:r>
            <a:endParaRPr sz="1814" dirty="0"/>
          </a:p>
          <a:p>
            <a:pPr marL="829452" lvl="1" indent="-322565">
              <a:buChar char="○"/>
            </a:pPr>
            <a:r>
              <a:rPr lang="zxx" sz="1814"/>
              <a:t>die Daten wurden möglicherweise freigegeben</a:t>
            </a:r>
            <a:endParaRPr sz="1814" dirty="0"/>
          </a:p>
          <a:p>
            <a:pPr marL="829452" lvl="1" indent="-322565">
              <a:buChar char="○"/>
            </a:pPr>
            <a:r>
              <a:rPr lang="zxx" sz="1814"/>
              <a:t>der Speicher, auf den verwiesen wird, enthält undefinierten Inhalt</a:t>
            </a:r>
            <a:endParaRPr sz="1814" dirty="0"/>
          </a:p>
          <a:p>
            <a:pPr marL="414726" indent="-322565">
              <a:spcBef>
                <a:spcPts val="544"/>
              </a:spcBef>
              <a:buChar char="●"/>
            </a:pPr>
            <a:r>
              <a:rPr lang="zxx" sz="1814"/>
              <a:t>Dereferenzierung</a:t>
            </a:r>
            <a:r>
              <a:rPr lang="zxx" sz="1633">
                <a:highlight>
                  <a:srgbClr val="FFFFFE"/>
                </a:highlight>
              </a:rPr>
              <a:t> </a:t>
            </a:r>
            <a:r>
              <a:rPr lang="zxx" sz="1814"/>
              <a:t>eines solchen Zeigers führt zu undefiniertem Verhalten!</a:t>
            </a:r>
            <a:endParaRPr sz="1814" dirty="0"/>
          </a:p>
          <a:p>
            <a:pPr marL="414726" indent="0">
              <a:spcBef>
                <a:spcPts val="544"/>
              </a:spcBef>
            </a:pPr>
            <a:endParaRPr sz="1814" dirty="0"/>
          </a:p>
        </p:txBody>
      </p:sp>
      <p:sp>
        <p:nvSpPr>
          <p:cNvPr id="516" name="Google Shape;516;p60"/>
          <p:cNvSpPr txBox="1"/>
          <p:nvPr/>
        </p:nvSpPr>
        <p:spPr>
          <a:xfrm>
            <a:off x="425353" y="122164"/>
            <a:ext cx="8322429" cy="25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270" dirty="0">
                <a:solidFill>
                  <a:srgbClr val="841439"/>
                </a:solidFill>
              </a:rPr>
              <a:t>Speicher &amp; Zeiger</a:t>
            </a:r>
            <a:endParaRPr sz="1270" dirty="0">
              <a:solidFill>
                <a:srgbClr val="841439"/>
              </a:solidFill>
            </a:endParaRPr>
          </a:p>
        </p:txBody>
      </p:sp>
      <p:pic>
        <p:nvPicPr>
          <p:cNvPr id="518" name="Google Shape;518;p60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l="11523" t="5258" r="14632" b="6133"/>
          <a:stretch/>
        </p:blipFill>
        <p:spPr>
          <a:xfrm>
            <a:off x="6393294" y="2734380"/>
            <a:ext cx="2194713" cy="3724218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60"/>
          <p:cNvSpPr txBox="1"/>
          <p:nvPr/>
        </p:nvSpPr>
        <p:spPr>
          <a:xfrm>
            <a:off x="351692" y="2897616"/>
            <a:ext cx="7795905" cy="3204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0" tIns="82930" rIns="82930" bIns="8293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xx" sz="1089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Class *object = </a:t>
            </a:r>
            <a:r>
              <a:rPr lang="zxx" sz="1089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zxx" sz="1089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Class();</a:t>
            </a:r>
            <a:endParaRPr sz="1089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zxx" sz="1089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Class *object2 = object;</a:t>
            </a:r>
            <a:endParaRPr sz="1089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089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zxx" sz="1089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zxx" sz="1089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object;</a:t>
            </a:r>
            <a:endParaRPr sz="1089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zxx" sz="1089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object = </a:t>
            </a:r>
            <a:r>
              <a:rPr lang="zxx" sz="1089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nullptr</a:t>
            </a:r>
            <a:r>
              <a:rPr lang="zxx" sz="1089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89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zxx" sz="1089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now object2 points to something which is not valid anymore</a:t>
            </a:r>
            <a:endParaRPr sz="1089" dirty="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089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zxx" sz="1089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Object *method() {</a:t>
            </a:r>
            <a:endParaRPr sz="1089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zxx" sz="1089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-DE" sz="1089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xx" sz="1089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Object object;</a:t>
            </a:r>
            <a:endParaRPr sz="1089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zxx" sz="1089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-DE" sz="1089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xx" sz="1089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zxx" sz="1089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&amp;object;</a:t>
            </a:r>
            <a:endParaRPr sz="1089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zxx" sz="1089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zxx" sz="1089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de-DE" sz="1089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returned</a:t>
            </a:r>
            <a:r>
              <a:rPr lang="de-DE" sz="1089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-DE" sz="1089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pointer</a:t>
            </a:r>
            <a:r>
              <a:rPr lang="de-DE" sz="1089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-DE" sz="1089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points</a:t>
            </a:r>
            <a:r>
              <a:rPr lang="de-DE" sz="1089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-DE" sz="1089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lang="de-DE" sz="1089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-DE" sz="1089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de-DE" sz="1089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on </a:t>
            </a:r>
            <a:r>
              <a:rPr lang="de-DE" sz="1089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endParaRPr sz="1089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089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zxx" sz="1089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Object *object2 = method();</a:t>
            </a:r>
            <a:endParaRPr sz="1089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zxx" sz="1089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object2 points to an object which has been removed from stack after exiting the function</a:t>
            </a:r>
            <a:endParaRPr sz="1089" dirty="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42CC33-6640-8D47-A255-BDF1FE73F36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15</a:t>
            </a:fld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2041624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gramming hashtag on Twitter | Programing jokes, Programming humor,  Programmer jokes">
            <a:extLst>
              <a:ext uri="{FF2B5EF4-FFF2-40B4-BE49-F238E27FC236}">
                <a16:creationId xmlns:a16="http://schemas.microsoft.com/office/drawing/2014/main" id="{0D1FBBE9-F56A-BA41-BE11-46535FC64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01" y="1706760"/>
            <a:ext cx="3940833" cy="327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Use of Smart Pointers in C++ | Programming humor, Pointers, Computer  science">
            <a:extLst>
              <a:ext uri="{FF2B5EF4-FFF2-40B4-BE49-F238E27FC236}">
                <a16:creationId xmlns:a16="http://schemas.microsoft.com/office/drawing/2014/main" id="{8E2DFC31-36C5-8E43-A0D1-497905EC1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06760"/>
            <a:ext cx="4286766" cy="328753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6" name="Google Shape;514;p60">
            <a:extLst>
              <a:ext uri="{FF2B5EF4-FFF2-40B4-BE49-F238E27FC236}">
                <a16:creationId xmlns:a16="http://schemas.microsoft.com/office/drawing/2014/main" id="{715D9E73-9DF6-AE44-9A83-EF6E4DD28EF0}"/>
              </a:ext>
            </a:extLst>
          </p:cNvPr>
          <p:cNvSpPr txBox="1">
            <a:spLocks/>
          </p:cNvSpPr>
          <p:nvPr/>
        </p:nvSpPr>
        <p:spPr>
          <a:xfrm>
            <a:off x="5277588" y="5329330"/>
            <a:ext cx="2510341" cy="691478"/>
          </a:xfrm>
          <a:prstGeom prst="rect">
            <a:avLst/>
          </a:prstGeom>
        </p:spPr>
        <p:txBody>
          <a:bodyPr spcFirstLastPara="1" wrap="square" lIns="86740" tIns="86740" rIns="86740" bIns="8674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898" b="1" i="1" dirty="0">
                <a:latin typeface="Bradley Hand ITC" panose="03070402050302030203" pitchFamily="66" charset="77"/>
              </a:rPr>
              <a:t>Fine!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A6682-96FD-204B-9EF9-953FE8D618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mtClean="0"/>
              <a:t>16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2949922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94B9-3760-2842-86C8-C5444665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50" y="2856583"/>
            <a:ext cx="8228818" cy="1144834"/>
          </a:xfrm>
        </p:spPr>
        <p:txBody>
          <a:bodyPr/>
          <a:lstStyle/>
          <a:p>
            <a:r>
              <a:rPr lang="en-US" sz="8708" b="1" dirty="0" err="1">
                <a:latin typeface="Bradley Hand ITC" panose="03070402050302030203" pitchFamily="66" charset="77"/>
              </a:rPr>
              <a:t>Modularisierung</a:t>
            </a:r>
            <a:endParaRPr lang="en-US" sz="8708" b="1" dirty="0">
              <a:latin typeface="Bradley Hand ITC" panose="03070402050302030203" pitchFamily="66" charset="77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E797F-71C8-D64B-AD54-B83C748A0CD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29760" y="6511250"/>
            <a:ext cx="4283099" cy="204210"/>
          </a:xfrm>
        </p:spPr>
        <p:txBody>
          <a:bodyPr/>
          <a:lstStyle/>
          <a:p>
            <a:pPr algn="l"/>
            <a:r>
              <a:rPr lang="en-GB" dirty="0" err="1"/>
              <a:t>Objektorientierte</a:t>
            </a:r>
            <a:r>
              <a:rPr lang="en-GB" dirty="0"/>
              <a:t>  </a:t>
            </a:r>
            <a:r>
              <a:rPr lang="en-GB" dirty="0" err="1"/>
              <a:t>Programmierung</a:t>
            </a:r>
            <a:r>
              <a:rPr lang="en-GB" dirty="0"/>
              <a:t>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ABC6C-A505-F64D-A8DC-8E05D71C14A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15965" y="7162800"/>
            <a:ext cx="477000" cy="23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zxx" smtClean="0"/>
              <a:pPr/>
              <a:t>17</a:t>
            </a:fld>
            <a:endParaRPr lang="zxx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3DA8DD5F-27F1-4F5B-F64D-63C2C8CAB240}"/>
              </a:ext>
            </a:extLst>
          </p:cNvPr>
          <p:cNvSpPr txBox="1">
            <a:spLocks/>
          </p:cNvSpPr>
          <p:nvPr/>
        </p:nvSpPr>
        <p:spPr>
          <a:xfrm>
            <a:off x="8359678" y="6508376"/>
            <a:ext cx="432600" cy="20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de" smtClean="0"/>
              <a:pPr/>
              <a:t>17</a:t>
            </a:fld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1851197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>
            <a:spLocks noGrp="1"/>
          </p:cNvSpPr>
          <p:nvPr>
            <p:ph type="title"/>
          </p:nvPr>
        </p:nvSpPr>
        <p:spPr>
          <a:xfrm>
            <a:off x="457172" y="273684"/>
            <a:ext cx="8228818" cy="1144834"/>
          </a:xfrm>
          <a:prstGeom prst="rect">
            <a:avLst/>
          </a:prstGeom>
        </p:spPr>
        <p:txBody>
          <a:bodyPr spcFirstLastPara="1" wrap="square" lIns="86740" tIns="86740" rIns="86740" bIns="86740" anchor="ctr" anchorCtr="0">
            <a:noAutofit/>
          </a:bodyPr>
          <a:lstStyle/>
          <a:p>
            <a:r>
              <a:rPr lang="zxx" b="1"/>
              <a:t>Module </a:t>
            </a:r>
            <a:endParaRPr b="1" dirty="0"/>
          </a:p>
        </p:txBody>
      </p:sp>
      <p:sp>
        <p:nvSpPr>
          <p:cNvPr id="270" name="Google Shape;270;p30"/>
          <p:cNvSpPr txBox="1">
            <a:spLocks noGrp="1"/>
          </p:cNvSpPr>
          <p:nvPr>
            <p:ph type="body" idx="1"/>
          </p:nvPr>
        </p:nvSpPr>
        <p:spPr>
          <a:xfrm>
            <a:off x="457172" y="1605033"/>
            <a:ext cx="8228818" cy="3977393"/>
          </a:xfrm>
          <a:prstGeom prst="rect">
            <a:avLst/>
          </a:prstGeom>
        </p:spPr>
        <p:txBody>
          <a:bodyPr spcFirstLastPara="1" wrap="square" lIns="86740" tIns="86740" rIns="86740" bIns="86740" anchor="t" anchorCtr="0">
            <a:noAutofit/>
          </a:bodyPr>
          <a:lstStyle/>
          <a:p>
            <a:pPr marL="414726" indent="-322565">
              <a:lnSpc>
                <a:spcPct val="150000"/>
              </a:lnSpc>
              <a:spcBef>
                <a:spcPts val="544"/>
              </a:spcBef>
              <a:buChar char="●"/>
            </a:pPr>
            <a:r>
              <a:rPr lang="zxx"/>
              <a:t>man kann den Quellcode in mehreren Dateien aufteilen</a:t>
            </a:r>
            <a:endParaRPr dirty="0"/>
          </a:p>
          <a:p>
            <a:pPr marL="414726" indent="-322565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zxx"/>
              <a:t>logische Gruppierung zusammengehörender Funktionen, Klassen</a:t>
            </a:r>
            <a:endParaRPr dirty="0"/>
          </a:p>
          <a:p>
            <a:pPr marL="414726" indent="-322565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zxx"/>
              <a:t>jede Datei bildet dadurch ein Modul</a:t>
            </a:r>
            <a:endParaRPr dirty="0"/>
          </a:p>
          <a:p>
            <a:pPr marL="414726" indent="-322565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zxx"/>
              <a:t>Ein </a:t>
            </a:r>
            <a:r>
              <a:rPr lang="zxx" b="1">
                <a:solidFill>
                  <a:srgbClr val="841439"/>
                </a:solidFill>
              </a:rPr>
              <a:t>Modul</a:t>
            </a:r>
            <a:r>
              <a:rPr lang="zxx"/>
              <a:t> ist eine Sammlung von Funktionen und Variablen, die eine klar definierte Funktionalität erfüllen.</a:t>
            </a:r>
            <a:endParaRPr dirty="0"/>
          </a:p>
        </p:txBody>
      </p:sp>
      <p:sp>
        <p:nvSpPr>
          <p:cNvPr id="271" name="Google Shape;271;p30"/>
          <p:cNvSpPr txBox="1"/>
          <p:nvPr/>
        </p:nvSpPr>
        <p:spPr>
          <a:xfrm>
            <a:off x="425353" y="122164"/>
            <a:ext cx="8322429" cy="25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270" dirty="0" err="1">
                <a:solidFill>
                  <a:srgbClr val="841439"/>
                </a:solidFill>
              </a:rPr>
              <a:t>Modularisierung</a:t>
            </a:r>
            <a:endParaRPr sz="1270" dirty="0">
              <a:solidFill>
                <a:srgbClr val="841439"/>
              </a:solidFill>
            </a:endParaRPr>
          </a:p>
        </p:txBody>
      </p:sp>
      <p:sp>
        <p:nvSpPr>
          <p:cNvPr id="272" name="Google Shape;272;p30"/>
          <p:cNvSpPr txBox="1">
            <a:spLocks noGrp="1"/>
          </p:cNvSpPr>
          <p:nvPr>
            <p:ph type="ftr" idx="11"/>
          </p:nvPr>
        </p:nvSpPr>
        <p:spPr>
          <a:xfrm>
            <a:off x="351691" y="6575456"/>
            <a:ext cx="6880706" cy="13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740" tIns="86740" rIns="86740" bIns="86740" anchor="ctr" anchorCtr="0">
            <a:noAutofit/>
          </a:bodyPr>
          <a:lstStyle/>
          <a:p>
            <a:pPr algn="l"/>
            <a:r>
              <a:rPr lang="zxx"/>
              <a:t>Objektorientierte  Programmierung 2023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B6C434-BA98-BF45-8404-0753E53D1D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15965" y="7162800"/>
            <a:ext cx="477000" cy="23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zxx" smtClean="0"/>
              <a:pPr/>
              <a:t>18</a:t>
            </a:fld>
            <a:endParaRPr lang="zxx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6946684E-2E49-873C-4108-6AC52531DA5E}"/>
              </a:ext>
            </a:extLst>
          </p:cNvPr>
          <p:cNvSpPr txBox="1">
            <a:spLocks/>
          </p:cNvSpPr>
          <p:nvPr/>
        </p:nvSpPr>
        <p:spPr>
          <a:xfrm>
            <a:off x="8359678" y="6508376"/>
            <a:ext cx="432600" cy="20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de" smtClean="0"/>
              <a:pPr/>
              <a:t>18</a:t>
            </a:fld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2935765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title"/>
          </p:nvPr>
        </p:nvSpPr>
        <p:spPr>
          <a:xfrm>
            <a:off x="457172" y="273684"/>
            <a:ext cx="8228818" cy="1144834"/>
          </a:xfrm>
          <a:prstGeom prst="rect">
            <a:avLst/>
          </a:prstGeom>
        </p:spPr>
        <p:txBody>
          <a:bodyPr spcFirstLastPara="1" wrap="square" lIns="86740" tIns="86740" rIns="86740" bIns="86740" anchor="ctr" anchorCtr="0">
            <a:noAutofit/>
          </a:bodyPr>
          <a:lstStyle/>
          <a:p>
            <a:r>
              <a:rPr lang="zxx" b="1"/>
              <a:t>Deklaration und Definition</a:t>
            </a:r>
            <a:endParaRPr b="1" dirty="0"/>
          </a:p>
        </p:txBody>
      </p:sp>
      <p:sp>
        <p:nvSpPr>
          <p:cNvPr id="253" name="Google Shape;253;p28"/>
          <p:cNvSpPr txBox="1">
            <a:spLocks noGrp="1"/>
          </p:cNvSpPr>
          <p:nvPr>
            <p:ph type="body" idx="1"/>
          </p:nvPr>
        </p:nvSpPr>
        <p:spPr>
          <a:xfrm>
            <a:off x="457172" y="1605033"/>
            <a:ext cx="8228818" cy="3977393"/>
          </a:xfrm>
          <a:prstGeom prst="rect">
            <a:avLst/>
          </a:prstGeom>
        </p:spPr>
        <p:txBody>
          <a:bodyPr spcFirstLastPara="1" wrap="square" lIns="86740" tIns="86740" rIns="86740" bIns="86740" anchor="t" anchorCtr="0">
            <a:noAutofit/>
          </a:bodyPr>
          <a:lstStyle/>
          <a:p>
            <a:pPr marL="414726" indent="-322565">
              <a:buChar char="●"/>
            </a:pPr>
            <a:r>
              <a:rPr lang="zxx" sz="1814"/>
              <a:t>Eine </a:t>
            </a:r>
            <a:r>
              <a:rPr lang="zxx" sz="1814" b="1">
                <a:solidFill>
                  <a:srgbClr val="841439"/>
                </a:solidFill>
              </a:rPr>
              <a:t>Deklaration</a:t>
            </a:r>
            <a:r>
              <a:rPr lang="zxx" sz="1814"/>
              <a:t> ist eine Anweisung, die einen Namen in einen Gültigkeitsbereich (scope) einführt und</a:t>
            </a:r>
            <a:endParaRPr sz="1814" dirty="0"/>
          </a:p>
          <a:p>
            <a:pPr marL="921614" lvl="1" indent="-414726">
              <a:spcBef>
                <a:spcPts val="544"/>
              </a:spcBef>
              <a:buFont typeface="+mj-lt"/>
              <a:buAutoNum type="arabicPeriod"/>
            </a:pPr>
            <a:r>
              <a:rPr lang="zxx" sz="1814"/>
              <a:t>einen </a:t>
            </a:r>
            <a:r>
              <a:rPr lang="zxx" sz="1814" b="1">
                <a:solidFill>
                  <a:srgbClr val="841439"/>
                </a:solidFill>
              </a:rPr>
              <a:t>Typ </a:t>
            </a:r>
            <a:r>
              <a:rPr lang="zxx" sz="1814"/>
              <a:t>für das benannte Objekt angibt</a:t>
            </a:r>
            <a:r>
              <a:rPr lang="en-US" sz="1814" dirty="0"/>
              <a:t>, </a:t>
            </a:r>
            <a:endParaRPr sz="1814" dirty="0"/>
          </a:p>
          <a:p>
            <a:pPr marL="921614" lvl="2" indent="0">
              <a:spcBef>
                <a:spcPts val="544"/>
              </a:spcBef>
            </a:pPr>
            <a:r>
              <a:rPr lang="zxx" sz="1814"/>
              <a:t>eine Funktion ist vom Typ ihrer Rückgabe</a:t>
            </a:r>
            <a:endParaRPr sz="1814" dirty="0"/>
          </a:p>
          <a:p>
            <a:pPr marL="921614" lvl="1" indent="-414726">
              <a:spcBef>
                <a:spcPts val="544"/>
              </a:spcBef>
              <a:buFont typeface="+mj-lt"/>
              <a:buAutoNum type="arabicPeriod"/>
            </a:pPr>
            <a:r>
              <a:rPr lang="zxx" sz="1814"/>
              <a:t>optional einen </a:t>
            </a:r>
            <a:r>
              <a:rPr lang="zxx" sz="1814" b="1">
                <a:solidFill>
                  <a:srgbClr val="841439"/>
                </a:solidFill>
              </a:rPr>
              <a:t>Initialisierer </a:t>
            </a:r>
            <a:r>
              <a:rPr lang="zxx" sz="1814"/>
              <a:t>angibt</a:t>
            </a:r>
            <a:endParaRPr sz="1814" dirty="0"/>
          </a:p>
          <a:p>
            <a:pPr marL="414726" indent="-322565">
              <a:buChar char="●"/>
            </a:pPr>
            <a:r>
              <a:rPr lang="zxx" sz="1814"/>
              <a:t>eine Deklaration ist die </a:t>
            </a:r>
            <a:r>
              <a:rPr lang="zxx" sz="1814" b="1">
                <a:solidFill>
                  <a:srgbClr val="841439"/>
                </a:solidFill>
              </a:rPr>
              <a:t>Schnittstelle</a:t>
            </a:r>
            <a:r>
              <a:rPr lang="zxx" sz="1814"/>
              <a:t> zur Verwendung </a:t>
            </a:r>
            <a:r>
              <a:rPr lang="en-US" sz="1814" dirty="0"/>
              <a:t>von Modul / </a:t>
            </a:r>
            <a:r>
              <a:rPr lang="en-US" sz="1814" dirty="0" err="1"/>
              <a:t>Klasse</a:t>
            </a:r>
            <a:endParaRPr sz="1814" dirty="0"/>
          </a:p>
          <a:p>
            <a:pPr marL="829452" lvl="1" indent="-322565">
              <a:spcBef>
                <a:spcPts val="544"/>
              </a:spcBef>
              <a:buChar char="○"/>
            </a:pPr>
            <a:r>
              <a:rPr lang="zxx" sz="1814"/>
              <a:t>meist in Headerdetein zu finden</a:t>
            </a:r>
            <a:endParaRPr sz="1814" dirty="0"/>
          </a:p>
          <a:p>
            <a:pPr marL="829452" lvl="1" indent="-322565">
              <a:spcBef>
                <a:spcPts val="544"/>
              </a:spcBef>
              <a:buChar char="○"/>
            </a:pPr>
            <a:r>
              <a:rPr lang="zxx" sz="1814"/>
              <a:t>Deklarationen können sich beliebig oft wiederholen</a:t>
            </a:r>
            <a:endParaRPr sz="1814" dirty="0"/>
          </a:p>
          <a:p>
            <a:pPr indent="-322565">
              <a:buChar char="●"/>
            </a:pPr>
            <a:r>
              <a:rPr lang="zxx" sz="1814"/>
              <a:t>Eine </a:t>
            </a:r>
            <a:r>
              <a:rPr lang="zxx" sz="1814">
                <a:solidFill>
                  <a:schemeClr val="tx1"/>
                </a:solidFill>
              </a:rPr>
              <a:t>vollständig </a:t>
            </a:r>
            <a:r>
              <a:rPr lang="en-US" sz="1814" dirty="0">
                <a:solidFill>
                  <a:schemeClr val="tx1"/>
                </a:solidFill>
              </a:rPr>
              <a:t>S</a:t>
            </a:r>
            <a:r>
              <a:rPr lang="zxx" sz="1814">
                <a:solidFill>
                  <a:schemeClr val="tx1"/>
                </a:solidFill>
              </a:rPr>
              <a:t>pezifizie</a:t>
            </a:r>
            <a:r>
              <a:rPr lang="en-US" sz="1814" dirty="0">
                <a:solidFill>
                  <a:schemeClr val="tx1"/>
                </a:solidFill>
              </a:rPr>
              <a:t>rung</a:t>
            </a:r>
            <a:r>
              <a:rPr lang="zxx" sz="1814"/>
              <a:t> </a:t>
            </a:r>
            <a:r>
              <a:rPr lang="en-US" sz="1814" dirty="0"/>
              <a:t>(</a:t>
            </a:r>
            <a:r>
              <a:rPr lang="zxx" sz="1814" b="1">
                <a:solidFill>
                  <a:srgbClr val="841439"/>
                </a:solidFill>
              </a:rPr>
              <a:t>Implementierung </a:t>
            </a:r>
            <a:r>
              <a:rPr lang="en-US" sz="1814" b="1" dirty="0">
                <a:solidFill>
                  <a:srgbClr val="841439"/>
                </a:solidFill>
              </a:rPr>
              <a:t>) </a:t>
            </a:r>
            <a:r>
              <a:rPr lang="zxx" sz="1814"/>
              <a:t>nennt man </a:t>
            </a:r>
            <a:r>
              <a:rPr lang="zxx" sz="1814" b="1">
                <a:solidFill>
                  <a:srgbClr val="841439"/>
                </a:solidFill>
              </a:rPr>
              <a:t>Definition</a:t>
            </a:r>
            <a:r>
              <a:rPr lang="zxx" sz="1814"/>
              <a:t>.  </a:t>
            </a:r>
            <a:endParaRPr sz="1814" dirty="0"/>
          </a:p>
          <a:p>
            <a:pPr marL="829452" lvl="1" indent="-322565">
              <a:spcBef>
                <a:spcPts val="544"/>
              </a:spcBef>
              <a:buChar char="○"/>
            </a:pPr>
            <a:r>
              <a:rPr lang="zxx" sz="1814"/>
              <a:t>die Definition reserviert im Unterschied zur Deklaration Speicher</a:t>
            </a:r>
            <a:endParaRPr sz="1814" dirty="0"/>
          </a:p>
          <a:p>
            <a:pPr marL="829452" lvl="1" indent="-322565">
              <a:spcBef>
                <a:spcPts val="544"/>
              </a:spcBef>
              <a:buChar char="○"/>
            </a:pPr>
            <a:r>
              <a:rPr lang="zxx" sz="1814"/>
              <a:t>die Definition ist immer auch eine Deklaration</a:t>
            </a:r>
            <a:endParaRPr sz="1814" dirty="0"/>
          </a:p>
          <a:p>
            <a:pPr marL="414726" indent="-322565">
              <a:buClr>
                <a:srgbClr val="841439"/>
              </a:buClr>
              <a:buChar char="●"/>
            </a:pPr>
            <a:r>
              <a:rPr lang="zxx" sz="1814" b="1">
                <a:solidFill>
                  <a:srgbClr val="841439"/>
                </a:solidFill>
              </a:rPr>
              <a:t>Jeder Name </a:t>
            </a:r>
            <a:r>
              <a:rPr lang="en-US" sz="1814" b="1" dirty="0" err="1">
                <a:solidFill>
                  <a:srgbClr val="841439"/>
                </a:solidFill>
              </a:rPr>
              <a:t>darf</a:t>
            </a:r>
            <a:r>
              <a:rPr lang="en-US" sz="1814" b="1" dirty="0">
                <a:solidFill>
                  <a:srgbClr val="841439"/>
                </a:solidFill>
              </a:rPr>
              <a:t> n</a:t>
            </a:r>
            <a:r>
              <a:rPr lang="zxx" sz="1814" b="1">
                <a:solidFill>
                  <a:srgbClr val="841439"/>
                </a:solidFill>
              </a:rPr>
              <a:t>ur einmal definiert sein! (one definition rule)</a:t>
            </a:r>
            <a:endParaRPr sz="1814" b="1" dirty="0">
              <a:solidFill>
                <a:srgbClr val="841439"/>
              </a:solidFill>
            </a:endParaRPr>
          </a:p>
        </p:txBody>
      </p:sp>
      <p:sp>
        <p:nvSpPr>
          <p:cNvPr id="254" name="Google Shape;254;p28"/>
          <p:cNvSpPr txBox="1"/>
          <p:nvPr/>
        </p:nvSpPr>
        <p:spPr>
          <a:xfrm>
            <a:off x="425353" y="122164"/>
            <a:ext cx="8322429" cy="25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270" dirty="0" err="1">
                <a:solidFill>
                  <a:srgbClr val="841439"/>
                </a:solidFill>
              </a:rPr>
              <a:t>Modularisierung</a:t>
            </a:r>
            <a:endParaRPr sz="1270" dirty="0">
              <a:solidFill>
                <a:srgbClr val="841439"/>
              </a:solidFill>
            </a:endParaRPr>
          </a:p>
        </p:txBody>
      </p:sp>
      <p:sp>
        <p:nvSpPr>
          <p:cNvPr id="255" name="Google Shape;255;p28"/>
          <p:cNvSpPr txBox="1">
            <a:spLocks noGrp="1"/>
          </p:cNvSpPr>
          <p:nvPr>
            <p:ph type="ftr" idx="11"/>
          </p:nvPr>
        </p:nvSpPr>
        <p:spPr>
          <a:xfrm>
            <a:off x="351691" y="6575456"/>
            <a:ext cx="6880706" cy="13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740" tIns="86740" rIns="86740" bIns="86740" anchor="ctr" anchorCtr="0">
            <a:noAutofit/>
          </a:bodyPr>
          <a:lstStyle/>
          <a:p>
            <a:pPr algn="l"/>
            <a:r>
              <a:rPr lang="zxx"/>
              <a:t>Objektorientierte  Programmierung 2023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1E01F2-CFFE-DE4C-862F-1DE0BDAC4FA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15965" y="7162800"/>
            <a:ext cx="477000" cy="23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zxx" smtClean="0"/>
              <a:pPr/>
              <a:t>19</a:t>
            </a:fld>
            <a:endParaRPr lang="zxx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C06F6726-9128-DD4C-187D-2BAA1348B48D}"/>
              </a:ext>
            </a:extLst>
          </p:cNvPr>
          <p:cNvSpPr txBox="1">
            <a:spLocks/>
          </p:cNvSpPr>
          <p:nvPr/>
        </p:nvSpPr>
        <p:spPr>
          <a:xfrm>
            <a:off x="8359678" y="6508376"/>
            <a:ext cx="432600" cy="20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de" smtClean="0"/>
              <a:pPr/>
              <a:t>19</a:t>
            </a:fld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221080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Ausblick</a:t>
            </a:r>
            <a:endParaRPr b="1" dirty="0"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lvl="0" indent="-381000">
              <a:lnSpc>
                <a:spcPct val="150000"/>
              </a:lnSpc>
              <a:buSzPts val="2400"/>
              <a:buChar char="●"/>
            </a:pPr>
            <a:r>
              <a:rPr lang="de" sz="2400" dirty="0"/>
              <a:t>Speicher</a:t>
            </a:r>
          </a:p>
          <a:p>
            <a:pPr lvl="0" indent="-381000">
              <a:lnSpc>
                <a:spcPct val="150000"/>
              </a:lnSpc>
              <a:buSzPts val="2400"/>
              <a:buChar char="●"/>
            </a:pPr>
            <a:r>
              <a:rPr lang="de" sz="2400" dirty="0"/>
              <a:t>Modularisierung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Testen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 err="1"/>
              <a:t>Grundlagen</a:t>
            </a:r>
            <a:r>
              <a:rPr lang="en-US" sz="2400" dirty="0"/>
              <a:t> </a:t>
            </a:r>
            <a:r>
              <a:rPr lang="en-US" sz="2400" dirty="0" err="1"/>
              <a:t>Objekt</a:t>
            </a:r>
            <a:r>
              <a:rPr lang="en-US" sz="2400" dirty="0"/>
              <a:t> </a:t>
            </a:r>
            <a:r>
              <a:rPr lang="en-US" sz="2400" dirty="0" err="1"/>
              <a:t>Orientierung</a:t>
            </a:r>
            <a:endParaRPr lang="en-US" sz="2400" dirty="0"/>
          </a:p>
          <a:p>
            <a:pPr marL="457200" lvl="0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 err="1"/>
              <a:t>Objekte</a:t>
            </a:r>
            <a:r>
              <a:rPr lang="en-US" sz="2400" dirty="0"/>
              <a:t> und Klassen in C++</a:t>
            </a:r>
            <a:endParaRPr sz="2400" dirty="0"/>
          </a:p>
        </p:txBody>
      </p:sp>
      <p:sp>
        <p:nvSpPr>
          <p:cNvPr id="143" name="Google Shape;143;p15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07439C-234B-AA40-B457-924FA1CE24A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</a:t>
            </a:fld>
            <a:endParaRPr lang="d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>
            <a:spLocks noGrp="1"/>
          </p:cNvSpPr>
          <p:nvPr>
            <p:ph type="title"/>
          </p:nvPr>
        </p:nvSpPr>
        <p:spPr>
          <a:xfrm>
            <a:off x="457172" y="273684"/>
            <a:ext cx="8228818" cy="1144834"/>
          </a:xfrm>
          <a:prstGeom prst="rect">
            <a:avLst/>
          </a:prstGeom>
        </p:spPr>
        <p:txBody>
          <a:bodyPr spcFirstLastPara="1" wrap="square" lIns="86740" tIns="86740" rIns="86740" bIns="86740" anchor="ctr" anchorCtr="0">
            <a:noAutofit/>
          </a:bodyPr>
          <a:lstStyle/>
          <a:p>
            <a:r>
              <a:rPr lang="zxx" b="1"/>
              <a:t>Deklaration und Definition</a:t>
            </a:r>
            <a:endParaRPr b="1" dirty="0"/>
          </a:p>
        </p:txBody>
      </p:sp>
      <p:sp>
        <p:nvSpPr>
          <p:cNvPr id="261" name="Google Shape;261;p29"/>
          <p:cNvSpPr txBox="1">
            <a:spLocks noGrp="1"/>
          </p:cNvSpPr>
          <p:nvPr>
            <p:ph type="body" idx="1"/>
          </p:nvPr>
        </p:nvSpPr>
        <p:spPr>
          <a:xfrm>
            <a:off x="395379" y="1407612"/>
            <a:ext cx="8228818" cy="3977393"/>
          </a:xfrm>
          <a:prstGeom prst="rect">
            <a:avLst/>
          </a:prstGeom>
        </p:spPr>
        <p:txBody>
          <a:bodyPr spcFirstLastPara="1" wrap="square" lIns="86740" tIns="86740" rIns="86740" bIns="86740" anchor="t" anchorCtr="0">
            <a:noAutofit/>
          </a:bodyPr>
          <a:lstStyle/>
          <a:p>
            <a:pPr marL="414726" indent="-322565">
              <a:buChar char="●"/>
            </a:pPr>
            <a:r>
              <a:rPr lang="zxx" sz="1814"/>
              <a:t>durch die Unterscheidung Deklaration-Definition lässt sich das Programm auch in </a:t>
            </a:r>
            <a:r>
              <a:rPr lang="zxx" sz="1814" b="1">
                <a:solidFill>
                  <a:srgbClr val="841439"/>
                </a:solidFill>
              </a:rPr>
              <a:t>mehrere Teile</a:t>
            </a:r>
            <a:r>
              <a:rPr lang="zxx" sz="1814"/>
              <a:t> (Dateien) zerlegen,</a:t>
            </a:r>
            <a:endParaRPr lang="de-DE" sz="1814" dirty="0"/>
          </a:p>
          <a:p>
            <a:pPr marL="414726" indent="-322565">
              <a:buChar char="●"/>
            </a:pPr>
            <a:r>
              <a:rPr lang="de-DE" sz="1814" dirty="0"/>
              <a:t>Aufteilung erlaubt, dass die Teile </a:t>
            </a:r>
            <a:r>
              <a:rPr lang="zxx" sz="1814" b="1">
                <a:solidFill>
                  <a:srgbClr val="841439"/>
                </a:solidFill>
              </a:rPr>
              <a:t>getrennt kompiliert</a:t>
            </a:r>
            <a:r>
              <a:rPr lang="zxx" sz="1814"/>
              <a:t> werden</a:t>
            </a:r>
            <a:r>
              <a:rPr lang="de-DE" sz="1814" dirty="0"/>
              <a:t> können</a:t>
            </a:r>
            <a:endParaRPr sz="1814" dirty="0"/>
          </a:p>
          <a:p>
            <a:pPr marL="414726" indent="-322565">
              <a:buChar char="●"/>
            </a:pPr>
            <a:r>
              <a:rPr lang="de-DE" sz="1814" dirty="0"/>
              <a:t>J</a:t>
            </a:r>
            <a:r>
              <a:rPr lang="zxx" sz="1814"/>
              <a:t>eder Teil muss alle Deklarationen kennen</a:t>
            </a:r>
            <a:r>
              <a:rPr lang="en-US" sz="1814" dirty="0"/>
              <a:t> - </a:t>
            </a:r>
            <a:r>
              <a:rPr lang="en-US" sz="1814" dirty="0" err="1"/>
              <a:t>müssen</a:t>
            </a:r>
            <a:r>
              <a:rPr lang="de-DE" sz="1814" dirty="0"/>
              <a:t> </a:t>
            </a:r>
            <a:r>
              <a:rPr lang="zxx" sz="1814"/>
              <a:t>konsistent sein</a:t>
            </a:r>
            <a:r>
              <a:rPr lang="de-DE" sz="1814" dirty="0"/>
              <a:t>!</a:t>
            </a:r>
            <a:endParaRPr sz="1814" dirty="0"/>
          </a:p>
          <a:p>
            <a:pPr marL="414726" indent="-322565">
              <a:buChar char="●"/>
            </a:pPr>
            <a:r>
              <a:rPr lang="zxx" sz="1814"/>
              <a:t>der Linker verknüpft den Objektcode</a:t>
            </a:r>
            <a:endParaRPr sz="1814" dirty="0"/>
          </a:p>
          <a:p>
            <a:pPr marL="414726" indent="-322565">
              <a:buChar char="●"/>
            </a:pPr>
            <a:r>
              <a:rPr lang="zxx" sz="1814"/>
              <a:t>das Schlüsselwort </a:t>
            </a:r>
            <a:r>
              <a:rPr lang="zxx" sz="1814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extern</a:t>
            </a:r>
            <a:endParaRPr lang="en-GB" sz="1814" dirty="0">
              <a:solidFill>
                <a:srgbClr val="8414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06887" lvl="1" indent="0">
              <a:spcBef>
                <a:spcPts val="544"/>
              </a:spcBef>
            </a:pPr>
            <a:r>
              <a:rPr lang="en-GB" sz="1814" dirty="0" err="1"/>
              <a:t>gibt</a:t>
            </a:r>
            <a:r>
              <a:rPr lang="en-GB" sz="1814" dirty="0"/>
              <a:t> an, </a:t>
            </a:r>
            <a:r>
              <a:rPr lang="en-GB" sz="1814" dirty="0" err="1"/>
              <a:t>dass</a:t>
            </a:r>
            <a:r>
              <a:rPr lang="en-GB" sz="1814" dirty="0"/>
              <a:t> die </a:t>
            </a:r>
            <a:r>
              <a:rPr lang="en-GB" sz="1814" dirty="0" err="1"/>
              <a:t>nachfolgende</a:t>
            </a:r>
            <a:r>
              <a:rPr lang="en-GB" sz="1814" dirty="0"/>
              <a:t> </a:t>
            </a:r>
            <a:r>
              <a:rPr lang="en-GB" sz="1814" dirty="0" err="1"/>
              <a:t>Deklaration</a:t>
            </a:r>
            <a:r>
              <a:rPr lang="en-GB" sz="1814" dirty="0"/>
              <a:t> </a:t>
            </a:r>
            <a:r>
              <a:rPr lang="en-GB" sz="1814" dirty="0" err="1"/>
              <a:t>keine</a:t>
            </a:r>
            <a:r>
              <a:rPr lang="en-GB" sz="1814" dirty="0"/>
              <a:t> Definition </a:t>
            </a:r>
            <a:r>
              <a:rPr lang="en-GB" sz="1814" dirty="0" err="1"/>
              <a:t>ist</a:t>
            </a:r>
            <a:endParaRPr lang="en-GB" sz="1814" dirty="0"/>
          </a:p>
          <a:p>
            <a:pPr marL="414726" indent="0"/>
            <a:endParaRPr sz="1814" dirty="0"/>
          </a:p>
        </p:txBody>
      </p:sp>
      <p:sp>
        <p:nvSpPr>
          <p:cNvPr id="262" name="Google Shape;262;p29"/>
          <p:cNvSpPr txBox="1"/>
          <p:nvPr/>
        </p:nvSpPr>
        <p:spPr>
          <a:xfrm>
            <a:off x="425353" y="122164"/>
            <a:ext cx="8322429" cy="25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270" dirty="0" err="1">
                <a:solidFill>
                  <a:srgbClr val="841439"/>
                </a:solidFill>
              </a:rPr>
              <a:t>Modularisierung</a:t>
            </a:r>
            <a:endParaRPr sz="1270" dirty="0">
              <a:solidFill>
                <a:srgbClr val="841439"/>
              </a:solidFill>
            </a:endParaRPr>
          </a:p>
        </p:txBody>
      </p:sp>
      <p:sp>
        <p:nvSpPr>
          <p:cNvPr id="263" name="Google Shape;263;p29"/>
          <p:cNvSpPr txBox="1">
            <a:spLocks noGrp="1"/>
          </p:cNvSpPr>
          <p:nvPr>
            <p:ph type="ftr" idx="11"/>
          </p:nvPr>
        </p:nvSpPr>
        <p:spPr>
          <a:xfrm>
            <a:off x="351691" y="6575456"/>
            <a:ext cx="6880706" cy="13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740" tIns="86740" rIns="86740" bIns="86740" anchor="ctr" anchorCtr="0">
            <a:noAutofit/>
          </a:bodyPr>
          <a:lstStyle/>
          <a:p>
            <a:pPr algn="l"/>
            <a:r>
              <a:rPr lang="zxx"/>
              <a:t>Objektorientierte  Programmierung 2023</a:t>
            </a:r>
            <a:endParaRPr dirty="0"/>
          </a:p>
        </p:txBody>
      </p:sp>
      <p:pic>
        <p:nvPicPr>
          <p:cNvPr id="264" name="Google Shape;2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231" y="4118992"/>
            <a:ext cx="5521096" cy="22321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5605BB-1D38-4442-9331-E9C5C21A076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15965" y="7162800"/>
            <a:ext cx="477000" cy="23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zxx" smtClean="0"/>
              <a:pPr/>
              <a:t>20</a:t>
            </a:fld>
            <a:endParaRPr lang="zxx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C66F0EDF-B875-478E-22AB-33FA6CA5B48D}"/>
              </a:ext>
            </a:extLst>
          </p:cNvPr>
          <p:cNvSpPr txBox="1">
            <a:spLocks/>
          </p:cNvSpPr>
          <p:nvPr/>
        </p:nvSpPr>
        <p:spPr>
          <a:xfrm>
            <a:off x="8359678" y="6508376"/>
            <a:ext cx="432600" cy="20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de" smtClean="0"/>
              <a:pPr/>
              <a:t>20</a:t>
            </a:fld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1705807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>
            <a:spLocks noGrp="1"/>
          </p:cNvSpPr>
          <p:nvPr>
            <p:ph type="title"/>
          </p:nvPr>
        </p:nvSpPr>
        <p:spPr>
          <a:xfrm>
            <a:off x="457172" y="273684"/>
            <a:ext cx="8228818" cy="1144834"/>
          </a:xfrm>
          <a:prstGeom prst="rect">
            <a:avLst/>
          </a:prstGeom>
        </p:spPr>
        <p:txBody>
          <a:bodyPr spcFirstLastPara="1" wrap="square" lIns="86740" tIns="86740" rIns="86740" bIns="86740" anchor="ctr" anchorCtr="0">
            <a:noAutofit/>
          </a:bodyPr>
          <a:lstStyle/>
          <a:p>
            <a:r>
              <a:rPr lang="zxx" b="1"/>
              <a:t>Deklaration und Definition, Headerdateien</a:t>
            </a:r>
            <a:endParaRPr b="1" dirty="0"/>
          </a:p>
        </p:txBody>
      </p:sp>
      <p:sp>
        <p:nvSpPr>
          <p:cNvPr id="278" name="Google Shape;278;p31"/>
          <p:cNvSpPr txBox="1">
            <a:spLocks noGrp="1"/>
          </p:cNvSpPr>
          <p:nvPr>
            <p:ph type="body" idx="1"/>
          </p:nvPr>
        </p:nvSpPr>
        <p:spPr>
          <a:xfrm>
            <a:off x="457172" y="1605033"/>
            <a:ext cx="8228818" cy="3977393"/>
          </a:xfrm>
          <a:prstGeom prst="rect">
            <a:avLst/>
          </a:prstGeom>
        </p:spPr>
        <p:txBody>
          <a:bodyPr spcFirstLastPara="1" wrap="square" lIns="86740" tIns="86740" rIns="86740" bIns="86740" anchor="t" anchorCtr="0">
            <a:noAutofit/>
          </a:bodyPr>
          <a:lstStyle/>
          <a:p>
            <a:pPr marL="0" indent="0">
              <a:spcBef>
                <a:spcPts val="544"/>
              </a:spcBef>
              <a:buClr>
                <a:schemeClr val="dk1"/>
              </a:buClr>
              <a:buSzPts val="1100"/>
            </a:pPr>
            <a:r>
              <a:rPr lang="zxx" sz="1814"/>
              <a:t>Header</a:t>
            </a:r>
            <a:r>
              <a:rPr lang="de-DE" sz="1814" dirty="0" err="1"/>
              <a:t>dateien</a:t>
            </a:r>
            <a:r>
              <a:rPr lang="zxx" sz="1814"/>
              <a:t> werden mit der</a:t>
            </a:r>
            <a:r>
              <a:rPr lang="zxx" sz="1814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 #include </a:t>
            </a:r>
            <a:r>
              <a:rPr lang="zxx" sz="1814"/>
              <a:t>Direktive vom </a:t>
            </a:r>
            <a:r>
              <a:rPr lang="zxx" sz="1814" i="1" u="sng"/>
              <a:t>Präprozessor</a:t>
            </a:r>
            <a:r>
              <a:rPr lang="zxx" sz="1814"/>
              <a:t> in </a:t>
            </a:r>
            <a:r>
              <a:rPr lang="de-DE" sz="1814" dirty="0"/>
              <a:t>die</a:t>
            </a:r>
            <a:endParaRPr sz="1814" dirty="0"/>
          </a:p>
          <a:p>
            <a:pPr marL="0" indent="0">
              <a:spcBef>
                <a:spcPts val="544"/>
              </a:spcBef>
              <a:buClr>
                <a:schemeClr val="dk1"/>
              </a:buClr>
              <a:buSzPts val="1100"/>
            </a:pPr>
            <a:r>
              <a:rPr lang="zxx" sz="1814"/>
              <a:t>Quellcode-Datei ein</a:t>
            </a:r>
            <a:r>
              <a:rPr lang="de-DE" sz="1814" dirty="0"/>
              <a:t>gefügt</a:t>
            </a:r>
            <a:r>
              <a:rPr lang="zxx" sz="1814"/>
              <a:t>.</a:t>
            </a:r>
            <a:endParaRPr sz="1814" dirty="0"/>
          </a:p>
          <a:p>
            <a:pPr marL="0" indent="0">
              <a:spcBef>
                <a:spcPts val="544"/>
              </a:spcBef>
            </a:pPr>
            <a:endParaRPr sz="1814" dirty="0"/>
          </a:p>
        </p:txBody>
      </p:sp>
      <p:sp>
        <p:nvSpPr>
          <p:cNvPr id="279" name="Google Shape;279;p31"/>
          <p:cNvSpPr txBox="1"/>
          <p:nvPr/>
        </p:nvSpPr>
        <p:spPr>
          <a:xfrm>
            <a:off x="425353" y="122164"/>
            <a:ext cx="8322429" cy="25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270" dirty="0" err="1">
                <a:solidFill>
                  <a:srgbClr val="841439"/>
                </a:solidFill>
              </a:rPr>
              <a:t>Modularisierung</a:t>
            </a:r>
            <a:endParaRPr sz="1270" dirty="0">
              <a:solidFill>
                <a:srgbClr val="841439"/>
              </a:solidFill>
            </a:endParaRPr>
          </a:p>
        </p:txBody>
      </p:sp>
      <p:sp>
        <p:nvSpPr>
          <p:cNvPr id="280" name="Google Shape;280;p31"/>
          <p:cNvSpPr txBox="1">
            <a:spLocks noGrp="1"/>
          </p:cNvSpPr>
          <p:nvPr>
            <p:ph type="ftr" idx="11"/>
          </p:nvPr>
        </p:nvSpPr>
        <p:spPr>
          <a:xfrm>
            <a:off x="351691" y="6575456"/>
            <a:ext cx="6880706" cy="13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740" tIns="86740" rIns="86740" bIns="86740" anchor="ctr" anchorCtr="0">
            <a:noAutofit/>
          </a:bodyPr>
          <a:lstStyle/>
          <a:p>
            <a:pPr algn="l"/>
            <a:r>
              <a:rPr lang="zxx"/>
              <a:t>Objektorientierte  Programmierung 2023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67229A-4DD2-7F42-8848-F41BA18EB60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15965" y="7162800"/>
            <a:ext cx="477000" cy="23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zxx" smtClean="0"/>
              <a:pPr/>
              <a:t>21</a:t>
            </a:fld>
            <a:endParaRPr lang="zxx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29DBCD-F16A-E243-B1A7-7028E4BFF6AB}"/>
              </a:ext>
            </a:extLst>
          </p:cNvPr>
          <p:cNvSpPr txBox="1"/>
          <p:nvPr/>
        </p:nvSpPr>
        <p:spPr>
          <a:xfrm>
            <a:off x="3151471" y="2482469"/>
            <a:ext cx="721672" cy="287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70" i="1" dirty="0" err="1"/>
              <a:t>token.h</a:t>
            </a:r>
            <a:endParaRPr lang="en-US" sz="1270" i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335F69-6D92-5A4E-AE08-BB45C4316BCD}"/>
              </a:ext>
            </a:extLst>
          </p:cNvPr>
          <p:cNvGrpSpPr/>
          <p:nvPr/>
        </p:nvGrpSpPr>
        <p:grpSpPr>
          <a:xfrm>
            <a:off x="682638" y="2717791"/>
            <a:ext cx="6941944" cy="3330931"/>
            <a:chOff x="752560" y="2995778"/>
            <a:chExt cx="7653011" cy="36721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175F33F-19B2-E949-8CD7-9234D8B2FDAB}"/>
                </a:ext>
              </a:extLst>
            </p:cNvPr>
            <p:cNvSpPr txBox="1"/>
            <p:nvPr/>
          </p:nvSpPr>
          <p:spPr>
            <a:xfrm>
              <a:off x="752560" y="4626995"/>
              <a:ext cx="3342702" cy="204090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7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#include “</a:t>
              </a:r>
              <a:r>
                <a:rPr lang="en-US" sz="127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token.h</a:t>
              </a:r>
              <a:r>
                <a:rPr lang="en-US" sz="127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”</a:t>
              </a:r>
            </a:p>
            <a:p>
              <a:r>
                <a:rPr lang="en-US" sz="127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27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Definitionen</a:t>
              </a:r>
              <a:r>
                <a:rPr lang="en-US" sz="127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27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7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Token </a:t>
              </a:r>
              <a:r>
                <a:rPr lang="en-US" sz="127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get_token</a:t>
              </a:r>
              <a:r>
                <a:rPr lang="en-US" sz="127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n-US" sz="127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27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27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test_token_available</a:t>
              </a:r>
              <a:r>
                <a:rPr lang="en-US" sz="127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27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en-US" sz="127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token_list.first</a:t>
              </a:r>
              <a:r>
                <a:rPr lang="en-US" sz="127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n-US" sz="127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r>
                <a:rPr lang="en-US" sz="127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26951C1-1C14-4C4F-BE7B-5FF6E8A909A5}"/>
                </a:ext>
              </a:extLst>
            </p:cNvPr>
            <p:cNvSpPr txBox="1"/>
            <p:nvPr/>
          </p:nvSpPr>
          <p:spPr>
            <a:xfrm>
              <a:off x="752560" y="4319218"/>
              <a:ext cx="986452" cy="317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70" i="1" dirty="0" err="1"/>
                <a:t>token.cpp</a:t>
              </a:r>
              <a:endParaRPr lang="en-US" sz="1270" i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978A0E-6EE9-804E-8DD7-2B153255D746}"/>
                </a:ext>
              </a:extLst>
            </p:cNvPr>
            <p:cNvSpPr txBox="1"/>
            <p:nvPr/>
          </p:nvSpPr>
          <p:spPr>
            <a:xfrm>
              <a:off x="5168758" y="4626995"/>
              <a:ext cx="3236813" cy="18254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7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#include ”</a:t>
              </a:r>
              <a:r>
                <a:rPr lang="en-US" sz="127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token.h</a:t>
              </a:r>
              <a:r>
                <a:rPr lang="en-US" sz="127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”</a:t>
              </a:r>
            </a:p>
            <a:p>
              <a:r>
                <a:rPr lang="en-US" sz="127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27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Verwendung</a:t>
              </a:r>
              <a:r>
                <a:rPr lang="en-US" sz="127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27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7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main()</a:t>
              </a:r>
            </a:p>
            <a:p>
              <a:r>
                <a:rPr lang="en-US" sz="127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27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27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Token mt = </a:t>
              </a:r>
              <a:r>
                <a:rPr lang="en-US" sz="127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get_token</a:t>
              </a:r>
              <a:r>
                <a:rPr lang="en-US" sz="127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27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32CBC3-2938-974E-9ABD-E40B50873FC4}"/>
                </a:ext>
              </a:extLst>
            </p:cNvPr>
            <p:cNvSpPr txBox="1"/>
            <p:nvPr/>
          </p:nvSpPr>
          <p:spPr>
            <a:xfrm>
              <a:off x="5168758" y="4319218"/>
              <a:ext cx="1318684" cy="317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70" i="1" dirty="0" err="1"/>
                <a:t>calculator.cpp</a:t>
              </a:r>
              <a:endParaRPr lang="en-US" sz="1270" i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01D559-1C63-AA4B-9F95-A4BCB0F99105}"/>
                </a:ext>
              </a:extLst>
            </p:cNvPr>
            <p:cNvSpPr txBox="1"/>
            <p:nvPr/>
          </p:nvSpPr>
          <p:spPr>
            <a:xfrm>
              <a:off x="3322817" y="2995778"/>
              <a:ext cx="2228320" cy="74816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7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27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Deklarationen</a:t>
              </a:r>
              <a:r>
                <a:rPr lang="en-US" sz="127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27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7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Token </a:t>
              </a:r>
              <a:r>
                <a:rPr lang="en-US" sz="127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get_token</a:t>
              </a:r>
              <a:r>
                <a:rPr lang="en-US" sz="127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EE22F95-8B02-BF4C-BB4A-CDACA2ABE8A1}"/>
                </a:ext>
              </a:extLst>
            </p:cNvPr>
            <p:cNvCxnSpPr>
              <a:cxnSpLocks/>
              <a:stCxn id="10" idx="0"/>
              <a:endCxn id="13" idx="3"/>
            </p:cNvCxnSpPr>
            <p:nvPr/>
          </p:nvCxnSpPr>
          <p:spPr>
            <a:xfrm flipH="1" flipV="1">
              <a:off x="5551137" y="3369859"/>
              <a:ext cx="1236027" cy="1257136"/>
            </a:xfrm>
            <a:prstGeom prst="straightConnector1">
              <a:avLst/>
            </a:prstGeom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505E73C-EAA5-FF4E-A4CA-6460E1FD1C8B}"/>
                </a:ext>
              </a:extLst>
            </p:cNvPr>
            <p:cNvCxnSpPr>
              <a:cxnSpLocks/>
              <a:stCxn id="3" idx="0"/>
              <a:endCxn id="13" idx="1"/>
            </p:cNvCxnSpPr>
            <p:nvPr/>
          </p:nvCxnSpPr>
          <p:spPr>
            <a:xfrm flipV="1">
              <a:off x="2423911" y="3369859"/>
              <a:ext cx="898906" cy="1257136"/>
            </a:xfrm>
            <a:prstGeom prst="straightConnector1">
              <a:avLst/>
            </a:prstGeom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8" name="Google Shape;278;p31">
            <a:extLst>
              <a:ext uri="{FF2B5EF4-FFF2-40B4-BE49-F238E27FC236}">
                <a16:creationId xmlns:a16="http://schemas.microsoft.com/office/drawing/2014/main" id="{32635F85-1D1D-6E42-5C73-5C64F341EF6E}"/>
              </a:ext>
            </a:extLst>
          </p:cNvPr>
          <p:cNvSpPr txBox="1">
            <a:spLocks/>
          </p:cNvSpPr>
          <p:nvPr/>
        </p:nvSpPr>
        <p:spPr>
          <a:xfrm>
            <a:off x="6602430" y="3288841"/>
            <a:ext cx="2394192" cy="7370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86740" tIns="86740" rIns="86740" bIns="867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GB" sz="1814" dirty="0" err="1"/>
              <a:t>Verwende</a:t>
            </a:r>
            <a:r>
              <a:rPr lang="en-GB" sz="1814" dirty="0"/>
              <a:t> </a:t>
            </a:r>
            <a:r>
              <a:rPr lang="en-GB" sz="1814" dirty="0" err="1"/>
              <a:t>niemals</a:t>
            </a:r>
            <a:r>
              <a:rPr lang="en-GB" sz="1814" dirty="0"/>
              <a:t> </a:t>
            </a:r>
            <a:r>
              <a:rPr lang="en-GB" sz="1814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-GB" sz="1814" b="1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en-GB" sz="1814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14" dirty="0" err="1">
                <a:solidFill>
                  <a:srgbClr val="841439"/>
                </a:solidFill>
                <a:latin typeface="Courier New"/>
                <a:cs typeface="Courier New"/>
              </a:rPr>
              <a:t>any.CPP</a:t>
            </a:r>
            <a:endParaRPr lang="en-GB" sz="1814" dirty="0">
              <a:solidFill>
                <a:srgbClr val="841439"/>
              </a:solidFill>
              <a:latin typeface="Courier New"/>
              <a:cs typeface="Courier New"/>
            </a:endParaRPr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67300BEF-CAD3-CC22-A6F8-F17D1D14259B}"/>
              </a:ext>
            </a:extLst>
          </p:cNvPr>
          <p:cNvSpPr/>
          <p:nvPr/>
        </p:nvSpPr>
        <p:spPr>
          <a:xfrm flipH="1">
            <a:off x="8656628" y="2991423"/>
            <a:ext cx="403710" cy="623915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7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E46374CC-4307-642F-BBDE-149E2B5F5F88}"/>
              </a:ext>
            </a:extLst>
          </p:cNvPr>
          <p:cNvSpPr txBox="1">
            <a:spLocks/>
          </p:cNvSpPr>
          <p:nvPr/>
        </p:nvSpPr>
        <p:spPr>
          <a:xfrm>
            <a:off x="8359678" y="6508376"/>
            <a:ext cx="432600" cy="20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de" smtClean="0"/>
              <a:pPr/>
              <a:t>21</a:t>
            </a:fld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300960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>
            <a:spLocks noGrp="1"/>
          </p:cNvSpPr>
          <p:nvPr>
            <p:ph type="title"/>
          </p:nvPr>
        </p:nvSpPr>
        <p:spPr>
          <a:xfrm>
            <a:off x="457172" y="273684"/>
            <a:ext cx="8228818" cy="1144834"/>
          </a:xfrm>
          <a:prstGeom prst="rect">
            <a:avLst/>
          </a:prstGeom>
        </p:spPr>
        <p:txBody>
          <a:bodyPr spcFirstLastPara="1" wrap="square" lIns="86740" tIns="86740" rIns="86740" bIns="86740" anchor="ctr" anchorCtr="0">
            <a:noAutofit/>
          </a:bodyPr>
          <a:lstStyle/>
          <a:p>
            <a:r>
              <a:rPr lang="zxx" b="1"/>
              <a:t>Headerdateien. Libraries</a:t>
            </a:r>
            <a:endParaRPr b="1" dirty="0"/>
          </a:p>
        </p:txBody>
      </p:sp>
      <p:sp>
        <p:nvSpPr>
          <p:cNvPr id="287" name="Google Shape;287;p32"/>
          <p:cNvSpPr txBox="1">
            <a:spLocks noGrp="1"/>
          </p:cNvSpPr>
          <p:nvPr>
            <p:ph type="body" idx="1"/>
          </p:nvPr>
        </p:nvSpPr>
        <p:spPr>
          <a:xfrm>
            <a:off x="457172" y="1605033"/>
            <a:ext cx="8228818" cy="3977393"/>
          </a:xfrm>
          <a:prstGeom prst="rect">
            <a:avLst/>
          </a:prstGeom>
        </p:spPr>
        <p:txBody>
          <a:bodyPr spcFirstLastPara="1" wrap="square" lIns="86740" tIns="86740" rIns="86740" bIns="86740" anchor="t" anchorCtr="0">
            <a:noAutofit/>
          </a:bodyPr>
          <a:lstStyle/>
          <a:p>
            <a:pPr marL="414726" indent="-322565">
              <a:spcBef>
                <a:spcPts val="544"/>
              </a:spcBef>
              <a:buChar char="●"/>
            </a:pPr>
            <a:r>
              <a:rPr lang="zxx" sz="1814"/>
              <a:t>Funktionsprototypen (Funktionsdeklarationen) werden in einer separaten Datei groupiert (Headerdatei)</a:t>
            </a:r>
            <a:endParaRPr sz="1814" dirty="0"/>
          </a:p>
          <a:p>
            <a:pPr marL="414726" indent="0">
              <a:spcBef>
                <a:spcPts val="544"/>
              </a:spcBef>
            </a:pPr>
            <a:endParaRPr sz="1814" dirty="0"/>
          </a:p>
          <a:p>
            <a:pPr marL="414726" indent="-322565">
              <a:spcBef>
                <a:spcPts val="544"/>
              </a:spcBef>
              <a:buChar char="●"/>
            </a:pPr>
            <a:r>
              <a:rPr lang="zxx" sz="1814"/>
              <a:t>eine </a:t>
            </a:r>
            <a:r>
              <a:rPr lang="zxx" sz="1814" b="1">
                <a:solidFill>
                  <a:srgbClr val="841439"/>
                </a:solidFill>
              </a:rPr>
              <a:t>Bibliothek </a:t>
            </a:r>
            <a:r>
              <a:rPr lang="zxx" sz="1814"/>
              <a:t>besteht aus einer Reihe von Funktionen, die für die Wiederverwendung von anderer Programme implementiert wurde</a:t>
            </a:r>
            <a:endParaRPr sz="1814" dirty="0"/>
          </a:p>
          <a:p>
            <a:pPr marL="414726" indent="0">
              <a:spcBef>
                <a:spcPts val="544"/>
              </a:spcBef>
            </a:pPr>
            <a:endParaRPr sz="1814" dirty="0"/>
          </a:p>
          <a:p>
            <a:pPr marL="414726" indent="-322565">
              <a:spcBef>
                <a:spcPts val="544"/>
              </a:spcBef>
              <a:buChar char="●"/>
            </a:pPr>
            <a:r>
              <a:rPr lang="zxx" sz="1814"/>
              <a:t>Bibliotheken werden im Allgemeinen </a:t>
            </a:r>
            <a:r>
              <a:rPr lang="en-US" sz="1814" dirty="0"/>
              <a:t>so </a:t>
            </a:r>
            <a:r>
              <a:rPr lang="zxx" sz="1814"/>
              <a:t>verteilt:</a:t>
            </a:r>
            <a:endParaRPr sz="1814" dirty="0"/>
          </a:p>
          <a:p>
            <a:pPr marL="829452" lvl="1" indent="-322565">
              <a:buChar char="○"/>
            </a:pPr>
            <a:r>
              <a:rPr lang="zxx" sz="1814"/>
              <a:t>eine Headerdatei (.h) mit den Funktionsprototypen und</a:t>
            </a:r>
            <a:endParaRPr sz="1814" dirty="0"/>
          </a:p>
          <a:p>
            <a:pPr marL="829452" lvl="1" indent="-322565">
              <a:buChar char="○"/>
            </a:pPr>
            <a:r>
              <a:rPr lang="zxx" sz="1814"/>
              <a:t>eine Binärdatei (.dll oder .lib), die die kompilierten Implementierungen enthält</a:t>
            </a:r>
            <a:endParaRPr sz="1814" dirty="0"/>
          </a:p>
          <a:p>
            <a:pPr marL="414726" indent="0">
              <a:spcBef>
                <a:spcPts val="544"/>
              </a:spcBef>
            </a:pPr>
            <a:endParaRPr sz="1814" dirty="0"/>
          </a:p>
          <a:p>
            <a:pPr marL="414726" indent="-322565">
              <a:spcBef>
                <a:spcPts val="544"/>
              </a:spcBef>
              <a:buChar char="●"/>
            </a:pPr>
            <a:r>
              <a:rPr lang="en-GB" sz="1814" dirty="0"/>
              <a:t>D</a:t>
            </a:r>
            <a:r>
              <a:rPr lang="en-US" sz="1814" dirty="0"/>
              <a:t>er </a:t>
            </a:r>
            <a:r>
              <a:rPr lang="en-US" sz="1814" dirty="0" err="1"/>
              <a:t>Quellcode</a:t>
            </a:r>
            <a:r>
              <a:rPr lang="en-US" sz="1814" dirty="0"/>
              <a:t> der </a:t>
            </a:r>
            <a:r>
              <a:rPr lang="en-US" sz="1814" dirty="0" err="1"/>
              <a:t>Definitionen</a:t>
            </a:r>
            <a:r>
              <a:rPr lang="en-US" sz="1814" dirty="0"/>
              <a:t> </a:t>
            </a:r>
            <a:r>
              <a:rPr lang="zxx" sz="1814"/>
              <a:t>(cpp) muss nicht verteilt w</a:t>
            </a:r>
            <a:r>
              <a:rPr lang="en-GB" sz="1814" dirty="0"/>
              <a:t>e</a:t>
            </a:r>
            <a:r>
              <a:rPr lang="zxx" sz="1814"/>
              <a:t>rden</a:t>
            </a:r>
            <a:r>
              <a:rPr lang="en-US" sz="1814" dirty="0"/>
              <a:t>!</a:t>
            </a:r>
            <a:endParaRPr sz="1814" dirty="0"/>
          </a:p>
        </p:txBody>
      </p:sp>
      <p:sp>
        <p:nvSpPr>
          <p:cNvPr id="288" name="Google Shape;288;p32"/>
          <p:cNvSpPr txBox="1"/>
          <p:nvPr/>
        </p:nvSpPr>
        <p:spPr>
          <a:xfrm>
            <a:off x="425353" y="122164"/>
            <a:ext cx="8322429" cy="25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270" dirty="0" err="1">
                <a:solidFill>
                  <a:srgbClr val="841439"/>
                </a:solidFill>
              </a:rPr>
              <a:t>Modularisierung</a:t>
            </a:r>
            <a:endParaRPr sz="1270" dirty="0">
              <a:solidFill>
                <a:srgbClr val="841439"/>
              </a:solidFill>
            </a:endParaRPr>
          </a:p>
        </p:txBody>
      </p:sp>
      <p:sp>
        <p:nvSpPr>
          <p:cNvPr id="289" name="Google Shape;289;p32"/>
          <p:cNvSpPr txBox="1">
            <a:spLocks noGrp="1"/>
          </p:cNvSpPr>
          <p:nvPr>
            <p:ph type="ftr" idx="11"/>
          </p:nvPr>
        </p:nvSpPr>
        <p:spPr>
          <a:xfrm>
            <a:off x="351691" y="6575456"/>
            <a:ext cx="6880706" cy="13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740" tIns="86740" rIns="86740" bIns="86740" anchor="ctr" anchorCtr="0">
            <a:noAutofit/>
          </a:bodyPr>
          <a:lstStyle/>
          <a:p>
            <a:pPr algn="l"/>
            <a:r>
              <a:rPr lang="zxx"/>
              <a:t>Objektorientierte  Programmierung 2023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B6F0FA-7D29-5E4B-AE1C-95DA624776A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15965" y="7162800"/>
            <a:ext cx="477000" cy="23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zxx" smtClean="0"/>
              <a:pPr/>
              <a:t>22</a:t>
            </a:fld>
            <a:endParaRPr lang="zxx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302FD145-3D42-BB23-D1C3-04ADFC05C6E0}"/>
              </a:ext>
            </a:extLst>
          </p:cNvPr>
          <p:cNvSpPr txBox="1">
            <a:spLocks/>
          </p:cNvSpPr>
          <p:nvPr/>
        </p:nvSpPr>
        <p:spPr>
          <a:xfrm>
            <a:off x="8359678" y="6508376"/>
            <a:ext cx="432600" cy="20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de" smtClean="0"/>
              <a:pPr/>
              <a:t>22</a:t>
            </a:fld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3609396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>
            <a:spLocks noGrp="1"/>
          </p:cNvSpPr>
          <p:nvPr>
            <p:ph type="title"/>
          </p:nvPr>
        </p:nvSpPr>
        <p:spPr>
          <a:xfrm>
            <a:off x="457172" y="273684"/>
            <a:ext cx="8228818" cy="1144834"/>
          </a:xfrm>
          <a:prstGeom prst="rect">
            <a:avLst/>
          </a:prstGeom>
        </p:spPr>
        <p:txBody>
          <a:bodyPr spcFirstLastPara="1" wrap="square" lIns="86740" tIns="86740" rIns="86740" bIns="86740" anchor="ctr" anchorCtr="0">
            <a:noAutofit/>
          </a:bodyPr>
          <a:lstStyle/>
          <a:p>
            <a:r>
              <a:rPr lang="zxx" b="1"/>
              <a:t>Headerdateien. Libraries</a:t>
            </a:r>
            <a:endParaRPr b="1" dirty="0"/>
          </a:p>
        </p:txBody>
      </p:sp>
      <p:sp>
        <p:nvSpPr>
          <p:cNvPr id="295" name="Google Shape;295;p33"/>
          <p:cNvSpPr txBox="1">
            <a:spLocks noGrp="1"/>
          </p:cNvSpPr>
          <p:nvPr>
            <p:ph type="body" idx="1"/>
          </p:nvPr>
        </p:nvSpPr>
        <p:spPr>
          <a:xfrm>
            <a:off x="457172" y="1605033"/>
            <a:ext cx="8228818" cy="3977393"/>
          </a:xfrm>
          <a:prstGeom prst="rect">
            <a:avLst/>
          </a:prstGeom>
        </p:spPr>
        <p:txBody>
          <a:bodyPr spcFirstLastPara="1" wrap="square" lIns="86740" tIns="86740" rIns="86740" bIns="86740" anchor="t" anchorCtr="0">
            <a:noAutofit/>
          </a:bodyPr>
          <a:lstStyle/>
          <a:p>
            <a:pPr marL="414726" indent="-322565">
              <a:spcBef>
                <a:spcPts val="544"/>
              </a:spcBef>
              <a:buChar char="●"/>
            </a:pPr>
            <a:r>
              <a:rPr lang="zxx" sz="1814"/>
              <a:t>die Bibliotheksbenutzer benötigen nur die Funktionsprototypen (</a:t>
            </a:r>
            <a:r>
              <a:rPr lang="en-US" sz="1814" dirty="0" err="1"/>
              <a:t>aus</a:t>
            </a:r>
            <a:r>
              <a:rPr lang="zxx" sz="1814"/>
              <a:t> der Headerdatei), nicht die Implementierung</a:t>
            </a:r>
            <a:endParaRPr sz="1814" dirty="0"/>
          </a:p>
          <a:p>
            <a:pPr marL="414726" indent="0">
              <a:spcBef>
                <a:spcPts val="544"/>
              </a:spcBef>
            </a:pPr>
            <a:endParaRPr sz="1814" dirty="0"/>
          </a:p>
          <a:p>
            <a:pPr marL="414726" indent="-322565">
              <a:spcBef>
                <a:spcPts val="544"/>
              </a:spcBef>
              <a:buClr>
                <a:srgbClr val="841439"/>
              </a:buClr>
              <a:buChar char="●"/>
            </a:pPr>
            <a:r>
              <a:rPr lang="zxx" sz="1814" b="1">
                <a:solidFill>
                  <a:srgbClr val="841439"/>
                </a:solidFill>
              </a:rPr>
              <a:t>die Funktionsspezifikation ist von der Implementierung getrennt</a:t>
            </a:r>
            <a:endParaRPr sz="1814" b="1" dirty="0">
              <a:solidFill>
                <a:srgbClr val="841439"/>
              </a:solidFill>
            </a:endParaRPr>
          </a:p>
          <a:p>
            <a:pPr marL="0" indent="0">
              <a:spcBef>
                <a:spcPts val="544"/>
              </a:spcBef>
            </a:pPr>
            <a:endParaRPr sz="1814" dirty="0"/>
          </a:p>
          <a:p>
            <a:pPr marL="414726" indent="-322565">
              <a:spcBef>
                <a:spcPts val="544"/>
              </a:spcBef>
              <a:buChar char="●"/>
            </a:pPr>
            <a:r>
              <a:rPr lang="zxx" sz="1814"/>
              <a:t>der Linker stellt alles zusammen</a:t>
            </a:r>
            <a:endParaRPr sz="1814" dirty="0"/>
          </a:p>
          <a:p>
            <a:pPr marL="414726" indent="0">
              <a:spcBef>
                <a:spcPts val="544"/>
              </a:spcBef>
            </a:pPr>
            <a:endParaRPr sz="1814" dirty="0"/>
          </a:p>
          <a:p>
            <a:pPr marL="414726" indent="-322565">
              <a:spcBef>
                <a:spcPts val="544"/>
              </a:spcBef>
              <a:buChar char="●"/>
            </a:pPr>
            <a:r>
              <a:rPr lang="zxx" sz="1814" b="1">
                <a:solidFill>
                  <a:srgbClr val="841439"/>
                </a:solidFill>
              </a:rPr>
              <a:t>die statische Verknüpfung (linking)</a:t>
            </a:r>
            <a:r>
              <a:rPr lang="zxx" sz="1814"/>
              <a:t> erfolgt zur Kompilierungszeit und die </a:t>
            </a:r>
            <a:r>
              <a:rPr lang="zxx" sz="1814" b="1">
                <a:solidFill>
                  <a:srgbClr val="841439"/>
                </a:solidFill>
              </a:rPr>
              <a:t>.lib</a:t>
            </a:r>
            <a:r>
              <a:rPr lang="zxx" sz="1814"/>
              <a:t> ist vollständig in der ausführbaren Datei enthalten</a:t>
            </a:r>
            <a:endParaRPr sz="1814" dirty="0"/>
          </a:p>
          <a:p>
            <a:pPr marL="829452" lvl="1" indent="-322565">
              <a:buChar char="○"/>
            </a:pPr>
            <a:r>
              <a:rPr lang="en-US" sz="1814" dirty="0" err="1"/>
              <a:t>verursacht</a:t>
            </a:r>
            <a:r>
              <a:rPr lang="en-US" sz="1814" dirty="0"/>
              <a:t> </a:t>
            </a:r>
            <a:r>
              <a:rPr lang="zxx" sz="1814"/>
              <a:t>eine </a:t>
            </a:r>
            <a:r>
              <a:rPr lang="en-US" sz="1814" dirty="0" err="1"/>
              <a:t>Vergrösserung</a:t>
            </a:r>
            <a:r>
              <a:rPr lang="en-US" sz="1814" dirty="0"/>
              <a:t> </a:t>
            </a:r>
            <a:r>
              <a:rPr lang="zxx" sz="1814"/>
              <a:t>de</a:t>
            </a:r>
            <a:r>
              <a:rPr lang="de-DE" sz="1814" dirty="0" err="1"/>
              <a:t>r</a:t>
            </a:r>
            <a:r>
              <a:rPr lang="zxx" sz="1814"/>
              <a:t> resultierenden ausführbaren Datei</a:t>
            </a:r>
            <a:endParaRPr sz="1814" dirty="0"/>
          </a:p>
          <a:p>
            <a:pPr marL="829452" indent="0">
              <a:spcBef>
                <a:spcPts val="544"/>
              </a:spcBef>
            </a:pPr>
            <a:endParaRPr sz="1814" dirty="0"/>
          </a:p>
          <a:p>
            <a:pPr marL="414726" indent="-322565">
              <a:spcBef>
                <a:spcPts val="544"/>
              </a:spcBef>
              <a:buChar char="●"/>
            </a:pPr>
            <a:r>
              <a:rPr lang="zxx" sz="1814" b="1">
                <a:solidFill>
                  <a:srgbClr val="841439"/>
                </a:solidFill>
              </a:rPr>
              <a:t>die dynamische Verknüpfung</a:t>
            </a:r>
            <a:r>
              <a:rPr lang="zxx" sz="1814"/>
              <a:t> (DLL-Dateien) enthält nur die Informationen, die zur Laufzeit zum Suchen und Laden der DLL benötigt werden, die ein Datenelement oder eine Funktion enthält.</a:t>
            </a:r>
            <a:endParaRPr sz="1814" dirty="0"/>
          </a:p>
          <a:p>
            <a:pPr marL="414726" indent="0">
              <a:spcBef>
                <a:spcPts val="544"/>
              </a:spcBef>
            </a:pPr>
            <a:endParaRPr sz="1814" dirty="0"/>
          </a:p>
        </p:txBody>
      </p:sp>
      <p:sp>
        <p:nvSpPr>
          <p:cNvPr id="296" name="Google Shape;296;p33"/>
          <p:cNvSpPr txBox="1"/>
          <p:nvPr/>
        </p:nvSpPr>
        <p:spPr>
          <a:xfrm>
            <a:off x="425353" y="122164"/>
            <a:ext cx="8322429" cy="25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270" dirty="0" err="1">
                <a:solidFill>
                  <a:srgbClr val="841439"/>
                </a:solidFill>
              </a:rPr>
              <a:t>Modularisierung</a:t>
            </a:r>
            <a:endParaRPr sz="1270" dirty="0">
              <a:solidFill>
                <a:srgbClr val="841439"/>
              </a:solidFill>
            </a:endParaRPr>
          </a:p>
        </p:txBody>
      </p:sp>
      <p:sp>
        <p:nvSpPr>
          <p:cNvPr id="297" name="Google Shape;297;p33"/>
          <p:cNvSpPr txBox="1">
            <a:spLocks noGrp="1"/>
          </p:cNvSpPr>
          <p:nvPr>
            <p:ph type="ftr" idx="11"/>
          </p:nvPr>
        </p:nvSpPr>
        <p:spPr>
          <a:xfrm>
            <a:off x="351691" y="6575456"/>
            <a:ext cx="6880706" cy="13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740" tIns="86740" rIns="86740" bIns="86740" anchor="ctr" anchorCtr="0">
            <a:noAutofit/>
          </a:bodyPr>
          <a:lstStyle/>
          <a:p>
            <a:pPr algn="l"/>
            <a:r>
              <a:rPr lang="zxx"/>
              <a:t>Objektorientierte  Programmierung 2023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41BD2B-CEA3-E246-87D3-7E73AA16F0A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15965" y="7162800"/>
            <a:ext cx="477000" cy="23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zxx" smtClean="0"/>
              <a:pPr/>
              <a:t>23</a:t>
            </a:fld>
            <a:endParaRPr lang="zxx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97BF93AC-9A55-6521-B594-34F2D9E820EB}"/>
              </a:ext>
            </a:extLst>
          </p:cNvPr>
          <p:cNvSpPr txBox="1">
            <a:spLocks/>
          </p:cNvSpPr>
          <p:nvPr/>
        </p:nvSpPr>
        <p:spPr>
          <a:xfrm>
            <a:off x="8359678" y="6508376"/>
            <a:ext cx="432600" cy="20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de" smtClean="0"/>
              <a:pPr/>
              <a:t>23</a:t>
            </a:fld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1734475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"/>
          <p:cNvSpPr txBox="1">
            <a:spLocks noGrp="1"/>
          </p:cNvSpPr>
          <p:nvPr>
            <p:ph type="title"/>
          </p:nvPr>
        </p:nvSpPr>
        <p:spPr>
          <a:xfrm>
            <a:off x="457172" y="273684"/>
            <a:ext cx="8228818" cy="1144834"/>
          </a:xfrm>
          <a:prstGeom prst="rect">
            <a:avLst/>
          </a:prstGeom>
        </p:spPr>
        <p:txBody>
          <a:bodyPr spcFirstLastPara="1" wrap="square" lIns="86740" tIns="86740" rIns="86740" bIns="86740" anchor="ctr" anchorCtr="0">
            <a:noAutofit/>
          </a:bodyPr>
          <a:lstStyle/>
          <a:p>
            <a:r>
              <a:rPr lang="zxx" b="1"/>
              <a:t>Modulare Programme</a:t>
            </a:r>
            <a:endParaRPr b="1" dirty="0"/>
          </a:p>
        </p:txBody>
      </p:sp>
      <p:sp>
        <p:nvSpPr>
          <p:cNvPr id="319" name="Google Shape;319;p36"/>
          <p:cNvSpPr txBox="1">
            <a:spLocks noGrp="1"/>
          </p:cNvSpPr>
          <p:nvPr>
            <p:ph type="body" idx="1"/>
          </p:nvPr>
        </p:nvSpPr>
        <p:spPr>
          <a:xfrm>
            <a:off x="457172" y="1605033"/>
            <a:ext cx="8228818" cy="3977393"/>
          </a:xfrm>
          <a:prstGeom prst="rect">
            <a:avLst/>
          </a:prstGeom>
        </p:spPr>
        <p:txBody>
          <a:bodyPr spcFirstLastPara="1" wrap="square" lIns="86740" tIns="86740" rIns="86740" bIns="86740" anchor="t" anchorCtr="0">
            <a:noAutofit/>
          </a:bodyPr>
          <a:lstStyle/>
          <a:p>
            <a:pPr marL="414726" indent="-322565">
              <a:spcBef>
                <a:spcPts val="544"/>
              </a:spcBef>
              <a:buChar char="●"/>
            </a:pPr>
            <a:r>
              <a:rPr lang="zxx" sz="1814"/>
              <a:t>der Code eines C ++-Programms ist in mehrere Quelldateien aufgeteilt:</a:t>
            </a:r>
            <a:endParaRPr sz="1814" dirty="0"/>
          </a:p>
          <a:p>
            <a:pPr marL="829452" lvl="1" indent="-322565">
              <a:buChar char="○"/>
            </a:pPr>
            <a:r>
              <a:rPr lang="zxx" sz="1814"/>
              <a:t>h-Dateien - enthalten die Funktionsdeklarationen (die Schnittstellen)</a:t>
            </a:r>
            <a:endParaRPr sz="1814" dirty="0"/>
          </a:p>
          <a:p>
            <a:pPr marL="829452" lvl="1" indent="-322565">
              <a:buChar char="○"/>
            </a:pPr>
            <a:r>
              <a:rPr lang="zxx" sz="1814"/>
              <a:t>cpp-Dateien - enthalten die Funktionsimplementierungen</a:t>
            </a:r>
            <a:endParaRPr sz="1814" dirty="0"/>
          </a:p>
          <a:p>
            <a:pPr marL="414726" indent="-322565">
              <a:spcBef>
                <a:spcPts val="0"/>
              </a:spcBef>
              <a:buChar char="●"/>
            </a:pPr>
            <a:r>
              <a:rPr lang="zxx" sz="1814"/>
              <a:t>Vorteil: die .cpp-Dateien können separat kompiliert werden </a:t>
            </a:r>
            <a:endParaRPr sz="1814" dirty="0"/>
          </a:p>
          <a:p>
            <a:pPr marL="829452" lvl="1" indent="-322565">
              <a:buChar char="○"/>
            </a:pPr>
            <a:r>
              <a:rPr lang="zxx" sz="1814"/>
              <a:t>gilt auch für Testing</a:t>
            </a:r>
            <a:endParaRPr sz="1814" dirty="0"/>
          </a:p>
          <a:p>
            <a:pPr marL="829452" indent="0">
              <a:spcBef>
                <a:spcPts val="544"/>
              </a:spcBef>
            </a:pPr>
            <a:endParaRPr sz="1814" dirty="0"/>
          </a:p>
          <a:p>
            <a:pPr marL="414726" indent="-322565">
              <a:spcBef>
                <a:spcPts val="544"/>
              </a:spcBef>
              <a:buChar char="●"/>
            </a:pPr>
            <a:r>
              <a:rPr lang="zxx" sz="1814"/>
              <a:t>immer wenn eine Headerdatei geändert wird, </a:t>
            </a:r>
            <a:r>
              <a:rPr lang="de-DE" sz="1814" dirty="0"/>
              <a:t>müssen </a:t>
            </a:r>
            <a:r>
              <a:rPr lang="zxx" sz="1814"/>
              <a:t>alle Dateien </a:t>
            </a:r>
            <a:r>
              <a:rPr lang="en-US" sz="1814" dirty="0"/>
              <a:t>die </a:t>
            </a:r>
            <a:r>
              <a:rPr lang="en-US" sz="1814" dirty="0" err="1"/>
              <a:t>sie</a:t>
            </a:r>
            <a:r>
              <a:rPr lang="en-US" sz="1814" dirty="0"/>
              <a:t> </a:t>
            </a:r>
            <a:r>
              <a:rPr lang="de-DE" sz="1814" dirty="0"/>
              <a:t>verwenden </a:t>
            </a:r>
            <a:r>
              <a:rPr lang="zxx" sz="1814"/>
              <a:t>(direkt oder indirekt) neu kompiliert werden</a:t>
            </a:r>
            <a:endParaRPr sz="1814" dirty="0"/>
          </a:p>
          <a:p>
            <a:pPr marL="414726" indent="0">
              <a:spcBef>
                <a:spcPts val="544"/>
              </a:spcBef>
            </a:pPr>
            <a:endParaRPr sz="1814" dirty="0"/>
          </a:p>
          <a:p>
            <a:pPr marL="414726" indent="-322565">
              <a:spcBef>
                <a:spcPts val="544"/>
              </a:spcBef>
              <a:buChar char="●"/>
            </a:pPr>
            <a:r>
              <a:rPr lang="zxx" sz="1814"/>
              <a:t>Die Headerdatei ist ein Vertrag zwischen dem Entwickler und dem</a:t>
            </a:r>
            <a:r>
              <a:rPr lang="de-DE" sz="1814" dirty="0"/>
              <a:t> Anwender</a:t>
            </a:r>
            <a:r>
              <a:rPr lang="zxx" sz="1814"/>
              <a:t> einer Bibliothek, die die Datenstrukturen beschreibt und gibt die Argumente und Rückgabewerte für Funktionsaufrufe an</a:t>
            </a:r>
            <a:endParaRPr sz="1814" dirty="0"/>
          </a:p>
          <a:p>
            <a:pPr marL="414726" indent="-322565">
              <a:spcBef>
                <a:spcPts val="544"/>
              </a:spcBef>
              <a:buChar char="●"/>
            </a:pPr>
            <a:r>
              <a:rPr lang="zxx" sz="1814"/>
              <a:t>Der Compiler setzt den Vertrag durch, indem er die Deklarationen für alle Strukturen und Funktionen benötigt, bevor sie verwendet werden</a:t>
            </a:r>
            <a:endParaRPr sz="1814" dirty="0"/>
          </a:p>
          <a:p>
            <a:pPr marL="829452" lvl="1" indent="-322565">
              <a:buChar char="○"/>
            </a:pPr>
            <a:r>
              <a:rPr lang="zxx" sz="1814"/>
              <a:t>Aus diesem Grund muss die Headerdatei </a:t>
            </a:r>
            <a:r>
              <a:rPr lang="de-DE" sz="1814" dirty="0"/>
              <a:t>eingebunden</a:t>
            </a:r>
            <a:r>
              <a:rPr lang="zxx" sz="1814"/>
              <a:t> sein.</a:t>
            </a:r>
            <a:endParaRPr sz="1814" dirty="0"/>
          </a:p>
          <a:p>
            <a:pPr marL="414726" indent="0">
              <a:spcBef>
                <a:spcPts val="544"/>
              </a:spcBef>
            </a:pPr>
            <a:endParaRPr sz="1814" dirty="0"/>
          </a:p>
        </p:txBody>
      </p:sp>
      <p:sp>
        <p:nvSpPr>
          <p:cNvPr id="320" name="Google Shape;320;p36"/>
          <p:cNvSpPr txBox="1"/>
          <p:nvPr/>
        </p:nvSpPr>
        <p:spPr>
          <a:xfrm>
            <a:off x="425353" y="122164"/>
            <a:ext cx="8322429" cy="25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270" dirty="0" err="1">
                <a:solidFill>
                  <a:srgbClr val="841439"/>
                </a:solidFill>
              </a:rPr>
              <a:t>Modularisierung</a:t>
            </a:r>
            <a:endParaRPr sz="1270" dirty="0">
              <a:solidFill>
                <a:srgbClr val="841439"/>
              </a:solidFill>
            </a:endParaRPr>
          </a:p>
        </p:txBody>
      </p:sp>
      <p:sp>
        <p:nvSpPr>
          <p:cNvPr id="321" name="Google Shape;321;p36"/>
          <p:cNvSpPr txBox="1">
            <a:spLocks noGrp="1"/>
          </p:cNvSpPr>
          <p:nvPr>
            <p:ph type="ftr" idx="11"/>
          </p:nvPr>
        </p:nvSpPr>
        <p:spPr>
          <a:xfrm>
            <a:off x="351691" y="6575456"/>
            <a:ext cx="6880706" cy="13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740" tIns="86740" rIns="86740" bIns="86740" anchor="ctr" anchorCtr="0">
            <a:noAutofit/>
          </a:bodyPr>
          <a:lstStyle/>
          <a:p>
            <a:pPr algn="l"/>
            <a:r>
              <a:rPr lang="zxx"/>
              <a:t>Objektorientierte  Programmierung 2023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A0FB65-2A74-5B4C-A071-1C8EB8DC356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15965" y="7162800"/>
            <a:ext cx="477000" cy="23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zxx" smtClean="0"/>
              <a:pPr/>
              <a:t>24</a:t>
            </a:fld>
            <a:endParaRPr lang="zxx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9C5FC880-839B-EB91-631A-B5D6988CB177}"/>
              </a:ext>
            </a:extLst>
          </p:cNvPr>
          <p:cNvSpPr txBox="1">
            <a:spLocks/>
          </p:cNvSpPr>
          <p:nvPr/>
        </p:nvSpPr>
        <p:spPr>
          <a:xfrm>
            <a:off x="8359678" y="6508376"/>
            <a:ext cx="432600" cy="20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de" smtClean="0"/>
              <a:pPr/>
              <a:t>24</a:t>
            </a:fld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2565457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 txBox="1">
            <a:spLocks noGrp="1"/>
          </p:cNvSpPr>
          <p:nvPr>
            <p:ph type="title"/>
          </p:nvPr>
        </p:nvSpPr>
        <p:spPr>
          <a:xfrm>
            <a:off x="457172" y="273684"/>
            <a:ext cx="8228818" cy="1144834"/>
          </a:xfrm>
          <a:prstGeom prst="rect">
            <a:avLst/>
          </a:prstGeom>
        </p:spPr>
        <p:txBody>
          <a:bodyPr spcFirstLastPara="1" wrap="square" lIns="86740" tIns="86740" rIns="86740" bIns="8674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544"/>
              </a:spcBef>
            </a:pPr>
            <a:r>
              <a:rPr lang="zxx" b="1"/>
              <a:t>Präprozessor</a:t>
            </a:r>
            <a:r>
              <a:rPr lang="en-US" b="1" dirty="0" err="1"/>
              <a:t>direktiven</a:t>
            </a:r>
            <a:endParaRPr sz="2540" b="1" dirty="0"/>
          </a:p>
        </p:txBody>
      </p:sp>
      <p:sp>
        <p:nvSpPr>
          <p:cNvPr id="303" name="Google Shape;303;p34"/>
          <p:cNvSpPr txBox="1">
            <a:spLocks noGrp="1"/>
          </p:cNvSpPr>
          <p:nvPr>
            <p:ph type="body" idx="1"/>
          </p:nvPr>
        </p:nvSpPr>
        <p:spPr>
          <a:xfrm>
            <a:off x="457172" y="1605033"/>
            <a:ext cx="8228818" cy="3977393"/>
          </a:xfrm>
          <a:prstGeom prst="rect">
            <a:avLst/>
          </a:prstGeom>
        </p:spPr>
        <p:txBody>
          <a:bodyPr spcFirstLastPara="1" wrap="square" lIns="86740" tIns="86740" rIns="86740" bIns="86740" anchor="t" anchorCtr="0">
            <a:noAutofit/>
          </a:bodyPr>
          <a:lstStyle/>
          <a:p>
            <a:pPr marL="414726" indent="-322565">
              <a:spcBef>
                <a:spcPts val="544"/>
              </a:spcBef>
              <a:buChar char="●"/>
            </a:pPr>
            <a:r>
              <a:rPr lang="de-DE" sz="1814" dirty="0"/>
              <a:t>Anweisungen </a:t>
            </a:r>
            <a:r>
              <a:rPr lang="zxx" sz="1814"/>
              <a:t>denen ein Hash-Zeichen (#) vorangestellt ist, werden vor der Kompilierung vom Präprozessor ausgeführt</a:t>
            </a:r>
            <a:endParaRPr sz="1814" dirty="0"/>
          </a:p>
          <a:p>
            <a:pPr marL="414726" indent="0">
              <a:spcBef>
                <a:spcPts val="544"/>
              </a:spcBef>
            </a:pPr>
            <a:endParaRPr sz="1814" dirty="0"/>
          </a:p>
          <a:p>
            <a:pPr marL="414726" indent="-322565">
              <a:spcBef>
                <a:spcPts val="544"/>
              </a:spcBef>
              <a:buFont typeface="Courier New"/>
              <a:buChar char="●"/>
            </a:pPr>
            <a:r>
              <a:rPr lang="zxx" sz="1814">
                <a:latin typeface="Courier New"/>
                <a:ea typeface="Courier New"/>
                <a:cs typeface="Courier New"/>
                <a:sym typeface="Courier New"/>
              </a:rPr>
              <a:t>#include headerdatei</a:t>
            </a:r>
            <a:endParaRPr sz="1814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829452" lvl="1" indent="-322565">
              <a:buChar char="○"/>
            </a:pPr>
            <a:r>
              <a:rPr lang="zxx" sz="1814"/>
              <a:t>wenn die Headerdatei in </a:t>
            </a:r>
            <a:r>
              <a:rPr lang="zxx" sz="1814" b="1">
                <a:solidFill>
                  <a:srgbClr val="841439"/>
                </a:solidFill>
              </a:rPr>
              <a:t>&lt;&gt;</a:t>
            </a:r>
            <a:r>
              <a:rPr lang="zxx" sz="1814"/>
              <a:t> eingeschlossen ist, wird die Datei in den Systemverzeichnissen durchsucht</a:t>
            </a:r>
            <a:endParaRPr sz="1814" dirty="0"/>
          </a:p>
          <a:p>
            <a:pPr marL="829452" lvl="1" indent="-322565">
              <a:buChar char="○"/>
            </a:pPr>
            <a:r>
              <a:rPr lang="zxx" sz="1814"/>
              <a:t>wenn der Header in </a:t>
            </a:r>
            <a:r>
              <a:rPr lang="zxx" sz="1814" b="1">
                <a:solidFill>
                  <a:srgbClr val="841439"/>
                </a:solidFill>
              </a:rPr>
              <a:t>””</a:t>
            </a:r>
            <a:r>
              <a:rPr lang="zxx" sz="1814"/>
              <a:t> eingeschlossen ist, wird die Datei zuerst im aktuellen Verzeichnis und dann in den Systemverzeichnissen durchsucht</a:t>
            </a:r>
            <a:endParaRPr sz="1814" dirty="0"/>
          </a:p>
          <a:p>
            <a:pPr marL="414726" indent="0">
              <a:spcBef>
                <a:spcPts val="544"/>
              </a:spcBef>
            </a:pPr>
            <a:endParaRPr sz="1814" dirty="0"/>
          </a:p>
          <a:p>
            <a:pPr marL="414726" indent="-322565">
              <a:spcBef>
                <a:spcPts val="544"/>
              </a:spcBef>
              <a:buFont typeface="Courier New"/>
              <a:buChar char="●"/>
            </a:pPr>
            <a:r>
              <a:rPr lang="zxx" sz="1814">
                <a:latin typeface="Courier New"/>
                <a:ea typeface="Courier New"/>
                <a:cs typeface="Courier New"/>
                <a:sym typeface="Courier New"/>
              </a:rPr>
              <a:t>#define </a:t>
            </a:r>
            <a:r>
              <a:rPr lang="de-DE" sz="1814" dirty="0" err="1">
                <a:latin typeface="Courier New"/>
                <a:ea typeface="Courier New"/>
                <a:cs typeface="Courier New"/>
                <a:sym typeface="Courier New"/>
              </a:rPr>
              <a:t>macro</a:t>
            </a:r>
            <a:r>
              <a:rPr lang="zxx" sz="1814">
                <a:latin typeface="Courier New"/>
                <a:ea typeface="Courier New"/>
                <a:cs typeface="Courier New"/>
                <a:sym typeface="Courier New"/>
              </a:rPr>
              <a:t> replacement</a:t>
            </a:r>
            <a:endParaRPr sz="1814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829452" lvl="1" indent="-322565">
              <a:buChar char="○"/>
            </a:pPr>
            <a:r>
              <a:rPr lang="zxx" sz="1814"/>
              <a:t>jedes Auftreten des </a:t>
            </a:r>
            <a:r>
              <a:rPr lang="de-DE" sz="1814" dirty="0" err="1">
                <a:latin typeface="Courier New"/>
                <a:ea typeface="Courier New"/>
                <a:cs typeface="Courier New"/>
                <a:sym typeface="Courier New"/>
              </a:rPr>
              <a:t>macro</a:t>
            </a:r>
            <a:r>
              <a:rPr lang="zxx" sz="1814"/>
              <a:t> im Code wird durch </a:t>
            </a:r>
            <a:r>
              <a:rPr lang="zxx" sz="1814">
                <a:latin typeface="Courier New"/>
                <a:ea typeface="Courier New"/>
                <a:cs typeface="Courier New"/>
                <a:sym typeface="Courier New"/>
              </a:rPr>
              <a:t>replacement</a:t>
            </a:r>
            <a:r>
              <a:rPr lang="zxx" sz="1814"/>
              <a:t> ersetzt</a:t>
            </a:r>
            <a:endParaRPr sz="1814" dirty="0"/>
          </a:p>
          <a:p>
            <a:pPr marL="829452" lvl="1" indent="-322565">
              <a:buChar char="○"/>
            </a:pPr>
            <a:r>
              <a:rPr lang="zxx" sz="1814"/>
              <a:t>zB ein Mechanismus für </a:t>
            </a:r>
            <a:r>
              <a:rPr lang="de-DE" sz="1814" dirty="0" err="1"/>
              <a:t>platformabhängige</a:t>
            </a:r>
            <a:r>
              <a:rPr lang="de-DE" sz="1814" dirty="0"/>
              <a:t> </a:t>
            </a:r>
            <a:r>
              <a:rPr lang="de-DE" sz="1814" dirty="0" err="1"/>
              <a:t>Compilierung</a:t>
            </a:r>
            <a:r>
              <a:rPr lang="de-DE" sz="1814" dirty="0"/>
              <a:t> </a:t>
            </a:r>
          </a:p>
          <a:p>
            <a:pPr marL="829452" lvl="1" indent="-322565">
              <a:buChar char="○"/>
            </a:pPr>
            <a:r>
              <a:rPr lang="en-US" sz="1814" dirty="0"/>
              <a:t>Achtung: k</a:t>
            </a:r>
            <a:r>
              <a:rPr lang="zxx" sz="1814"/>
              <a:t>eine gute Idee </a:t>
            </a:r>
            <a:r>
              <a:rPr lang="en-US" sz="1814" dirty="0" err="1"/>
              <a:t>für</a:t>
            </a:r>
            <a:r>
              <a:rPr lang="en-US" sz="1814" dirty="0"/>
              <a:t> </a:t>
            </a:r>
            <a:r>
              <a:rPr lang="en-US" sz="1814" dirty="0" err="1"/>
              <a:t>Konstante</a:t>
            </a:r>
            <a:r>
              <a:rPr lang="en-US" sz="1814" dirty="0"/>
              <a:t>! (</a:t>
            </a:r>
            <a:r>
              <a:rPr lang="en-US" sz="1814" dirty="0" err="1"/>
              <a:t>nicht</a:t>
            </a:r>
            <a:r>
              <a:rPr lang="en-US" sz="1814" dirty="0"/>
              <a:t> </a:t>
            </a:r>
            <a:r>
              <a:rPr lang="en-US" sz="1814" dirty="0" err="1"/>
              <a:t>typsicher</a:t>
            </a:r>
            <a:r>
              <a:rPr lang="en-US" sz="1814" dirty="0"/>
              <a:t>)</a:t>
            </a:r>
            <a:endParaRPr sz="1814" dirty="0"/>
          </a:p>
          <a:p>
            <a:pPr marL="0" indent="0">
              <a:spcBef>
                <a:spcPts val="544"/>
              </a:spcBef>
            </a:pPr>
            <a:endParaRPr sz="1814" dirty="0"/>
          </a:p>
        </p:txBody>
      </p:sp>
      <p:sp>
        <p:nvSpPr>
          <p:cNvPr id="304" name="Google Shape;304;p34"/>
          <p:cNvSpPr txBox="1"/>
          <p:nvPr/>
        </p:nvSpPr>
        <p:spPr>
          <a:xfrm>
            <a:off x="425353" y="122164"/>
            <a:ext cx="8322429" cy="25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270" dirty="0" err="1">
                <a:solidFill>
                  <a:srgbClr val="841439"/>
                </a:solidFill>
              </a:rPr>
              <a:t>Modularisierung</a:t>
            </a:r>
            <a:endParaRPr sz="1270" dirty="0">
              <a:solidFill>
                <a:srgbClr val="841439"/>
              </a:solidFill>
            </a:endParaRPr>
          </a:p>
        </p:txBody>
      </p:sp>
      <p:sp>
        <p:nvSpPr>
          <p:cNvPr id="305" name="Google Shape;305;p34"/>
          <p:cNvSpPr txBox="1">
            <a:spLocks noGrp="1"/>
          </p:cNvSpPr>
          <p:nvPr>
            <p:ph type="ftr" idx="11"/>
          </p:nvPr>
        </p:nvSpPr>
        <p:spPr>
          <a:xfrm>
            <a:off x="351691" y="6575456"/>
            <a:ext cx="6880706" cy="13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740" tIns="86740" rIns="86740" bIns="86740" anchor="ctr" anchorCtr="0">
            <a:noAutofit/>
          </a:bodyPr>
          <a:lstStyle/>
          <a:p>
            <a:pPr algn="l"/>
            <a:r>
              <a:rPr lang="zxx"/>
              <a:t>Objektorientierte  Programmierung 2023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F9712E-ACA7-2547-A388-1DB6766FFFE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15965" y="7162800"/>
            <a:ext cx="477000" cy="23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zxx" smtClean="0"/>
              <a:pPr/>
              <a:t>25</a:t>
            </a:fld>
            <a:endParaRPr lang="zxx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6098D189-7475-72A7-0824-96EF9BFFF274}"/>
              </a:ext>
            </a:extLst>
          </p:cNvPr>
          <p:cNvSpPr txBox="1">
            <a:spLocks/>
          </p:cNvSpPr>
          <p:nvPr/>
        </p:nvSpPr>
        <p:spPr>
          <a:xfrm>
            <a:off x="8359678" y="6508376"/>
            <a:ext cx="432600" cy="20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de" smtClean="0"/>
              <a:pPr/>
              <a:t>25</a:t>
            </a:fld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2252073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 txBox="1">
            <a:spLocks noGrp="1"/>
          </p:cNvSpPr>
          <p:nvPr>
            <p:ph type="title"/>
          </p:nvPr>
        </p:nvSpPr>
        <p:spPr>
          <a:xfrm>
            <a:off x="457172" y="273684"/>
            <a:ext cx="8228818" cy="1144834"/>
          </a:xfrm>
          <a:prstGeom prst="rect">
            <a:avLst/>
          </a:prstGeom>
        </p:spPr>
        <p:txBody>
          <a:bodyPr spcFirstLastPara="1" wrap="square" lIns="86740" tIns="86740" rIns="86740" bIns="8674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544"/>
              </a:spcBef>
              <a:buSzPts val="1100"/>
            </a:pPr>
            <a:r>
              <a:rPr lang="zxx" b="1"/>
              <a:t>Präprozessor</a:t>
            </a:r>
            <a:r>
              <a:rPr lang="en-US" b="1" dirty="0" err="1"/>
              <a:t>direktiven</a:t>
            </a:r>
            <a:endParaRPr sz="2540" b="1" dirty="0"/>
          </a:p>
        </p:txBody>
      </p:sp>
      <p:sp>
        <p:nvSpPr>
          <p:cNvPr id="311" name="Google Shape;311;p35"/>
          <p:cNvSpPr txBox="1">
            <a:spLocks noGrp="1"/>
          </p:cNvSpPr>
          <p:nvPr>
            <p:ph type="body" idx="1"/>
          </p:nvPr>
        </p:nvSpPr>
        <p:spPr>
          <a:xfrm>
            <a:off x="457172" y="1418518"/>
            <a:ext cx="8228818" cy="3977393"/>
          </a:xfrm>
          <a:prstGeom prst="rect">
            <a:avLst/>
          </a:prstGeom>
        </p:spPr>
        <p:txBody>
          <a:bodyPr spcFirstLastPara="1" wrap="square" lIns="86740" tIns="86740" rIns="86740" bIns="86740" anchor="t" anchorCtr="0">
            <a:noAutofit/>
          </a:bodyPr>
          <a:lstStyle/>
          <a:p>
            <a:pPr marL="414726" indent="-322565">
              <a:spcBef>
                <a:spcPts val="1089"/>
              </a:spcBef>
              <a:buChar char="●"/>
            </a:pPr>
            <a:r>
              <a:rPr lang="zxx" sz="1814">
                <a:latin typeface="Courier New"/>
                <a:ea typeface="Courier New"/>
                <a:cs typeface="Courier New"/>
                <a:sym typeface="Courier New"/>
              </a:rPr>
              <a:t>#ifdef Macro, ..., # endif </a:t>
            </a:r>
            <a:endParaRPr sz="1814" dirty="0"/>
          </a:p>
          <a:p>
            <a:pPr marL="829452" lvl="1" indent="-322565">
              <a:spcBef>
                <a:spcPts val="1089"/>
              </a:spcBef>
              <a:buChar char="○"/>
            </a:pPr>
            <a:r>
              <a:rPr lang="zxx" sz="1814"/>
              <a:t>der Codeabschnitt zwischen diese beiden Anweisungen wird nur kompiliert, wenn das angegebene Macro definiert wurd</a:t>
            </a:r>
            <a:r>
              <a:rPr lang="de-DE" sz="1814" dirty="0" err="1"/>
              <a:t>e</a:t>
            </a:r>
            <a:endParaRPr sz="1814" dirty="0"/>
          </a:p>
          <a:p>
            <a:pPr marL="414726" indent="-322565">
              <a:spcBef>
                <a:spcPts val="1089"/>
              </a:spcBef>
              <a:buChar char="●"/>
            </a:pPr>
            <a:r>
              <a:rPr lang="zxx" sz="1814">
                <a:latin typeface="Courier New"/>
                <a:ea typeface="Courier New"/>
                <a:cs typeface="Courier New"/>
                <a:sym typeface="Courier New"/>
              </a:rPr>
              <a:t>#if</a:t>
            </a:r>
            <a:r>
              <a:rPr lang="zxx" sz="1814" u="sng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zxx" sz="1814">
                <a:latin typeface="Courier New"/>
                <a:ea typeface="Courier New"/>
                <a:cs typeface="Courier New"/>
                <a:sym typeface="Courier New"/>
              </a:rPr>
              <a:t>def Macro, ..., # endif</a:t>
            </a:r>
            <a:endParaRPr sz="1814" dirty="0"/>
          </a:p>
          <a:p>
            <a:pPr marL="829452" lvl="1" indent="-322565">
              <a:spcBef>
                <a:spcPts val="1089"/>
              </a:spcBef>
              <a:buChar char="○"/>
            </a:pPr>
            <a:r>
              <a:rPr lang="zxx" sz="1814"/>
              <a:t>der Codeabschnitt zwischen Diese beiden Anweisungen wird nur kompiliert, wenn das angegebene Macro </a:t>
            </a:r>
            <a:r>
              <a:rPr lang="zxx" sz="1814" b="1">
                <a:solidFill>
                  <a:srgbClr val="A31515"/>
                </a:solidFill>
              </a:rPr>
              <a:t>nicht</a:t>
            </a:r>
            <a:r>
              <a:rPr lang="zxx" sz="1814"/>
              <a:t> definiert wurde</a:t>
            </a:r>
            <a:endParaRPr sz="1814" dirty="0"/>
          </a:p>
          <a:p>
            <a:pPr marL="414726" indent="-322565">
              <a:spcBef>
                <a:spcPts val="1089"/>
              </a:spcBef>
              <a:buChar char="●"/>
            </a:pPr>
            <a:r>
              <a:rPr lang="zxx" sz="1814">
                <a:latin typeface="Courier New"/>
                <a:ea typeface="Courier New"/>
                <a:cs typeface="Courier New"/>
                <a:sym typeface="Courier New"/>
              </a:rPr>
              <a:t>#ifndef #define </a:t>
            </a:r>
            <a:r>
              <a:rPr lang="zxx" sz="1814"/>
              <a:t>und</a:t>
            </a:r>
            <a:r>
              <a:rPr lang="zxx" sz="1814">
                <a:latin typeface="Courier New"/>
                <a:ea typeface="Courier New"/>
                <a:cs typeface="Courier New"/>
                <a:sym typeface="Courier New"/>
              </a:rPr>
              <a:t> #endif</a:t>
            </a:r>
            <a:r>
              <a:rPr lang="zxx" sz="1814"/>
              <a:t> können als </a:t>
            </a:r>
            <a:r>
              <a:rPr lang="zxx" sz="1814" b="1">
                <a:solidFill>
                  <a:srgbClr val="841439"/>
                </a:solidFill>
              </a:rPr>
              <a:t>Include-Guards</a:t>
            </a:r>
            <a:r>
              <a:rPr lang="zxx" sz="1814"/>
              <a:t> verwendet werden</a:t>
            </a:r>
            <a:endParaRPr sz="1814" dirty="0"/>
          </a:p>
          <a:p>
            <a:pPr marL="414726" indent="-322565">
              <a:spcBef>
                <a:spcPts val="1089"/>
              </a:spcBef>
              <a:buChar char="●"/>
            </a:pPr>
            <a:r>
              <a:rPr lang="zxx" sz="1814"/>
              <a:t>Include-Guards </a:t>
            </a:r>
            <a:r>
              <a:rPr lang="de-DE" sz="1814" dirty="0"/>
              <a:t>helfen</a:t>
            </a:r>
            <a:r>
              <a:rPr lang="zxx" sz="1814"/>
              <a:t> </a:t>
            </a:r>
            <a:r>
              <a:rPr lang="zxx" sz="1814" b="1">
                <a:solidFill>
                  <a:srgbClr val="841439"/>
                </a:solidFill>
              </a:rPr>
              <a:t>mehrfach includes </a:t>
            </a:r>
            <a:r>
              <a:rPr lang="zxx" sz="1814"/>
              <a:t>zu vermeiden, wenn </a:t>
            </a:r>
            <a:r>
              <a:rPr lang="de-DE" sz="1814" dirty="0"/>
              <a:t>eine Datei von mehreren Modulen gebraucht wird</a:t>
            </a:r>
            <a:endParaRPr sz="1814" dirty="0"/>
          </a:p>
          <a:p>
            <a:pPr marL="829452" lvl="1" indent="-322565">
              <a:spcBef>
                <a:spcPts val="1089"/>
              </a:spcBef>
              <a:buChar char="○"/>
            </a:pPr>
            <a:r>
              <a:rPr lang="de-DE" sz="1814" dirty="0"/>
              <a:t>Verursachen</a:t>
            </a:r>
            <a:r>
              <a:rPr lang="de-DE" sz="1814" b="1" dirty="0">
                <a:solidFill>
                  <a:schemeClr val="accent2"/>
                </a:solidFill>
              </a:rPr>
              <a:t> </a:t>
            </a:r>
            <a:r>
              <a:rPr lang="zxx" sz="1814"/>
              <a:t>Kompilationsfehler (One Definition Rule)</a:t>
            </a:r>
            <a:endParaRPr sz="1814" dirty="0"/>
          </a:p>
          <a:p>
            <a:pPr lvl="1" indent="-322565">
              <a:spcBef>
                <a:spcPts val="1089"/>
              </a:spcBef>
              <a:buFont typeface="Courier New"/>
              <a:buChar char="○"/>
            </a:pPr>
            <a:r>
              <a:rPr lang="zxx" sz="1814">
                <a:latin typeface="Courier New"/>
                <a:ea typeface="Courier New"/>
                <a:cs typeface="Courier New"/>
                <a:sym typeface="Courier New"/>
              </a:rPr>
              <a:t>#pragma once</a:t>
            </a:r>
            <a:r>
              <a:rPr lang="zxx" sz="1814"/>
              <a:t> </a:t>
            </a:r>
            <a:r>
              <a:rPr lang="de-DE" sz="1814" dirty="0"/>
              <a:t>direktive (in Headerdatei) verhindert mehrfaches einfügen</a:t>
            </a:r>
            <a:endParaRPr sz="1814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35"/>
          <p:cNvSpPr txBox="1"/>
          <p:nvPr/>
        </p:nvSpPr>
        <p:spPr>
          <a:xfrm>
            <a:off x="425353" y="122164"/>
            <a:ext cx="8322429" cy="25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270" dirty="0" err="1">
                <a:solidFill>
                  <a:srgbClr val="841439"/>
                </a:solidFill>
              </a:rPr>
              <a:t>Modularisierung</a:t>
            </a:r>
            <a:endParaRPr sz="1270" dirty="0">
              <a:solidFill>
                <a:srgbClr val="841439"/>
              </a:solidFill>
            </a:endParaRPr>
          </a:p>
        </p:txBody>
      </p:sp>
      <p:sp>
        <p:nvSpPr>
          <p:cNvPr id="313" name="Google Shape;313;p35"/>
          <p:cNvSpPr txBox="1">
            <a:spLocks noGrp="1"/>
          </p:cNvSpPr>
          <p:nvPr>
            <p:ph type="ftr" idx="11"/>
          </p:nvPr>
        </p:nvSpPr>
        <p:spPr>
          <a:xfrm>
            <a:off x="351691" y="6575456"/>
            <a:ext cx="6880706" cy="13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740" tIns="86740" rIns="86740" bIns="86740" anchor="ctr" anchorCtr="0">
            <a:noAutofit/>
          </a:bodyPr>
          <a:lstStyle/>
          <a:p>
            <a:pPr algn="l"/>
            <a:r>
              <a:rPr lang="zxx"/>
              <a:t>Objektorientierte  Programmierung 2023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4A63C2-AF94-2247-A21A-508067CC900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15965" y="7162800"/>
            <a:ext cx="477000" cy="23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zxx" smtClean="0"/>
              <a:pPr/>
              <a:t>26</a:t>
            </a:fld>
            <a:endParaRPr lang="zxx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65EE21D-73F3-2313-D5CB-0EEDD4E2FB85}"/>
              </a:ext>
            </a:extLst>
          </p:cNvPr>
          <p:cNvSpPr txBox="1">
            <a:spLocks/>
          </p:cNvSpPr>
          <p:nvPr/>
        </p:nvSpPr>
        <p:spPr>
          <a:xfrm>
            <a:off x="8359678" y="6508376"/>
            <a:ext cx="432600" cy="20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de" smtClean="0"/>
              <a:pPr/>
              <a:t>26</a:t>
            </a:fld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1684277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94B9-3760-2842-86C8-C5444665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50" y="2856583"/>
            <a:ext cx="8228818" cy="1144834"/>
          </a:xfrm>
        </p:spPr>
        <p:txBody>
          <a:bodyPr/>
          <a:lstStyle/>
          <a:p>
            <a:r>
              <a:rPr lang="en-US" sz="8708" b="1" dirty="0" err="1">
                <a:latin typeface="Bradley Hand ITC" panose="03070402050302030203" pitchFamily="66" charset="77"/>
              </a:rPr>
              <a:t>Testen</a:t>
            </a:r>
            <a:endParaRPr lang="en-US" sz="8708" b="1" dirty="0">
              <a:latin typeface="Bradley Hand ITC" panose="03070402050302030203" pitchFamily="66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BF442-1853-864C-9780-99AE3DFE466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15965" y="7162800"/>
            <a:ext cx="477000" cy="23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zxx" smtClean="0"/>
              <a:pPr/>
              <a:t>27</a:t>
            </a:fld>
            <a:endParaRPr lang="zxx"/>
          </a:p>
        </p:txBody>
      </p:sp>
      <p:sp>
        <p:nvSpPr>
          <p:cNvPr id="5" name="Google Shape;179;p19">
            <a:extLst>
              <a:ext uri="{FF2B5EF4-FFF2-40B4-BE49-F238E27FC236}">
                <a16:creationId xmlns:a16="http://schemas.microsoft.com/office/drawing/2014/main" id="{6E64D76D-3FCF-0245-AB4D-AD0EBCA448FF}"/>
              </a:ext>
            </a:extLst>
          </p:cNvPr>
          <p:cNvSpPr txBox="1"/>
          <p:nvPr/>
        </p:nvSpPr>
        <p:spPr>
          <a:xfrm>
            <a:off x="363190" y="6567961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5FD84D72-FCFC-1A41-BBE4-F6C738A708DB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359678" y="6508376"/>
            <a:ext cx="432600" cy="204210"/>
          </a:xfrm>
        </p:spPr>
        <p:txBody>
          <a:bodyPr/>
          <a:lstStyle/>
          <a:p>
            <a:fld id="{00000000-1234-1234-1234-123412341234}" type="slidenum">
              <a:rPr lang="de" smtClean="0"/>
              <a:pPr/>
              <a:t>27</a:t>
            </a:fld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2551444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>
            <a:spLocks noGrp="1"/>
          </p:cNvSpPr>
          <p:nvPr>
            <p:ph type="title"/>
          </p:nvPr>
        </p:nvSpPr>
        <p:spPr>
          <a:xfrm>
            <a:off x="457172" y="273684"/>
            <a:ext cx="8228818" cy="1144834"/>
          </a:xfrm>
          <a:prstGeom prst="rect">
            <a:avLst/>
          </a:prstGeom>
        </p:spPr>
        <p:txBody>
          <a:bodyPr spcFirstLastPara="1" wrap="square" lIns="86740" tIns="86740" rIns="86740" bIns="86740" anchor="ctr" anchorCtr="0">
            <a:noAutofit/>
          </a:bodyPr>
          <a:lstStyle/>
          <a:p>
            <a:r>
              <a:rPr lang="de-DE" b="1" dirty="0"/>
              <a:t>Teststrategien </a:t>
            </a:r>
            <a:r>
              <a:rPr lang="ro-RO" b="1" dirty="0" err="1"/>
              <a:t>für</a:t>
            </a:r>
            <a:r>
              <a:rPr lang="ro-RO" b="1" dirty="0"/>
              <a:t> </a:t>
            </a:r>
            <a:r>
              <a:rPr lang="ro-RO" b="1" dirty="0" err="1"/>
              <a:t>Programme</a:t>
            </a:r>
            <a:endParaRPr b="1" dirty="0"/>
          </a:p>
        </p:txBody>
      </p:sp>
      <p:sp>
        <p:nvSpPr>
          <p:cNvPr id="236" name="Google Shape;236;p26"/>
          <p:cNvSpPr txBox="1">
            <a:spLocks noGrp="1"/>
          </p:cNvSpPr>
          <p:nvPr>
            <p:ph type="body" idx="1"/>
          </p:nvPr>
        </p:nvSpPr>
        <p:spPr>
          <a:xfrm>
            <a:off x="457172" y="1418518"/>
            <a:ext cx="8098999" cy="4163909"/>
          </a:xfrm>
          <a:prstGeom prst="rect">
            <a:avLst/>
          </a:prstGeom>
        </p:spPr>
        <p:txBody>
          <a:bodyPr spcFirstLastPara="1" wrap="square" lIns="86740" tIns="86740" rIns="86740" bIns="86740" anchor="t" anchorCtr="0">
            <a:noAutofit/>
          </a:bodyPr>
          <a:lstStyle/>
          <a:p>
            <a:pPr marL="549361" indent="-457200">
              <a:spcBef>
                <a:spcPts val="544"/>
              </a:spcBef>
              <a:buFont typeface="+mj-lt"/>
              <a:buAutoNum type="alphaUcPeriod"/>
            </a:pPr>
            <a:r>
              <a:rPr lang="en-GB" b="1" dirty="0" err="1"/>
              <a:t>Manuelles</a:t>
            </a:r>
            <a:r>
              <a:rPr lang="en-GB" b="1" dirty="0"/>
              <a:t> </a:t>
            </a:r>
            <a:r>
              <a:rPr lang="en-GB" b="1" dirty="0" err="1"/>
              <a:t>Testen</a:t>
            </a:r>
            <a:r>
              <a:rPr lang="en-GB" b="1" dirty="0"/>
              <a:t>:</a:t>
            </a:r>
          </a:p>
          <a:p>
            <a:pPr marL="871926" lvl="1" indent="-322565">
              <a:spcBef>
                <a:spcPts val="544"/>
              </a:spcBef>
              <a:buChar char="●"/>
            </a:pPr>
            <a:r>
              <a:rPr lang="en-GB" dirty="0" err="1"/>
              <a:t>Benutzer</a:t>
            </a:r>
            <a:r>
              <a:rPr lang="en-GB" dirty="0"/>
              <a:t> </a:t>
            </a:r>
            <a:r>
              <a:rPr lang="en-GB" dirty="0" err="1"/>
              <a:t>macht</a:t>
            </a:r>
            <a:r>
              <a:rPr lang="en-GB" dirty="0"/>
              <a:t> </a:t>
            </a:r>
            <a:r>
              <a:rPr lang="en-GB" dirty="0" err="1"/>
              <a:t>vorgeschriebene</a:t>
            </a:r>
            <a:r>
              <a:rPr lang="en-GB" dirty="0"/>
              <a:t> </a:t>
            </a:r>
            <a:r>
              <a:rPr lang="en-GB" dirty="0" err="1"/>
              <a:t>Eingabe</a:t>
            </a:r>
            <a:endParaRPr lang="en-GB" dirty="0"/>
          </a:p>
          <a:p>
            <a:pPr marL="871926" lvl="1" indent="-322565">
              <a:spcBef>
                <a:spcPts val="544"/>
              </a:spcBef>
              <a:buChar char="●"/>
            </a:pPr>
            <a:r>
              <a:rPr lang="en-GB" dirty="0" err="1"/>
              <a:t>Benutzer</a:t>
            </a:r>
            <a:r>
              <a:rPr lang="en-GB" dirty="0"/>
              <a:t> </a:t>
            </a:r>
            <a:r>
              <a:rPr lang="en-GB" dirty="0" err="1"/>
              <a:t>überprüft</a:t>
            </a:r>
            <a:r>
              <a:rPr lang="en-GB" dirty="0"/>
              <a:t> </a:t>
            </a:r>
            <a:r>
              <a:rPr lang="en-GB" dirty="0" err="1"/>
              <a:t>ob</a:t>
            </a:r>
            <a:r>
              <a:rPr lang="en-GB" dirty="0"/>
              <a:t> das </a:t>
            </a:r>
            <a:r>
              <a:rPr lang="en-GB" dirty="0" err="1"/>
              <a:t>Programm</a:t>
            </a:r>
            <a:r>
              <a:rPr lang="en-GB" dirty="0"/>
              <a:t> die </a:t>
            </a:r>
            <a:r>
              <a:rPr lang="en-GB" dirty="0" err="1"/>
              <a:t>erwartete</a:t>
            </a:r>
            <a:r>
              <a:rPr lang="en-GB" dirty="0"/>
              <a:t> </a:t>
            </a:r>
            <a:r>
              <a:rPr lang="en-GB" dirty="0" err="1"/>
              <a:t>Ausgabe</a:t>
            </a:r>
            <a:r>
              <a:rPr lang="en-GB" dirty="0"/>
              <a:t> </a:t>
            </a:r>
            <a:r>
              <a:rPr lang="en-GB" dirty="0" err="1"/>
              <a:t>erzeugt</a:t>
            </a:r>
            <a:endParaRPr lang="en-GB" dirty="0"/>
          </a:p>
          <a:p>
            <a:pPr marL="871926" lvl="1" indent="-322565">
              <a:spcBef>
                <a:spcPts val="544"/>
              </a:spcBef>
              <a:buChar char="●"/>
            </a:pPr>
            <a:endParaRPr lang="en-GB" dirty="0"/>
          </a:p>
          <a:p>
            <a:pPr marL="549361" indent="-457200">
              <a:spcBef>
                <a:spcPts val="544"/>
              </a:spcBef>
              <a:buFont typeface="+mj-lt"/>
              <a:buAutoNum type="alphaUcPeriod"/>
            </a:pPr>
            <a:r>
              <a:rPr lang="en-GB" b="1" dirty="0" err="1"/>
              <a:t>Automatisches</a:t>
            </a:r>
            <a:r>
              <a:rPr lang="en-GB" b="1" dirty="0"/>
              <a:t> </a:t>
            </a:r>
            <a:r>
              <a:rPr lang="en-GB" b="1" dirty="0" err="1"/>
              <a:t>Testen</a:t>
            </a:r>
            <a:r>
              <a:rPr lang="en-GB" b="1" dirty="0"/>
              <a:t>:</a:t>
            </a:r>
          </a:p>
          <a:p>
            <a:pPr marL="871926" lvl="1" indent="-322565">
              <a:spcBef>
                <a:spcPts val="544"/>
              </a:spcBef>
              <a:buChar char="●"/>
            </a:pPr>
            <a:r>
              <a:rPr lang="en-GB" dirty="0" err="1"/>
              <a:t>Programmierer</a:t>
            </a:r>
            <a:r>
              <a:rPr lang="en-GB" dirty="0"/>
              <a:t> </a:t>
            </a:r>
            <a:r>
              <a:rPr lang="en-GB" dirty="0" err="1"/>
              <a:t>schreibt</a:t>
            </a:r>
            <a:r>
              <a:rPr lang="en-GB" dirty="0"/>
              <a:t> extra Code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Programmteile</a:t>
            </a:r>
            <a:r>
              <a:rPr lang="en-GB" dirty="0"/>
              <a:t> (Module, </a:t>
            </a:r>
            <a:r>
              <a:rPr lang="en-GB" dirty="0" err="1"/>
              <a:t>Funktionen</a:t>
            </a:r>
            <a:r>
              <a:rPr lang="en-GB" dirty="0"/>
              <a:t>)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b="1" dirty="0">
                <a:sym typeface="Wingdings" pitchFamily="2" charset="2"/>
              </a:rPr>
              <a:t>UNIT Testing</a:t>
            </a:r>
            <a:endParaRPr lang="en-GB" b="1" dirty="0"/>
          </a:p>
          <a:p>
            <a:pPr marL="871926" lvl="1" indent="-322565">
              <a:spcBef>
                <a:spcPts val="544"/>
              </a:spcBef>
              <a:buChar char="●"/>
            </a:pPr>
            <a:r>
              <a:rPr lang="en-GB" dirty="0" err="1"/>
              <a:t>Testcode</a:t>
            </a:r>
            <a:r>
              <a:rPr lang="en-GB" dirty="0"/>
              <a:t> </a:t>
            </a:r>
            <a:r>
              <a:rPr lang="en-GB" dirty="0" err="1"/>
              <a:t>ruft</a:t>
            </a:r>
            <a:r>
              <a:rPr lang="en-GB" dirty="0"/>
              <a:t> </a:t>
            </a:r>
            <a:r>
              <a:rPr lang="en-GB" dirty="0" err="1"/>
              <a:t>Funktionen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vorgeschriebener</a:t>
            </a:r>
            <a:r>
              <a:rPr lang="en-GB" dirty="0"/>
              <a:t> </a:t>
            </a:r>
            <a:r>
              <a:rPr lang="en-GB" dirty="0" err="1"/>
              <a:t>Eingabe</a:t>
            </a:r>
            <a:r>
              <a:rPr lang="en-GB" dirty="0"/>
              <a:t> auf</a:t>
            </a:r>
          </a:p>
          <a:p>
            <a:pPr marL="871926" lvl="1" indent="-322565">
              <a:spcBef>
                <a:spcPts val="544"/>
              </a:spcBef>
              <a:buChar char="●"/>
            </a:pPr>
            <a:r>
              <a:rPr lang="en-GB" dirty="0" err="1"/>
              <a:t>Testcode</a:t>
            </a:r>
            <a:r>
              <a:rPr lang="en-GB" dirty="0"/>
              <a:t> </a:t>
            </a:r>
            <a:r>
              <a:rPr lang="en-GB" dirty="0" err="1"/>
              <a:t>überprüft</a:t>
            </a:r>
            <a:r>
              <a:rPr lang="en-GB" dirty="0"/>
              <a:t>, </a:t>
            </a:r>
            <a:r>
              <a:rPr lang="en-GB" dirty="0" err="1"/>
              <a:t>ob</a:t>
            </a:r>
            <a:r>
              <a:rPr lang="en-GB" dirty="0"/>
              <a:t> die </a:t>
            </a:r>
            <a:r>
              <a:rPr lang="en-GB" dirty="0" err="1"/>
              <a:t>Rückgabe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erwarteten</a:t>
            </a:r>
            <a:r>
              <a:rPr lang="en-GB" dirty="0"/>
              <a:t> </a:t>
            </a:r>
            <a:r>
              <a:rPr lang="en-GB" dirty="0" err="1"/>
              <a:t>Ergebnis</a:t>
            </a:r>
            <a:r>
              <a:rPr lang="en-GB" dirty="0"/>
              <a:t> </a:t>
            </a:r>
            <a:r>
              <a:rPr lang="en-GB" dirty="0" err="1"/>
              <a:t>entspricht</a:t>
            </a:r>
            <a:endParaRPr lang="en-GB" dirty="0"/>
          </a:p>
        </p:txBody>
      </p:sp>
      <p:sp>
        <p:nvSpPr>
          <p:cNvPr id="237" name="Google Shape;237;p26"/>
          <p:cNvSpPr txBox="1"/>
          <p:nvPr/>
        </p:nvSpPr>
        <p:spPr>
          <a:xfrm>
            <a:off x="425353" y="122164"/>
            <a:ext cx="8322429" cy="25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270" dirty="0" err="1">
                <a:solidFill>
                  <a:srgbClr val="841439"/>
                </a:solidFill>
              </a:rPr>
              <a:t>Testen</a:t>
            </a:r>
            <a:endParaRPr sz="1270" dirty="0">
              <a:solidFill>
                <a:srgbClr val="841439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8A6E31-4FA6-B54F-BABE-5C918BD250A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15965" y="7162800"/>
            <a:ext cx="477000" cy="23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zxx" smtClean="0"/>
              <a:pPr/>
              <a:t>28</a:t>
            </a:fld>
            <a:endParaRPr lang="zxx"/>
          </a:p>
        </p:txBody>
      </p:sp>
      <p:sp>
        <p:nvSpPr>
          <p:cNvPr id="12" name="Google Shape;179;p19">
            <a:extLst>
              <a:ext uri="{FF2B5EF4-FFF2-40B4-BE49-F238E27FC236}">
                <a16:creationId xmlns:a16="http://schemas.microsoft.com/office/drawing/2014/main" id="{2C9B34DB-6CC1-A34A-9245-6699BA735EFA}"/>
              </a:ext>
            </a:extLst>
          </p:cNvPr>
          <p:cNvSpPr txBox="1"/>
          <p:nvPr/>
        </p:nvSpPr>
        <p:spPr>
          <a:xfrm>
            <a:off x="363190" y="6567961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60DB0A97-7F47-C241-866B-F8464943778D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359678" y="6508376"/>
            <a:ext cx="432600" cy="204210"/>
          </a:xfrm>
        </p:spPr>
        <p:txBody>
          <a:bodyPr/>
          <a:lstStyle/>
          <a:p>
            <a:fld id="{00000000-1234-1234-1234-123412341234}" type="slidenum">
              <a:rPr lang="de" smtClean="0"/>
              <a:pPr/>
              <a:t>28</a:t>
            </a:fld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478880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>
            <a:spLocks noGrp="1"/>
          </p:cNvSpPr>
          <p:nvPr>
            <p:ph type="title"/>
          </p:nvPr>
        </p:nvSpPr>
        <p:spPr>
          <a:xfrm>
            <a:off x="457172" y="273684"/>
            <a:ext cx="8228818" cy="1144834"/>
          </a:xfrm>
          <a:prstGeom prst="rect">
            <a:avLst/>
          </a:prstGeom>
        </p:spPr>
        <p:txBody>
          <a:bodyPr spcFirstLastPara="1" wrap="square" lIns="86740" tIns="86740" rIns="86740" bIns="86740" anchor="ctr" anchorCtr="0">
            <a:noAutofit/>
          </a:bodyPr>
          <a:lstStyle/>
          <a:p>
            <a:r>
              <a:rPr lang="de-DE" b="1" dirty="0"/>
              <a:t>Automatisches </a:t>
            </a:r>
            <a:r>
              <a:rPr lang="zxx" b="1"/>
              <a:t>Test</a:t>
            </a:r>
            <a:r>
              <a:rPr lang="de-DE" b="1" dirty="0"/>
              <a:t>en</a:t>
            </a:r>
            <a:endParaRPr b="1" dirty="0"/>
          </a:p>
        </p:txBody>
      </p:sp>
      <p:sp>
        <p:nvSpPr>
          <p:cNvPr id="236" name="Google Shape;236;p26"/>
          <p:cNvSpPr txBox="1">
            <a:spLocks noGrp="1"/>
          </p:cNvSpPr>
          <p:nvPr>
            <p:ph type="body" idx="1"/>
          </p:nvPr>
        </p:nvSpPr>
        <p:spPr>
          <a:xfrm>
            <a:off x="457172" y="1418518"/>
            <a:ext cx="8098999" cy="4163909"/>
          </a:xfrm>
          <a:prstGeom prst="rect">
            <a:avLst/>
          </a:prstGeom>
        </p:spPr>
        <p:txBody>
          <a:bodyPr spcFirstLastPara="1" wrap="square" lIns="86740" tIns="86740" rIns="86740" bIns="86740" anchor="t" anchorCtr="0">
            <a:noAutofit/>
          </a:bodyPr>
          <a:lstStyle/>
          <a:p>
            <a:pPr marL="414726" indent="-322565">
              <a:spcBef>
                <a:spcPts val="544"/>
              </a:spcBef>
              <a:buChar char="●"/>
            </a:pPr>
            <a:r>
              <a:rPr lang="en-GB" dirty="0" err="1">
                <a:highlight>
                  <a:srgbClr val="FFFFFE"/>
                </a:highlight>
              </a:rPr>
              <a:t>Hilfsmittel</a:t>
            </a:r>
            <a:r>
              <a:rPr lang="en-GB" dirty="0">
                <a:highlight>
                  <a:srgbClr val="FFFFFE"/>
                </a:highlight>
              </a:rPr>
              <a:t> </a:t>
            </a:r>
            <a:r>
              <a:rPr lang="en-GB" dirty="0" err="1">
                <a:highlight>
                  <a:srgbClr val="FFFFFE"/>
                </a:highlight>
              </a:rPr>
              <a:t>aus</a:t>
            </a:r>
            <a:r>
              <a:rPr lang="en-GB" dirty="0">
                <a:highlight>
                  <a:srgbClr val="FFFFFE"/>
                </a:highlight>
              </a:rPr>
              <a:t> der </a:t>
            </a:r>
            <a:r>
              <a:rPr lang="en-GB" dirty="0" err="1">
                <a:highlight>
                  <a:srgbClr val="FFFFFE"/>
                </a:highlight>
              </a:rPr>
              <a:t>Standardbibliothek</a:t>
            </a:r>
            <a:r>
              <a:rPr lang="en-GB" dirty="0">
                <a:highlight>
                  <a:srgbClr val="FFFFFE"/>
                </a:highlight>
              </a:rPr>
              <a:t> </a:t>
            </a:r>
            <a:r>
              <a:rPr lang="en-GB" dirty="0" err="1">
                <a:highlight>
                  <a:srgbClr val="FFFFFE"/>
                </a:highlight>
              </a:rPr>
              <a:t>zum</a:t>
            </a:r>
            <a:r>
              <a:rPr lang="en-GB" dirty="0">
                <a:highlight>
                  <a:srgbClr val="FFFFFE"/>
                </a:highlight>
              </a:rPr>
              <a:t> </a:t>
            </a:r>
            <a:r>
              <a:rPr lang="en-GB" dirty="0" err="1">
                <a:highlight>
                  <a:srgbClr val="FFFFFE"/>
                </a:highlight>
              </a:rPr>
              <a:t>Überprüfen</a:t>
            </a:r>
            <a:r>
              <a:rPr lang="en-GB" dirty="0">
                <a:highlight>
                  <a:srgbClr val="FFFFFE"/>
                </a:highlight>
              </a:rPr>
              <a:t> von </a:t>
            </a:r>
            <a:r>
              <a:rPr lang="en-GB" dirty="0" err="1">
                <a:highlight>
                  <a:srgbClr val="FFFFFE"/>
                </a:highlight>
              </a:rPr>
              <a:t>erwarteten</a:t>
            </a:r>
            <a:r>
              <a:rPr lang="en-GB" dirty="0">
                <a:highlight>
                  <a:srgbClr val="FFFFFE"/>
                </a:highlight>
              </a:rPr>
              <a:t> </a:t>
            </a:r>
            <a:r>
              <a:rPr lang="en-GB" dirty="0" err="1">
                <a:highlight>
                  <a:srgbClr val="FFFFFE"/>
                </a:highlight>
              </a:rPr>
              <a:t>Ergebnis</a:t>
            </a:r>
            <a:r>
              <a:rPr lang="en-GB" dirty="0">
                <a:highlight>
                  <a:srgbClr val="FFFFFE"/>
                </a:highlight>
              </a:rPr>
              <a:t>.</a:t>
            </a:r>
          </a:p>
          <a:p>
            <a:pPr marL="92161" indent="0">
              <a:spcBef>
                <a:spcPts val="544"/>
              </a:spcBef>
            </a:pPr>
            <a:r>
              <a:rPr lang="zxx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zxx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assert (</a:t>
            </a:r>
            <a:r>
              <a:rPr lang="zxx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xx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expr);</a:t>
            </a:r>
            <a:endParaRPr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871926" lvl="1" indent="-322565">
              <a:spcBef>
                <a:spcPts val="544"/>
              </a:spcBef>
              <a:buChar char="●"/>
            </a:pPr>
            <a:r>
              <a:rPr lang="zxx"/>
              <a:t>wenn der Ausdruck auf 0</a:t>
            </a:r>
            <a:r>
              <a:rPr lang="en-US" dirty="0"/>
              <a:t> (</a:t>
            </a:r>
            <a:r>
              <a:rPr lang="en-US" dirty="0" err="1"/>
              <a:t>oder</a:t>
            </a:r>
            <a:r>
              <a:rPr lang="en-US" dirty="0"/>
              <a:t> false)</a:t>
            </a:r>
            <a:r>
              <a:rPr lang="zxx"/>
              <a:t> ausgewertet wird, wird eine Nachricht auf d</a:t>
            </a:r>
            <a:r>
              <a:rPr lang="de-DE" dirty="0" err="1"/>
              <a:t>ie</a:t>
            </a:r>
            <a:r>
              <a:rPr lang="de-DE" dirty="0"/>
              <a:t> Standardausgabe </a:t>
            </a:r>
            <a:r>
              <a:rPr lang="zxx"/>
              <a:t>geschrieben und </a:t>
            </a:r>
            <a:r>
              <a:rPr lang="zxx" b="1">
                <a:solidFill>
                  <a:srgbClr val="A31515"/>
                </a:solidFill>
              </a:rPr>
              <a:t>die Ausführung wird gestoppt</a:t>
            </a:r>
            <a:endParaRPr dirty="0"/>
          </a:p>
          <a:p>
            <a:pPr marL="871926" lvl="1" indent="-322565">
              <a:spcBef>
                <a:spcPts val="544"/>
              </a:spcBef>
              <a:buChar char="●"/>
            </a:pPr>
            <a:r>
              <a:rPr lang="zxx"/>
              <a:t>die </a:t>
            </a:r>
            <a:r>
              <a:rPr lang="de-DE" dirty="0"/>
              <a:t>Ausgabe </a:t>
            </a:r>
            <a:r>
              <a:rPr lang="zxx"/>
              <a:t>enthält:</a:t>
            </a:r>
            <a:endParaRPr lang="de-DE" dirty="0"/>
          </a:p>
          <a:p>
            <a:pPr marL="1329126" lvl="2" indent="-322565">
              <a:spcBef>
                <a:spcPts val="544"/>
              </a:spcBef>
              <a:buChar char="●"/>
            </a:pPr>
            <a:r>
              <a:rPr lang="zxx"/>
              <a:t>den Ausdruck, dessen Zusicherung fehlgeschlagen ist,</a:t>
            </a:r>
            <a:endParaRPr lang="de-DE" dirty="0"/>
          </a:p>
          <a:p>
            <a:pPr marL="1329126" lvl="2" indent="-322565">
              <a:spcBef>
                <a:spcPts val="544"/>
              </a:spcBef>
              <a:buChar char="●"/>
            </a:pPr>
            <a:r>
              <a:rPr lang="zxx"/>
              <a:t>den Namen der Quelldatei und die Zeilennummer, </a:t>
            </a:r>
            <a:r>
              <a:rPr lang="de-DE" dirty="0"/>
              <a:t>wo die Zusicherung fehlgeschlagen hat</a:t>
            </a:r>
            <a:r>
              <a:rPr lang="zxx"/>
              <a:t>.</a:t>
            </a:r>
            <a:endParaRPr dirty="0"/>
          </a:p>
          <a:p>
            <a:pPr marL="414726" indent="0">
              <a:spcBef>
                <a:spcPts val="544"/>
              </a:spcBef>
            </a:pPr>
            <a:endParaRPr dirty="0"/>
          </a:p>
          <a:p>
            <a:pPr marL="414726" indent="0">
              <a:spcBef>
                <a:spcPts val="544"/>
              </a:spcBef>
            </a:pPr>
            <a:endParaRPr dirty="0"/>
          </a:p>
        </p:txBody>
      </p:sp>
      <p:sp>
        <p:nvSpPr>
          <p:cNvPr id="237" name="Google Shape;237;p26"/>
          <p:cNvSpPr txBox="1"/>
          <p:nvPr/>
        </p:nvSpPr>
        <p:spPr>
          <a:xfrm>
            <a:off x="425353" y="122164"/>
            <a:ext cx="8322429" cy="25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270" dirty="0" err="1">
                <a:solidFill>
                  <a:srgbClr val="841439"/>
                </a:solidFill>
              </a:rPr>
              <a:t>Testen</a:t>
            </a:r>
            <a:endParaRPr sz="1270" dirty="0">
              <a:solidFill>
                <a:srgbClr val="841439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8A6E31-4FA6-B54F-BABE-5C918BD250A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15965" y="7162800"/>
            <a:ext cx="477000" cy="23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zxx" smtClean="0"/>
              <a:pPr/>
              <a:t>29</a:t>
            </a:fld>
            <a:endParaRPr lang="zxx"/>
          </a:p>
        </p:txBody>
      </p:sp>
      <p:sp>
        <p:nvSpPr>
          <p:cNvPr id="6" name="Google Shape;179;p19">
            <a:extLst>
              <a:ext uri="{FF2B5EF4-FFF2-40B4-BE49-F238E27FC236}">
                <a16:creationId xmlns:a16="http://schemas.microsoft.com/office/drawing/2014/main" id="{DB3EE1B1-BE2D-8A4C-8F7C-2DF6BA539C9E}"/>
              </a:ext>
            </a:extLst>
          </p:cNvPr>
          <p:cNvSpPr txBox="1"/>
          <p:nvPr/>
        </p:nvSpPr>
        <p:spPr>
          <a:xfrm>
            <a:off x="363190" y="6567961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0D6305BD-D983-BE4D-9CC7-B3DC46E6C2FF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359678" y="6508376"/>
            <a:ext cx="432600" cy="204210"/>
          </a:xfrm>
        </p:spPr>
        <p:txBody>
          <a:bodyPr/>
          <a:lstStyle/>
          <a:p>
            <a:fld id="{00000000-1234-1234-1234-123412341234}" type="slidenum">
              <a:rPr lang="de" smtClean="0"/>
              <a:pPr/>
              <a:t>29</a:t>
            </a:fld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73716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94B9-3760-2842-86C8-C5444665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50" y="2856583"/>
            <a:ext cx="8228818" cy="1144834"/>
          </a:xfrm>
        </p:spPr>
        <p:txBody>
          <a:bodyPr/>
          <a:lstStyle/>
          <a:p>
            <a:r>
              <a:rPr lang="en-US" sz="8708" b="1" dirty="0">
                <a:latin typeface="Bradley Hand ITC" panose="03070402050302030203" pitchFamily="66" charset="77"/>
              </a:rPr>
              <a:t>Speicher &amp; Zeiger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98949D-66CC-3344-BD65-20A1100AA59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</a:t>
            </a:fld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2691141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>
            <a:spLocks noGrp="1"/>
          </p:cNvSpPr>
          <p:nvPr>
            <p:ph type="title"/>
          </p:nvPr>
        </p:nvSpPr>
        <p:spPr>
          <a:xfrm>
            <a:off x="457172" y="273684"/>
            <a:ext cx="8228818" cy="1144834"/>
          </a:xfrm>
          <a:prstGeom prst="rect">
            <a:avLst/>
          </a:prstGeom>
        </p:spPr>
        <p:txBody>
          <a:bodyPr spcFirstLastPara="1" wrap="square" lIns="86740" tIns="86740" rIns="86740" bIns="86740" anchor="ctr" anchorCtr="0">
            <a:noAutofit/>
          </a:bodyPr>
          <a:lstStyle/>
          <a:p>
            <a:r>
              <a:rPr lang="de-DE" b="1" dirty="0"/>
              <a:t>Automatisches </a:t>
            </a:r>
            <a:r>
              <a:rPr lang="zxx" b="1"/>
              <a:t>Test</a:t>
            </a:r>
            <a:r>
              <a:rPr lang="de-DE" b="1" dirty="0"/>
              <a:t>en - Beispiel</a:t>
            </a:r>
            <a:endParaRPr b="1" dirty="0"/>
          </a:p>
        </p:txBody>
      </p:sp>
      <p:sp>
        <p:nvSpPr>
          <p:cNvPr id="237" name="Google Shape;237;p26"/>
          <p:cNvSpPr txBox="1"/>
          <p:nvPr/>
        </p:nvSpPr>
        <p:spPr>
          <a:xfrm>
            <a:off x="425353" y="122164"/>
            <a:ext cx="8322429" cy="25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270" dirty="0" err="1">
                <a:solidFill>
                  <a:srgbClr val="841439"/>
                </a:solidFill>
              </a:rPr>
              <a:t>Testen</a:t>
            </a:r>
            <a:endParaRPr sz="1270" dirty="0">
              <a:solidFill>
                <a:srgbClr val="841439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8A6E31-4FA6-B54F-BABE-5C918BD250A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15965" y="7162800"/>
            <a:ext cx="477000" cy="23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zxx" smtClean="0"/>
              <a:pPr/>
              <a:t>30</a:t>
            </a:fld>
            <a:endParaRPr lang="zxx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2E7B45-3492-004C-B5EB-D5CB27382254}"/>
              </a:ext>
            </a:extLst>
          </p:cNvPr>
          <p:cNvSpPr/>
          <p:nvPr/>
        </p:nvSpPr>
        <p:spPr>
          <a:xfrm>
            <a:off x="569374" y="1418518"/>
            <a:ext cx="8004414" cy="3218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51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GB" sz="1451" b="1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51" b="1" dirty="0" err="1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cassert</a:t>
            </a:r>
            <a:r>
              <a:rPr lang="en-GB" sz="1451" b="1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GB" sz="1451" b="1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451" b="1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51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sz="1451" b="1" dirty="0" err="1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51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en-GB" sz="1451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  <a:t>b) {</a:t>
            </a:r>
            <a:b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51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  <a:t>a + b;</a:t>
            </a:r>
            <a:b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51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sz="1451" b="1" dirty="0" err="1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test_all</a:t>
            </a:r>
            <a: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51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GB" sz="1451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51" b="1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51" b="1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51" b="1" dirty="0">
                <a:solidFill>
                  <a:srgbClr val="1F54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(result == </a:t>
            </a:r>
            <a:r>
              <a:rPr lang="en-GB" sz="1451" b="1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51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sz="1451" b="1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51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test_all</a:t>
            </a:r>
            <a: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51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21238D-6C51-FF44-B6F9-CB0B9508BA2A}"/>
              </a:ext>
            </a:extLst>
          </p:cNvPr>
          <p:cNvSpPr/>
          <p:nvPr/>
        </p:nvSpPr>
        <p:spPr>
          <a:xfrm>
            <a:off x="569374" y="4939618"/>
            <a:ext cx="7931012" cy="143193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145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./OOP_Vorlesung2_assert</a:t>
            </a:r>
          </a:p>
          <a:p>
            <a:r>
              <a:rPr lang="en-US" sz="145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Assertion failed: </a:t>
            </a:r>
            <a:r>
              <a:rPr lang="en-US" sz="1451" dirty="0">
                <a:highlight>
                  <a:srgbClr val="FFFF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(result == 5)</a:t>
            </a:r>
            <a:r>
              <a:rPr lang="en-US" sz="145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function </a:t>
            </a:r>
            <a:r>
              <a:rPr lang="en-US" sz="1451" dirty="0" err="1">
                <a:highlight>
                  <a:srgbClr val="FFFF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test_all</a:t>
            </a:r>
            <a:r>
              <a:rPr lang="en-US" sz="145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file </a:t>
            </a:r>
            <a:r>
              <a:rPr lang="en-US" sz="1451" dirty="0">
                <a:highlight>
                  <a:srgbClr val="00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Vorlesung2_assert.cpp</a:t>
            </a:r>
            <a:r>
              <a:rPr lang="en-US" sz="145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en-US" sz="1451" dirty="0">
                <a:highlight>
                  <a:srgbClr val="00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line 9</a:t>
            </a:r>
            <a:r>
              <a:rPr lang="en-US" sz="145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</a:t>
            </a:r>
          </a:p>
          <a:p>
            <a:endParaRPr lang="en-US" sz="145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145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Process finished with exit code 134 (interrupted by signal 6: SIGABRT)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3CD5C62-C2C7-D64B-B081-FC6A5C0B4A4D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359678" y="6508376"/>
            <a:ext cx="432600" cy="204210"/>
          </a:xfrm>
        </p:spPr>
        <p:txBody>
          <a:bodyPr/>
          <a:lstStyle/>
          <a:p>
            <a:fld id="{00000000-1234-1234-1234-123412341234}" type="slidenum">
              <a:rPr lang="de" smtClean="0"/>
              <a:pPr/>
              <a:t>30</a:t>
            </a:fld>
            <a:endParaRPr lang="de" dirty="0"/>
          </a:p>
        </p:txBody>
      </p:sp>
      <p:sp>
        <p:nvSpPr>
          <p:cNvPr id="12" name="Google Shape;179;p19">
            <a:extLst>
              <a:ext uri="{FF2B5EF4-FFF2-40B4-BE49-F238E27FC236}">
                <a16:creationId xmlns:a16="http://schemas.microsoft.com/office/drawing/2014/main" id="{7071C397-0AB0-9C40-9A20-76E53C13400E}"/>
              </a:ext>
            </a:extLst>
          </p:cNvPr>
          <p:cNvSpPr txBox="1"/>
          <p:nvPr/>
        </p:nvSpPr>
        <p:spPr>
          <a:xfrm>
            <a:off x="363190" y="6567961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576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/>
        </p:nvSpPr>
        <p:spPr>
          <a:xfrm>
            <a:off x="457172" y="273352"/>
            <a:ext cx="8228700" cy="4059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" sz="6000" b="1" dirty="0">
                <a:solidFill>
                  <a:schemeClr val="accent2"/>
                </a:solidFill>
              </a:rPr>
              <a:t>Objektorientierte</a:t>
            </a:r>
            <a:endParaRPr sz="6000" b="1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0" b="1">
                <a:solidFill>
                  <a:schemeClr val="dk1"/>
                </a:solidFill>
              </a:rPr>
              <a:t>Programmierung</a:t>
            </a:r>
            <a:endParaRPr lang="de" sz="6000" b="1" dirty="0">
              <a:solidFill>
                <a:schemeClr val="dk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AB61F6-8170-1E4F-B222-A9B12F5ECC5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31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1697482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Hintergrund und Motivation</a:t>
            </a:r>
            <a:endParaRPr dirty="0"/>
          </a:p>
        </p:txBody>
      </p:sp>
      <p:sp>
        <p:nvSpPr>
          <p:cNvPr id="230" name="Google Shape;230;p26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de-DE" sz="2400" dirty="0"/>
              <a:t>Vor OOP war prozedurale Programmierung</a:t>
            </a:r>
          </a:p>
          <a:p>
            <a:pPr lvl="1" indent="-381000">
              <a:buSzPts val="2400"/>
              <a:buChar char="●"/>
            </a:pPr>
            <a:r>
              <a:rPr lang="de-DE" sz="2400" dirty="0"/>
              <a:t>Code (Anweisungen, Funktionen)</a:t>
            </a:r>
          </a:p>
          <a:p>
            <a:pPr lvl="1" indent="-381000">
              <a:buSzPts val="2400"/>
              <a:buChar char="●"/>
            </a:pPr>
            <a:r>
              <a:rPr lang="de-DE" sz="2400" dirty="0"/>
              <a:t>Daten (Strukturen)</a:t>
            </a:r>
          </a:p>
          <a:p>
            <a:pPr marL="533400" lvl="1" indent="0">
              <a:buSzPts val="2400"/>
            </a:pPr>
            <a:r>
              <a:rPr lang="de-DE" sz="2400" dirty="0">
                <a:sym typeface="Wingdings" pitchFamily="2" charset="2"/>
              </a:rPr>
              <a:t> </a:t>
            </a:r>
            <a:r>
              <a:rPr lang="de-DE" sz="2400" dirty="0"/>
              <a:t>sind meist eng gekoppelt!</a:t>
            </a: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de-DE" sz="2400" dirty="0"/>
              <a:t>Menschliches Verständnis von der Welt unterscheidet Objekte und Prozesse</a:t>
            </a:r>
          </a:p>
          <a:p>
            <a:pPr lvl="1" indent="-381000">
              <a:spcBef>
                <a:spcPts val="500"/>
              </a:spcBef>
              <a:buSzPts val="2400"/>
              <a:buChar char="●"/>
            </a:pPr>
            <a:r>
              <a:rPr lang="de-DE" sz="2400" dirty="0"/>
              <a:t>Objekte (physisch oder informationell)</a:t>
            </a:r>
          </a:p>
          <a:p>
            <a:pPr lvl="1" indent="-381000">
              <a:spcBef>
                <a:spcPts val="500"/>
              </a:spcBef>
              <a:buSzPts val="2400"/>
              <a:buChar char="●"/>
            </a:pPr>
            <a:r>
              <a:rPr lang="de-DE" sz="2400" dirty="0"/>
              <a:t>Prozesse verändern/verwandeln Objekte</a:t>
            </a:r>
          </a:p>
          <a:p>
            <a:pPr indent="-381000">
              <a:buSzPts val="2400"/>
              <a:buChar char="●"/>
            </a:pPr>
            <a:endParaRPr lang="de-DE" sz="2400" dirty="0"/>
          </a:p>
        </p:txBody>
      </p:sp>
      <p:sp>
        <p:nvSpPr>
          <p:cNvPr id="231" name="Google Shape;231;p26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Objekte und Klassen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232" name="Google Shape;232;p26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AE17E8-2ED6-724A-845E-F3C6FDBAF9B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32</a:t>
            </a:fld>
            <a:endParaRPr lang="de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OOP Grundlagen I</a:t>
            </a:r>
            <a:endParaRPr dirty="0"/>
          </a:p>
        </p:txBody>
      </p:sp>
      <p:sp>
        <p:nvSpPr>
          <p:cNvPr id="230" name="Google Shape;230;p26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76200" lvl="0" indent="0" algn="l" rtl="0">
              <a:spcBef>
                <a:spcPts val="500"/>
              </a:spcBef>
              <a:spcAft>
                <a:spcPts val="0"/>
              </a:spcAft>
              <a:buSzPts val="2400"/>
            </a:pPr>
            <a:r>
              <a:rPr lang="de-DE" sz="2400" dirty="0"/>
              <a:t>Software dient zur Lösung einer Aufgabe/Problem</a:t>
            </a: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de-DE" sz="2400" dirty="0"/>
              <a:t>Entwicklern verwenden Kategorien des Problemraums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 dirty="0"/>
              <a:t>das Problem wird in eine Menge von Objekten zerlegt</a:t>
            </a:r>
          </a:p>
          <a:p>
            <a:pPr indent="-381000">
              <a:spcBef>
                <a:spcPts val="0"/>
              </a:spcBef>
              <a:buSzPts val="2400"/>
              <a:buFont typeface="Arial"/>
              <a:buChar char="●"/>
            </a:pPr>
            <a:r>
              <a:rPr lang="de-DE" sz="2400" dirty="0"/>
              <a:t>die Wirklichkeit wird modelliert</a:t>
            </a:r>
          </a:p>
          <a:p>
            <a:pPr lvl="1" indent="-381000">
              <a:buSzPts val="2400"/>
              <a:buFont typeface="Courier New" panose="02070309020205020404" pitchFamily="49" charset="0"/>
              <a:buChar char="o"/>
            </a:pPr>
            <a:r>
              <a:rPr lang="de-DE" sz="2400" dirty="0"/>
              <a:t>Objekte werden abstrahiert in Klassen</a:t>
            </a:r>
          </a:p>
          <a:p>
            <a:pPr lvl="1" indent="-381000">
              <a:buSzPts val="2400"/>
              <a:buFont typeface="Courier New" panose="02070309020205020404" pitchFamily="49" charset="0"/>
              <a:buChar char="o"/>
            </a:pPr>
            <a:r>
              <a:rPr lang="de-DE" sz="2400" dirty="0"/>
              <a:t>Prozesse werden abstrahiert in Methoden / Klassen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de-DE"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 dirty="0"/>
              <a:t>Die Lösung des Problem besteht aus der geordneten Interaktion der Objekte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de-DE" sz="2400" dirty="0"/>
          </a:p>
        </p:txBody>
      </p:sp>
      <p:sp>
        <p:nvSpPr>
          <p:cNvPr id="231" name="Google Shape;231;p26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Objekte und Klassen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232" name="Google Shape;232;p26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8CD7C1-8B1C-DE42-AFE9-C369C2D6E32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33</a:t>
            </a:fld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533221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>
            <a:spLocks noGrp="1"/>
          </p:cNvSpPr>
          <p:nvPr>
            <p:ph type="title"/>
          </p:nvPr>
        </p:nvSpPr>
        <p:spPr>
          <a:xfrm>
            <a:off x="313647" y="3371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OOP Grundlagen II</a:t>
            </a:r>
            <a:endParaRPr dirty="0"/>
          </a:p>
        </p:txBody>
      </p:sp>
      <p:sp>
        <p:nvSpPr>
          <p:cNvPr id="238" name="Google Shape;238;p27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76200" lvl="0" indent="0" algn="l" rtl="0">
              <a:spcBef>
                <a:spcPts val="500"/>
              </a:spcBef>
              <a:spcAft>
                <a:spcPts val="0"/>
              </a:spcAft>
              <a:buSzPts val="2400"/>
            </a:pPr>
            <a:r>
              <a:rPr lang="de-DE" sz="2400" dirty="0"/>
              <a:t>Softwareentwicklung löst eine Aufgabe</a:t>
            </a: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de-DE" sz="2400" dirty="0"/>
              <a:t>es werden </a:t>
            </a:r>
            <a:r>
              <a:rPr lang="de-DE" sz="2400" b="1" dirty="0"/>
              <a:t>Objekte</a:t>
            </a:r>
            <a:r>
              <a:rPr lang="de-DE" sz="2400" dirty="0"/>
              <a:t> identifiziert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 dirty="0"/>
              <a:t>die </a:t>
            </a:r>
            <a:r>
              <a:rPr lang="de-DE" sz="2400" b="1" dirty="0"/>
              <a:t>Attribute</a:t>
            </a:r>
            <a:r>
              <a:rPr lang="de-DE" sz="2400" dirty="0"/>
              <a:t> der Objekte werden definiert</a:t>
            </a:r>
          </a:p>
          <a:p>
            <a:pPr lvl="0" indent="-381000">
              <a:spcBef>
                <a:spcPts val="0"/>
              </a:spcBef>
              <a:buSzPts val="2400"/>
              <a:buChar char="●"/>
            </a:pPr>
            <a:r>
              <a:rPr lang="de-DE" sz="2400" dirty="0"/>
              <a:t>das Verhalten der Objekte wird beschrieben, also wie Objekte interagieren (</a:t>
            </a:r>
            <a:r>
              <a:rPr lang="de-DE" sz="2400" b="1" dirty="0"/>
              <a:t>Methoden</a:t>
            </a:r>
            <a:r>
              <a:rPr lang="de-DE" sz="2400" dirty="0"/>
              <a:t>)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</a:pPr>
            <a:endParaRPr lang="de-DE" sz="2400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de-DE" sz="2400" dirty="0"/>
              <a:t>Vorteile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 dirty="0"/>
              <a:t>Programm erhält kompakte Struktur (</a:t>
            </a:r>
            <a:r>
              <a:rPr lang="de-DE" sz="2400" b="1" dirty="0" err="1">
                <a:solidFill>
                  <a:schemeClr val="accent2"/>
                </a:solidFill>
              </a:rPr>
              <a:t>Modularity</a:t>
            </a:r>
            <a:r>
              <a:rPr lang="de-DE" sz="2400" dirty="0"/>
              <a:t>)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 dirty="0"/>
              <a:t>Es ergeben sich Teile die wiederverwendbar sind (</a:t>
            </a:r>
            <a:r>
              <a:rPr lang="de-DE" sz="2400" b="1" dirty="0">
                <a:solidFill>
                  <a:schemeClr val="accent2"/>
                </a:solidFill>
              </a:rPr>
              <a:t>Reuse</a:t>
            </a:r>
            <a:r>
              <a:rPr lang="de-DE" sz="2400" dirty="0"/>
              <a:t>)</a:t>
            </a:r>
          </a:p>
        </p:txBody>
      </p:sp>
      <p:sp>
        <p:nvSpPr>
          <p:cNvPr id="239" name="Google Shape;239;p27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Objekte und Klassen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240" name="Google Shape;240;p27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017239-860A-1A4D-B912-DA1724E1A9C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34</a:t>
            </a:fld>
            <a:endParaRPr lang="de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/>
        </p:nvSpPr>
        <p:spPr>
          <a:xfrm>
            <a:off x="457172" y="273352"/>
            <a:ext cx="82287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Objekte in der realen Welt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9"/>
          <p:cNvSpPr txBox="1"/>
          <p:nvPr/>
        </p:nvSpPr>
        <p:spPr>
          <a:xfrm>
            <a:off x="457175" y="5546300"/>
            <a:ext cx="82287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700" b="1">
                <a:solidFill>
                  <a:schemeClr val="accent2"/>
                </a:solidFill>
              </a:rPr>
              <a:t>Objekt </a:t>
            </a:r>
            <a:r>
              <a:rPr lang="de" sz="2700"/>
              <a:t>= </a:t>
            </a:r>
            <a:r>
              <a:rPr lang="de" sz="2700" b="1">
                <a:solidFill>
                  <a:schemeClr val="accent1"/>
                </a:solidFill>
              </a:rPr>
              <a:t>Eigenschaften </a:t>
            </a:r>
            <a:r>
              <a:rPr lang="de" sz="2700">
                <a:solidFill>
                  <a:schemeClr val="accent2"/>
                </a:solidFill>
              </a:rPr>
              <a:t>+</a:t>
            </a:r>
            <a:r>
              <a:rPr lang="de" sz="2700"/>
              <a:t> </a:t>
            </a:r>
            <a:r>
              <a:rPr lang="de" sz="2700" b="1">
                <a:solidFill>
                  <a:schemeClr val="accent4"/>
                </a:solidFill>
              </a:rPr>
              <a:t>Verhalten </a:t>
            </a:r>
            <a:endParaRPr sz="2700" b="1" i="0" u="none" strike="noStrike" cap="none">
              <a:solidFill>
                <a:schemeClr val="accent4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b="1" i="0" u="none" strike="noStrike" cap="none">
              <a:solidFill>
                <a:srgbClr val="000000"/>
              </a:solidFill>
            </a:endParaRPr>
          </a:p>
        </p:txBody>
      </p:sp>
      <p:pic>
        <p:nvPicPr>
          <p:cNvPr id="255" name="Google Shape;2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50" y="1604850"/>
            <a:ext cx="2654100" cy="3502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256" name="Google Shape;256;p29"/>
          <p:cNvPicPr preferRelativeResize="0"/>
          <p:nvPr/>
        </p:nvPicPr>
        <p:blipFill rotWithShape="1">
          <a:blip r:embed="rId4">
            <a:alphaModFix/>
          </a:blip>
          <a:srcRect l="7002" t="12472"/>
          <a:stretch/>
        </p:blipFill>
        <p:spPr>
          <a:xfrm>
            <a:off x="3300313" y="1551162"/>
            <a:ext cx="2568900" cy="3609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257" name="Google Shape;25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1700" y="1551150"/>
            <a:ext cx="2802300" cy="3609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258" name="Google Shape;258;p29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Objekte und Klassen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259" name="Google Shape;259;p29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12B034-BBCF-F843-AEB8-590B742013A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35</a:t>
            </a:fld>
            <a:endParaRPr lang="de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7A7E-7D96-7F40-A018-F7EEFFBA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Klassen und </a:t>
            </a:r>
            <a:r>
              <a:rPr lang="en-US" dirty="0" err="1"/>
              <a:t>Objekte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89840-A387-504B-9030-42F1F55F13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Klassen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allgemeine</a:t>
            </a:r>
            <a:r>
              <a:rPr lang="en-US" dirty="0"/>
              <a:t> </a:t>
            </a:r>
            <a:r>
              <a:rPr lang="en-US" dirty="0" err="1"/>
              <a:t>Beschreibung</a:t>
            </a:r>
            <a:r>
              <a:rPr lang="en-US" dirty="0"/>
              <a:t> von </a:t>
            </a:r>
            <a:r>
              <a:rPr lang="en-US" dirty="0" err="1"/>
              <a:t>Arten</a:t>
            </a:r>
            <a:r>
              <a:rPr lang="en-US" dirty="0"/>
              <a:t> von </a:t>
            </a:r>
            <a:r>
              <a:rPr lang="en-US" dirty="0" err="1"/>
              <a:t>Objekten</a:t>
            </a:r>
            <a:r>
              <a:rPr lang="en-US" dirty="0"/>
              <a:t> (</a:t>
            </a:r>
            <a:r>
              <a:rPr lang="en-US" dirty="0" err="1"/>
              <a:t>z.B.</a:t>
            </a:r>
            <a:r>
              <a:rPr lang="en-US" dirty="0"/>
              <a:t> Autos)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 err="1"/>
              <a:t>Objekte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Instanzen</a:t>
            </a:r>
            <a:r>
              <a:rPr lang="en-US" dirty="0"/>
              <a:t> von Klassen (</a:t>
            </a:r>
            <a:r>
              <a:rPr lang="en-US" dirty="0" err="1"/>
              <a:t>z.B.</a:t>
            </a:r>
            <a:r>
              <a:rPr lang="en-US" dirty="0"/>
              <a:t> </a:t>
            </a:r>
            <a:r>
              <a:rPr lang="en-US" dirty="0" err="1"/>
              <a:t>mein</a:t>
            </a:r>
            <a:r>
              <a:rPr lang="en-US" dirty="0"/>
              <a:t> Dacia)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Klassen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definiert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Abstraktion</a:t>
            </a:r>
            <a:r>
              <a:rPr lang="en-US" dirty="0"/>
              <a:t> von </a:t>
            </a:r>
            <a:r>
              <a:rPr lang="en-US" dirty="0" err="1"/>
              <a:t>existierenden</a:t>
            </a:r>
            <a:r>
              <a:rPr lang="en-US" dirty="0"/>
              <a:t> </a:t>
            </a:r>
            <a:r>
              <a:rPr lang="en-US" dirty="0" err="1"/>
              <a:t>Objekten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5C1F9-258A-A54D-8D68-B0D32210156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36</a:t>
            </a:fld>
            <a:endParaRPr lang="de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9BC6308-6CE7-DD47-97C8-A5E691506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86" y="3652594"/>
            <a:ext cx="2930258" cy="233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A43E711-738A-674E-837C-83E4F5F0E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74" y="3652594"/>
            <a:ext cx="3300704" cy="230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7272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OOP Grundbegriffe</a:t>
            </a:r>
            <a:endParaRPr b="1" dirty="0"/>
          </a:p>
        </p:txBody>
      </p:sp>
      <p:sp>
        <p:nvSpPr>
          <p:cNvPr id="246" name="Google Shape;246;p28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lvl="0" indent="-381000">
              <a:spcBef>
                <a:spcPts val="0"/>
              </a:spcBef>
              <a:buSzPts val="2400"/>
              <a:buChar char="●"/>
            </a:pPr>
            <a:r>
              <a:rPr lang="de-DE" sz="2400" b="1" dirty="0">
                <a:solidFill>
                  <a:srgbClr val="841439"/>
                </a:solidFill>
              </a:rPr>
              <a:t>Kapselung:</a:t>
            </a:r>
            <a:r>
              <a:rPr lang="de-DE" sz="2400" dirty="0"/>
              <a:t> Gruppierung von Daten und Funktionen als Objekte. </a:t>
            </a:r>
          </a:p>
          <a:p>
            <a:pPr lvl="0" indent="-381000">
              <a:buSzPts val="2400"/>
              <a:buChar char="●"/>
            </a:pPr>
            <a:r>
              <a:rPr lang="de-DE" sz="2400" b="1" dirty="0">
                <a:solidFill>
                  <a:srgbClr val="841439"/>
                </a:solidFill>
              </a:rPr>
              <a:t>Abstraktion:</a:t>
            </a:r>
            <a:r>
              <a:rPr lang="de-DE" sz="2400" dirty="0"/>
              <a:t> Klassen für Typen von </a:t>
            </a:r>
            <a:r>
              <a:rPr lang="de-DE" sz="2400" dirty="0" err="1"/>
              <a:t>öhnlichen</a:t>
            </a:r>
            <a:r>
              <a:rPr lang="de-DE" sz="2400" dirty="0"/>
              <a:t> Objekten. Trennung der Spezifikation eines Objekts von seiner Implementierung</a:t>
            </a:r>
          </a:p>
          <a:p>
            <a:pPr lvl="0" indent="-381000">
              <a:spcBef>
                <a:spcPts val="0"/>
              </a:spcBef>
              <a:buSzPts val="2400"/>
              <a:buChar char="●"/>
            </a:pPr>
            <a:r>
              <a:rPr lang="de-DE" sz="2400" b="1" dirty="0">
                <a:solidFill>
                  <a:srgbClr val="841439"/>
                </a:solidFill>
              </a:rPr>
              <a:t>Vererbung:</a:t>
            </a:r>
            <a:r>
              <a:rPr lang="de-DE" sz="2400" dirty="0"/>
              <a:t> Erlaubt Code zwischen verwandten Typen wiederzuverwenden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 b="1" dirty="0">
                <a:solidFill>
                  <a:srgbClr val="841439"/>
                </a:solidFill>
              </a:rPr>
              <a:t>Polymorphismus:</a:t>
            </a:r>
            <a:r>
              <a:rPr lang="de-DE" sz="2400" dirty="0"/>
              <a:t> Ein Objekt kann einer von mehreren Typen sein.  Abhängig von seinem Typ wird seinem Verhalten zur Laufzeit bestimmt</a:t>
            </a:r>
          </a:p>
        </p:txBody>
      </p:sp>
      <p:sp>
        <p:nvSpPr>
          <p:cNvPr id="247" name="Google Shape;247;p28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Objekte und Klassen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36AC8B-0A34-3D4C-A070-CC9D9EC92E4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37</a:t>
            </a:fld>
            <a:endParaRPr lang="de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/>
          <p:nvPr/>
        </p:nvSpPr>
        <p:spPr>
          <a:xfrm>
            <a:off x="457172" y="273352"/>
            <a:ext cx="82287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 b="1" dirty="0"/>
              <a:t>Software Objekte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0"/>
          <p:cNvSpPr txBox="1"/>
          <p:nvPr/>
        </p:nvSpPr>
        <p:spPr>
          <a:xfrm>
            <a:off x="457172" y="1604841"/>
            <a:ext cx="82287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Abbild von Objekten der realen Welt</a:t>
            </a:r>
            <a:endParaRPr sz="2400" dirty="0"/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>
                <a:solidFill>
                  <a:schemeClr val="accent1"/>
                </a:solidFill>
              </a:rPr>
              <a:t>der Zustand</a:t>
            </a:r>
            <a:r>
              <a:rPr lang="de" sz="2400" dirty="0"/>
              <a:t> - wird in Feldern (</a:t>
            </a:r>
            <a:r>
              <a:rPr lang="de" sz="2400" b="1" dirty="0">
                <a:solidFill>
                  <a:schemeClr val="accent1"/>
                </a:solidFill>
              </a:rPr>
              <a:t>Daten/Attribute</a:t>
            </a:r>
            <a:r>
              <a:rPr lang="de" sz="2400" dirty="0"/>
              <a:t>) gespeichert;</a:t>
            </a:r>
            <a:endParaRPr sz="2400" dirty="0"/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>
                <a:solidFill>
                  <a:schemeClr val="accent4"/>
                </a:solidFill>
              </a:rPr>
              <a:t>das Verhalten </a:t>
            </a:r>
            <a:r>
              <a:rPr lang="de" sz="2400" dirty="0"/>
              <a:t>- wird durch </a:t>
            </a:r>
            <a:r>
              <a:rPr lang="de" sz="2400" b="1" dirty="0">
                <a:solidFill>
                  <a:schemeClr val="accent4"/>
                </a:solidFill>
              </a:rPr>
              <a:t>Methoden </a:t>
            </a:r>
            <a:r>
              <a:rPr lang="de" sz="2400" dirty="0"/>
              <a:t>umgesetzt.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266" name="Google Shape;2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8338" y="3618750"/>
            <a:ext cx="3686175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0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Objekte und Klassen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268" name="Google Shape;268;p30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04E685-3323-1945-A6EA-988E248FC34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38</a:t>
            </a:fld>
            <a:endParaRPr lang="de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Beispiel - 2D </a:t>
            </a:r>
            <a:r>
              <a:rPr lang="de" b="1" dirty="0" err="1"/>
              <a:t>Vector</a:t>
            </a:r>
            <a:endParaRPr b="1" dirty="0"/>
          </a:p>
        </p:txBody>
      </p:sp>
      <p:sp>
        <p:nvSpPr>
          <p:cNvPr id="274" name="Google Shape;274;p31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Attribute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de" sz="2400" dirty="0"/>
              <a:t>x-Wert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de" sz="2400" dirty="0" err="1"/>
              <a:t>y</a:t>
            </a:r>
            <a:r>
              <a:rPr lang="de" sz="2400" dirty="0"/>
              <a:t>-Wert</a:t>
            </a:r>
            <a:endParaRPr sz="2400" dirty="0"/>
          </a:p>
          <a:p>
            <a:pPr marL="9144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Verhalten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de" sz="2400" dirty="0"/>
              <a:t>addieren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de" sz="2400" dirty="0"/>
              <a:t>multiplizieren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de" sz="2400" dirty="0"/>
              <a:t>subtrahieren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de" sz="2400" dirty="0"/>
              <a:t>drehen</a:t>
            </a:r>
            <a:endParaRPr sz="2400" dirty="0"/>
          </a:p>
        </p:txBody>
      </p:sp>
      <p:sp>
        <p:nvSpPr>
          <p:cNvPr id="275" name="Google Shape;275;p31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Objekte und Klassen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276" name="Google Shape;276;p31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pic>
        <p:nvPicPr>
          <p:cNvPr id="277" name="Google Shape;277;p31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l="4589" t="6052" r="7533" b="7053"/>
          <a:stretch/>
        </p:blipFill>
        <p:spPr>
          <a:xfrm>
            <a:off x="3316778" y="2252750"/>
            <a:ext cx="5728240" cy="21704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3FDECD-09C2-E14C-8AB8-B464E83E2B1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39</a:t>
            </a:fld>
            <a:endParaRPr lang="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8"/>
          <p:cNvSpPr txBox="1">
            <a:spLocks noGrp="1"/>
          </p:cNvSpPr>
          <p:nvPr>
            <p:ph type="title"/>
          </p:nvPr>
        </p:nvSpPr>
        <p:spPr>
          <a:xfrm>
            <a:off x="457172" y="273684"/>
            <a:ext cx="8228818" cy="1144834"/>
          </a:xfrm>
          <a:prstGeom prst="rect">
            <a:avLst/>
          </a:prstGeom>
        </p:spPr>
        <p:txBody>
          <a:bodyPr spcFirstLastPara="1" wrap="square" lIns="86740" tIns="86740" rIns="86740" bIns="86740" anchor="ctr" anchorCtr="0">
            <a:noAutofit/>
          </a:bodyPr>
          <a:lstStyle/>
          <a:p>
            <a:r>
              <a:rPr lang="en-US" dirty="0"/>
              <a:t>Speicher-Layout</a:t>
            </a:r>
            <a:endParaRPr dirty="0"/>
          </a:p>
        </p:txBody>
      </p:sp>
      <p:sp>
        <p:nvSpPr>
          <p:cNvPr id="414" name="Google Shape;414;p48"/>
          <p:cNvSpPr txBox="1">
            <a:spLocks noGrp="1"/>
          </p:cNvSpPr>
          <p:nvPr>
            <p:ph type="body" idx="1"/>
          </p:nvPr>
        </p:nvSpPr>
        <p:spPr>
          <a:xfrm>
            <a:off x="457172" y="1605033"/>
            <a:ext cx="8228818" cy="3977393"/>
          </a:xfrm>
          <a:prstGeom prst="rect">
            <a:avLst/>
          </a:prstGeom>
        </p:spPr>
        <p:txBody>
          <a:bodyPr spcFirstLastPara="1" wrap="square" lIns="86740" tIns="86740" rIns="86740" bIns="86740" anchor="t" anchorCtr="0">
            <a:noAutofit/>
          </a:bodyPr>
          <a:lstStyle/>
          <a:p>
            <a:pPr marL="342900" indent="-342900">
              <a:spcBef>
                <a:spcPts val="544"/>
              </a:spcBef>
              <a:buFont typeface="Arial" panose="020B0604020202020204" pitchFamily="34" charset="0"/>
              <a:buChar char="•"/>
            </a:pPr>
            <a:r>
              <a:rPr lang="de-DE" sz="1814" dirty="0"/>
              <a:t>Das Betriebssystem stellt jedem Programm einen linearen Speicher zur Verfügung (virtueller Speicher).</a:t>
            </a:r>
          </a:p>
          <a:p>
            <a:pPr marL="342900" indent="-342900">
              <a:spcBef>
                <a:spcPts val="544"/>
              </a:spcBef>
              <a:buFont typeface="Arial" panose="020B0604020202020204" pitchFamily="34" charset="0"/>
              <a:buChar char="•"/>
            </a:pPr>
            <a:r>
              <a:rPr lang="zxx" sz="1814"/>
              <a:t>Ein C++ Programm benutzt den Speicher </a:t>
            </a:r>
            <a:r>
              <a:rPr lang="de-DE" sz="1814" dirty="0"/>
              <a:t>folgendermaßen</a:t>
            </a:r>
            <a:endParaRPr sz="1814" dirty="0"/>
          </a:p>
        </p:txBody>
      </p:sp>
      <p:sp>
        <p:nvSpPr>
          <p:cNvPr id="415" name="Google Shape;415;p48"/>
          <p:cNvSpPr txBox="1"/>
          <p:nvPr/>
        </p:nvSpPr>
        <p:spPr>
          <a:xfrm>
            <a:off x="425353" y="122164"/>
            <a:ext cx="8322429" cy="25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270" dirty="0">
                <a:solidFill>
                  <a:srgbClr val="841439"/>
                </a:solidFill>
              </a:rPr>
              <a:t>Speicher &amp; Zeiger</a:t>
            </a:r>
            <a:endParaRPr sz="1270" dirty="0">
              <a:solidFill>
                <a:srgbClr val="841439"/>
              </a:solidFill>
            </a:endParaRPr>
          </a:p>
        </p:txBody>
      </p:sp>
      <p:pic>
        <p:nvPicPr>
          <p:cNvPr id="417" name="Google Shape;41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509" y="2778819"/>
            <a:ext cx="7532335" cy="310232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3AC455-5D56-4240-B61A-8A494B4E15B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4</a:t>
            </a:fld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15523487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94B9-3760-2842-86C8-C5444665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50" y="2856583"/>
            <a:ext cx="8228818" cy="1144834"/>
          </a:xfrm>
        </p:spPr>
        <p:txBody>
          <a:bodyPr/>
          <a:lstStyle/>
          <a:p>
            <a:r>
              <a:rPr lang="en-US" sz="8708" b="1" dirty="0" err="1">
                <a:latin typeface="Bradley Hand ITC" panose="03070402050302030203" pitchFamily="66" charset="77"/>
              </a:rPr>
              <a:t>Objekte</a:t>
            </a:r>
            <a:r>
              <a:rPr lang="en-US" sz="8708" b="1" dirty="0">
                <a:latin typeface="Bradley Hand ITC" panose="03070402050302030203" pitchFamily="66" charset="77"/>
              </a:rPr>
              <a:t> und Klassen in C++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F28A53-3AE8-DD44-BC5B-186BDCB5C40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40</a:t>
            </a:fld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29101102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Klassen-Deklaration (in Headerdatei)</a:t>
            </a:r>
            <a:endParaRPr b="1" dirty="0"/>
          </a:p>
        </p:txBody>
      </p:sp>
      <p:sp>
        <p:nvSpPr>
          <p:cNvPr id="283" name="Google Shape;283;p32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Objekte und Klassen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6" name="Google Shape;308;p35">
            <a:extLst>
              <a:ext uri="{FF2B5EF4-FFF2-40B4-BE49-F238E27FC236}">
                <a16:creationId xmlns:a16="http://schemas.microsoft.com/office/drawing/2014/main" id="{44B788F5-F5A3-324E-B87D-CBBAB35479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7715" y="1418152"/>
            <a:ext cx="8228700" cy="4936085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Vector2D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double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xCoordinate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dirty="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double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yCoordinate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</a:pPr>
            <a:r>
              <a:rPr lang="en-GB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lang="de" sz="1400" b="1" dirty="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</a:pP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/*</a:t>
            </a:r>
          </a:p>
          <a:p>
            <a:pPr marL="0" lvl="0" indent="0">
              <a:spcBef>
                <a:spcPts val="0"/>
              </a:spcBef>
            </a:pP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de" sz="1400" b="1" dirty="0" err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Rotate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 err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 err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given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 err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 err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 err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 err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given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angle (in </a:t>
            </a:r>
            <a:r>
              <a:rPr lang="de" sz="1400" b="1" dirty="0" err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degrees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</a:p>
          <a:p>
            <a:pPr marL="0" lvl="0" indent="0">
              <a:spcBef>
                <a:spcPts val="0"/>
              </a:spcBef>
            </a:pP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*/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rotate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angle);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</a:pPr>
            <a:endParaRPr lang="en-GB" sz="1400" b="1" dirty="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</a:pPr>
            <a:r>
              <a:rPr lang="en-GB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/*</a:t>
            </a:r>
          </a:p>
          <a:p>
            <a:pPr marL="0" lvl="0" indent="0">
              <a:spcBef>
                <a:spcPts val="0"/>
              </a:spcBef>
            </a:pPr>
            <a:r>
              <a:rPr lang="en-GB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Multiplies the 2D Vector with the given scalar.</a:t>
            </a:r>
          </a:p>
          <a:p>
            <a:pPr marL="0" lvl="0" indent="0">
              <a:spcBef>
                <a:spcPts val="0"/>
              </a:spcBef>
            </a:pPr>
            <a:r>
              <a:rPr lang="en-GB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*/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multiplyByScalar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scalarValue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dirty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2D510F-6ED9-5C44-8DBA-BCFC4D90DAF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41</a:t>
            </a:fld>
            <a:endParaRPr lang="de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Unterschied zu Python</a:t>
            </a:r>
            <a:endParaRPr b="1" dirty="0"/>
          </a:p>
        </p:txBody>
      </p:sp>
      <p:sp>
        <p:nvSpPr>
          <p:cNvPr id="308" name="Google Shape;308;p35"/>
          <p:cNvSpPr txBox="1">
            <a:spLocks noGrp="1"/>
          </p:cNvSpPr>
          <p:nvPr>
            <p:ph type="body" idx="1"/>
          </p:nvPr>
        </p:nvSpPr>
        <p:spPr>
          <a:xfrm>
            <a:off x="387715" y="1418152"/>
            <a:ext cx="8228700" cy="4936085"/>
          </a:xfrm>
          <a:prstGeom prst="rect">
            <a:avLst/>
          </a:prstGeom>
        </p:spPr>
        <p:txBody>
          <a:bodyPr spcFirstLastPara="1" wrap="square" lIns="79525" tIns="79525" rIns="79525" bIns="795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Vector2D: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__ (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.__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xCoordinate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endParaRPr sz="1400" b="1" dirty="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.__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yCoordinate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endParaRPr sz="1400" b="1" dirty="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rotate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angle):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sz="1400" b="1" dirty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multiplyByScalar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scalarValue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sz="1400" b="1" dirty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Google Shape;309;p35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Objekte und Klassen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310" name="Google Shape;310;p35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2CB747-FEFF-3044-B445-676DEF21AA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047" b="21931"/>
          <a:stretch/>
        </p:blipFill>
        <p:spPr>
          <a:xfrm>
            <a:off x="3883199" y="1555380"/>
            <a:ext cx="4942115" cy="28805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E8BCDB-7973-F147-806E-16E588FC0D1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42</a:t>
            </a:fld>
            <a:endParaRPr lang="de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Methoden-Implementierung</a:t>
            </a:r>
            <a:endParaRPr b="1" dirty="0"/>
          </a:p>
        </p:txBody>
      </p:sp>
      <p:sp>
        <p:nvSpPr>
          <p:cNvPr id="317" name="Google Shape;317;p36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101600" lvl="0" indent="0" algn="l" rtl="0">
              <a:spcBef>
                <a:spcPts val="500"/>
              </a:spcBef>
              <a:spcAft>
                <a:spcPts val="0"/>
              </a:spcAft>
              <a:buSzPts val="2000"/>
            </a:pPr>
            <a:r>
              <a:rPr lang="de" dirty="0"/>
              <a:t>(in einer separaten CPP-Datei)</a:t>
            </a:r>
            <a:endParaRPr dirty="0"/>
          </a:p>
          <a:p>
            <a:pPr lvl="0" indent="-355600">
              <a:spcBef>
                <a:spcPts val="0"/>
              </a:spcBef>
              <a:buChar char="●"/>
            </a:pPr>
            <a:r>
              <a:rPr lang="de" dirty="0"/>
              <a:t>man verwendet den </a:t>
            </a:r>
            <a:r>
              <a:rPr lang="de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Scope</a:t>
            </a:r>
            <a:r>
              <a:rPr lang="de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-Operator ::</a:t>
            </a:r>
            <a:r>
              <a:rPr lang="de" dirty="0"/>
              <a:t> um anzugeben, dass die Funktion die Methode einer Klasse implementiert</a:t>
            </a:r>
            <a:endParaRPr dirty="0"/>
          </a:p>
        </p:txBody>
      </p:sp>
      <p:sp>
        <p:nvSpPr>
          <p:cNvPr id="318" name="Google Shape;318;p36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Objekte und Klassen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319" name="Google Shape;319;p36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pic>
        <p:nvPicPr>
          <p:cNvPr id="320" name="Google Shape;320;p36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37" y="2909455"/>
            <a:ext cx="8936964" cy="33348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3B8A65-4B2F-A847-95E7-F4ED8382E0B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43</a:t>
            </a:fld>
            <a:endParaRPr lang="de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lvl="0"/>
            <a:r>
              <a:rPr lang="de" b="1" dirty="0"/>
              <a:t>Methoden-Implementierung </a:t>
            </a:r>
            <a:endParaRPr b="1" dirty="0"/>
          </a:p>
        </p:txBody>
      </p:sp>
      <p:sp>
        <p:nvSpPr>
          <p:cNvPr id="326" name="Google Shape;326;p37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55600" algn="l" rtl="0"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de-DE" dirty="0"/>
              <a:t>Methoden können auch in der Klassendeklaration (Headerdatei) implementiert werden</a:t>
            </a:r>
          </a:p>
          <a:p>
            <a:pPr marL="457200" lvl="0" indent="-355600" algn="l" rtl="0"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de-DE" dirty="0"/>
              <a:t>dies ist gut geeignet für </a:t>
            </a:r>
            <a:r>
              <a:rPr lang="de-DE" b="1" dirty="0">
                <a:solidFill>
                  <a:srgbClr val="841439"/>
                </a:solidFill>
              </a:rPr>
              <a:t>Inline-Methoden</a:t>
            </a:r>
          </a:p>
          <a:p>
            <a:pPr lvl="1" indent="-355600">
              <a:spcBef>
                <a:spcPts val="500"/>
              </a:spcBef>
              <a:buChar char="●"/>
            </a:pPr>
            <a:r>
              <a:rPr lang="de-DE" dirty="0"/>
              <a:t>solche ersetzt der Compiler durch den tatsächlichen Code der Funktion (daher performanter in der Ausführung)</a:t>
            </a:r>
          </a:p>
          <a:p>
            <a:pPr lvl="1" indent="-355600">
              <a:spcBef>
                <a:spcPts val="500"/>
              </a:spcBef>
              <a:buChar char="●"/>
            </a:pPr>
            <a:r>
              <a:rPr lang="de-DE" dirty="0"/>
              <a:t>am besten für kurze Funktionen geeignet</a:t>
            </a:r>
          </a:p>
          <a:p>
            <a:pPr marL="558800" lvl="1" indent="0">
              <a:spcBef>
                <a:spcPts val="500"/>
              </a:spcBef>
            </a:pPr>
            <a:r>
              <a:rPr lang="de-DE" dirty="0"/>
              <a:t>Beispiel:</a:t>
            </a:r>
          </a:p>
          <a:p>
            <a:pPr marL="0" lvl="0" indent="0">
              <a:spcBef>
                <a:spcPts val="0"/>
              </a:spcBef>
            </a:pPr>
            <a:r>
              <a:rPr lang="en-GB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8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inline double</a:t>
            </a:r>
            <a:r>
              <a:rPr lang="en-GB" sz="18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get_xCoordinate</a:t>
            </a:r>
            <a:r>
              <a:rPr lang="en-GB" sz="18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();</a:t>
            </a:r>
          </a:p>
          <a:p>
            <a:pPr indent="-355600">
              <a:buChar char="●"/>
            </a:pPr>
            <a:r>
              <a:rPr lang="de-DE" dirty="0"/>
              <a:t>Die Headerdatei dient als Definition der Schnittstelle der Klasse</a:t>
            </a:r>
          </a:p>
          <a:p>
            <a:pPr lvl="1" indent="-355600">
              <a:buChar char="●"/>
            </a:pPr>
            <a:r>
              <a:rPr lang="de-DE" dirty="0"/>
              <a:t>Sollte sich daher seltener ändern</a:t>
            </a:r>
          </a:p>
          <a:p>
            <a:pPr lvl="1" indent="-355600">
              <a:buChar char="●"/>
            </a:pPr>
            <a:r>
              <a:rPr lang="de-DE" dirty="0"/>
              <a:t>Änderungen machen eine erneute Kompilierung aller Verwender/Aufrufer notwendig</a:t>
            </a:r>
          </a:p>
        </p:txBody>
      </p:sp>
      <p:sp>
        <p:nvSpPr>
          <p:cNvPr id="327" name="Google Shape;327;p37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Objekte und Klassen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328" name="Google Shape;328;p37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579F82-65F1-F248-82E7-52D6EAA63A2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44</a:t>
            </a:fld>
            <a:endParaRPr lang="de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8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Beispiel</a:t>
            </a:r>
            <a:endParaRPr b="1" dirty="0"/>
          </a:p>
        </p:txBody>
      </p:sp>
      <p:sp>
        <p:nvSpPr>
          <p:cNvPr id="334" name="Google Shape;334;p38"/>
          <p:cNvSpPr txBox="1">
            <a:spLocks noGrp="1"/>
          </p:cNvSpPr>
          <p:nvPr>
            <p:ph type="body" idx="1"/>
          </p:nvPr>
        </p:nvSpPr>
        <p:spPr>
          <a:xfrm>
            <a:off x="457175" y="1300050"/>
            <a:ext cx="54009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Punkt {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short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x; 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short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short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get_x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x; }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short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short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sx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sy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{ x =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sx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sy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short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x = 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Punkt P;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P.set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(x, 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P.set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P.get_x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 b="1" dirty="0"/>
          </a:p>
        </p:txBody>
      </p:sp>
      <p:sp>
        <p:nvSpPr>
          <p:cNvPr id="335" name="Google Shape;335;p38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Objekte und Klassen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336" name="Google Shape;336;p38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43DB94-6860-EB45-8A48-FF237B8A3E3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45</a:t>
            </a:fld>
            <a:endParaRPr lang="de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9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Attribute</a:t>
            </a:r>
            <a:endParaRPr b="1" dirty="0"/>
          </a:p>
        </p:txBody>
      </p:sp>
      <p:sp>
        <p:nvSpPr>
          <p:cNvPr id="342" name="Google Shape;342;p39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" sz="2400" dirty="0"/>
              <a:t>Attribute haben </a:t>
            </a:r>
            <a:endParaRPr sz="24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" sz="2400" dirty="0"/>
              <a:t> </a:t>
            </a:r>
            <a:endParaRPr sz="2400" dirty="0"/>
          </a:p>
          <a:p>
            <a:pPr marL="457200" lvl="0" indent="-355600" algn="l" rtl="0"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de" sz="2400" dirty="0"/>
              <a:t>einen </a:t>
            </a:r>
            <a:r>
              <a:rPr lang="de" sz="2400" dirty="0">
                <a:solidFill>
                  <a:srgbClr val="841439"/>
                </a:solidFill>
              </a:rPr>
              <a:t>Namen</a:t>
            </a:r>
            <a:r>
              <a:rPr lang="de" sz="2400" dirty="0"/>
              <a:t>  </a:t>
            </a:r>
            <a:endParaRPr sz="24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sz="2400" dirty="0"/>
              <a:t>einen </a:t>
            </a:r>
            <a:r>
              <a:rPr lang="de" sz="2400" dirty="0">
                <a:solidFill>
                  <a:srgbClr val="3F3F3F"/>
                </a:solidFill>
              </a:rPr>
              <a:t>Typ</a:t>
            </a:r>
            <a:r>
              <a:rPr lang="de" sz="2400" dirty="0"/>
              <a:t>  </a:t>
            </a:r>
            <a:endParaRPr sz="24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sz="2400" dirty="0"/>
              <a:t>einen </a:t>
            </a:r>
            <a:r>
              <a:rPr lang="de" sz="2400" dirty="0" err="1">
                <a:solidFill>
                  <a:srgbClr val="09885A"/>
                </a:solidFill>
              </a:rPr>
              <a:t>Zugriffsmodifikator</a:t>
            </a:r>
            <a:endParaRPr sz="2400" dirty="0">
              <a:solidFill>
                <a:srgbClr val="09885A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" sz="2400" b="1" dirty="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r>
              <a:rPr lang="de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2400" b="1" dirty="0" err="1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de" sz="2400" b="1" dirty="0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de" sz="2400" b="1" dirty="0" err="1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de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2400" b="1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farbe</a:t>
            </a:r>
            <a:r>
              <a:rPr lang="de" sz="2400" b="1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 b="1" dirty="0">
              <a:solidFill>
                <a:srgbClr val="84143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" name="Google Shape;343;p39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Objekte und Klassen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344" name="Google Shape;344;p39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05FCC1-60E1-E147-BF46-377A8F402E1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46</a:t>
            </a:fld>
            <a:endParaRPr lang="de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0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Attribute</a:t>
            </a:r>
            <a:endParaRPr b="1" dirty="0"/>
          </a:p>
        </p:txBody>
      </p:sp>
      <p:sp>
        <p:nvSpPr>
          <p:cNvPr id="350" name="Google Shape;350;p40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55600" algn="l" rtl="0">
              <a:spcBef>
                <a:spcPts val="500"/>
              </a:spcBef>
              <a:spcAft>
                <a:spcPts val="0"/>
              </a:spcAft>
              <a:buClr>
                <a:srgbClr val="841439"/>
              </a:buClr>
              <a:buSzPts val="2000"/>
              <a:buFont typeface="Courier New"/>
              <a:buChar char="●"/>
            </a:pPr>
            <a:r>
              <a:rPr lang="de" dirty="0" err="1"/>
              <a:t>Zugriffsmodifikatoren</a:t>
            </a:r>
            <a:r>
              <a:rPr lang="de" dirty="0"/>
              <a:t> definieren, von wo und wie die Attribute und Methoden einer Klasse zugegriffen werden können</a:t>
            </a:r>
            <a:endParaRPr dirty="0"/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55600" algn="l" rtl="0">
              <a:spcBef>
                <a:spcPts val="500"/>
              </a:spcBef>
              <a:spcAft>
                <a:spcPts val="0"/>
              </a:spcAft>
              <a:buClr>
                <a:srgbClr val="841439"/>
              </a:buClr>
              <a:buSzPts val="2000"/>
              <a:buFont typeface="Courier New"/>
              <a:buChar char="●"/>
            </a:pPr>
            <a:r>
              <a:rPr lang="de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de" dirty="0"/>
              <a:t> Felder/Methoden können von überall zugegriffen werden</a:t>
            </a:r>
            <a:endParaRPr dirty="0"/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55600" algn="l" rtl="0">
              <a:spcBef>
                <a:spcPts val="500"/>
              </a:spcBef>
              <a:spcAft>
                <a:spcPts val="0"/>
              </a:spcAft>
              <a:buClr>
                <a:srgbClr val="841439"/>
              </a:buClr>
              <a:buSzPts val="2000"/>
              <a:buFont typeface="Courier New"/>
              <a:buChar char="●"/>
            </a:pPr>
            <a:r>
              <a:rPr lang="de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de" dirty="0"/>
              <a:t> Felder/Methoden können nur innerhalb der Klasse zugegriffen werden</a:t>
            </a:r>
            <a:endParaRPr dirty="0"/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  <a:p>
            <a:pPr lvl="0" indent="-355600">
              <a:buClr>
                <a:srgbClr val="841439"/>
              </a:buClr>
              <a:buFont typeface="Courier New"/>
              <a:buChar char="●"/>
            </a:pPr>
            <a:r>
              <a:rPr lang="de" dirty="0"/>
              <a:t>der Standard Zugriffsmodus für Klassen ist </a:t>
            </a:r>
            <a:r>
              <a:rPr lang="d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br>
              <a:rPr lang="d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dirty="0"/>
              <a:t>(für </a:t>
            </a:r>
            <a:r>
              <a:rPr lang="d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d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dirty="0"/>
              <a:t>ist er </a:t>
            </a:r>
            <a:r>
              <a:rPr lang="d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de" dirty="0"/>
              <a:t>)</a:t>
            </a:r>
            <a:endParaRPr dirty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1" name="Google Shape;351;p40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Objekte und Klassen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352" name="Google Shape;352;p40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ED3671-8FA1-3A44-A435-C136403DF2C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47</a:t>
            </a:fld>
            <a:endParaRPr lang="de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>
            <a:spLocks noGrp="1"/>
          </p:cNvSpPr>
          <p:nvPr>
            <p:ph type="title"/>
          </p:nvPr>
        </p:nvSpPr>
        <p:spPr>
          <a:xfrm>
            <a:off x="442658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Attribute</a:t>
            </a:r>
            <a:endParaRPr b="1" dirty="0"/>
          </a:p>
        </p:txBody>
      </p:sp>
      <p:sp>
        <p:nvSpPr>
          <p:cNvPr id="358" name="Google Shape;358;p41"/>
          <p:cNvSpPr txBox="1">
            <a:spLocks noGrp="1"/>
          </p:cNvSpPr>
          <p:nvPr>
            <p:ph type="body" idx="1"/>
          </p:nvPr>
        </p:nvSpPr>
        <p:spPr>
          <a:xfrm>
            <a:off x="442658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55600" algn="l" rtl="0">
              <a:spcBef>
                <a:spcPts val="500"/>
              </a:spcBef>
              <a:spcAft>
                <a:spcPts val="0"/>
              </a:spcAft>
              <a:buClr>
                <a:srgbClr val="841439"/>
              </a:buClr>
              <a:buSzPts val="2000"/>
              <a:buFont typeface="Courier New"/>
              <a:buChar char="●"/>
            </a:pPr>
            <a:r>
              <a:rPr lang="de" dirty="0"/>
              <a:t>Kapselung – Attribute sollen nur durch Methoden zugänglich sein</a:t>
            </a:r>
          </a:p>
          <a:p>
            <a:pPr marL="457200" lvl="0" indent="-355600" algn="l" rtl="0">
              <a:spcBef>
                <a:spcPts val="500"/>
              </a:spcBef>
              <a:spcAft>
                <a:spcPts val="0"/>
              </a:spcAft>
              <a:buClr>
                <a:srgbClr val="841439"/>
              </a:buClr>
              <a:buSzPts val="2000"/>
              <a:buFont typeface="Courier New"/>
              <a:buChar char="●"/>
            </a:pPr>
            <a:r>
              <a:rPr lang="de" dirty="0" err="1"/>
              <a:t>getters</a:t>
            </a:r>
            <a:r>
              <a:rPr lang="de" dirty="0"/>
              <a:t> 	(z.B. </a:t>
            </a:r>
            <a:r>
              <a:rPr lang="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get_xCoordinate</a:t>
            </a:r>
            <a:r>
              <a:rPr lang="de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" dirty="0"/>
              <a:t> )</a:t>
            </a:r>
            <a:endParaRPr dirty="0"/>
          </a:p>
          <a:p>
            <a:pPr indent="-355600">
              <a:spcBef>
                <a:spcPts val="0"/>
              </a:spcBef>
              <a:buFont typeface="Arial"/>
              <a:buChar char="●"/>
            </a:pPr>
            <a:r>
              <a:rPr lang="de" dirty="0" err="1"/>
              <a:t>setters</a:t>
            </a:r>
            <a:r>
              <a:rPr lang="de" dirty="0"/>
              <a:t>	</a:t>
            </a:r>
            <a:r>
              <a:rPr lang="en-GB" dirty="0"/>
              <a:t>(</a:t>
            </a:r>
            <a:r>
              <a:rPr lang="en-GB" dirty="0" err="1"/>
              <a:t>z.B.</a:t>
            </a:r>
            <a:r>
              <a:rPr lang="en-GB" dirty="0"/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set_xCoordinate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(double x)</a:t>
            </a:r>
            <a:r>
              <a:rPr lang="en-GB" dirty="0"/>
              <a:t> )</a:t>
            </a:r>
            <a:endParaRPr dirty="0"/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55600" algn="l" rtl="0"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de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de" dirty="0"/>
              <a:t> - ein Zeiger auf die aktuelle Instanz</a:t>
            </a:r>
            <a:endParaRPr dirty="0"/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55600" algn="l" rtl="0"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dieser Zeiger ist </a:t>
            </a:r>
            <a:r>
              <a:rPr lang="de" b="1" dirty="0">
                <a:solidFill>
                  <a:srgbClr val="841439"/>
                </a:solidFill>
              </a:rPr>
              <a:t>implizit</a:t>
            </a:r>
            <a:r>
              <a:rPr lang="de" dirty="0"/>
              <a:t> definiert und in jeder Methode </a:t>
            </a:r>
            <a:r>
              <a:rPr lang="de" b="1" dirty="0">
                <a:solidFill>
                  <a:srgbClr val="841439"/>
                </a:solidFill>
              </a:rPr>
              <a:t>vorhanden</a:t>
            </a: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55600" algn="l" rtl="0"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n-GB" dirty="0"/>
              <a:t>H</a:t>
            </a:r>
            <a:r>
              <a:rPr lang="de" dirty="0" err="1"/>
              <a:t>ilfreich</a:t>
            </a:r>
            <a:r>
              <a:rPr lang="de" dirty="0"/>
              <a:t> wenn ein Methodenparameter den selben Namen hat wie ein Klassenfeld hat</a:t>
            </a:r>
            <a:endParaRPr dirty="0"/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9" name="Google Shape;359;p41"/>
          <p:cNvSpPr txBox="1"/>
          <p:nvPr/>
        </p:nvSpPr>
        <p:spPr>
          <a:xfrm>
            <a:off x="454408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Objekte und Klassen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360" name="Google Shape;360;p41"/>
          <p:cNvSpPr txBox="1"/>
          <p:nvPr/>
        </p:nvSpPr>
        <p:spPr>
          <a:xfrm>
            <a:off x="373201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7" name="Google Shape;334;p38">
            <a:extLst>
              <a:ext uri="{FF2B5EF4-FFF2-40B4-BE49-F238E27FC236}">
                <a16:creationId xmlns:a16="http://schemas.microsoft.com/office/drawing/2014/main" id="{F7445817-F704-8341-B970-E0D568149026}"/>
              </a:ext>
            </a:extLst>
          </p:cNvPr>
          <p:cNvSpPr txBox="1">
            <a:spLocks/>
          </p:cNvSpPr>
          <p:nvPr/>
        </p:nvSpPr>
        <p:spPr>
          <a:xfrm>
            <a:off x="1661859" y="4214444"/>
            <a:ext cx="6545969" cy="43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79525" tIns="79525" rIns="79525" bIns="795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GB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GB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b="1" dirty="0" err="1">
                <a:latin typeface="Courier New"/>
                <a:ea typeface="Courier New"/>
                <a:cs typeface="Courier New"/>
                <a:sym typeface="Courier New"/>
              </a:rPr>
              <a:t>getXCoordinate</a:t>
            </a:r>
            <a:r>
              <a:rPr lang="en-GB" sz="1600" b="1" dirty="0"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lang="en-GB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600" b="1" dirty="0"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GB" sz="1600" b="1" dirty="0" err="1">
                <a:latin typeface="Courier New"/>
                <a:ea typeface="Courier New"/>
                <a:cs typeface="Courier New"/>
                <a:sym typeface="Courier New"/>
              </a:rPr>
              <a:t>xCoordinate</a:t>
            </a:r>
            <a:r>
              <a:rPr lang="en-GB" sz="1600" b="1" dirty="0">
                <a:latin typeface="Courier New"/>
                <a:ea typeface="Courier New"/>
                <a:cs typeface="Courier New"/>
                <a:sym typeface="Courier New"/>
              </a:rPr>
              <a:t>; }</a:t>
            </a:r>
          </a:p>
        </p:txBody>
      </p:sp>
      <p:sp>
        <p:nvSpPr>
          <p:cNvPr id="8" name="Google Shape;334;p38">
            <a:extLst>
              <a:ext uri="{FF2B5EF4-FFF2-40B4-BE49-F238E27FC236}">
                <a16:creationId xmlns:a16="http://schemas.microsoft.com/office/drawing/2014/main" id="{1AED0F2C-265B-B941-92F0-939106AC81FC}"/>
              </a:ext>
            </a:extLst>
          </p:cNvPr>
          <p:cNvSpPr txBox="1">
            <a:spLocks/>
          </p:cNvSpPr>
          <p:nvPr/>
        </p:nvSpPr>
        <p:spPr>
          <a:xfrm>
            <a:off x="1661858" y="5253159"/>
            <a:ext cx="6545969" cy="504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79525" tIns="79525" rIns="79525" bIns="795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GB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GB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b="1" dirty="0" err="1">
                <a:latin typeface="Courier New"/>
                <a:ea typeface="Courier New"/>
                <a:cs typeface="Courier New"/>
                <a:sym typeface="Courier New"/>
              </a:rPr>
              <a:t>setXCoordinate</a:t>
            </a:r>
            <a:r>
              <a:rPr lang="en-GB" sz="16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GB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b="1" dirty="0" err="1">
                <a:latin typeface="Courier New"/>
                <a:ea typeface="Courier New"/>
                <a:cs typeface="Courier New"/>
                <a:sym typeface="Courier New"/>
              </a:rPr>
              <a:t>xCoordinate</a:t>
            </a:r>
            <a:r>
              <a:rPr lang="en-GB" sz="16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GB" sz="1600" b="1" dirty="0"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-GB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600" b="1" dirty="0"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GB" sz="1600" b="1" dirty="0" err="1">
                <a:latin typeface="Courier New"/>
                <a:ea typeface="Courier New"/>
                <a:cs typeface="Courier New"/>
                <a:sym typeface="Courier New"/>
              </a:rPr>
              <a:t>xCoordinate</a:t>
            </a:r>
            <a:r>
              <a:rPr lang="en-GB" sz="1600" b="1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600" b="1" dirty="0" err="1">
                <a:latin typeface="Courier New"/>
                <a:ea typeface="Courier New"/>
                <a:cs typeface="Courier New"/>
                <a:sym typeface="Courier New"/>
              </a:rPr>
              <a:t>xCoordinate</a:t>
            </a:r>
            <a:r>
              <a:rPr lang="en-GB" sz="1600" b="1" dirty="0">
                <a:latin typeface="Courier New"/>
                <a:ea typeface="Courier New"/>
                <a:cs typeface="Courier New"/>
                <a:sym typeface="Courier New"/>
              </a:rPr>
              <a:t>; 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5E53CA-6BB1-C746-AF67-02A91E2A0F9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48</a:t>
            </a:fld>
            <a:endParaRPr lang="de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 err="1"/>
              <a:t>const</a:t>
            </a:r>
            <a:r>
              <a:rPr lang="de" b="1" dirty="0"/>
              <a:t> Methoden</a:t>
            </a:r>
            <a:endParaRPr b="1" dirty="0"/>
          </a:p>
        </p:txBody>
      </p:sp>
      <p:sp>
        <p:nvSpPr>
          <p:cNvPr id="367" name="Google Shape;367;p42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55600" algn="l" rtl="0"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Methoden können als </a:t>
            </a:r>
            <a:r>
              <a:rPr lang="de" dirty="0" err="1"/>
              <a:t>const</a:t>
            </a:r>
            <a:r>
              <a:rPr lang="de" dirty="0"/>
              <a:t> deklariert werden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solche Methode darf die Daten der Klasse nur lesen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der Compiler kontrolliert dies!</a:t>
            </a:r>
            <a:endParaRPr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Complex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real() 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;} </a:t>
            </a:r>
            <a:r>
              <a:rPr lang="de" sz="14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ok, </a:t>
            </a:r>
            <a:r>
              <a:rPr lang="de" sz="1400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lang="de" sz="14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wird kopiert</a:t>
            </a:r>
            <a:endParaRPr sz="1400" b="1" dirty="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&amp; real() 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;} </a:t>
            </a:r>
            <a:r>
              <a:rPr lang="de" sz="14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ok, nur konstante Referenz</a:t>
            </a:r>
            <a:endParaRPr sz="1400" b="1" dirty="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&amp; real() 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;} </a:t>
            </a:r>
            <a:r>
              <a:rPr lang="de" sz="14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Fehler </a:t>
            </a:r>
            <a:r>
              <a:rPr lang="de" sz="1400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lang="de" sz="14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könnte verändert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addToReal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x) 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+= x;} </a:t>
            </a:r>
            <a:r>
              <a:rPr lang="de" sz="14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Fehler: </a:t>
            </a:r>
            <a:r>
              <a:rPr lang="de" sz="1400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lang="de" sz="14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verändert</a:t>
            </a:r>
            <a:endParaRPr sz="1400" b="1" dirty="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im;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8" name="Google Shape;368;p42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Objekte und Klassen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369" name="Google Shape;369;p42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FDBA6A-78FA-0C48-9641-B901161BB37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49</a:t>
            </a:fld>
            <a:endParaRPr lang="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9"/>
          <p:cNvSpPr txBox="1">
            <a:spLocks noGrp="1"/>
          </p:cNvSpPr>
          <p:nvPr>
            <p:ph type="title"/>
          </p:nvPr>
        </p:nvSpPr>
        <p:spPr>
          <a:xfrm>
            <a:off x="457172" y="273684"/>
            <a:ext cx="8228818" cy="1144834"/>
          </a:xfrm>
          <a:prstGeom prst="rect">
            <a:avLst/>
          </a:prstGeom>
        </p:spPr>
        <p:txBody>
          <a:bodyPr spcFirstLastPara="1" wrap="square" lIns="86740" tIns="86740" rIns="86740" bIns="86740" anchor="ctr" anchorCtr="0">
            <a:noAutofit/>
          </a:bodyPr>
          <a:lstStyle/>
          <a:p>
            <a:r>
              <a:rPr lang="de-DE" dirty="0"/>
              <a:t>Verschiedene Arten von Speicher</a:t>
            </a:r>
          </a:p>
        </p:txBody>
      </p:sp>
      <p:sp>
        <p:nvSpPr>
          <p:cNvPr id="423" name="Google Shape;423;p49"/>
          <p:cNvSpPr txBox="1">
            <a:spLocks noGrp="1"/>
          </p:cNvSpPr>
          <p:nvPr>
            <p:ph type="body" idx="1"/>
          </p:nvPr>
        </p:nvSpPr>
        <p:spPr>
          <a:xfrm>
            <a:off x="457172" y="1605033"/>
            <a:ext cx="8228818" cy="3977393"/>
          </a:xfrm>
          <a:prstGeom prst="rect">
            <a:avLst/>
          </a:prstGeom>
        </p:spPr>
        <p:txBody>
          <a:bodyPr spcFirstLastPara="1" wrap="square" lIns="86740" tIns="86740" rIns="86740" bIns="86740" anchor="t" anchorCtr="0">
            <a:noAutofit/>
          </a:bodyPr>
          <a:lstStyle/>
          <a:p>
            <a:pPr marL="414726" indent="-322565">
              <a:spcBef>
                <a:spcPts val="600"/>
              </a:spcBef>
              <a:buChar char="●"/>
            </a:pPr>
            <a:r>
              <a:rPr lang="zxx" sz="1800" b="1">
                <a:solidFill>
                  <a:srgbClr val="841439"/>
                </a:solidFill>
              </a:rPr>
              <a:t>statischer Speicher</a:t>
            </a:r>
            <a:r>
              <a:rPr lang="zxx" sz="1800"/>
              <a:t> wird reserviert und besteht so lange, wie das Programm ausgeführt wird</a:t>
            </a:r>
            <a:endParaRPr sz="1800" dirty="0"/>
          </a:p>
          <a:p>
            <a:pPr marL="414726" indent="-322565">
              <a:spcBef>
                <a:spcPts val="600"/>
              </a:spcBef>
              <a:buChar char="●"/>
            </a:pPr>
            <a:r>
              <a:rPr lang="zxx" sz="1800" b="1">
                <a:solidFill>
                  <a:srgbClr val="841439"/>
                </a:solidFill>
              </a:rPr>
              <a:t>Stackspeicher </a:t>
            </a:r>
            <a:r>
              <a:rPr lang="zxx" sz="1800"/>
              <a:t>wird beim Aufruf einer Funktion reserviert und wieder freigegeben, wenn aus der Funktion zurückgekehrt wird (automatisch)</a:t>
            </a:r>
            <a:endParaRPr sz="1800" dirty="0"/>
          </a:p>
          <a:p>
            <a:pPr marL="829452" lvl="1" indent="-322565">
              <a:spcBef>
                <a:spcPts val="600"/>
              </a:spcBef>
              <a:buChar char="○"/>
            </a:pPr>
            <a:r>
              <a:rPr lang="zxx" sz="1800"/>
              <a:t>der Stackspeicher wird oft durch den Prozessor direkt verwaltet</a:t>
            </a:r>
            <a:endParaRPr sz="1800" dirty="0"/>
          </a:p>
          <a:p>
            <a:pPr marL="414726" indent="-322565">
              <a:spcBef>
                <a:spcPts val="600"/>
              </a:spcBef>
              <a:buChar char="●"/>
            </a:pPr>
            <a:r>
              <a:rPr lang="zxx" sz="1800" b="1">
                <a:solidFill>
                  <a:srgbClr val="841439"/>
                </a:solidFill>
              </a:rPr>
              <a:t>Heapspeicher </a:t>
            </a:r>
            <a:r>
              <a:rPr lang="zxx" sz="1800"/>
              <a:t>kann im Programm durch spezielle Syntax ausdrücklich reserviert und wieder freigegeben werden (dynamisch )</a:t>
            </a:r>
            <a:endParaRPr sz="1800" dirty="0"/>
          </a:p>
          <a:p>
            <a:pPr marL="829452" lvl="1" indent="-322565">
              <a:spcBef>
                <a:spcPts val="600"/>
              </a:spcBef>
              <a:buChar char="○"/>
            </a:pPr>
            <a:r>
              <a:rPr lang="zxx" sz="1800"/>
              <a:t>der Heap- bzw. Freispeicher wird i. Allg. vom Betriebssystem verwaltet</a:t>
            </a:r>
            <a:endParaRPr sz="1800" dirty="0"/>
          </a:p>
          <a:p>
            <a:pPr marL="414726" indent="-322565">
              <a:spcBef>
                <a:spcPts val="600"/>
              </a:spcBef>
              <a:buChar char="●"/>
            </a:pPr>
            <a:r>
              <a:rPr lang="zxx" sz="1800"/>
              <a:t>Stack und Heap sind so organisiert, dass sie an beiden Enden des adressierbaren Speichers liegen und aufeinander zuwachsen</a:t>
            </a:r>
            <a:endParaRPr sz="1800" dirty="0"/>
          </a:p>
          <a:p>
            <a:pPr marL="829452" lvl="1" indent="-322565">
              <a:spcBef>
                <a:spcPts val="600"/>
              </a:spcBef>
              <a:buChar char="○"/>
            </a:pPr>
            <a:r>
              <a:rPr lang="zxx" sz="1800"/>
              <a:t>wenn sie sich treffen, ist der Speicher erschöpft.</a:t>
            </a:r>
            <a:endParaRPr sz="1800" dirty="0"/>
          </a:p>
        </p:txBody>
      </p:sp>
      <p:sp>
        <p:nvSpPr>
          <p:cNvPr id="424" name="Google Shape;424;p49"/>
          <p:cNvSpPr txBox="1"/>
          <p:nvPr/>
        </p:nvSpPr>
        <p:spPr>
          <a:xfrm>
            <a:off x="425353" y="122164"/>
            <a:ext cx="8322429" cy="25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270" dirty="0">
                <a:solidFill>
                  <a:srgbClr val="841439"/>
                </a:solidFill>
              </a:rPr>
              <a:t>Speicher &amp; Zeiger</a:t>
            </a:r>
            <a:endParaRPr sz="1270" dirty="0">
              <a:solidFill>
                <a:srgbClr val="841439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932DA6-C5E5-A04E-B190-EF2301F3BE7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5</a:t>
            </a:fld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18598880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3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lvl="0"/>
            <a:r>
              <a:rPr lang="de" b="1" dirty="0"/>
              <a:t>Objekterzeugung - der Konstruktor</a:t>
            </a:r>
            <a:endParaRPr b="1" dirty="0"/>
          </a:p>
        </p:txBody>
      </p:sp>
      <p:sp>
        <p:nvSpPr>
          <p:cNvPr id="375" name="Google Shape;375;p43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55600" algn="l" rtl="0"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Der Konstruktor ist eine spezielle Methode, die aufgerufen wird wenn eine Instanz einer Klasse angelegt wird</a:t>
            </a:r>
            <a:endParaRPr dirty="0"/>
          </a:p>
          <a:p>
            <a:pPr indent="-355600">
              <a:spcBef>
                <a:spcPts val="0"/>
              </a:spcBef>
              <a:buFont typeface="Arial"/>
              <a:buChar char="●"/>
            </a:pPr>
            <a:r>
              <a:rPr lang="en-GB" dirty="0" err="1"/>
              <a:t>Konstruktoren</a:t>
            </a:r>
            <a:r>
              <a:rPr lang="en-GB" dirty="0"/>
              <a:t> </a:t>
            </a:r>
            <a:r>
              <a:rPr lang="en-GB" dirty="0" err="1"/>
              <a:t>tragen</a:t>
            </a:r>
            <a:r>
              <a:rPr lang="en-GB" dirty="0"/>
              <a:t> den </a:t>
            </a:r>
            <a:r>
              <a:rPr lang="en-GB" dirty="0" err="1"/>
              <a:t>Namen</a:t>
            </a:r>
            <a:r>
              <a:rPr lang="en-GB" dirty="0"/>
              <a:t> der </a:t>
            </a:r>
            <a:r>
              <a:rPr lang="en-GB" dirty="0" err="1"/>
              <a:t>Klasse</a:t>
            </a:r>
            <a:endParaRPr lang="en-GB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Wird vom Benutzer keine eigene Implementierung vorgenommen, dann wird automatisch ein </a:t>
            </a:r>
            <a:r>
              <a:rPr lang="de" dirty="0" err="1"/>
              <a:t>Standardkonstruktor</a:t>
            </a:r>
            <a:r>
              <a:rPr lang="de" dirty="0"/>
              <a:t> erzeugt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MyClass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de" sz="1400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Standardkonstruktor</a:t>
            </a:r>
            <a:endParaRPr sz="1400" b="1" dirty="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MyClass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4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wird beim Anlegen eines Objekts aufgerufen</a:t>
            </a:r>
            <a:endParaRPr sz="1400" b="1" dirty="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dirty="0"/>
          </a:p>
        </p:txBody>
      </p:sp>
      <p:sp>
        <p:nvSpPr>
          <p:cNvPr id="376" name="Google Shape;376;p43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Objekte und Klassen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377" name="Google Shape;377;p43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477931-A8A8-9B42-AAA0-A93D887AAE8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50</a:t>
            </a:fld>
            <a:endParaRPr lang="de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4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Konstruktor</a:t>
            </a:r>
            <a:endParaRPr b="1" dirty="0"/>
          </a:p>
        </p:txBody>
      </p:sp>
      <p:sp>
        <p:nvSpPr>
          <p:cNvPr id="383" name="Google Shape;383;p44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eine Klasse kann einen, keinen oder auch mehrere Konstruktoren haben</a:t>
            </a:r>
            <a:endParaRPr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gibt es mehrere Konstruktoren, so müssen sich diese anhand der Funktion-Signatur unterscheiden (wie beim überladen)</a:t>
            </a:r>
            <a:endParaRPr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im Konstruktor werden dann alle notwendigen Initialisierungen durchgeführt. Das aufrufende Programm kann diesen Prozess durch Parameter steuern.</a:t>
            </a:r>
            <a:endParaRPr dirty="0"/>
          </a:p>
        </p:txBody>
      </p:sp>
      <p:sp>
        <p:nvSpPr>
          <p:cNvPr id="384" name="Google Shape;384;p44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Objekte und Klassen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385" name="Google Shape;385;p44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EB9DB-CF63-FC40-905E-0C7880EE6A4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51</a:t>
            </a:fld>
            <a:endParaRPr lang="de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5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de" sz="2000" b="1" dirty="0" err="1"/>
              <a:t>Standardkonstruktor</a:t>
            </a:r>
            <a:endParaRPr b="1" dirty="0"/>
          </a:p>
        </p:txBody>
      </p:sp>
      <p:sp>
        <p:nvSpPr>
          <p:cNvPr id="391" name="Google Shape;391;p45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Ein </a:t>
            </a:r>
            <a:r>
              <a:rPr lang="de" dirty="0" err="1"/>
              <a:t>Standardkonstruktor</a:t>
            </a:r>
            <a:endParaRPr dirty="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de" dirty="0"/>
              <a:t>kann ohne Argumente aufgerufen werden;</a:t>
            </a:r>
            <a:endParaRPr dirty="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de" dirty="0"/>
              <a:t>hat keine Argumente oder</a:t>
            </a:r>
            <a:endParaRPr dirty="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de" dirty="0"/>
              <a:t>alle Argumente sind implizit</a:t>
            </a:r>
            <a:endParaRPr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41439"/>
              </a:buClr>
              <a:buSzPts val="2000"/>
              <a:buChar char="●"/>
            </a:pPr>
            <a:r>
              <a:rPr lang="de" b="1" dirty="0">
                <a:solidFill>
                  <a:srgbClr val="841439"/>
                </a:solidFill>
              </a:rPr>
              <a:t>beim Erstellen eines Arrays von Objekten wird für jedes Element der </a:t>
            </a:r>
            <a:r>
              <a:rPr lang="de" b="1" dirty="0" err="1">
                <a:solidFill>
                  <a:srgbClr val="841439"/>
                </a:solidFill>
              </a:rPr>
              <a:t>Standardkonstruktor</a:t>
            </a:r>
            <a:r>
              <a:rPr lang="de" b="1" dirty="0">
                <a:solidFill>
                  <a:srgbClr val="841439"/>
                </a:solidFill>
              </a:rPr>
              <a:t> aufgerufen</a:t>
            </a:r>
            <a:endParaRPr b="1" dirty="0">
              <a:solidFill>
                <a:srgbClr val="841439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Benutzerdefinierter Konstruktor vorhanden…</a:t>
            </a:r>
            <a:endParaRPr dirty="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dirty="0"/>
              <a:t>J</a:t>
            </a:r>
            <a:r>
              <a:rPr lang="de" dirty="0"/>
              <a:t>a. Der Compiler verwendet diesen.</a:t>
            </a: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de" dirty="0"/>
              <a:t>Nein. Der Compiler definiert den </a:t>
            </a:r>
            <a:r>
              <a:rPr lang="de" dirty="0" err="1"/>
              <a:t>Standardkonstruktor</a:t>
            </a:r>
            <a:endParaRPr dirty="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2" name="Google Shape;392;p45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Objekte und Klassen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393" name="Google Shape;393;p45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2CA70E-0217-D34D-94C3-571FD3D53A1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52</a:t>
            </a:fld>
            <a:endParaRPr lang="de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94B9-3760-2842-86C8-C5444665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50" y="2856583"/>
            <a:ext cx="8228818" cy="1144834"/>
          </a:xfrm>
        </p:spPr>
        <p:txBody>
          <a:bodyPr/>
          <a:lstStyle/>
          <a:p>
            <a:pPr algn="r"/>
            <a:r>
              <a:rPr lang="en-US" sz="4000" b="1" dirty="0" err="1">
                <a:latin typeface="Bradley Hand ITC" panose="03070402050302030203" pitchFamily="66" charset="77"/>
              </a:rPr>
              <a:t>Fortsetzung</a:t>
            </a:r>
            <a:r>
              <a:rPr lang="en-US" sz="4000" b="1" dirty="0">
                <a:latin typeface="Bradley Hand ITC" panose="03070402050302030203" pitchFamily="66" charset="77"/>
              </a:rPr>
              <a:t> </a:t>
            </a:r>
            <a:r>
              <a:rPr lang="en-US" sz="4000" b="1" dirty="0" err="1">
                <a:latin typeface="Bradley Hand ITC" panose="03070402050302030203" pitchFamily="66" charset="77"/>
              </a:rPr>
              <a:t>folgt</a:t>
            </a:r>
            <a:r>
              <a:rPr lang="en-US" sz="4000" b="1" dirty="0">
                <a:latin typeface="Bradley Hand ITC" panose="03070402050302030203" pitchFamily="66" charset="77"/>
              </a:rPr>
              <a:t>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F28A53-3AE8-DD44-BC5B-186BDCB5C40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53</a:t>
            </a:fld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2509684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94B9-3760-2842-86C8-C5444665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50" y="2856583"/>
            <a:ext cx="8228818" cy="1144834"/>
          </a:xfrm>
        </p:spPr>
        <p:txBody>
          <a:bodyPr/>
          <a:lstStyle/>
          <a:p>
            <a:r>
              <a:rPr lang="en-US" sz="8708" b="1" dirty="0" err="1">
                <a:latin typeface="Bradley Hand ITC" panose="03070402050302030203" pitchFamily="66" charset="77"/>
              </a:rPr>
              <a:t>Fragen</a:t>
            </a:r>
            <a:r>
              <a:rPr lang="en-US" sz="8708" b="1" dirty="0">
                <a:latin typeface="Bradley Hand ITC" panose="03070402050302030203" pitchFamily="66" charset="77"/>
              </a:rPr>
              <a:t> und </a:t>
            </a:r>
            <a:r>
              <a:rPr lang="en-US" sz="8708" b="1" dirty="0" err="1">
                <a:latin typeface="Bradley Hand ITC" panose="03070402050302030203" pitchFamily="66" charset="77"/>
              </a:rPr>
              <a:t>Antworten</a:t>
            </a:r>
            <a:endParaRPr lang="en-US" sz="8708" b="1" dirty="0">
              <a:latin typeface="Bradley Hand ITC" panose="03070402050302030203" pitchFamily="66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91423A-1BA4-4B48-9390-8209CE8E723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54</a:t>
            </a:fld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350642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0"/>
          <p:cNvSpPr txBox="1">
            <a:spLocks noGrp="1"/>
          </p:cNvSpPr>
          <p:nvPr>
            <p:ph type="title"/>
          </p:nvPr>
        </p:nvSpPr>
        <p:spPr>
          <a:xfrm>
            <a:off x="457172" y="273684"/>
            <a:ext cx="8228818" cy="1144834"/>
          </a:xfrm>
          <a:prstGeom prst="rect">
            <a:avLst/>
          </a:prstGeom>
        </p:spPr>
        <p:txBody>
          <a:bodyPr spcFirstLastPara="1" wrap="square" lIns="86740" tIns="86740" rIns="86740" bIns="86740" anchor="ctr" anchorCtr="0">
            <a:noAutofit/>
          </a:bodyPr>
          <a:lstStyle/>
          <a:p>
            <a:r>
              <a:rPr lang="de-DE" dirty="0"/>
              <a:t>Dynamisch </a:t>
            </a:r>
            <a:r>
              <a:rPr lang="zxx"/>
              <a:t>Speicher </a:t>
            </a:r>
            <a:r>
              <a:rPr lang="de-DE" dirty="0"/>
              <a:t>am</a:t>
            </a:r>
            <a:r>
              <a:rPr lang="zxx"/>
              <a:t> Heap reservieren</a:t>
            </a:r>
            <a:endParaRPr dirty="0"/>
          </a:p>
        </p:txBody>
      </p:sp>
      <p:sp>
        <p:nvSpPr>
          <p:cNvPr id="431" name="Google Shape;431;p50"/>
          <p:cNvSpPr txBox="1">
            <a:spLocks noGrp="1"/>
          </p:cNvSpPr>
          <p:nvPr>
            <p:ph type="body" idx="1"/>
          </p:nvPr>
        </p:nvSpPr>
        <p:spPr>
          <a:xfrm>
            <a:off x="457172" y="1605033"/>
            <a:ext cx="8228818" cy="3977393"/>
          </a:xfrm>
          <a:prstGeom prst="rect">
            <a:avLst/>
          </a:prstGeom>
        </p:spPr>
        <p:txBody>
          <a:bodyPr spcFirstLastPara="1" wrap="square" lIns="86740" tIns="86740" rIns="86740" bIns="86740" anchor="t" anchorCtr="0">
            <a:noAutofit/>
          </a:bodyPr>
          <a:lstStyle/>
          <a:p>
            <a:pPr marL="414726" indent="-322565">
              <a:spcBef>
                <a:spcPts val="544"/>
              </a:spcBef>
              <a:buChar char="●"/>
            </a:pPr>
            <a:r>
              <a:rPr lang="zxx" sz="1814"/>
              <a:t>In C++ gibt es den Operator </a:t>
            </a:r>
            <a:r>
              <a:rPr lang="zxx" sz="1814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zxx" sz="1814">
                <a:solidFill>
                  <a:srgbClr val="841439"/>
                </a:solidFill>
              </a:rPr>
              <a:t> </a:t>
            </a:r>
            <a:r>
              <a:rPr lang="zxx" sz="1814"/>
              <a:t>zur Anforderung von Speicher im Heap</a:t>
            </a:r>
            <a:endParaRPr sz="1814" dirty="0"/>
          </a:p>
          <a:p>
            <a:pPr marL="414726" indent="0">
              <a:spcBef>
                <a:spcPts val="544"/>
              </a:spcBef>
            </a:pPr>
            <a:r>
              <a:rPr lang="zxx" sz="1814">
                <a:latin typeface="Courier New"/>
                <a:ea typeface="Courier New"/>
                <a:cs typeface="Courier New"/>
                <a:sym typeface="Courier New"/>
              </a:rPr>
              <a:t>double* pd {new double[4]};</a:t>
            </a:r>
            <a:endParaRPr sz="1814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14726" indent="-322565">
              <a:spcBef>
                <a:spcPts val="544"/>
              </a:spcBef>
              <a:buChar char="●"/>
            </a:pPr>
            <a:r>
              <a:rPr lang="zxx" sz="1814"/>
              <a:t>Mit dieser Anweisung fordert </a:t>
            </a:r>
            <a:r>
              <a:rPr lang="en-US" sz="1814" dirty="0"/>
              <a:t>das </a:t>
            </a:r>
            <a:r>
              <a:rPr lang="en-US" sz="1814" dirty="0" err="1"/>
              <a:t>Programm</a:t>
            </a:r>
            <a:r>
              <a:rPr lang="en-US" sz="1814" dirty="0"/>
              <a:t> </a:t>
            </a:r>
            <a:r>
              <a:rPr lang="en-US" sz="1814" dirty="0" err="1"/>
              <a:t>zur</a:t>
            </a:r>
            <a:r>
              <a:rPr lang="en-US" sz="1814" dirty="0"/>
              <a:t> </a:t>
            </a:r>
            <a:r>
              <a:rPr lang="en-US" sz="1814" dirty="0" err="1"/>
              <a:t>Laufzeit</a:t>
            </a:r>
            <a:r>
              <a:rPr lang="en-US" sz="1814" dirty="0"/>
              <a:t> </a:t>
            </a:r>
            <a:r>
              <a:rPr lang="en-US" sz="1814" dirty="0" err="1"/>
              <a:t>vom</a:t>
            </a:r>
            <a:r>
              <a:rPr lang="en-US" sz="1814" dirty="0"/>
              <a:t> </a:t>
            </a:r>
            <a:r>
              <a:rPr lang="zxx" sz="1814"/>
              <a:t>Betriebssystem</a:t>
            </a:r>
            <a:endParaRPr sz="1814" dirty="0"/>
          </a:p>
          <a:p>
            <a:pPr marL="829452" lvl="1" indent="-322565">
              <a:buChar char="○"/>
            </a:pPr>
            <a:r>
              <a:rPr lang="zxx" sz="1814"/>
              <a:t>im Heap </a:t>
            </a:r>
            <a:r>
              <a:rPr lang="en-US" sz="1814" dirty="0" err="1"/>
              <a:t>zusammenhängenden</a:t>
            </a:r>
            <a:r>
              <a:rPr lang="en-US" sz="1814" dirty="0"/>
              <a:t> </a:t>
            </a:r>
            <a:r>
              <a:rPr lang="zxx" sz="1814"/>
              <a:t>Speicherplatz für </a:t>
            </a:r>
            <a:r>
              <a:rPr lang="de-DE" sz="1814" dirty="0"/>
              <a:t>4</a:t>
            </a:r>
            <a:r>
              <a:rPr lang="zxx" sz="1814"/>
              <a:t> double Werte</a:t>
            </a:r>
            <a:endParaRPr sz="1814" dirty="0"/>
          </a:p>
          <a:p>
            <a:pPr marL="829452" lvl="1" indent="-322565">
              <a:buChar char="○"/>
            </a:pPr>
            <a:r>
              <a:rPr lang="zxx" sz="1814"/>
              <a:t>und die Adresse d</a:t>
            </a:r>
            <a:r>
              <a:rPr lang="de-DE" sz="1814" dirty="0"/>
              <a:t>er </a:t>
            </a:r>
            <a:r>
              <a:rPr lang="zxx" sz="1814"/>
              <a:t>ersten </a:t>
            </a:r>
            <a:r>
              <a:rPr lang="zxx" sz="1814"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zxx" sz="1814"/>
              <a:t> zurückzuliefern</a:t>
            </a:r>
            <a:endParaRPr sz="1814" dirty="0"/>
          </a:p>
          <a:p>
            <a:pPr marL="414726" indent="0">
              <a:spcBef>
                <a:spcPts val="544"/>
              </a:spcBef>
            </a:pPr>
            <a:endParaRPr sz="1814" dirty="0"/>
          </a:p>
          <a:p>
            <a:pPr marL="414726" indent="-322565">
              <a:spcBef>
                <a:spcPts val="544"/>
              </a:spcBef>
              <a:buChar char="●"/>
            </a:pPr>
            <a:r>
              <a:rPr lang="de-DE" sz="1814" dirty="0"/>
              <a:t>Zum Zugriff </a:t>
            </a:r>
            <a:r>
              <a:rPr lang="zxx" sz="1814"/>
              <a:t>auf diesen Speicher </a:t>
            </a:r>
            <a:r>
              <a:rPr lang="de-DE" sz="1814" dirty="0"/>
              <a:t>speichern wir dessen Adresse</a:t>
            </a:r>
            <a:r>
              <a:rPr lang="zxx" sz="1814"/>
              <a:t>.</a:t>
            </a:r>
            <a:endParaRPr sz="1814" dirty="0"/>
          </a:p>
          <a:p>
            <a:pPr marL="414726" indent="-322565">
              <a:spcBef>
                <a:spcPts val="0"/>
              </a:spcBef>
              <a:buChar char="●"/>
            </a:pPr>
            <a:r>
              <a:rPr lang="zxx" sz="1814"/>
              <a:t>Wir initialisieren also einen double-Zeiger namens </a:t>
            </a:r>
            <a:r>
              <a:rPr lang="zxx" sz="1814">
                <a:latin typeface="Courier New"/>
                <a:ea typeface="Courier New"/>
                <a:cs typeface="Courier New"/>
                <a:sym typeface="Courier New"/>
              </a:rPr>
              <a:t>pd</a:t>
            </a:r>
            <a:r>
              <a:rPr lang="zxx" sz="1814"/>
              <a:t> mit der zurückgegebenen Adresse.</a:t>
            </a:r>
            <a:endParaRPr sz="1814" dirty="0"/>
          </a:p>
          <a:p>
            <a:pPr marL="414726" indent="0">
              <a:spcBef>
                <a:spcPts val="544"/>
              </a:spcBef>
            </a:pPr>
            <a:endParaRPr sz="1814" dirty="0"/>
          </a:p>
        </p:txBody>
      </p:sp>
      <p:sp>
        <p:nvSpPr>
          <p:cNvPr id="432" name="Google Shape;432;p50"/>
          <p:cNvSpPr txBox="1"/>
          <p:nvPr/>
        </p:nvSpPr>
        <p:spPr>
          <a:xfrm>
            <a:off x="425353" y="122164"/>
            <a:ext cx="8322429" cy="25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270" dirty="0">
                <a:solidFill>
                  <a:srgbClr val="841439"/>
                </a:solidFill>
              </a:rPr>
              <a:t>Speicher &amp; Zeiger</a:t>
            </a:r>
            <a:endParaRPr sz="1270" dirty="0">
              <a:solidFill>
                <a:srgbClr val="841439"/>
              </a:solidFill>
            </a:endParaRPr>
          </a:p>
        </p:txBody>
      </p:sp>
      <p:pic>
        <p:nvPicPr>
          <p:cNvPr id="434" name="Google Shape;43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035" y="5582427"/>
            <a:ext cx="6540421" cy="7165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0ACE3C-B37A-F14F-ABB0-0108D7842DE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6</a:t>
            </a:fld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84599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1"/>
          <p:cNvSpPr txBox="1">
            <a:spLocks noGrp="1"/>
          </p:cNvSpPr>
          <p:nvPr>
            <p:ph type="title"/>
          </p:nvPr>
        </p:nvSpPr>
        <p:spPr>
          <a:xfrm>
            <a:off x="457172" y="273684"/>
            <a:ext cx="8228818" cy="1144834"/>
          </a:xfrm>
          <a:prstGeom prst="rect">
            <a:avLst/>
          </a:prstGeom>
        </p:spPr>
        <p:txBody>
          <a:bodyPr spcFirstLastPara="1" wrap="square" lIns="86740" tIns="86740" rIns="86740" bIns="86740" anchor="ctr" anchorCtr="0">
            <a:noAutofit/>
          </a:bodyPr>
          <a:lstStyle/>
          <a:p>
            <a:pPr lvl="0">
              <a:buSzPts val="1100"/>
            </a:pPr>
            <a:r>
              <a:rPr lang="de-DE" dirty="0"/>
              <a:t>Dynamisch </a:t>
            </a:r>
            <a:r>
              <a:rPr lang="zxx"/>
              <a:t>Speicher </a:t>
            </a:r>
            <a:r>
              <a:rPr lang="de-DE" dirty="0"/>
              <a:t>am</a:t>
            </a:r>
            <a:r>
              <a:rPr lang="zxx"/>
              <a:t> Heap reservieren</a:t>
            </a:r>
            <a:endParaRPr dirty="0"/>
          </a:p>
        </p:txBody>
      </p:sp>
      <p:sp>
        <p:nvSpPr>
          <p:cNvPr id="440" name="Google Shape;440;p51"/>
          <p:cNvSpPr txBox="1">
            <a:spLocks noGrp="1"/>
          </p:cNvSpPr>
          <p:nvPr>
            <p:ph type="body" idx="1"/>
          </p:nvPr>
        </p:nvSpPr>
        <p:spPr>
          <a:xfrm>
            <a:off x="457172" y="1605033"/>
            <a:ext cx="8228818" cy="3977393"/>
          </a:xfrm>
          <a:prstGeom prst="rect">
            <a:avLst/>
          </a:prstGeom>
        </p:spPr>
        <p:txBody>
          <a:bodyPr spcFirstLastPara="1" wrap="square" lIns="86740" tIns="86740" rIns="86740" bIns="86740" anchor="t" anchorCtr="0">
            <a:noAutofit/>
          </a:bodyPr>
          <a:lstStyle/>
          <a:p>
            <a:pPr marL="414726" indent="-322565">
              <a:spcBef>
                <a:spcPts val="544"/>
              </a:spcBef>
              <a:buChar char="●"/>
            </a:pPr>
            <a:r>
              <a:rPr lang="zxx" sz="1814"/>
              <a:t>der Operator </a:t>
            </a:r>
            <a:r>
              <a:rPr lang="zxx" sz="1814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zxx" sz="1814"/>
              <a:t> gibt einen Zeiger auf das bereitgestellte Objekt zurück</a:t>
            </a:r>
            <a:endParaRPr sz="1814" dirty="0"/>
          </a:p>
          <a:p>
            <a:pPr marL="829452" lvl="1" indent="-322565">
              <a:buChar char="○"/>
            </a:pPr>
            <a:r>
              <a:rPr lang="zxx" sz="1814"/>
              <a:t>ist das zur Verfügung gestellte Objekt vom </a:t>
            </a:r>
            <a:r>
              <a:rPr lang="zxx" sz="1814" b="1">
                <a:solidFill>
                  <a:srgbClr val="841439"/>
                </a:solidFill>
              </a:rPr>
              <a:t>Typ T</a:t>
            </a:r>
            <a:r>
              <a:rPr lang="zxx" sz="1814"/>
              <a:t>, so ist der von new zurückgegebene Zeiger vom </a:t>
            </a:r>
            <a:r>
              <a:rPr lang="zxx" sz="1814" b="1">
                <a:solidFill>
                  <a:srgbClr val="841439"/>
                </a:solidFill>
              </a:rPr>
              <a:t>Typ T*</a:t>
            </a:r>
            <a:endParaRPr sz="1814" b="1" dirty="0">
              <a:solidFill>
                <a:srgbClr val="841439"/>
              </a:solidFill>
            </a:endParaRPr>
          </a:p>
          <a:p>
            <a:pPr marL="414726" indent="-322565">
              <a:spcBef>
                <a:spcPts val="0"/>
              </a:spcBef>
              <a:buChar char="●"/>
            </a:pPr>
            <a:r>
              <a:rPr lang="zxx" sz="1814"/>
              <a:t>der Wert des Zeigers ist die Adresse des (ersten) Speicherbytes</a:t>
            </a:r>
            <a:endParaRPr sz="1814" dirty="0"/>
          </a:p>
          <a:p>
            <a:pPr marL="414726" indent="0">
              <a:spcBef>
                <a:spcPts val="544"/>
              </a:spcBef>
            </a:pPr>
            <a:endParaRPr sz="1814" dirty="0"/>
          </a:p>
          <a:p>
            <a:pPr marL="414726" indent="-322565">
              <a:spcBef>
                <a:spcPts val="544"/>
              </a:spcBef>
              <a:buChar char="●"/>
            </a:pPr>
            <a:r>
              <a:rPr lang="zxx" sz="1814"/>
              <a:t>new reserviert mit </a:t>
            </a:r>
            <a:r>
              <a:rPr lang="zxx" sz="1814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zxx" sz="1814"/>
              <a:t> mehrere Objekte eines Typs</a:t>
            </a:r>
            <a:endParaRPr sz="1814" dirty="0"/>
          </a:p>
          <a:p>
            <a:pPr marL="829452" lvl="1" indent="-322565">
              <a:buChar char="○"/>
            </a:pPr>
            <a:r>
              <a:rPr lang="zxx" sz="1814"/>
              <a:t>Array von Objekten</a:t>
            </a:r>
            <a:endParaRPr sz="1814" dirty="0"/>
          </a:p>
          <a:p>
            <a:pPr marL="829452" lvl="1" indent="-322565">
              <a:buChar char="○"/>
            </a:pPr>
            <a:r>
              <a:rPr lang="zxx" sz="1814"/>
              <a:t>es wird ein Zeiger auf das erste dieser Objekte zurückgegeben</a:t>
            </a:r>
            <a:endParaRPr sz="1814" dirty="0"/>
          </a:p>
          <a:p>
            <a:pPr marL="829452" indent="0">
              <a:spcBef>
                <a:spcPts val="544"/>
              </a:spcBef>
            </a:pPr>
            <a:endParaRPr sz="1814" dirty="0"/>
          </a:p>
          <a:p>
            <a:pPr marL="414726" indent="-322565">
              <a:spcBef>
                <a:spcPts val="544"/>
              </a:spcBef>
              <a:buChar char="●"/>
            </a:pPr>
            <a:r>
              <a:rPr lang="zxx" sz="1814"/>
              <a:t>die Anzahl der Objekte, die angelegt werden sollen, kann durch eine Variable angegeben werden</a:t>
            </a:r>
            <a:endParaRPr sz="1814" dirty="0"/>
          </a:p>
          <a:p>
            <a:pPr marL="414726" indent="-322565">
              <a:spcBef>
                <a:spcPts val="0"/>
              </a:spcBef>
              <a:buClr>
                <a:srgbClr val="841439"/>
              </a:buClr>
              <a:buChar char="●"/>
            </a:pPr>
            <a:r>
              <a:rPr lang="de-DE" sz="1814" b="1" dirty="0">
                <a:solidFill>
                  <a:srgbClr val="841439"/>
                </a:solidFill>
              </a:rPr>
              <a:t>Achtung </a:t>
            </a:r>
            <a:r>
              <a:rPr lang="zxx" sz="1814" b="1">
                <a:solidFill>
                  <a:srgbClr val="841439"/>
                </a:solidFill>
              </a:rPr>
              <a:t>der Zeiger weiß nicht, </a:t>
            </a:r>
            <a:r>
              <a:rPr lang="de-DE" sz="1814" b="1" dirty="0">
                <a:solidFill>
                  <a:srgbClr val="841439"/>
                </a:solidFill>
              </a:rPr>
              <a:t>ob es ein Objekt oder ein Array </a:t>
            </a:r>
            <a:r>
              <a:rPr lang="de-DE" sz="1814" b="1" dirty="0" err="1">
                <a:solidFill>
                  <a:srgbClr val="841439"/>
                </a:solidFill>
              </a:rPr>
              <a:t>is</a:t>
            </a:r>
            <a:r>
              <a:rPr lang="zxx" sz="1814" b="1">
                <a:solidFill>
                  <a:srgbClr val="841439"/>
                </a:solidFill>
              </a:rPr>
              <a:t>t</a:t>
            </a:r>
            <a:endParaRPr sz="1814" b="1" dirty="0">
              <a:solidFill>
                <a:srgbClr val="841439"/>
              </a:solidFill>
            </a:endParaRPr>
          </a:p>
          <a:p>
            <a:pPr marL="414726" indent="0">
              <a:spcBef>
                <a:spcPts val="544"/>
              </a:spcBef>
            </a:pPr>
            <a:r>
              <a:rPr lang="zxx" sz="1814">
                <a:latin typeface="Courier New"/>
                <a:ea typeface="Courier New"/>
                <a:cs typeface="Courier New"/>
                <a:sym typeface="Courier New"/>
              </a:rPr>
              <a:t>int* pi {new int[4]};</a:t>
            </a:r>
            <a:endParaRPr sz="1814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14726" indent="0">
              <a:spcBef>
                <a:spcPts val="544"/>
              </a:spcBef>
            </a:pPr>
            <a:r>
              <a:rPr lang="zxx" sz="1814">
                <a:latin typeface="Courier New"/>
                <a:ea typeface="Courier New"/>
                <a:cs typeface="Courier New"/>
                <a:sym typeface="Courier New"/>
              </a:rPr>
              <a:t>double* pd {new double[n]};</a:t>
            </a:r>
            <a:endParaRPr sz="1814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14726" indent="-322565">
              <a:spcBef>
                <a:spcPts val="544"/>
              </a:spcBef>
              <a:buClr>
                <a:srgbClr val="841439"/>
              </a:buClr>
              <a:buChar char="●"/>
            </a:pPr>
            <a:r>
              <a:rPr lang="zxx" sz="1814" b="1">
                <a:solidFill>
                  <a:srgbClr val="841439"/>
                </a:solidFill>
              </a:rPr>
              <a:t>der Zeiger weiß aber immer, auf welchen Typ er zeigt</a:t>
            </a:r>
            <a:endParaRPr sz="1814" b="1" dirty="0">
              <a:solidFill>
                <a:srgbClr val="841439"/>
              </a:solidFill>
            </a:endParaRPr>
          </a:p>
          <a:p>
            <a:pPr marL="414726" indent="0">
              <a:spcBef>
                <a:spcPts val="544"/>
              </a:spcBef>
            </a:pPr>
            <a:endParaRPr sz="1814" dirty="0"/>
          </a:p>
        </p:txBody>
      </p:sp>
      <p:sp>
        <p:nvSpPr>
          <p:cNvPr id="441" name="Google Shape;441;p51"/>
          <p:cNvSpPr txBox="1"/>
          <p:nvPr/>
        </p:nvSpPr>
        <p:spPr>
          <a:xfrm>
            <a:off x="425353" y="122164"/>
            <a:ext cx="8322429" cy="25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270" dirty="0">
                <a:solidFill>
                  <a:srgbClr val="841439"/>
                </a:solidFill>
              </a:rPr>
              <a:t>Speicher &amp; Zeiger</a:t>
            </a:r>
            <a:endParaRPr sz="1270" dirty="0">
              <a:solidFill>
                <a:srgbClr val="841439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734DC9-3A93-0545-A545-C9A9B2F25BB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7</a:t>
            </a:fld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3043893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2"/>
          <p:cNvSpPr txBox="1">
            <a:spLocks noGrp="1"/>
          </p:cNvSpPr>
          <p:nvPr>
            <p:ph type="title"/>
          </p:nvPr>
        </p:nvSpPr>
        <p:spPr>
          <a:xfrm>
            <a:off x="457172" y="273684"/>
            <a:ext cx="8228818" cy="1144834"/>
          </a:xfrm>
          <a:prstGeom prst="rect">
            <a:avLst/>
          </a:prstGeom>
        </p:spPr>
        <p:txBody>
          <a:bodyPr spcFirstLastPara="1" wrap="square" lIns="86740" tIns="86740" rIns="86740" bIns="86740" anchor="ctr" anchorCtr="0">
            <a:noAutofit/>
          </a:bodyPr>
          <a:lstStyle/>
          <a:p>
            <a:r>
              <a:rPr lang="zxx"/>
              <a:t>Zugriff über Zeiger</a:t>
            </a:r>
            <a:endParaRPr dirty="0"/>
          </a:p>
        </p:txBody>
      </p:sp>
      <p:sp>
        <p:nvSpPr>
          <p:cNvPr id="448" name="Google Shape;448;p52"/>
          <p:cNvSpPr txBox="1">
            <a:spLocks noGrp="1"/>
          </p:cNvSpPr>
          <p:nvPr>
            <p:ph type="body" idx="1"/>
          </p:nvPr>
        </p:nvSpPr>
        <p:spPr>
          <a:xfrm>
            <a:off x="425356" y="1598910"/>
            <a:ext cx="8228818" cy="3977393"/>
          </a:xfrm>
          <a:prstGeom prst="rect">
            <a:avLst/>
          </a:prstGeom>
        </p:spPr>
        <p:txBody>
          <a:bodyPr spcFirstLastPara="1" wrap="square" lIns="86740" tIns="86740" rIns="86740" bIns="86740" anchor="t" anchorCtr="0">
            <a:noAutofit/>
          </a:bodyPr>
          <a:lstStyle/>
          <a:p>
            <a:pPr marL="414726" indent="-322565">
              <a:spcBef>
                <a:spcPts val="544"/>
              </a:spcBef>
              <a:buChar char="●"/>
            </a:pPr>
            <a:r>
              <a:rPr lang="zxx" sz="1814"/>
              <a:t>für Arrays ist </a:t>
            </a:r>
            <a:r>
              <a:rPr lang="zxx" sz="1814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*p</a:t>
            </a:r>
            <a:r>
              <a:rPr lang="zxx" sz="1814"/>
              <a:t> identisch mit </a:t>
            </a:r>
            <a:r>
              <a:rPr lang="zxx" sz="1814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p[0]</a:t>
            </a:r>
            <a:r>
              <a:rPr lang="zxx" sz="1814"/>
              <a:t> (der Indexoperator beginnt bei 0)</a:t>
            </a:r>
            <a:endParaRPr sz="1814" dirty="0"/>
          </a:p>
          <a:p>
            <a:pPr marL="414726" indent="-322565">
              <a:spcBef>
                <a:spcPts val="0"/>
              </a:spcBef>
              <a:buClr>
                <a:srgbClr val="841439"/>
              </a:buClr>
              <a:buChar char="●"/>
            </a:pPr>
            <a:r>
              <a:rPr lang="zxx" sz="1814" b="1">
                <a:solidFill>
                  <a:srgbClr val="841439"/>
                </a:solidFill>
              </a:rPr>
              <a:t>es gibt keinerlei Überprüfung der Zugriffe</a:t>
            </a:r>
            <a:r>
              <a:rPr lang="de-DE" sz="1814" b="1" dirty="0">
                <a:solidFill>
                  <a:srgbClr val="841439"/>
                </a:solidFill>
              </a:rPr>
              <a:t> auf Pointer und der Indexe</a:t>
            </a:r>
            <a:endParaRPr sz="1814" b="1" dirty="0">
              <a:solidFill>
                <a:srgbClr val="841439"/>
              </a:solidFill>
            </a:endParaRPr>
          </a:p>
        </p:txBody>
      </p:sp>
      <p:sp>
        <p:nvSpPr>
          <p:cNvPr id="449" name="Google Shape;449;p52"/>
          <p:cNvSpPr txBox="1"/>
          <p:nvPr/>
        </p:nvSpPr>
        <p:spPr>
          <a:xfrm>
            <a:off x="425353" y="122164"/>
            <a:ext cx="8322429" cy="25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270" dirty="0">
                <a:solidFill>
                  <a:srgbClr val="841439"/>
                </a:solidFill>
              </a:rPr>
              <a:t>Speicher &amp; Zeiger</a:t>
            </a:r>
            <a:endParaRPr sz="1270" dirty="0">
              <a:solidFill>
                <a:srgbClr val="841439"/>
              </a:solidFill>
            </a:endParaRPr>
          </a:p>
        </p:txBody>
      </p:sp>
      <p:pic>
        <p:nvPicPr>
          <p:cNvPr id="451" name="Google Shape;45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700" y="2421943"/>
            <a:ext cx="6327156" cy="2175942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52"/>
          <p:cNvSpPr txBox="1"/>
          <p:nvPr/>
        </p:nvSpPr>
        <p:spPr>
          <a:xfrm>
            <a:off x="582146" y="4718367"/>
            <a:ext cx="4926841" cy="42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0" tIns="82930" rIns="82930" bIns="82930" anchor="t" anchorCtr="0">
            <a:noAutofit/>
          </a:bodyPr>
          <a:lstStyle/>
          <a:p>
            <a:r>
              <a:rPr lang="zxx" b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pd[2] = 2.2; *(pd+4) = 4.4; pd[-3] = -3.3;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</p:txBody>
      </p:sp>
      <p:pic>
        <p:nvPicPr>
          <p:cNvPr id="453" name="Google Shape;45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8664" y="5190932"/>
            <a:ext cx="5302192" cy="11993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Lightning Bolt 8">
            <a:extLst>
              <a:ext uri="{FF2B5EF4-FFF2-40B4-BE49-F238E27FC236}">
                <a16:creationId xmlns:a16="http://schemas.microsoft.com/office/drawing/2014/main" id="{3D7E107A-D2BB-8745-98CD-EE5B396AD39C}"/>
              </a:ext>
            </a:extLst>
          </p:cNvPr>
          <p:cNvSpPr/>
          <p:nvPr/>
        </p:nvSpPr>
        <p:spPr>
          <a:xfrm flipH="1">
            <a:off x="8409794" y="1908403"/>
            <a:ext cx="403710" cy="623915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7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C57315A5-58E5-B045-A5AD-E6F7006E47E0}"/>
              </a:ext>
            </a:extLst>
          </p:cNvPr>
          <p:cNvSpPr/>
          <p:nvPr/>
        </p:nvSpPr>
        <p:spPr>
          <a:xfrm flipH="1">
            <a:off x="6520509" y="4677092"/>
            <a:ext cx="608783" cy="1099599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7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37C854-6215-8B4A-A527-D7CD2FCFD105}"/>
              </a:ext>
            </a:extLst>
          </p:cNvPr>
          <p:cNvSpPr txBox="1"/>
          <p:nvPr/>
        </p:nvSpPr>
        <p:spPr>
          <a:xfrm>
            <a:off x="7109177" y="5168050"/>
            <a:ext cx="1688241" cy="28777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70" dirty="0" err="1"/>
              <a:t>Dringend</a:t>
            </a:r>
            <a:r>
              <a:rPr lang="en-US" sz="1270" dirty="0"/>
              <a:t> </a:t>
            </a:r>
            <a:r>
              <a:rPr lang="en-US" sz="1270" dirty="0" err="1"/>
              <a:t>Abgeraten</a:t>
            </a:r>
            <a:r>
              <a:rPr lang="en-US" sz="1270" dirty="0"/>
              <a:t>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2763EC-3F70-F94D-B86B-666FA8AB547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8</a:t>
            </a:fld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387659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4"/>
          <p:cNvSpPr txBox="1">
            <a:spLocks noGrp="1"/>
          </p:cNvSpPr>
          <p:nvPr>
            <p:ph type="title"/>
          </p:nvPr>
        </p:nvSpPr>
        <p:spPr>
          <a:xfrm>
            <a:off x="457172" y="273684"/>
            <a:ext cx="8228818" cy="1144834"/>
          </a:xfrm>
          <a:prstGeom prst="rect">
            <a:avLst/>
          </a:prstGeom>
        </p:spPr>
        <p:txBody>
          <a:bodyPr spcFirstLastPara="1" wrap="square" lIns="86740" tIns="86740" rIns="86740" bIns="86740" anchor="ctr" anchorCtr="0">
            <a:noAutofit/>
          </a:bodyPr>
          <a:lstStyle/>
          <a:p>
            <a:r>
              <a:rPr lang="zxx"/>
              <a:t>Zeiger und Typen</a:t>
            </a:r>
            <a:endParaRPr/>
          </a:p>
        </p:txBody>
      </p:sp>
      <p:sp>
        <p:nvSpPr>
          <p:cNvPr id="467" name="Google Shape;467;p54"/>
          <p:cNvSpPr txBox="1">
            <a:spLocks noGrp="1"/>
          </p:cNvSpPr>
          <p:nvPr>
            <p:ph type="body" idx="1"/>
          </p:nvPr>
        </p:nvSpPr>
        <p:spPr>
          <a:xfrm>
            <a:off x="457172" y="1605033"/>
            <a:ext cx="8228818" cy="3977393"/>
          </a:xfrm>
          <a:prstGeom prst="rect">
            <a:avLst/>
          </a:prstGeom>
        </p:spPr>
        <p:txBody>
          <a:bodyPr spcFirstLastPara="1" wrap="square" lIns="86740" tIns="86740" rIns="86740" bIns="86740" anchor="t" anchorCtr="0">
            <a:noAutofit/>
          </a:bodyPr>
          <a:lstStyle/>
          <a:p>
            <a:pPr marL="414726" indent="-322565">
              <a:spcBef>
                <a:spcPts val="544"/>
              </a:spcBef>
              <a:buChar char="●"/>
            </a:pPr>
            <a:r>
              <a:rPr lang="zxx" sz="1814"/>
              <a:t>Zuweisungen zwischen unterschiedlichen Zeigertypen sind nicht erlaubt</a:t>
            </a:r>
            <a:endParaRPr sz="1814" dirty="0"/>
          </a:p>
          <a:p>
            <a:pPr marL="414726" indent="-322565">
              <a:spcBef>
                <a:spcPts val="0"/>
              </a:spcBef>
              <a:buClr>
                <a:srgbClr val="841439"/>
              </a:buClr>
              <a:buChar char="●"/>
            </a:pPr>
            <a:r>
              <a:rPr lang="zxx" sz="1814" b="1">
                <a:solidFill>
                  <a:srgbClr val="841439"/>
                </a:solidFill>
              </a:rPr>
              <a:t>Verletzung der Typsicherheit</a:t>
            </a:r>
            <a:endParaRPr sz="1814" b="1" dirty="0">
              <a:solidFill>
                <a:srgbClr val="841439"/>
              </a:solidFill>
            </a:endParaRPr>
          </a:p>
          <a:p>
            <a:pPr marL="414726" indent="0">
              <a:spcBef>
                <a:spcPts val="544"/>
              </a:spcBef>
            </a:pPr>
            <a:endParaRPr lang="en-GB" sz="1814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14726" indent="0">
              <a:spcBef>
                <a:spcPts val="544"/>
              </a:spcBef>
            </a:pPr>
            <a:r>
              <a:rPr lang="en-GB" sz="1814" dirty="0">
                <a:latin typeface="Courier New"/>
                <a:ea typeface="Courier New"/>
                <a:cs typeface="Courier New"/>
                <a:sym typeface="Courier New"/>
              </a:rPr>
              <a:t>double* pd { new int[4] }; // </a:t>
            </a:r>
            <a:r>
              <a:rPr lang="en-GB" sz="1814" dirty="0" err="1">
                <a:latin typeface="Courier New"/>
                <a:ea typeface="Courier New"/>
                <a:cs typeface="Courier New"/>
                <a:sym typeface="Courier New"/>
              </a:rPr>
              <a:t>Fehler</a:t>
            </a:r>
            <a:r>
              <a:rPr lang="en-GB" sz="1814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814" dirty="0" err="1">
                <a:latin typeface="Courier New"/>
                <a:ea typeface="Courier New"/>
                <a:cs typeface="Courier New"/>
                <a:sym typeface="Courier New"/>
              </a:rPr>
              <a:t>falscher</a:t>
            </a:r>
            <a:r>
              <a:rPr lang="en-GB" sz="1814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14" dirty="0" err="1">
                <a:latin typeface="Courier New"/>
                <a:ea typeface="Courier New"/>
                <a:cs typeface="Courier New"/>
                <a:sym typeface="Courier New"/>
              </a:rPr>
              <a:t>Typ</a:t>
            </a:r>
            <a:endParaRPr lang="en-GB" sz="1814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14726" indent="0">
              <a:spcBef>
                <a:spcPts val="544"/>
              </a:spcBef>
            </a:pPr>
            <a:r>
              <a:rPr lang="en-GB" sz="1814" dirty="0">
                <a:latin typeface="Courier New"/>
                <a:ea typeface="Courier New"/>
                <a:cs typeface="Courier New"/>
                <a:sym typeface="Courier New"/>
              </a:rPr>
              <a:t>int* pi { new double[4] }; // </a:t>
            </a:r>
            <a:r>
              <a:rPr lang="en-GB" sz="1814" dirty="0" err="1">
                <a:latin typeface="Courier New"/>
                <a:ea typeface="Courier New"/>
                <a:cs typeface="Courier New"/>
                <a:sym typeface="Courier New"/>
              </a:rPr>
              <a:t>Fehler</a:t>
            </a:r>
            <a:r>
              <a:rPr lang="en-GB" sz="1814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814" dirty="0" err="1">
                <a:latin typeface="Courier New"/>
                <a:ea typeface="Courier New"/>
                <a:cs typeface="Courier New"/>
                <a:sym typeface="Courier New"/>
              </a:rPr>
              <a:t>falscher</a:t>
            </a:r>
            <a:r>
              <a:rPr lang="en-GB" sz="1814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14" dirty="0" err="1">
                <a:latin typeface="Courier New"/>
                <a:ea typeface="Courier New"/>
                <a:cs typeface="Courier New"/>
                <a:sym typeface="Courier New"/>
              </a:rPr>
              <a:t>Typ</a:t>
            </a:r>
            <a:endParaRPr lang="en-GB" sz="1814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14726" indent="0">
              <a:spcBef>
                <a:spcPts val="544"/>
              </a:spcBef>
            </a:pPr>
            <a:endParaRPr sz="1814" dirty="0"/>
          </a:p>
          <a:p>
            <a:pPr marL="414726" indent="-322565">
              <a:spcBef>
                <a:spcPts val="544"/>
              </a:spcBef>
              <a:buChar char="●"/>
            </a:pPr>
            <a:r>
              <a:rPr lang="zxx" sz="1814"/>
              <a:t>der Inhaltsoperator </a:t>
            </a:r>
            <a:r>
              <a:rPr lang="zxx" sz="1814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zxx" sz="1814"/>
              <a:t> und der Indexoperator </a:t>
            </a:r>
            <a:r>
              <a:rPr lang="zxx" sz="1814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zxx" sz="1814"/>
              <a:t> benötigen die Größe des Elementtyps, um berechnen zu können, wo im Speicher sich ein bestimmtes Element befindet</a:t>
            </a:r>
            <a:endParaRPr sz="1814" dirty="0"/>
          </a:p>
          <a:p>
            <a:pPr marL="892261" lvl="1" indent="-342900">
              <a:spcBef>
                <a:spcPts val="544"/>
              </a:spcBef>
              <a:buFont typeface="Courier New" panose="02070309020205020404" pitchFamily="49" charset="0"/>
              <a:buChar char="o"/>
            </a:pPr>
            <a:r>
              <a:rPr lang="zxx" sz="1814"/>
              <a:t>der Wert </a:t>
            </a:r>
            <a:r>
              <a:rPr lang="zxx" sz="1814">
                <a:latin typeface="Courier New"/>
                <a:ea typeface="Courier New"/>
                <a:cs typeface="Courier New"/>
                <a:sym typeface="Courier New"/>
              </a:rPr>
              <a:t>pi[2]</a:t>
            </a:r>
            <a:r>
              <a:rPr lang="zxx" sz="1814"/>
              <a:t> liegt beispielsweise im Speicher genau zwei int- Blöcke, d.h. zweimal sizeof(int), hinter dem Wert </a:t>
            </a:r>
            <a:r>
              <a:rPr lang="zxx" sz="1814">
                <a:latin typeface="Courier New"/>
                <a:ea typeface="Courier New"/>
                <a:cs typeface="Courier New"/>
                <a:sym typeface="Courier New"/>
              </a:rPr>
              <a:t>pi[0]</a:t>
            </a:r>
            <a:endParaRPr sz="1814" dirty="0"/>
          </a:p>
          <a:p>
            <a:pPr marL="892261" lvl="1" indent="-342900">
              <a:buFont typeface="Courier New" panose="02070309020205020404" pitchFamily="49" charset="0"/>
              <a:buChar char="o"/>
            </a:pPr>
            <a:r>
              <a:rPr lang="zxx" sz="1814"/>
              <a:t>der Wert </a:t>
            </a:r>
            <a:r>
              <a:rPr lang="zxx" sz="1814">
                <a:latin typeface="Courier New"/>
                <a:ea typeface="Courier New"/>
                <a:cs typeface="Courier New"/>
                <a:sym typeface="Courier New"/>
              </a:rPr>
              <a:t>*(pd+4)</a:t>
            </a:r>
            <a:r>
              <a:rPr lang="zxx" sz="1814"/>
              <a:t> liegt genau vier double-Blöcke, d.h. viermal sizeof(double) hinter dem Wert </a:t>
            </a:r>
            <a:r>
              <a:rPr lang="zxx" sz="1814">
                <a:latin typeface="Courier New"/>
                <a:ea typeface="Courier New"/>
                <a:cs typeface="Courier New"/>
                <a:sym typeface="Courier New"/>
              </a:rPr>
              <a:t>*pd</a:t>
            </a:r>
            <a:endParaRPr sz="1814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14726" indent="0">
              <a:spcBef>
                <a:spcPts val="544"/>
              </a:spcBef>
            </a:pPr>
            <a:endParaRPr sz="1814" dirty="0"/>
          </a:p>
        </p:txBody>
      </p:sp>
      <p:sp>
        <p:nvSpPr>
          <p:cNvPr id="468" name="Google Shape;468;p54"/>
          <p:cNvSpPr txBox="1"/>
          <p:nvPr/>
        </p:nvSpPr>
        <p:spPr>
          <a:xfrm>
            <a:off x="425353" y="122164"/>
            <a:ext cx="8322429" cy="25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270" dirty="0">
                <a:solidFill>
                  <a:srgbClr val="841439"/>
                </a:solidFill>
              </a:rPr>
              <a:t>Speicher &amp; Zeiger</a:t>
            </a:r>
            <a:endParaRPr sz="1270" dirty="0">
              <a:solidFill>
                <a:srgbClr val="841439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574E86-28D3-674A-9626-40B8956BD45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9</a:t>
            </a:fld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1937532537"/>
      </p:ext>
    </p:extLst>
  </p:cSld>
  <p:clrMapOvr>
    <a:masterClrMapping/>
  </p:clrMapOvr>
</p:sld>
</file>

<file path=ppt/theme/theme1.xml><?xml version="1.0" encoding="utf-8"?>
<a:theme xmlns:a="http://schemas.openxmlformats.org/drawingml/2006/main" name="msg systems">
  <a:themeElements>
    <a:clrScheme name="msg 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60A3BC"/>
      </a:accent1>
      <a:accent2>
        <a:srgbClr val="841439"/>
      </a:accent2>
      <a:accent3>
        <a:srgbClr val="1E4A35"/>
      </a:accent3>
      <a:accent4>
        <a:srgbClr val="D08B01"/>
      </a:accent4>
      <a:accent5>
        <a:srgbClr val="8EA499"/>
      </a:accent5>
      <a:accent6>
        <a:srgbClr val="E8B380"/>
      </a:accent6>
      <a:hlink>
        <a:srgbClr val="60A3BC"/>
      </a:hlink>
      <a:folHlink>
        <a:srgbClr val="60A3B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85187AD7AFBB48A224A8B07ACE053D" ma:contentTypeVersion="4" ma:contentTypeDescription="Create a new document." ma:contentTypeScope="" ma:versionID="489ce29bc6687b798383bf5c331f5a75">
  <xsd:schema xmlns:xsd="http://www.w3.org/2001/XMLSchema" xmlns:xs="http://www.w3.org/2001/XMLSchema" xmlns:p="http://schemas.microsoft.com/office/2006/metadata/properties" xmlns:ns2="1c37fe22-94c4-4d54-97aa-198d17529ade" targetNamespace="http://schemas.microsoft.com/office/2006/metadata/properties" ma:root="true" ma:fieldsID="275f90235da396e0a197273e0ac63777" ns2:_="">
    <xsd:import namespace="1c37fe22-94c4-4d54-97aa-198d17529a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37fe22-94c4-4d54-97aa-198d17529a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7C12C7-99EE-4F0B-86DA-8C8702210E41}"/>
</file>

<file path=customXml/itemProps2.xml><?xml version="1.0" encoding="utf-8"?>
<ds:datastoreItem xmlns:ds="http://schemas.openxmlformats.org/officeDocument/2006/customXml" ds:itemID="{C23C460D-5826-46F7-BA0F-445209548F8F}"/>
</file>

<file path=customXml/itemProps3.xml><?xml version="1.0" encoding="utf-8"?>
<ds:datastoreItem xmlns:ds="http://schemas.openxmlformats.org/officeDocument/2006/customXml" ds:itemID="{C85803CC-C3CB-4BA1-AB45-D25751D4DD23}"/>
</file>

<file path=docProps/app.xml><?xml version="1.0" encoding="utf-8"?>
<Properties xmlns="http://schemas.openxmlformats.org/officeDocument/2006/extended-properties" xmlns:vt="http://schemas.openxmlformats.org/officeDocument/2006/docPropsVTypes">
  <TotalTime>6169</TotalTime>
  <Words>3453</Words>
  <Application>Microsoft Macintosh PowerPoint</Application>
  <PresentationFormat>On-screen Show (4:3)</PresentationFormat>
  <Paragraphs>599</Paragraphs>
  <Slides>54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Bradley Hand ITC</vt:lpstr>
      <vt:lpstr>Berlin Sans FB</vt:lpstr>
      <vt:lpstr>Noto Sans Symbols</vt:lpstr>
      <vt:lpstr>Courier New</vt:lpstr>
      <vt:lpstr>Aharoni</vt:lpstr>
      <vt:lpstr>msg systems</vt:lpstr>
      <vt:lpstr>PowerPoint Presentation</vt:lpstr>
      <vt:lpstr>Ausblick</vt:lpstr>
      <vt:lpstr>Speicher &amp; Zeiger</vt:lpstr>
      <vt:lpstr>Speicher-Layout</vt:lpstr>
      <vt:lpstr>Verschiedene Arten von Speicher</vt:lpstr>
      <vt:lpstr>Dynamisch Speicher am Heap reservieren</vt:lpstr>
      <vt:lpstr>Dynamisch Speicher am Heap reservieren</vt:lpstr>
      <vt:lpstr>Zugriff über Zeiger</vt:lpstr>
      <vt:lpstr>Zeiger und Typen</vt:lpstr>
      <vt:lpstr>Initialisierung von Arrays</vt:lpstr>
      <vt:lpstr>Initialisierung von Variablen</vt:lpstr>
      <vt:lpstr>Initialisierung von Zeigern</vt:lpstr>
      <vt:lpstr>Speicher im Heap freigeben</vt:lpstr>
      <vt:lpstr>Memory Errors</vt:lpstr>
      <vt:lpstr>Dangling pointer</vt:lpstr>
      <vt:lpstr>PowerPoint Presentation</vt:lpstr>
      <vt:lpstr>Modularisierung</vt:lpstr>
      <vt:lpstr>Module </vt:lpstr>
      <vt:lpstr>Deklaration und Definition</vt:lpstr>
      <vt:lpstr>Deklaration und Definition</vt:lpstr>
      <vt:lpstr>Deklaration und Definition, Headerdateien</vt:lpstr>
      <vt:lpstr>Headerdateien. Libraries</vt:lpstr>
      <vt:lpstr>Headerdateien. Libraries</vt:lpstr>
      <vt:lpstr>Modulare Programme</vt:lpstr>
      <vt:lpstr>Präprozessordirektiven</vt:lpstr>
      <vt:lpstr>Präprozessordirektiven</vt:lpstr>
      <vt:lpstr>Testen</vt:lpstr>
      <vt:lpstr>Teststrategien für Programme</vt:lpstr>
      <vt:lpstr>Automatisches Testen</vt:lpstr>
      <vt:lpstr>Automatisches Testen - Beispiel</vt:lpstr>
      <vt:lpstr>PowerPoint Presentation</vt:lpstr>
      <vt:lpstr>Hintergrund und Motivation</vt:lpstr>
      <vt:lpstr>OOP Grundlagen I</vt:lpstr>
      <vt:lpstr>OOP Grundlagen II</vt:lpstr>
      <vt:lpstr>PowerPoint Presentation</vt:lpstr>
      <vt:lpstr>Klassen und Objekte</vt:lpstr>
      <vt:lpstr>OOP Grundbegriffe</vt:lpstr>
      <vt:lpstr>PowerPoint Presentation</vt:lpstr>
      <vt:lpstr>Beispiel - 2D Vector</vt:lpstr>
      <vt:lpstr>Objekte und Klassen in C++</vt:lpstr>
      <vt:lpstr>Klassen-Deklaration (in Headerdatei)</vt:lpstr>
      <vt:lpstr>Unterschied zu Python</vt:lpstr>
      <vt:lpstr>Methoden-Implementierung</vt:lpstr>
      <vt:lpstr>Methoden-Implementierung </vt:lpstr>
      <vt:lpstr>Beispiel</vt:lpstr>
      <vt:lpstr>Attribute</vt:lpstr>
      <vt:lpstr>Attribute</vt:lpstr>
      <vt:lpstr>Attribute</vt:lpstr>
      <vt:lpstr>const Methoden</vt:lpstr>
      <vt:lpstr>Objekterzeugung - der Konstruktor</vt:lpstr>
      <vt:lpstr>Konstruktor</vt:lpstr>
      <vt:lpstr>Standardkonstruktor</vt:lpstr>
      <vt:lpstr>Fortsetzung folgt…</vt:lpstr>
      <vt:lpstr>Fragen und Antworten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Dominik Knoll</cp:lastModifiedBy>
  <cp:revision>76</cp:revision>
  <cp:lastPrinted>2021-03-09T07:47:07Z</cp:lastPrinted>
  <dcterms:modified xsi:type="dcterms:W3CDTF">2023-03-13T13:46:35Z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0x0101009F85187AD7AFBB48A224A8B07ACE053D</vt:lpwstr>
  </property>
</Properties>
</file>