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309" r:id="rId2"/>
    <p:sldId id="258" r:id="rId3"/>
    <p:sldId id="330" r:id="rId4"/>
    <p:sldId id="286" r:id="rId5"/>
    <p:sldId id="287" r:id="rId6"/>
    <p:sldId id="288" r:id="rId7"/>
    <p:sldId id="349" r:id="rId8"/>
    <p:sldId id="292" r:id="rId9"/>
    <p:sldId id="331" r:id="rId10"/>
    <p:sldId id="289" r:id="rId11"/>
    <p:sldId id="290" r:id="rId12"/>
    <p:sldId id="334" r:id="rId13"/>
    <p:sldId id="339" r:id="rId14"/>
    <p:sldId id="344" r:id="rId15"/>
    <p:sldId id="341" r:id="rId16"/>
    <p:sldId id="294" r:id="rId17"/>
    <p:sldId id="343" r:id="rId18"/>
    <p:sldId id="295" r:id="rId19"/>
    <p:sldId id="296" r:id="rId20"/>
    <p:sldId id="338" r:id="rId21"/>
    <p:sldId id="342" r:id="rId22"/>
    <p:sldId id="336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345" r:id="rId40"/>
    <p:sldId id="346" r:id="rId41"/>
    <p:sldId id="275" r:id="rId42"/>
    <p:sldId id="276" r:id="rId43"/>
    <p:sldId id="277" r:id="rId44"/>
    <p:sldId id="348" r:id="rId45"/>
    <p:sldId id="347" r:id="rId46"/>
    <p:sldId id="337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52584A0-36FF-1D4A-89C0-0894C920E370}">
          <p14:sldIdLst>
            <p14:sldId id="309"/>
            <p14:sldId id="258"/>
            <p14:sldId id="330"/>
            <p14:sldId id="286"/>
            <p14:sldId id="287"/>
            <p14:sldId id="288"/>
            <p14:sldId id="349"/>
            <p14:sldId id="292"/>
            <p14:sldId id="331"/>
            <p14:sldId id="289"/>
            <p14:sldId id="290"/>
            <p14:sldId id="334"/>
            <p14:sldId id="339"/>
            <p14:sldId id="344"/>
            <p14:sldId id="341"/>
            <p14:sldId id="294"/>
          </p14:sldIdLst>
        </p14:section>
        <p14:section name="Klassenatribute" id="{311E3668-ECDA-1F4F-B633-8261A72EBFB4}">
          <p14:sldIdLst>
            <p14:sldId id="343"/>
            <p14:sldId id="295"/>
            <p14:sldId id="296"/>
            <p14:sldId id="338"/>
          </p14:sldIdLst>
        </p14:section>
        <p14:section name="OOP cont" id="{3F37598E-79FE-8D42-A876-E034D074F269}">
          <p14:sldIdLst>
            <p14:sldId id="342"/>
            <p14:sldId id="33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345"/>
            <p14:sldId id="346"/>
            <p14:sldId id="275"/>
            <p14:sldId id="276"/>
            <p14:sldId id="277"/>
            <p14:sldId id="348"/>
            <p14:sldId id="347"/>
          </p14:sldIdLst>
        </p14:section>
        <p14:section name="Untitled Section" id="{E5ADB3FB-6679-4D4F-A1DC-3328A97B34F1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/>
    <p:restoredTop sz="97103"/>
  </p:normalViewPr>
  <p:slideViewPr>
    <p:cSldViewPr snapToGrid="0" snapToObjects="1">
      <p:cViewPr varScale="1">
        <p:scale>
          <a:sx n="179" d="100"/>
          <a:sy n="179" d="100"/>
        </p:scale>
        <p:origin x="4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efbdc01b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efbdc01b9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efbdc01b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efbdc01b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5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fbdc01b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efbdc01b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9f742703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9f742703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9f742703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9f742703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0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9f74270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9f74270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27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efbdc01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efbdc01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7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9f74270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9f74270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1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14316a4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14316a4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24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14316a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14316a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5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14316a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14316a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65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14316a4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14316a4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89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14316a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14316a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56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14316a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14316a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295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14316a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14316a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57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14316a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14316a4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14316a4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14316a4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171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14316a4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14316a4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949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14316a4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14316a4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128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14316a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14316a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3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efbdc01b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efbdc01b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14316a4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14316a4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002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14316a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14316a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786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14316a4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14316a4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87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14316a4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14316a4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256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9f74270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9f74270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818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14316a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14316a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58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14316a4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14316a4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64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14316a4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14316a4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806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14316a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14316a4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47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efbdc01b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efbdc01b9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fbdc01b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efbdc01b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69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efbdc01b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efbdc01b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06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efbdc01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efbdc01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1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efbdc01b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efbdc01b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structors-c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ule_of_thre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djknoll/oop_tier_klassen_demo" TargetMode="External"/><Relationship Id="rId4" Type="http://schemas.openxmlformats.org/officeDocument/2006/relationships/hyperlink" Target="https://github.com/djknoll/oop_tier_klassen_demo/archive/refs/heads/main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djknoll/oop_tier_klassen_demo" TargetMode="External"/><Relationship Id="rId4" Type="http://schemas.openxmlformats.org/officeDocument/2006/relationships/hyperlink" Target="https://github.com/djknoll/oop_tier_klassen_demo/archive/refs/heads/main.zi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zxx" smtClean="0"/>
              <a:pPr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00767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4</a:t>
            </a:r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de" sz="2000" b="1" dirty="0" err="1"/>
              <a:t>Kopierkonstruktor</a:t>
            </a:r>
            <a:endParaRPr b="1" dirty="0"/>
          </a:p>
        </p:txBody>
      </p:sp>
      <p:sp>
        <p:nvSpPr>
          <p:cNvPr id="399" name="Google Shape;399;p4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/>
              <a:t>Wird immer verwendet (implizit), wenn eine Kopie des aktuellen Objekts benötigt wird</a:t>
            </a:r>
          </a:p>
          <a:p>
            <a:pPr marL="10160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de-DE"/>
              <a:t>bei der Zuweisung einer Klasseninstanz zu einer anderen</a:t>
            </a:r>
          </a:p>
          <a:p>
            <a:pPr marL="10160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de-DE"/>
              <a:t>beim Übergeben von Objekten als Argumente (</a:t>
            </a:r>
            <a:r>
              <a:rPr lang="de-DE" b="1"/>
              <a:t>pass by value</a:t>
            </a:r>
            <a:r>
              <a:rPr lang="de-DE"/>
              <a:t>)</a:t>
            </a:r>
          </a:p>
          <a:p>
            <a:pPr marL="1016000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de-DE"/>
              <a:t>wenn eine Funktion ein Objekt zurückgibt (return value)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/>
              <a:t>der Eingabeparameter muss eine (const) Referenz auf ein Objekt des gleichen Typs sein</a:t>
            </a: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</p:txBody>
      </p:sp>
      <p:sp>
        <p:nvSpPr>
          <p:cNvPr id="400" name="Google Shape;400;p4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pic>
        <p:nvPicPr>
          <p:cNvPr id="402" name="Google Shape;402;p46"/>
          <p:cNvPicPr preferRelativeResize="0"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775" y="5329100"/>
            <a:ext cx="4660549" cy="50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E0C99-9F96-7444-BEE4-AF0C887CA8D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de" sz="2000" b="1" dirty="0" err="1"/>
              <a:t>Kopierkonstruktor</a:t>
            </a:r>
            <a:endParaRPr b="1"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Compiler generiert automatisch einen </a:t>
            </a:r>
            <a:r>
              <a:rPr lang="de" dirty="0" err="1"/>
              <a:t>Kopierkonstruktor</a:t>
            </a:r>
            <a:r>
              <a:rPr lang="de" dirty="0"/>
              <a:t>, falls keiner definiert wurde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automatisch generierte </a:t>
            </a:r>
            <a:r>
              <a:rPr lang="de" dirty="0" err="1"/>
              <a:t>Kopierkonstruktor</a:t>
            </a:r>
            <a:r>
              <a:rPr lang="de" dirty="0"/>
              <a:t> kopiert alle Attribute des Originals in das neue Objekt (</a:t>
            </a:r>
            <a:r>
              <a:rPr lang="de" b="1" dirty="0" err="1">
                <a:solidFill>
                  <a:srgbClr val="841439"/>
                </a:solidFill>
              </a:rPr>
              <a:t>bytewise</a:t>
            </a:r>
            <a:r>
              <a:rPr lang="de" b="1" dirty="0">
                <a:solidFill>
                  <a:srgbClr val="841439"/>
                </a:solidFill>
              </a:rPr>
              <a:t> </a:t>
            </a:r>
            <a:r>
              <a:rPr lang="de" b="1" dirty="0" err="1">
                <a:solidFill>
                  <a:srgbClr val="841439"/>
                </a:solidFill>
              </a:rPr>
              <a:t>copy</a:t>
            </a:r>
            <a:r>
              <a:rPr lang="de" dirty="0"/>
              <a:t>) </a:t>
            </a:r>
            <a:endParaRPr dirty="0"/>
          </a:p>
          <a:p>
            <a:pPr marL="914400" indent="-35560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de" dirty="0"/>
              <a:t>Zeiger werden kopiert, nicht aber die referenzierten Objekte </a:t>
            </a:r>
            <a:r>
              <a:rPr lang="de" b="1" dirty="0" err="1">
                <a:solidFill>
                  <a:srgbClr val="841439"/>
                </a:solidFill>
              </a:rPr>
              <a:t>shallow</a:t>
            </a:r>
            <a:r>
              <a:rPr lang="de" b="1" dirty="0">
                <a:solidFill>
                  <a:srgbClr val="841439"/>
                </a:solidFill>
              </a:rPr>
              <a:t> </a:t>
            </a:r>
            <a:r>
              <a:rPr lang="de" b="1" dirty="0" err="1">
                <a:solidFill>
                  <a:srgbClr val="841439"/>
                </a:solidFill>
              </a:rPr>
              <a:t>copy</a:t>
            </a:r>
            <a:r>
              <a:rPr lang="de" dirty="0"/>
              <a:t>)</a:t>
            </a:r>
            <a:endParaRPr dirty="0"/>
          </a:p>
          <a:p>
            <a:pPr indent="-3556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GB" dirty="0"/>
              <a:t>Ein </a:t>
            </a:r>
            <a:r>
              <a:rPr lang="en-GB" dirty="0" err="1"/>
              <a:t>Kopierkonstruktor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die </a:t>
            </a:r>
            <a:r>
              <a:rPr lang="en-GB" dirty="0" err="1"/>
              <a:t>Objekte</a:t>
            </a:r>
            <a:r>
              <a:rPr lang="en-GB" dirty="0"/>
              <a:t> </a:t>
            </a:r>
            <a:r>
              <a:rPr lang="en-GB" dirty="0" err="1"/>
              <a:t>kopieren</a:t>
            </a:r>
            <a:r>
              <a:rPr lang="en-GB" dirty="0"/>
              <a:t> auf die Attribute </a:t>
            </a:r>
            <a:r>
              <a:rPr lang="en-GB" dirty="0" err="1"/>
              <a:t>verweisen</a:t>
            </a:r>
            <a:r>
              <a:rPr lang="en-GB" dirty="0"/>
              <a:t> (</a:t>
            </a:r>
            <a:r>
              <a:rPr lang="en-GB" b="1" dirty="0">
                <a:solidFill>
                  <a:srgbClr val="841439"/>
                </a:solidFill>
              </a:rPr>
              <a:t>deep copy</a:t>
            </a:r>
            <a:r>
              <a:rPr lang="en-GB" dirty="0"/>
              <a:t>)</a:t>
            </a:r>
            <a:r>
              <a:rPr lang="de-DE" dirty="0"/>
              <a:t>, dazu muss man einen </a:t>
            </a:r>
            <a:r>
              <a:rPr lang="de" dirty="0" err="1"/>
              <a:t>Kopierkonstruktor</a:t>
            </a:r>
            <a:r>
              <a:rPr lang="de" dirty="0"/>
              <a:t> selbst definieren!</a:t>
            </a:r>
          </a:p>
        </p:txBody>
      </p:sp>
      <p:sp>
        <p:nvSpPr>
          <p:cNvPr id="409" name="Google Shape;409;p4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10" name="Google Shape;410;p4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492CF-D570-6141-A006-811FD088CE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B76-4C31-3443-BD31-3123980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/>
              <a:t>Konstruktoren – Beispiel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F503-9245-ED4B-A8F8-7A1A49D0420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FFB34-2148-DD49-8F5F-ECE864B294A5}"/>
              </a:ext>
            </a:extLst>
          </p:cNvPr>
          <p:cNvSpPr/>
          <p:nvPr/>
        </p:nvSpPr>
        <p:spPr>
          <a:xfrm>
            <a:off x="5850447" y="910537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vorlesung4_Game.cpp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384F56-81EF-AC46-B2C6-C2B3619E74BB}"/>
              </a:ext>
            </a:extLst>
          </p:cNvPr>
          <p:cNvSpPr txBox="1">
            <a:spLocks/>
          </p:cNvSpPr>
          <p:nvPr/>
        </p:nvSpPr>
        <p:spPr>
          <a:xfrm>
            <a:off x="158219" y="1789166"/>
            <a:ext cx="8826605" cy="38758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36000" tIns="0" rIns="0" bIns="0" numCol="2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3838" indent="-223838"/>
            <a:r>
              <a:rPr lang="en-GB" sz="1400" b="1" dirty="0">
                <a:solidFill>
                  <a:srgbClr val="9E880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&lt;iostream&gt;</a:t>
            </a:r>
            <a:b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4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get_size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pPr marL="223838" indent="-223838"/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</a:t>
            </a:r>
            <a:r>
              <a:rPr lang="en-GB" sz="14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get_field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GB" sz="1400" b="1" dirty="0" err="1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0 || 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sz="1400" b="1" dirty="0">
                <a:solidFill>
                  <a:srgbClr val="0037A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\0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3838" indent="-223838"/>
            <a:r>
              <a:rPr lang="en-GB" sz="14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constructor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= </a:t>
            </a:r>
            <a:r>
              <a:rPr lang="en-GB" sz="14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4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size;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char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[size];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destructor</a:t>
            </a:r>
          </a:p>
          <a:p>
            <a:pPr marL="223838" indent="-223838"/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~Game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 NULL) {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4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4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NULL;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4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4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destr</a:t>
            </a:r>
            <a:r>
              <a:rPr lang="en-GB" sz="14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GB" sz="14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endParaRPr lang="en-US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1FC13-6D7F-494B-8190-EDC1D23E5BF9}"/>
              </a:ext>
            </a:extLst>
          </p:cNvPr>
          <p:cNvSpPr txBox="1"/>
          <p:nvPr/>
        </p:nvSpPr>
        <p:spPr>
          <a:xfrm>
            <a:off x="4977987" y="660542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Teams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Files/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BeispielCode</a:t>
            </a:r>
            <a:endParaRPr 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B76-4C31-3443-BD31-3123980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/>
              <a:t>Konstruktoren – Beispiel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F503-9245-ED4B-A8F8-7A1A49D0420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FFB34-2148-DD49-8F5F-ECE864B294A5}"/>
              </a:ext>
            </a:extLst>
          </p:cNvPr>
          <p:cNvSpPr/>
          <p:nvPr/>
        </p:nvSpPr>
        <p:spPr>
          <a:xfrm>
            <a:off x="5850447" y="910537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vorlesung4_Game.cpp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6D60D4-80D7-9846-AA45-66E7FB465B0F}"/>
              </a:ext>
            </a:extLst>
          </p:cNvPr>
          <p:cNvSpPr txBox="1">
            <a:spLocks/>
          </p:cNvSpPr>
          <p:nvPr/>
        </p:nvSpPr>
        <p:spPr>
          <a:xfrm>
            <a:off x="257368" y="1499856"/>
            <a:ext cx="8826605" cy="449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36000" tIns="0" rIns="0" bIns="0" numCol="2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3838" indent="-223838">
              <a:spcBef>
                <a:spcPts val="0"/>
              </a:spcBef>
            </a:pP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COPY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 err="1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&amp;original)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"copy </a:t>
            </a:r>
            <a:r>
              <a:rPr lang="en-GB" sz="12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ctr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char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223838" indent="-223838">
              <a:spcBef>
                <a:spcPts val="0"/>
              </a:spcBef>
            </a:pPr>
            <a:endParaRPr lang="en-GB" sz="1200" b="1" i="1" dirty="0">
              <a:solidFill>
                <a:srgbClr val="8C8C8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3838" indent="-223838">
              <a:spcBef>
                <a:spcPts val="0"/>
              </a:spcBef>
            </a:pP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ASSIGNMENT OPERATOR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operator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 err="1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&amp;game)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"ass </a:t>
            </a:r>
            <a:r>
              <a:rPr lang="en-GB" sz="12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oper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 &amp;game)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self assignment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!= NULL)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char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game.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GB" sz="12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print_game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par) {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implicit copy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"das Spiel </a:t>
            </a:r>
            <a:r>
              <a:rPr lang="en-GB" sz="12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sieht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 </a:t>
            </a:r>
            <a:r>
              <a:rPr lang="en-GB" sz="12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2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default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g1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31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parameterized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g2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copy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g3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default constructor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g3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assignment operator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g3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.get_size()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1E8BB-0207-4846-A85B-96C046FFF7CF}"/>
              </a:ext>
            </a:extLst>
          </p:cNvPr>
          <p:cNvSpPr/>
          <p:nvPr/>
        </p:nvSpPr>
        <p:spPr>
          <a:xfrm>
            <a:off x="3870686" y="6186139"/>
            <a:ext cx="52132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Nachlesen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https://www.geeksforgeeks.org/constructors-c/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8057E-C926-924A-B1F7-ACC956900768}"/>
              </a:ext>
            </a:extLst>
          </p:cNvPr>
          <p:cNvSpPr txBox="1"/>
          <p:nvPr/>
        </p:nvSpPr>
        <p:spPr>
          <a:xfrm>
            <a:off x="5043300" y="660542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Teams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Files/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BeispielCode</a:t>
            </a:r>
            <a:endParaRPr 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3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Konstruktoren - </a:t>
            </a:r>
            <a:r>
              <a:rPr lang="en-GB" b="1" dirty="0" err="1"/>
              <a:t>Nachtrag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14836-6F03-F84F-BF75-27BBCC861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556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de-DE" dirty="0"/>
              <a:t>Der Compiler generiert keinen </a:t>
            </a:r>
            <a:r>
              <a:rPr lang="de-DE" dirty="0" err="1"/>
              <a:t>Standardkonstruktor</a:t>
            </a:r>
            <a:r>
              <a:rPr lang="de-DE" dirty="0"/>
              <a:t> wenn im Code irgend ein Konstruktor definiert ist, auch ein </a:t>
            </a:r>
            <a:r>
              <a:rPr lang="de-DE" dirty="0" err="1"/>
              <a:t>Kopierkonstruktor</a:t>
            </a:r>
            <a:r>
              <a:rPr lang="de-DE" dirty="0"/>
              <a:t> (Compilerfehler).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de-DE" dirty="0"/>
              <a:t>Der </a:t>
            </a:r>
            <a:r>
              <a:rPr lang="de-DE" dirty="0" err="1"/>
              <a:t>Compier</a:t>
            </a:r>
            <a:r>
              <a:rPr lang="de-DE" dirty="0"/>
              <a:t> generiert einen </a:t>
            </a:r>
            <a:r>
              <a:rPr lang="de-DE" dirty="0" err="1"/>
              <a:t>Kopierkonstruktor</a:t>
            </a:r>
            <a:r>
              <a:rPr lang="de-DE" dirty="0"/>
              <a:t> wenn keiner im Code definiert ist, auch wenn andere Konstruktoren definiert sind.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de-DE" dirty="0"/>
              <a:t>Ein eigener </a:t>
            </a:r>
            <a:r>
              <a:rPr lang="de-DE" dirty="0" err="1"/>
              <a:t>Kopierkonstruktor</a:t>
            </a:r>
            <a:r>
              <a:rPr lang="de-DE" dirty="0"/>
              <a:t> ist notwendig wenn Attribute Zeiger sind oder auf dynamische Ressourcen verweisen, </a:t>
            </a:r>
            <a:r>
              <a:rPr lang="de-DE" dirty="0" err="1"/>
              <a:t>zB</a:t>
            </a:r>
            <a:r>
              <a:rPr lang="de-DE" dirty="0"/>
              <a:t>. Dateien, Netzwerkverbindungen,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BEF21-ECA0-C648-85EC-1637F71D3B3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 dirty="0"/>
          </a:p>
        </p:txBody>
      </p:sp>
      <p:sp>
        <p:nvSpPr>
          <p:cNvPr id="416" name="Google Shape;416;p4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Konstruktoren und </a:t>
            </a:r>
            <a:r>
              <a:rPr lang="de" b="1" dirty="0" err="1"/>
              <a:t>Destruktor</a:t>
            </a:r>
            <a:endParaRPr b="1" dirty="0"/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1"/>
          </p:nvPr>
        </p:nvSpPr>
        <p:spPr>
          <a:xfrm>
            <a:off x="457172" y="1345266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Konstruktoren werden aufgerufen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wenn eine neue Variable auf dem Stack deklariert wird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wenn wir die Instanz mit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de" dirty="0"/>
              <a:t> (auf dem Heap) erstellen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wenn eine Kopie der Instanz erforderlich ist (</a:t>
            </a:r>
            <a:r>
              <a:rPr lang="de" dirty="0" err="1"/>
              <a:t>Kopierkonstruktor</a:t>
            </a:r>
            <a:r>
              <a:rPr lang="de" dirty="0"/>
              <a:t>):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Zuweisung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Funktionsargumente Übergabe (pass </a:t>
            </a:r>
            <a:r>
              <a:rPr lang="de" dirty="0" err="1"/>
              <a:t>by</a:t>
            </a:r>
            <a:r>
              <a:rPr lang="de" dirty="0"/>
              <a:t> </a:t>
            </a:r>
            <a:r>
              <a:rPr lang="de" dirty="0" err="1"/>
              <a:t>value</a:t>
            </a:r>
            <a:r>
              <a:rPr lang="de" dirty="0"/>
              <a:t>)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Zurückgeben eines Objekts in Funktionen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Der </a:t>
            </a:r>
            <a:r>
              <a:rPr lang="de" dirty="0" err="1"/>
              <a:t>Destruktor</a:t>
            </a:r>
            <a:r>
              <a:rPr lang="de" dirty="0"/>
              <a:t> wird aufgerufen: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wenn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de" dirty="0"/>
              <a:t> verwendet wird, um den Speicher freizugeben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wenn eine auf dem Stack definierte Instanz den </a:t>
            </a:r>
            <a:r>
              <a:rPr lang="de" dirty="0" err="1"/>
              <a:t>Scope</a:t>
            </a:r>
            <a:r>
              <a:rPr lang="de" dirty="0"/>
              <a:t> verlässt</a:t>
            </a:r>
            <a:endParaRPr dirty="0"/>
          </a:p>
        </p:txBody>
      </p:sp>
      <p:sp>
        <p:nvSpPr>
          <p:cNvPr id="434" name="Google Shape;434;p5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F1E7D-53E5-BA48-AFEE-ED3D1D39CD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Rule</a:t>
            </a:r>
            <a:r>
              <a:rPr lang="de" b="1" dirty="0"/>
              <a:t> </a:t>
            </a:r>
            <a:r>
              <a:rPr lang="de" b="1" dirty="0" err="1"/>
              <a:t>of</a:t>
            </a:r>
            <a:r>
              <a:rPr lang="de" b="1" dirty="0"/>
              <a:t> </a:t>
            </a:r>
            <a:r>
              <a:rPr lang="de" b="1" dirty="0" err="1"/>
              <a:t>Three</a:t>
            </a:r>
            <a:endParaRPr b="1" dirty="0"/>
          </a:p>
        </p:txBody>
      </p:sp>
      <p:sp>
        <p:nvSpPr>
          <p:cNvPr id="441" name="Google Shape;441;p51"/>
          <p:cNvSpPr txBox="1">
            <a:spLocks noGrp="1"/>
          </p:cNvSpPr>
          <p:nvPr>
            <p:ph type="body" idx="1"/>
          </p:nvPr>
        </p:nvSpPr>
        <p:spPr>
          <a:xfrm>
            <a:off x="449915" y="1597584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/>
              <a:t>Für Klassen, die dynamisch Speicher (oder andere Ressourcen) belegen, muss man stets definieren: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Kopierkonstruktor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Assignment</a:t>
            </a:r>
            <a:r>
              <a:rPr lang="de" sz="2400" dirty="0"/>
              <a:t> Operator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Destruktor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u="sng" dirty="0">
                <a:solidFill>
                  <a:schemeClr val="hlink"/>
                </a:solidFill>
                <a:hlinkClick r:id="rId3"/>
              </a:rPr>
              <a:t>http://en.cppreference.com/w/cpp/language/rule_of_three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 dirty="0"/>
              <a:t>F</a:t>
            </a:r>
            <a:r>
              <a:rPr lang="en-RU" sz="2400" dirty="0"/>
              <a:t>ür Klassen mit Move-Semantik: </a:t>
            </a:r>
            <a:r>
              <a:rPr lang="de" sz="2400" b="1" dirty="0" err="1">
                <a:solidFill>
                  <a:srgbClr val="841439"/>
                </a:solidFill>
              </a:rPr>
              <a:t>Rule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b="1" dirty="0" err="1">
                <a:solidFill>
                  <a:srgbClr val="841439"/>
                </a:solidFill>
              </a:rPr>
              <a:t>of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b="1" dirty="0" err="1">
                <a:solidFill>
                  <a:srgbClr val="841439"/>
                </a:solidFill>
              </a:rPr>
              <a:t>Five</a:t>
            </a:r>
            <a:endParaRPr sz="2400" b="1" dirty="0">
              <a:solidFill>
                <a:srgbClr val="841439"/>
              </a:solidFill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D9C1A-5C89-684C-BC9C-064B23D900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000" b="1" dirty="0" err="1">
                <a:latin typeface="Bradley Hand ITC" panose="03070402050302030203" pitchFamily="66" charset="77"/>
              </a:rPr>
              <a:t>Klassenattribute</a:t>
            </a:r>
            <a:r>
              <a:rPr lang="en-US" sz="8000" b="1" dirty="0">
                <a:latin typeface="Bradley Hand ITC" panose="03070402050302030203" pitchFamily="66" charset="77"/>
              </a:rPr>
              <a:t> und </a:t>
            </a:r>
            <a:r>
              <a:rPr lang="en-US" sz="8000" b="1" dirty="0" err="1">
                <a:latin typeface="Bradley Hand ITC" panose="03070402050302030203" pitchFamily="66" charset="77"/>
              </a:rPr>
              <a:t>Klassenmethoden</a:t>
            </a:r>
            <a:endParaRPr lang="en-US" sz="8000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8A53-3AE8-DD44-BC5B-186BDCB5C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64044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b="1" dirty="0" err="1"/>
              <a:t>Klassenattribute</a:t>
            </a:r>
            <a:endParaRPr b="1" dirty="0"/>
          </a:p>
        </p:txBody>
      </p:sp>
      <p:sp>
        <p:nvSpPr>
          <p:cNvPr id="449" name="Google Shape;449;p5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spcBef>
                <a:spcPts val="1200"/>
              </a:spcBef>
              <a:buSzPts val="2400"/>
              <a:buChar char="●"/>
            </a:pPr>
            <a:r>
              <a:rPr lang="de" sz="2400" dirty="0"/>
              <a:t>Attribute die zur Klasse gehören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sie repräsentieren keinen Objektzustand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sie sind "global" für alle Objekte der Klasse. D.h. sie werden von allen Objekte geteilt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Zugriff auf solche Variable erfolgt mit den </a:t>
            </a:r>
            <a:r>
              <a:rPr lang="de" sz="2400" b="1" dirty="0">
                <a:solidFill>
                  <a:srgbClr val="841439"/>
                </a:solidFill>
              </a:rPr>
              <a:t>Klassenname </a:t>
            </a:r>
            <a:r>
              <a:rPr lang="de" sz="2400" dirty="0"/>
              <a:t>und dem </a:t>
            </a:r>
            <a:r>
              <a:rPr lang="de" sz="24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2400" b="1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-Operator (::)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0" name="Google Shape;450;p5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92542-F1A6-E147-80E2-C6B10A7FE9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5460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b="1" dirty="0" err="1"/>
              <a:t>Klassenmethoden</a:t>
            </a:r>
            <a:endParaRPr b="1" dirty="0"/>
          </a:p>
        </p:txBody>
      </p:sp>
      <p:sp>
        <p:nvSpPr>
          <p:cNvPr id="457" name="Google Shape;457;p53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5566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b="1" dirty="0">
                <a:solidFill>
                  <a:srgbClr val="841439"/>
                </a:solidFill>
              </a:rPr>
              <a:t>Methoden </a:t>
            </a:r>
            <a:r>
              <a:rPr lang="de" sz="2400" dirty="0"/>
              <a:t>die zur Klasse gehören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keine vorhanden Instanz der Klasse ist erforderlich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können nur auf andere statische </a:t>
            </a:r>
            <a:r>
              <a:rPr lang="de" sz="2400" b="1" dirty="0">
                <a:solidFill>
                  <a:srgbClr val="841439"/>
                </a:solidFill>
              </a:rPr>
              <a:t>Attribute/Methoden</a:t>
            </a:r>
            <a:r>
              <a:rPr lang="de" sz="2400" dirty="0"/>
              <a:t> bzw. Funktionen außerhalb der Klasse zugreifen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haben keinen Zugriff auf den </a:t>
            </a:r>
            <a:r>
              <a:rPr lang="de" sz="2400" b="1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2400" b="1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dirty="0"/>
              <a:t>Zeiger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Zugriff auf solche Methoden erfolgt mit den </a:t>
            </a:r>
            <a:r>
              <a:rPr lang="de" sz="2400" b="1" dirty="0">
                <a:solidFill>
                  <a:schemeClr val="accent2"/>
                </a:solidFill>
              </a:rPr>
              <a:t>Klassenname </a:t>
            </a:r>
            <a:r>
              <a:rPr lang="de" sz="2400" dirty="0"/>
              <a:t>und dem </a:t>
            </a:r>
            <a:r>
              <a:rPr lang="de" sz="2400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24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-Operator (::)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8" name="Google Shape;458;p5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59" name="Google Shape;459;p5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3E0E0-4781-CA45-A5E7-4367E618A5B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41267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Rückblick auf Vorlesung 3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  <a:buChar char="●"/>
            </a:pPr>
            <a:r>
              <a:rPr lang="en-GB" sz="2400" dirty="0"/>
              <a:t>Speicher</a:t>
            </a:r>
          </a:p>
          <a:p>
            <a:pPr lvl="0" indent="-381000">
              <a:lnSpc>
                <a:spcPct val="150000"/>
              </a:lnSpc>
              <a:buSzPts val="2400"/>
              <a:buChar char="●"/>
            </a:pPr>
            <a:r>
              <a:rPr lang="en-GB" sz="2400" dirty="0" err="1"/>
              <a:t>Modularisierung</a:t>
            </a:r>
            <a:endParaRPr lang="en-GB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Testen</a:t>
            </a:r>
            <a:endParaRPr lang="en-GB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Grundlagen</a:t>
            </a:r>
            <a:r>
              <a:rPr lang="en-GB" sz="2400" dirty="0"/>
              <a:t> </a:t>
            </a:r>
            <a:r>
              <a:rPr lang="en-GB" sz="2400" dirty="0" err="1"/>
              <a:t>Objekt</a:t>
            </a:r>
            <a:r>
              <a:rPr lang="en-GB" sz="2400" dirty="0"/>
              <a:t> </a:t>
            </a:r>
            <a:r>
              <a:rPr lang="en-GB" sz="2400" dirty="0" err="1"/>
              <a:t>Orientierung</a:t>
            </a:r>
            <a:endParaRPr lang="en-GB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Objekte</a:t>
            </a:r>
            <a:r>
              <a:rPr lang="en-GB" sz="2400" dirty="0"/>
              <a:t> und Klassen in C++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7439C-234B-AA40-B457-924FA1CE24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– Statische Elemente</a:t>
            </a:r>
            <a:endParaRPr b="1" dirty="0"/>
          </a:p>
        </p:txBody>
      </p:sp>
      <p:sp>
        <p:nvSpPr>
          <p:cNvPr id="335" name="Google Shape;335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3DB94-6860-EB45-8A48-FF237B8A3E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7B831-A27B-1F40-B54E-D71518BF7795}"/>
              </a:ext>
            </a:extLst>
          </p:cNvPr>
          <p:cNvSpPr/>
          <p:nvPr/>
        </p:nvSpPr>
        <p:spPr>
          <a:xfrm>
            <a:off x="5850447" y="86118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vorlesung4_Box.cpp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40CB0-A614-584B-BA32-DD8ACD5B4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D8B50B8-2C2D-0443-B989-1B9B438796D4}"/>
              </a:ext>
            </a:extLst>
          </p:cNvPr>
          <p:cNvSpPr txBox="1">
            <a:spLocks/>
          </p:cNvSpPr>
          <p:nvPr/>
        </p:nvSpPr>
        <p:spPr>
          <a:xfrm>
            <a:off x="158219" y="1390525"/>
            <a:ext cx="8826605" cy="5053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36000" tIns="0" rIns="0" bIns="0" numCol="2" spc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3838" indent="-223838">
              <a:spcBef>
                <a:spcPts val="0"/>
              </a:spcBef>
            </a:pPr>
            <a:r>
              <a:rPr lang="en-GB" sz="1200" b="1" dirty="0">
                <a:solidFill>
                  <a:srgbClr val="9E880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&lt;iostream&gt;</a:t>
            </a:r>
            <a:b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namespace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Constructor definition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 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"Constructor called."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l;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breadth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b;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h;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Increase every time object is created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objectCount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Volume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breadth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</a:t>
            </a:r>
            <a:r>
              <a:rPr lang="en-GB" sz="12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getCount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objectCount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objectCount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Length of a box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breadth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Breadth of a box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 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Height of a box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Initialize static member of class Box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b="1" dirty="0" err="1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objectCount</a:t>
            </a:r>
            <a:r>
              <a:rPr lang="en-GB" sz="12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2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Print total number of objects before creating object.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b="1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Inital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Box Count: 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08080"/>
                </a:solidFill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</a:t>
            </a:r>
            <a:r>
              <a:rPr lang="en-GB" sz="1200" b="1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b="1" dirty="0" err="1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getCount</a:t>
            </a:r>
            <a:r>
              <a:rPr lang="en-GB" sz="1200" b="1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box1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3.3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1.5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Declare box1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box2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8.5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6.0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Declare box2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Print total number of objects after creating object.</a:t>
            </a:r>
            <a:b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"Final Box Count: "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box2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b="1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getCount()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2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14E25-45BB-394D-A184-1F0BEB862EA7}"/>
              </a:ext>
            </a:extLst>
          </p:cNvPr>
          <p:cNvSpPr txBox="1"/>
          <p:nvPr/>
        </p:nvSpPr>
        <p:spPr>
          <a:xfrm>
            <a:off x="4992501" y="660542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Teams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Files/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BeispielCode</a:t>
            </a:r>
            <a:endParaRPr 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>
                <a:latin typeface="Bradley Hand ITC" panose="03070402050302030203" pitchFamily="66" charset="77"/>
              </a:rPr>
              <a:t>OOP - </a:t>
            </a:r>
            <a:r>
              <a:rPr lang="en-US" sz="8708" b="1" dirty="0" err="1">
                <a:latin typeface="Bradley Hand ITC" panose="03070402050302030203" pitchFamily="66" charset="77"/>
              </a:rPr>
              <a:t>Vererbung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8A53-3AE8-DD44-BC5B-186BDCB5C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91011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OOP Grundbegriffe</a:t>
            </a:r>
            <a:endParaRPr b="1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Kapselung:</a:t>
            </a:r>
            <a:r>
              <a:rPr lang="de-DE" sz="2400" dirty="0"/>
              <a:t> Gruppierung von Daten und Funktionen als Objekte. </a:t>
            </a:r>
          </a:p>
          <a:p>
            <a:pPr lvl="0" indent="-381000"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Abstraktion:</a:t>
            </a:r>
            <a:r>
              <a:rPr lang="de-DE" sz="2400" dirty="0"/>
              <a:t> Klassen für Typen von ähnlichen Objekten. Trennung der Spezifikation eines Objekts von seiner Implementierung</a:t>
            </a:r>
          </a:p>
          <a:p>
            <a:pPr lvl="0" indent="-381000">
              <a:spcBef>
                <a:spcPts val="0"/>
              </a:spcBef>
              <a:buSzPts val="2400"/>
              <a:buFont typeface="Wingdings" pitchFamily="2" charset="2"/>
              <a:buChar char="Ø"/>
            </a:pPr>
            <a:r>
              <a:rPr lang="de-DE" sz="2400" b="1" dirty="0">
                <a:solidFill>
                  <a:srgbClr val="841439"/>
                </a:solidFill>
              </a:rPr>
              <a:t>Vererbung:</a:t>
            </a:r>
            <a:r>
              <a:rPr lang="de-DE" sz="2400" dirty="0"/>
              <a:t> Erlaubt Code zwischen verwandten Typen wiederzuverwenden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b="1" dirty="0">
                <a:solidFill>
                  <a:srgbClr val="841439"/>
                </a:solidFill>
              </a:rPr>
              <a:t>Polymorphismus:</a:t>
            </a:r>
            <a:r>
              <a:rPr lang="de-DE" sz="2400" dirty="0"/>
              <a:t> Ein Objekt kann von mehreren Typen sein. Abhängig von seinem Typ wird sein Verhalten zur Laufzeit bestimmt.</a:t>
            </a:r>
          </a:p>
        </p:txBody>
      </p:sp>
      <p:sp>
        <p:nvSpPr>
          <p:cNvPr id="247" name="Google Shape;247;p2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6AC8B-0A34-3D4C-A070-CC9D9EC92E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6263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Vererbung/</a:t>
            </a:r>
            <a:r>
              <a:rPr lang="de" b="1" dirty="0" err="1"/>
              <a:t>Inheritance</a:t>
            </a:r>
            <a:r>
              <a:rPr lang="de" b="1" dirty="0"/>
              <a:t> I</a:t>
            </a:r>
            <a:endParaRPr b="1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Ermöglicht ein Definieren einer </a:t>
            </a:r>
            <a:r>
              <a:rPr lang="de" sz="2700" b="1" dirty="0">
                <a:solidFill>
                  <a:srgbClr val="841439"/>
                </a:solidFill>
              </a:rPr>
              <a:t>neuen Klasse</a:t>
            </a:r>
            <a:r>
              <a:rPr lang="de" sz="2700" dirty="0"/>
              <a:t> (Unterklasse) unter Angabe einer </a:t>
            </a:r>
            <a:r>
              <a:rPr lang="de" sz="2700" b="1" dirty="0">
                <a:solidFill>
                  <a:srgbClr val="841439"/>
                </a:solidFill>
              </a:rPr>
              <a:t>anderen Klasse</a:t>
            </a:r>
            <a:r>
              <a:rPr lang="de" sz="2700" dirty="0"/>
              <a:t> (Oberklasse).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2700" b="1" dirty="0">
              <a:solidFill>
                <a:srgbClr val="841439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b="1" dirty="0">
                <a:solidFill>
                  <a:srgbClr val="841439"/>
                </a:solidFill>
              </a:rPr>
              <a:t>Vererbung </a:t>
            </a:r>
            <a:r>
              <a:rPr lang="de" sz="2700" dirty="0"/>
              <a:t>ermöglicht </a:t>
            </a:r>
            <a:r>
              <a:rPr lang="de" sz="2700" b="1" dirty="0">
                <a:solidFill>
                  <a:schemeClr val="accent2"/>
                </a:solidFill>
              </a:rPr>
              <a:t>Wiederverwendung</a:t>
            </a:r>
            <a:r>
              <a:rPr lang="de" sz="2700" dirty="0"/>
              <a:t>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Aufwand der Entwicklung eines Programms wird reduziert. Software ist robuster.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6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B37F5-E96E-1843-8E0E-CF3642A8218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9420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Vererbung II</a:t>
            </a:r>
            <a:endParaRPr b="1"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Durch Vererbung können neue Klassen erstellt werden, ohne vorhandene Klasse zu verändern.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 neue Klasse hat alle Funktionen der alten Klasse und fügt neue Funktionen hinzu.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Vererbung kann verwendet werden, wenn es eine </a:t>
            </a:r>
            <a:r>
              <a:rPr lang="de" sz="2700" b="1" dirty="0">
                <a:solidFill>
                  <a:srgbClr val="841439"/>
                </a:solidFill>
              </a:rPr>
              <a:t>“</a:t>
            </a:r>
            <a:r>
              <a:rPr lang="de" sz="2700" b="1" dirty="0" err="1">
                <a:solidFill>
                  <a:srgbClr val="841439"/>
                </a:solidFill>
              </a:rPr>
              <a:t>is</a:t>
            </a:r>
            <a:r>
              <a:rPr lang="de" sz="2700" b="1" dirty="0">
                <a:solidFill>
                  <a:srgbClr val="841439"/>
                </a:solidFill>
              </a:rPr>
              <a:t> a/</a:t>
            </a:r>
            <a:r>
              <a:rPr lang="de" sz="2700" b="1" dirty="0" err="1">
                <a:solidFill>
                  <a:srgbClr val="841439"/>
                </a:solidFill>
              </a:rPr>
              <a:t>kind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b="1" dirty="0" err="1">
                <a:solidFill>
                  <a:srgbClr val="841439"/>
                </a:solidFill>
              </a:rPr>
              <a:t>of</a:t>
            </a:r>
            <a:r>
              <a:rPr lang="de" sz="2700" b="1" dirty="0">
                <a:solidFill>
                  <a:srgbClr val="841439"/>
                </a:solidFill>
              </a:rPr>
              <a:t>”-Beziehung</a:t>
            </a:r>
            <a:r>
              <a:rPr lang="de" sz="2700" dirty="0"/>
              <a:t> zwischen den Objekten gibt.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7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5358D-1898-7F4A-B74D-2F4EA6A6F0D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79389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Beispiele</a:t>
            </a:r>
            <a:endParaRPr b="1" dirty="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23" y="3680981"/>
            <a:ext cx="4018576" cy="270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396" y="3598825"/>
            <a:ext cx="4352404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950" y="1678288"/>
            <a:ext cx="1129417" cy="170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6">
            <a:alphaModFix/>
          </a:blip>
          <a:srcRect l="29509" t="5366" r="24467" b="4942"/>
          <a:stretch/>
        </p:blipFill>
        <p:spPr>
          <a:xfrm>
            <a:off x="6421527" y="1321607"/>
            <a:ext cx="1129417" cy="212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186300" y="3486675"/>
            <a:ext cx="871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6E1E1-3628-7F48-97DF-3F53BF63B6F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8214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Einfache Vererbung I</a:t>
            </a:r>
            <a:endParaRPr b="1" dirty="0"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499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/>
              <a:t>mindestens zwei Klassen sind erforderlich: eine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Basisklasse </a:t>
            </a:r>
            <a:r>
              <a:rPr lang="de" sz="2700"/>
              <a:t>und eine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abgeleitete Klasse</a:t>
            </a:r>
            <a:r>
              <a:rPr lang="de" sz="2700"/>
              <a:t>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/>
              <a:t>Wenn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de" sz="2700"/>
              <a:t> und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de" sz="2700"/>
              <a:t> zwei Klassen sind,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erbt </a:t>
            </a:r>
            <a:r>
              <a:rPr lang="de" sz="2700"/>
              <a:t>von B oder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ist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abgeleitet </a:t>
            </a:r>
            <a:r>
              <a:rPr lang="de" sz="2700"/>
              <a:t>von B oder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ist eine </a:t>
            </a:r>
            <a:r>
              <a:rPr lang="de" sz="27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Spezialisierung </a:t>
            </a:r>
            <a:r>
              <a:rPr lang="de" sz="2700"/>
              <a:t>von B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/>
              <a:t>das heißt: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enthält alle Variablen und Methoden der Klasse B;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kann Methoden der Klasse B umschreiben;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D kann neue Attribute hinzufügen.</a:t>
            </a:r>
            <a:endParaRPr sz="27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178" name="Google Shape;178;p19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EE936-E2D9-4A4E-8893-2D218A78310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53882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Einfache Vererbung II</a:t>
            </a:r>
            <a:endParaRPr b="1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Klasse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de" sz="2700" dirty="0"/>
              <a:t> von Klasse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de" sz="2700" dirty="0"/>
              <a:t> erbt, dann: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Ein Objekt der Klasse D enthält alle Attribute der Klasse B;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Die Methoden der Klasse B können auf Objekten der Klasse D aufgerufen werden (außer wenn sie versteckt sind).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4242"/>
          <a:stretch/>
        </p:blipFill>
        <p:spPr>
          <a:xfrm>
            <a:off x="599600" y="4242025"/>
            <a:ext cx="7943850" cy="21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FB10F-FB00-C645-AFFF-B8125BA160A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324388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Einfache Vererbung III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13" y="1554927"/>
            <a:ext cx="7877175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FCD4C-F34E-8349-834D-3BAEE98902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14893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38" y="2031390"/>
            <a:ext cx="42957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Einfache Vererbung IV</a:t>
            </a:r>
            <a:endParaRPr b="1"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57172" y="1476269"/>
            <a:ext cx="7585500" cy="3008645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841439"/>
                </a:solidFill>
              </a:rPr>
              <a:t>t</a:t>
            </a:r>
            <a:r>
              <a:rPr lang="de" sz="2700" b="1" dirty="0" err="1">
                <a:solidFill>
                  <a:srgbClr val="841439"/>
                </a:solidFill>
              </a:rPr>
              <a:t>ier_klassen_demo.zip</a:t>
            </a:r>
            <a:endParaRPr lang="de" sz="2700" b="1" dirty="0">
              <a:solidFill>
                <a:srgbClr val="841439"/>
              </a:solidFill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b="1" dirty="0">
                <a:solidFill>
                  <a:srgbClr val="841439"/>
                </a:solidFill>
                <a:hlinkClick r:id="rId4"/>
              </a:rPr>
              <a:t>link</a:t>
            </a: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/>
            <a:r>
              <a:rPr lang="en-GB" dirty="0" err="1">
                <a:hlinkClick r:id="rId5"/>
              </a:rPr>
              <a:t>github.com</a:t>
            </a:r>
            <a:r>
              <a:rPr lang="en-GB" dirty="0">
                <a:hlinkClick r:id="rId5"/>
              </a:rPr>
              <a:t>/djknoll/oop_tier_klassen_demo.git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04" name="Google Shape;204;p22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F16E1-9546-4A42-9BC6-FD509A62B7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03799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7D3A-627F-694B-98D5-896F7A41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59C3-FCDB-DB4C-9EEE-B2FDA0E3FE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7AC322-BFC1-B841-9D9F-DBDDBDBD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20584"/>
              </p:ext>
            </p:extLst>
          </p:nvPr>
        </p:nvGraphicFramePr>
        <p:xfrm>
          <a:off x="1365888" y="1581944"/>
          <a:ext cx="6412224" cy="4267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93920">
                  <a:extLst>
                    <a:ext uri="{9D8B030D-6E8A-4147-A177-3AD203B41FA5}">
                      <a16:colId xmlns:a16="http://schemas.microsoft.com/office/drawing/2014/main" val="2361226798"/>
                    </a:ext>
                  </a:extLst>
                </a:gridCol>
                <a:gridCol w="4718304">
                  <a:extLst>
                    <a:ext uri="{9D8B030D-6E8A-4147-A177-3AD203B41FA5}">
                      <a16:colId xmlns:a16="http://schemas.microsoft.com/office/drawing/2014/main" val="34615756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GB" sz="2000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can be read 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512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variable for a value /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9298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/>
                        <a:t>*x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pointed by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0588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/>
                        <a:t>&amp;x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address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669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/>
                        <a:t>x.y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member y of object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9307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/>
                        <a:t>x-&gt;y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member y of object pointed by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3136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000"/>
                        <a:t>(*x).y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member y of object pointed by x</a:t>
                      </a:r>
                      <a:br>
                        <a:rPr lang="en-GB" sz="2000" dirty="0"/>
                      </a:br>
                      <a:r>
                        <a:rPr lang="en-GB" sz="2000" dirty="0"/>
                        <a:t>(equivalent to the previous one)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1976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/>
                        <a:t>x[0]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first object pointed by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5576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/>
                        <a:t>x[1]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second object pointed by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030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/>
                        <a:t>x[n]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(n+1)</a:t>
                      </a:r>
                      <a:r>
                        <a:rPr lang="en-GB" sz="2000" dirty="0" err="1"/>
                        <a:t>th</a:t>
                      </a:r>
                      <a:r>
                        <a:rPr lang="en-GB" sz="2000" dirty="0"/>
                        <a:t> object pointed by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55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1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Einfache Vererbung V</a:t>
            </a:r>
            <a:endParaRPr b="1" dirty="0"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b="1" dirty="0">
                <a:solidFill>
                  <a:srgbClr val="841439"/>
                </a:solidFill>
              </a:rPr>
              <a:t>Fachbegriffe</a:t>
            </a:r>
            <a:endParaRPr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b="1" dirty="0">
              <a:solidFill>
                <a:srgbClr val="841439"/>
              </a:solidFill>
            </a:endParaRP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B = Oberklasse, Basisklasse, Elternklasse.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 = Unterklasse, abgeleitete Klasse, Subklasse, </a:t>
            </a:r>
            <a:r>
              <a:rPr lang="de" sz="2700" dirty="0" err="1"/>
              <a:t>Kindklasse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geerbte Elemente (Methoden, Attribute) = definiert in B und unverändert in D 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umdefinierte Elemente (</a:t>
            </a:r>
            <a:r>
              <a:rPr lang="de" sz="2700" dirty="0" err="1"/>
              <a:t>overridden</a:t>
            </a:r>
            <a:r>
              <a:rPr lang="de" sz="2700" dirty="0"/>
              <a:t>/überschreiben) = definiert in B und D.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 dirty="0"/>
              <a:t>h</a:t>
            </a:r>
            <a:r>
              <a:rPr lang="de" sz="2700" dirty="0" err="1"/>
              <a:t>inzugefügte</a:t>
            </a:r>
            <a:r>
              <a:rPr lang="de" sz="2700" dirty="0"/>
              <a:t> Element (</a:t>
            </a:r>
            <a:r>
              <a:rPr lang="de" sz="2700" dirty="0" err="1"/>
              <a:t>added</a:t>
            </a:r>
            <a:r>
              <a:rPr lang="de" sz="2700" dirty="0"/>
              <a:t>) = nur in D definiert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4242"/>
          <a:stretch/>
        </p:blipFill>
        <p:spPr>
          <a:xfrm>
            <a:off x="4014825" y="1300925"/>
            <a:ext cx="4841076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35710-FD31-5443-9C4A-2EBDD83406B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575000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Zugriffsmodifikatoren</a:t>
            </a:r>
            <a:r>
              <a:rPr lang="de" b="1" dirty="0"/>
              <a:t> I</a:t>
            </a:r>
            <a:endParaRPr b="1" dirty="0"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457175" y="1363800"/>
            <a:ext cx="8463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SzPts val="2500"/>
            </a:pPr>
            <a:r>
              <a:rPr lang="de" sz="2800" dirty="0"/>
              <a:t>Zugriff auf Members…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de" sz="2800" b="1" dirty="0">
                <a:solidFill>
                  <a:srgbClr val="841439"/>
                </a:solidFill>
              </a:rPr>
              <a:t>private:</a:t>
            </a:r>
            <a:r>
              <a:rPr lang="de" sz="2800" dirty="0"/>
              <a:t> können von innerhalb der Klasse zugegriffen werden</a:t>
            </a:r>
            <a:endParaRPr sz="2800" dirty="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de" sz="2800" b="1" u="sng" dirty="0" err="1">
                <a:solidFill>
                  <a:srgbClr val="841439"/>
                </a:solidFill>
              </a:rPr>
              <a:t>protected</a:t>
            </a:r>
            <a:r>
              <a:rPr lang="de" sz="2800" b="1" dirty="0">
                <a:solidFill>
                  <a:srgbClr val="841439"/>
                </a:solidFill>
              </a:rPr>
              <a:t>:</a:t>
            </a:r>
            <a:r>
              <a:rPr lang="de" sz="2800" dirty="0"/>
              <a:t> Zugriff ist möglich aus der Klasse selbst und seinen abgeleiteten Klassen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GB" sz="2800" b="1" dirty="0">
                <a:solidFill>
                  <a:srgbClr val="841439"/>
                </a:solidFill>
              </a:rPr>
              <a:t>public:</a:t>
            </a:r>
            <a:r>
              <a:rPr lang="en-GB" sz="2800" dirty="0"/>
              <a:t> </a:t>
            </a:r>
            <a:r>
              <a:rPr lang="en-GB" sz="2800" dirty="0" err="1"/>
              <a:t>können</a:t>
            </a:r>
            <a:r>
              <a:rPr lang="en-GB" sz="2800" dirty="0"/>
              <a:t> von </a:t>
            </a:r>
            <a:r>
              <a:rPr lang="en-GB" sz="2800" dirty="0" err="1"/>
              <a:t>überall</a:t>
            </a:r>
            <a:r>
              <a:rPr lang="en-GB" sz="2800" dirty="0"/>
              <a:t> </a:t>
            </a:r>
            <a:r>
              <a:rPr lang="en-GB" sz="2800" dirty="0" err="1"/>
              <a:t>zugegriffen</a:t>
            </a:r>
            <a:r>
              <a:rPr lang="en-GB" sz="2800" dirty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</p:txBody>
      </p:sp>
      <p:sp>
        <p:nvSpPr>
          <p:cNvPr id="221" name="Google Shape;221;p24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41227-60A1-FC4E-B60B-1B199B2324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49289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Zugriffsmodifikatoren</a:t>
            </a:r>
            <a:r>
              <a:rPr lang="de" b="1" dirty="0"/>
              <a:t> II</a:t>
            </a:r>
            <a:endParaRPr b="1" dirty="0"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5881"/>
            <a:ext cx="9144000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3D41C-C333-4643-A4F6-E0278996DE9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45514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Vererbungsmodifikatoren</a:t>
            </a:r>
            <a:r>
              <a:rPr lang="de" b="1" dirty="0"/>
              <a:t> I</a:t>
            </a:r>
            <a:endParaRPr b="1"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841439"/>
                </a:solidFill>
              </a:rPr>
              <a:t>public</a:t>
            </a:r>
            <a:r>
              <a:rPr lang="de" sz="1600" b="1" dirty="0">
                <a:solidFill>
                  <a:srgbClr val="841439"/>
                </a:solidFill>
              </a:rPr>
              <a:t> Vererbung:</a:t>
            </a:r>
            <a:endParaRPr sz="16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dirty="0"/>
              <a:t>Die Zugangsberechtigungen der Attribute der Basisklasse sind nicht geändert.</a:t>
            </a: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841439"/>
                </a:solidFill>
              </a:rPr>
              <a:t>protected</a:t>
            </a:r>
            <a:r>
              <a:rPr lang="de" sz="1600" b="1" dirty="0">
                <a:solidFill>
                  <a:srgbClr val="841439"/>
                </a:solidFill>
              </a:rPr>
              <a:t> Vererbung:</a:t>
            </a:r>
            <a:endParaRPr sz="16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dirty="0"/>
              <a:t>Geerbte </a:t>
            </a:r>
            <a:r>
              <a:rPr lang="de" sz="1600" dirty="0" err="1"/>
              <a:t>public</a:t>
            </a:r>
            <a:r>
              <a:rPr lang="de" sz="1600" dirty="0"/>
              <a:t> oder </a:t>
            </a:r>
            <a:r>
              <a:rPr lang="de" sz="1600" dirty="0" err="1"/>
              <a:t>protected</a:t>
            </a:r>
            <a:r>
              <a:rPr lang="de" sz="1600" dirty="0"/>
              <a:t> Attribute der Basisklasse werden zu </a:t>
            </a:r>
            <a:r>
              <a:rPr lang="de" sz="1600" dirty="0" err="1"/>
              <a:t>protected</a:t>
            </a:r>
            <a:r>
              <a:rPr lang="de" sz="1600" dirty="0"/>
              <a:t> Members in der abgeleiteten Klasse.</a:t>
            </a: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841439"/>
                </a:solidFill>
              </a:rPr>
              <a:t>private Vererbung:</a:t>
            </a:r>
            <a:endParaRPr sz="16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600" dirty="0"/>
              <a:t>Geerbte </a:t>
            </a:r>
            <a:r>
              <a:rPr lang="de" sz="1600" dirty="0" err="1"/>
              <a:t>public</a:t>
            </a:r>
            <a:r>
              <a:rPr lang="de" sz="1600" dirty="0"/>
              <a:t> oder </a:t>
            </a:r>
            <a:r>
              <a:rPr lang="de" sz="1600" dirty="0" err="1"/>
              <a:t>protected</a:t>
            </a:r>
            <a:r>
              <a:rPr lang="de" sz="1600" dirty="0"/>
              <a:t> Attribute der Basisklasse werden zu private Members in der abgeleiteten Klasse.</a:t>
            </a: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5" y="2396016"/>
            <a:ext cx="8648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4081216"/>
            <a:ext cx="85915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25" y="5582841"/>
            <a:ext cx="85344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2DC63B-DA75-9F41-B3E3-35BC20E3E2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45538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 err="1"/>
              <a:t>Vererbungsmodifikatoren</a:t>
            </a:r>
            <a:r>
              <a:rPr lang="de" b="1" dirty="0"/>
              <a:t> II</a:t>
            </a:r>
            <a:endParaRPr dirty="0"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8" y="2820302"/>
            <a:ext cx="86010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531C6-8721-F347-AEBB-A4D7E1B6BB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5839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047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dirty="0"/>
              <a:t>Spezielle Methoden und Vererbung</a:t>
            </a:r>
            <a:endParaRPr sz="3200" b="1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457650" y="1340522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Einige Funktionen müssen verschiedene Dinge in der Basisklasse und in der abgeleiteten Klasse machen.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Diese speziellen Funktionen können nicht vererbt werden.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b="1" dirty="0">
                <a:solidFill>
                  <a:srgbClr val="841439"/>
                </a:solidFill>
              </a:rPr>
              <a:t>Konstruktoren: </a:t>
            </a:r>
            <a:r>
              <a:rPr lang="de" sz="2700" dirty="0"/>
              <a:t>der Konstruktor der abgeleiteten Klasse muss oft zusätzliche Attribute initialisieren.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b="1" dirty="0" err="1">
                <a:solidFill>
                  <a:srgbClr val="841439"/>
                </a:solidFill>
              </a:rPr>
              <a:t>Assignment</a:t>
            </a:r>
            <a:r>
              <a:rPr lang="de" sz="2700" b="1" dirty="0">
                <a:solidFill>
                  <a:srgbClr val="841439"/>
                </a:solidFill>
              </a:rPr>
              <a:t> Operator:</a:t>
            </a:r>
            <a:r>
              <a:rPr lang="de" sz="2700" dirty="0"/>
              <a:t> In der abgeleiteten Klasse dieser Operator muss den abgeleiteten Daten Werte zuweisen.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700"/>
              <a:buChar char="●"/>
            </a:pPr>
            <a:r>
              <a:rPr lang="de" sz="2700" b="1" dirty="0">
                <a:solidFill>
                  <a:srgbClr val="841439"/>
                </a:solidFill>
              </a:rPr>
              <a:t>Destruktoren</a:t>
            </a:r>
            <a:r>
              <a:rPr lang="de" sz="2700" dirty="0"/>
              <a:t> der Konstruktor der abgeleiteten Klasse muss zusätzliche Attribute auflösen.</a:t>
            </a:r>
            <a:endParaRPr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56" name="Google Shape;256;p28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BDA01-F4CD-A342-9A4B-52D3F09010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58153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457172" y="1300163"/>
            <a:ext cx="8228700" cy="4964905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Konstruktoren und </a:t>
            </a:r>
            <a:r>
              <a:rPr lang="de" sz="2700" dirty="0" err="1"/>
              <a:t>Destruktoren</a:t>
            </a:r>
            <a:r>
              <a:rPr lang="de" sz="2700" dirty="0"/>
              <a:t> werden nicht geerbt.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Konstruktoren in der abgeleiteten Klasse müssen einen Konstruktor der Basisklasse aufrufen.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32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32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de" sz="32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kein Konstruktor explizit aufgerufen wird, wird automatisch der Default-Konstruktor der Basisklasse aufgerufen.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kein Default-Konstruktor → Compilerfehler.</a:t>
            </a:r>
            <a:endParaRPr sz="27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3047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Konstruktoren/</a:t>
            </a:r>
            <a:r>
              <a:rPr lang="de" sz="2800" b="1" dirty="0" err="1"/>
              <a:t>Destruktoren</a:t>
            </a:r>
            <a:r>
              <a:rPr lang="de" sz="2800" b="1" dirty="0"/>
              <a:t> bei Vererbung</a:t>
            </a:r>
            <a:endParaRPr sz="2800" dirty="0"/>
          </a:p>
        </p:txBody>
      </p:sp>
      <p:sp>
        <p:nvSpPr>
          <p:cNvPr id="264" name="Google Shape;264;p29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502AD-BCCF-4745-891F-216B71820EA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36</a:t>
            </a:fld>
            <a:endParaRPr lang="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F8E97-8D72-1FDE-7231-E0D4899DA84A}"/>
              </a:ext>
            </a:extLst>
          </p:cNvPr>
          <p:cNvSpPr txBox="1"/>
          <p:nvPr/>
        </p:nvSpPr>
        <p:spPr>
          <a:xfrm>
            <a:off x="2150269" y="3065383"/>
            <a:ext cx="6876122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Penguin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GB" sz="1800" dirty="0">
                <a:solidFill>
                  <a:srgbClr val="00627A"/>
                </a:solidFill>
                <a:effectLst/>
                <a:latin typeface="JetBrains Mono"/>
              </a:rPr>
              <a:t>Penguin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GB" sz="1800" dirty="0"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_colour, </a:t>
            </a:r>
            <a:r>
              <a:rPr lang="en-GB" sz="18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_weight,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GB" sz="1800" dirty="0">
                <a:solidFill>
                  <a:srgbClr val="371F80"/>
                </a:solidFill>
                <a:effectLst/>
                <a:latin typeface="JetBrains Mono"/>
              </a:rPr>
              <a:t>string 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_type)</a:t>
            </a:r>
            <a:b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        : Animal{_colour, _weight}, </a:t>
            </a:r>
            <a:r>
              <a:rPr lang="en-GB" sz="1800" dirty="0">
                <a:solidFill>
                  <a:srgbClr val="660E7A"/>
                </a:solidFill>
                <a:effectLst/>
                <a:latin typeface="JetBrains Mono"/>
              </a:rPr>
              <a:t>type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{_type} {</a:t>
            </a:r>
            <a:b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lang="en-GB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"Constructing a "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-&gt;</a:t>
            </a:r>
            <a:r>
              <a:rPr lang="en-GB" sz="1800" dirty="0">
                <a:solidFill>
                  <a:srgbClr val="660E7A"/>
                </a:solidFill>
                <a:effectLst/>
                <a:latin typeface="JetBrains Mono"/>
              </a:rPr>
              <a:t>type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" penguin of colour: "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-&gt;</a:t>
            </a:r>
            <a:r>
              <a:rPr lang="en-GB" sz="1800" dirty="0">
                <a:solidFill>
                  <a:srgbClr val="660E7A"/>
                </a:solidFill>
                <a:effectLst/>
                <a:latin typeface="JetBrains Mono"/>
              </a:rPr>
              <a:t>colour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"." </a:t>
            </a:r>
            <a:r>
              <a:rPr lang="en-GB" sz="1800" dirty="0"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lang="en-GB" sz="1800" dirty="0" err="1"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9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047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Konstruktoren/</a:t>
            </a:r>
            <a:r>
              <a:rPr lang="de" sz="2800" b="1" dirty="0" err="1"/>
              <a:t>Destruktoren</a:t>
            </a:r>
            <a:r>
              <a:rPr lang="de" sz="2800" b="1" dirty="0"/>
              <a:t> bei Vererbung</a:t>
            </a:r>
            <a:endParaRPr sz="28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 Objekt einer abgeleiteten Klasse erstellt wird, wird zuerst der Konstruktor der Basisklasse aufgerufen (und dann der Konstruktor der abgeleiteten Klasse).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 Objekt einer abgeleiteten Klasse zerstört wird, wird zuerst der </a:t>
            </a:r>
            <a:r>
              <a:rPr lang="de" sz="2700" dirty="0" err="1"/>
              <a:t>Destruktor</a:t>
            </a:r>
            <a:r>
              <a:rPr lang="de" sz="2700" dirty="0"/>
              <a:t> der abgeleiteten Klasse zuerst aufgerufen (und dann </a:t>
            </a:r>
            <a:r>
              <a:rPr lang="de" sz="2700" b="1" dirty="0"/>
              <a:t>automatisch</a:t>
            </a:r>
            <a:r>
              <a:rPr lang="de" sz="2700" dirty="0"/>
              <a:t> der </a:t>
            </a:r>
            <a:r>
              <a:rPr lang="de" sz="2700" dirty="0" err="1"/>
              <a:t>Destruktor</a:t>
            </a:r>
            <a:r>
              <a:rPr lang="de" sz="2700" dirty="0"/>
              <a:t> der Basisklasse).</a:t>
            </a:r>
            <a:endParaRPr sz="2700" dirty="0"/>
          </a:p>
        </p:txBody>
      </p:sp>
      <p:sp>
        <p:nvSpPr>
          <p:cNvPr id="272" name="Google Shape;272;p30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503C4-3ED2-E647-A80A-7591B6B8780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870993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3047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Konstruktoren/</a:t>
            </a:r>
            <a:r>
              <a:rPr lang="de" sz="2800" b="1" dirty="0" err="1"/>
              <a:t>Destruktoren</a:t>
            </a:r>
            <a:r>
              <a:rPr lang="de" sz="2800" b="1" dirty="0"/>
              <a:t> bei Vererbung</a:t>
            </a:r>
            <a:endParaRPr sz="2800" b="1"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Erzeugen/Anlegen:</a:t>
            </a:r>
            <a:endParaRPr sz="2400" b="1" dirty="0">
              <a:solidFill>
                <a:srgbClr val="841439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/>
              <a:t>Reservieren von benötigtem Speicher für die Variablen der Basisklasse;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/>
              <a:t>Reservieren von benötigtem Speicher für die Variablen der abgeleiteten Klasse;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/>
              <a:t>Der Konstruktor wird ausgeführt, um die Variablen der Basisklasse zu initialisieren;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/>
              <a:t>Der Konstruktor wird ausgeführt, um die Variablen der abgeleiteten Klasse zu initialisieren.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rgbClr val="841439"/>
                </a:solidFill>
              </a:rPr>
              <a:t>Zerstörung:</a:t>
            </a:r>
            <a:endParaRPr sz="2400" b="1" dirty="0">
              <a:solidFill>
                <a:srgbClr val="841439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 err="1"/>
              <a:t>Destruktoraufruf</a:t>
            </a:r>
            <a:r>
              <a:rPr lang="de" sz="2400" dirty="0"/>
              <a:t> für die abgeleitete Klasse;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 dirty="0" err="1"/>
              <a:t>Destruktoraufruf</a:t>
            </a:r>
            <a:r>
              <a:rPr lang="de" sz="2400" dirty="0"/>
              <a:t> für die Basisklasse.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31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Vererbung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D7DC4-512C-B742-9791-3A5DCD6F6FD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2512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>
                <a:latin typeface="Bradley Hand ITC" panose="03070402050302030203" pitchFamily="66" charset="77"/>
              </a:rPr>
              <a:t>OOP - </a:t>
            </a:r>
            <a:r>
              <a:rPr lang="en-US" sz="8708" b="1" dirty="0" err="1">
                <a:latin typeface="Bradley Hand ITC" panose="03070402050302030203" pitchFamily="66" charset="77"/>
              </a:rPr>
              <a:t>Polymorphismus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8A53-3AE8-DD44-BC5B-186BDCB5C4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39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403087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Objekterzeugung - der Konstruktor</a:t>
            </a:r>
            <a:endParaRPr b="1" dirty="0"/>
          </a:p>
        </p:txBody>
      </p:sp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Konstruktor ist eine spezielle Methode, die aufgerufen wird wenn eine Instanz einer Klasse angelegt wird</a:t>
            </a:r>
            <a:endParaRPr dirty="0"/>
          </a:p>
          <a:p>
            <a:pPr indent="-355600">
              <a:spcBef>
                <a:spcPts val="0"/>
              </a:spcBef>
              <a:buFont typeface="Arial"/>
              <a:buChar char="●"/>
            </a:pPr>
            <a:r>
              <a:rPr lang="en-GB" dirty="0" err="1"/>
              <a:t>Konstruktoren</a:t>
            </a:r>
            <a:r>
              <a:rPr lang="en-GB" dirty="0"/>
              <a:t> </a:t>
            </a:r>
            <a:r>
              <a:rPr lang="en-GB" dirty="0" err="1"/>
              <a:t>tragen</a:t>
            </a:r>
            <a:r>
              <a:rPr lang="en-GB" dirty="0"/>
              <a:t> den </a:t>
            </a:r>
            <a:r>
              <a:rPr lang="en-GB" dirty="0" err="1"/>
              <a:t>Namen</a:t>
            </a:r>
            <a:r>
              <a:rPr lang="en-GB" dirty="0"/>
              <a:t> der </a:t>
            </a:r>
            <a:r>
              <a:rPr lang="en-GB" dirty="0" err="1"/>
              <a:t>Klasse</a:t>
            </a:r>
            <a:endParaRPr lang="en-GB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Wird vom Benutzer keine eigene Implementierung vorgenommen, dann wird automatisch ein </a:t>
            </a:r>
            <a:r>
              <a:rPr lang="de" dirty="0" err="1"/>
              <a:t>Standardkonstruktor</a:t>
            </a:r>
            <a:r>
              <a:rPr lang="de" dirty="0"/>
              <a:t> erzeugt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de" sz="14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Standardkonstruktor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wird beim Anlegen eines Objekts aufgerufen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/>
          </a:p>
        </p:txBody>
      </p:sp>
      <p:sp>
        <p:nvSpPr>
          <p:cNvPr id="376" name="Google Shape;376;p4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77931-A8A8-9B42-AAA0-A93D887AAE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OOP Grundbegriffe</a:t>
            </a:r>
            <a:endParaRPr b="1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Kapselung:</a:t>
            </a:r>
            <a:r>
              <a:rPr lang="de-DE" sz="2400" dirty="0"/>
              <a:t> Gruppierung von Daten und Funktionen als Objekte. </a:t>
            </a:r>
          </a:p>
          <a:p>
            <a:pPr lvl="0" indent="-381000"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Abstraktion:</a:t>
            </a:r>
            <a:r>
              <a:rPr lang="de-DE" sz="2400" dirty="0"/>
              <a:t> Klassen für Typen von ähnlichen Objekten. Trennung der Spezifikation eines Objekts von seiner Implementierung</a:t>
            </a:r>
          </a:p>
          <a:p>
            <a:pPr indent="-381000"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Vererbung: </a:t>
            </a:r>
            <a:r>
              <a:rPr lang="de-DE" sz="2400" dirty="0"/>
              <a:t>Erlaubt Code zwischen verwandten Typen wiederzuverwenden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de-DE" sz="2400" b="1" dirty="0">
                <a:solidFill>
                  <a:srgbClr val="841439"/>
                </a:solidFill>
              </a:rPr>
              <a:t>Polymorphismus:</a:t>
            </a:r>
            <a:r>
              <a:rPr lang="de-DE" sz="2400" dirty="0"/>
              <a:t> Ein Objekt kann von mehreren Typen sein. Abhängig von seinem Typ wird sein Verhalten zur Laufzeit bestimmt.</a:t>
            </a:r>
          </a:p>
        </p:txBody>
      </p:sp>
      <p:sp>
        <p:nvSpPr>
          <p:cNvPr id="247" name="Google Shape;247;p2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6AC8B-0A34-3D4C-A070-CC9D9EC92E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40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202663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>
                <a:solidFill>
                  <a:srgbClr val="222222"/>
                </a:solidFill>
              </a:rPr>
              <a:t>Substitutionsprinzip</a:t>
            </a:r>
            <a:endParaRPr sz="2800" b="1" dirty="0">
              <a:solidFill>
                <a:srgbClr val="222222"/>
              </a:solidFill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de" sz="2700" dirty="0"/>
              <a:t> ein </a:t>
            </a:r>
            <a:r>
              <a:rPr lang="de" sz="2700" b="1" dirty="0">
                <a:solidFill>
                  <a:srgbClr val="841439"/>
                </a:solidFill>
              </a:rPr>
              <a:t>Subtyp </a:t>
            </a:r>
            <a:r>
              <a:rPr lang="de" sz="2700" dirty="0"/>
              <a:t>von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de" sz="2700" dirty="0"/>
              <a:t> ist, sollten Objekte vom Typ </a:t>
            </a:r>
            <a:r>
              <a:rPr lang="de" sz="2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de" sz="2700" dirty="0"/>
              <a:t>sich verhalten, wie Objekte des Typs </a:t>
            </a:r>
            <a:r>
              <a:rPr lang="de" sz="2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de" sz="2700" dirty="0"/>
              <a:t>, wenn sie als Objekte des Typs </a:t>
            </a:r>
            <a:r>
              <a:rPr lang="de" sz="2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de" sz="2700" dirty="0"/>
              <a:t>  behandelt werden.</a:t>
            </a:r>
          </a:p>
          <a:p>
            <a:pPr marL="57150" lvl="0" indent="0" algn="l" rtl="0">
              <a:spcBef>
                <a:spcPts val="500"/>
              </a:spcBef>
              <a:spcAft>
                <a:spcPts val="0"/>
              </a:spcAft>
              <a:buSzPts val="2700"/>
            </a:pPr>
            <a:r>
              <a:rPr lang="de-DE" sz="2700" dirty="0">
                <a:solidFill>
                  <a:schemeClr val="accent1"/>
                </a:solidFill>
              </a:rPr>
              <a:t>Beispiel: Hund ist ein Subtyp von Tier,</a:t>
            </a:r>
            <a:br>
              <a:rPr lang="de-DE" sz="2700" dirty="0">
                <a:solidFill>
                  <a:schemeClr val="accent1"/>
                </a:solidFill>
              </a:rPr>
            </a:br>
            <a:r>
              <a:rPr lang="de-DE" sz="27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de-DE" sz="2700" dirty="0">
                <a:solidFill>
                  <a:schemeClr val="accent1"/>
                </a:solidFill>
              </a:rPr>
              <a:t> jeder Hund verhält sich wie ein Tier</a:t>
            </a:r>
            <a:endParaRPr sz="2700" dirty="0">
              <a:solidFill>
                <a:schemeClr val="accent1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 Objekt der abgeleiteten Klasse kann in jedem Kontext, in dem ein Objekt der Basisklasse erwartet wird, verwendet werden (</a:t>
            </a:r>
            <a:r>
              <a:rPr lang="de" sz="2700" b="1" dirty="0" err="1">
                <a:solidFill>
                  <a:srgbClr val="841439"/>
                </a:solidFill>
              </a:rPr>
              <a:t>Upcasting</a:t>
            </a:r>
            <a:r>
              <a:rPr lang="de" sz="2700" dirty="0"/>
              <a:t> ist implizit).</a:t>
            </a:r>
            <a:endParaRPr sz="2700" dirty="0"/>
          </a:p>
        </p:txBody>
      </p:sp>
      <p:sp>
        <p:nvSpPr>
          <p:cNvPr id="288" name="Google Shape;288;p32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Polymorphismus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76ED3-2FE2-7E4C-AD80-F37439A360A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527447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Zeiger und Vererbung</a:t>
            </a:r>
            <a:endParaRPr b="1"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7902506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57150" lvl="0" indent="0" algn="l" rtl="0">
              <a:spcBef>
                <a:spcPts val="500"/>
              </a:spcBef>
              <a:spcAft>
                <a:spcPts val="0"/>
              </a:spcAft>
              <a:buSzPts val="2700"/>
            </a:pPr>
            <a:r>
              <a:rPr lang="de" sz="2700" dirty="0"/>
              <a:t>Sei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de" sz="2700" dirty="0"/>
              <a:t> ein Subtyp von </a:t>
            </a:r>
            <a:r>
              <a:rPr lang="de" sz="2700" dirty="0">
                <a:solidFill>
                  <a:srgbClr val="841439"/>
                </a:solidFill>
                <a:latin typeface="Courier New"/>
                <a:cs typeface="Courier New"/>
              </a:rPr>
              <a:t>T 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 Zeiger auf </a:t>
            </a:r>
            <a:r>
              <a:rPr lang="de" sz="2700" dirty="0">
                <a:solidFill>
                  <a:srgbClr val="841439"/>
                </a:solidFill>
                <a:latin typeface="Courier New"/>
                <a:cs typeface="Courier New"/>
              </a:rPr>
              <a:t>T</a:t>
            </a:r>
            <a:r>
              <a:rPr lang="de" sz="2700" dirty="0"/>
              <a:t> kann auf Variablen vom</a:t>
            </a:r>
            <a:br>
              <a:rPr lang="de" sz="2700" dirty="0"/>
            </a:br>
            <a:r>
              <a:rPr lang="de" sz="2700" dirty="0"/>
              <a:t> Typ Zeiger auf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de" sz="2700" dirty="0"/>
              <a:t> zugewiesen werden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 Zeiger auf ein Objekt vom Typ </a:t>
            </a:r>
            <a:r>
              <a:rPr lang="de" sz="2700" dirty="0">
                <a:solidFill>
                  <a:srgbClr val="841439"/>
                </a:solidFill>
                <a:latin typeface="Courier New"/>
                <a:cs typeface="Courier New"/>
              </a:rPr>
              <a:t>T</a:t>
            </a:r>
            <a:r>
              <a:rPr lang="de" sz="2700" dirty="0"/>
              <a:t> kann die Adresse eines Objekts vom Typ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de" sz="2700" dirty="0"/>
              <a:t> tragen</a:t>
            </a:r>
            <a:endParaRPr sz="2700" dirty="0"/>
          </a:p>
          <a:p>
            <a:pPr marL="0" indent="0"/>
            <a:r>
              <a:rPr lang="en-GB" sz="27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 = </a:t>
            </a:r>
            <a:r>
              <a:rPr lang="en-GB" sz="27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7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57150" lvl="0" indent="0" algn="l" rtl="0">
              <a:spcBef>
                <a:spcPts val="500"/>
              </a:spcBef>
              <a:spcAft>
                <a:spcPts val="0"/>
              </a:spcAft>
              <a:buSzPts val="2700"/>
            </a:pPr>
            <a:r>
              <a:rPr lang="de-DE" sz="2700" dirty="0">
                <a:solidFill>
                  <a:schemeClr val="accent1"/>
                </a:solidFill>
              </a:rPr>
              <a:t>Beispiel</a:t>
            </a:r>
            <a:r>
              <a:rPr lang="de" sz="2700" dirty="0"/>
              <a:t>: Ein Zeiger auf ein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Tier </a:t>
            </a:r>
            <a:r>
              <a:rPr lang="de" sz="2700" dirty="0"/>
              <a:t>kann auf Objekte des Typs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Tier</a:t>
            </a:r>
            <a:r>
              <a:rPr lang="de" sz="2700" dirty="0"/>
              <a:t>,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Hund </a:t>
            </a:r>
            <a:r>
              <a:rPr lang="de" sz="2700" dirty="0"/>
              <a:t>und 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Pinguin </a:t>
            </a:r>
            <a:r>
              <a:rPr lang="de" sz="2700" dirty="0"/>
              <a:t>zeigen (alle Hunde und Pinguine sind Tiere).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97" name="Google Shape;297;p33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de" dirty="0">
                <a:solidFill>
                  <a:srgbClr val="841439"/>
                </a:solidFill>
              </a:rPr>
              <a:t>Polymorphismus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9D582-DF11-D346-8511-6C808BE71B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33382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Überschreiben von Methoden</a:t>
            </a:r>
            <a:endParaRPr b="1"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abgeleitete Klasse kann Methoden der Basisklasse überschreiben.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Bei der Definition abgeleiteten Klassen muss man nur definieren, was von der Basisklassen unterscheidet (</a:t>
            </a:r>
            <a:r>
              <a:rPr lang="de" sz="2700" dirty="0" err="1"/>
              <a:t>programming</a:t>
            </a:r>
            <a:r>
              <a:rPr lang="de" sz="2700" dirty="0"/>
              <a:t> </a:t>
            </a:r>
            <a:r>
              <a:rPr lang="de" sz="2700" dirty="0" err="1"/>
              <a:t>by</a:t>
            </a:r>
            <a:r>
              <a:rPr lang="de" sz="2700" dirty="0"/>
              <a:t> </a:t>
            </a:r>
            <a:r>
              <a:rPr lang="de" sz="2700" dirty="0" err="1"/>
              <a:t>difference</a:t>
            </a:r>
            <a:r>
              <a:rPr lang="de" sz="2700" dirty="0"/>
              <a:t>).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Vererbung erlaubt nur das </a:t>
            </a:r>
            <a:r>
              <a:rPr lang="de" sz="2700" dirty="0">
                <a:solidFill>
                  <a:schemeClr val="accent2"/>
                </a:solidFill>
              </a:rPr>
              <a:t>Überschreiben</a:t>
            </a:r>
            <a:r>
              <a:rPr lang="de" sz="2700" dirty="0"/>
              <a:t> von Methoden und das </a:t>
            </a:r>
            <a:r>
              <a:rPr lang="de" sz="2700" dirty="0">
                <a:solidFill>
                  <a:schemeClr val="accent2"/>
                </a:solidFill>
              </a:rPr>
              <a:t>Hinzufügen</a:t>
            </a:r>
            <a:r>
              <a:rPr lang="de" sz="2700" dirty="0"/>
              <a:t> neuen Methoden/Attribute. Man kann die vorhandene Funktionalität der Basisklasse nicht entfernen.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::</a:t>
            </a:r>
            <a:endParaRPr sz="27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b="1" dirty="0">
                <a:solidFill>
                  <a:srgbClr val="841439"/>
                </a:solidFill>
              </a:rPr>
              <a:t>Überschreiben != Überladen</a:t>
            </a:r>
            <a:endParaRPr sz="2700" b="1" dirty="0">
              <a:solidFill>
                <a:srgbClr val="841439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de" dirty="0">
                <a:solidFill>
                  <a:srgbClr val="841439"/>
                </a:solidFill>
              </a:rPr>
              <a:t>Polymorphismus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C463A-F690-9A48-A4B4-E73C2DD9B51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509149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B76-4C31-3443-BD31-3123980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/>
              <a:t>Beispiel – Polymorphismus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0729A-DAA1-B043-8FF3-D28680E1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092359"/>
          </a:xfrm>
          <a:solidFill>
            <a:schemeClr val="tx1"/>
          </a:solidFill>
        </p:spPr>
        <p:txBody>
          <a:bodyPr numCol="2" anchor="t"/>
          <a:lstStyle/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CONSTRUCTOR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"copy ctr"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operator=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"ass oper"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&amp;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self assignment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delete[]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RU" sz="12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default constructor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g1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2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parameterized constructor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g2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copy constructor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4EC9B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g3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default constructor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g3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RU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assignment operator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g3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RU" sz="1200" dirty="0">
                <a:solidFill>
                  <a:srgbClr val="C586C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1200" dirty="0">
                <a:solidFill>
                  <a:srgbClr val="B5CEA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RU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F503-9245-ED4B-A8F8-7A1A49D0420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44</a:t>
            </a:fld>
            <a:endParaRPr lang="de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6D60D4-80D7-9846-AA45-66E7FB465B0F}"/>
              </a:ext>
            </a:extLst>
          </p:cNvPr>
          <p:cNvSpPr txBox="1">
            <a:spLocks/>
          </p:cNvSpPr>
          <p:nvPr/>
        </p:nvSpPr>
        <p:spPr>
          <a:xfrm>
            <a:off x="158219" y="1604841"/>
            <a:ext cx="8826605" cy="449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36000" tIns="0" rIns="0" bIns="0" numCol="1" spc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3838" indent="-223838">
              <a:spcBef>
                <a:spcPts val="0"/>
              </a:spcBef>
            </a:pPr>
            <a:r>
              <a:rPr lang="en-GB" sz="1400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GB" sz="1400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Animal 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a) {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a.toString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223838" indent="-223838">
              <a:spcBef>
                <a:spcPts val="0"/>
              </a:spcBef>
            </a:pP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400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Animal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"green"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0.2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Penguin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penguin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"black and white"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400" dirty="0" err="1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Magellanic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penguin is an animal =&gt; we can use any method from the Animal class</a:t>
            </a:r>
            <a:b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penguin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.toString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223838" indent="-223838">
              <a:spcBef>
                <a:spcPts val="0"/>
              </a:spcBef>
            </a:pPr>
            <a:endParaRPr lang="en-GB" sz="1400" dirty="0">
              <a:solidFill>
                <a:srgbClr val="0080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3838" indent="-223838">
              <a:spcBef>
                <a:spcPts val="0"/>
              </a:spcBef>
            </a:pP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Dog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"brown"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"Labrador Retriever"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animal 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penguin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</a:t>
            </a: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implicit upcast</a:t>
            </a:r>
            <a:b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penguin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implicit upcast</a:t>
            </a:r>
            <a:b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showAnimal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   </a:t>
            </a: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implicit upcast</a:t>
            </a:r>
            <a:b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//dog = animal;    // error!</a:t>
            </a:r>
            <a:b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en-GB" sz="1400" i="1" dirty="0" err="1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showDog</a:t>
            </a:r>
            <a:r>
              <a:rPr lang="en-GB" sz="1400" i="1" dirty="0">
                <a:solidFill>
                  <a:srgbClr val="8C8C8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(animal); // error!</a:t>
            </a:r>
            <a:endParaRPr lang="en-US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51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938" y="2031390"/>
            <a:ext cx="42957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Polymorphismus</a:t>
            </a:r>
            <a:endParaRPr b="1"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57172" y="1476269"/>
            <a:ext cx="7585500" cy="3008645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841439"/>
                </a:solidFill>
              </a:rPr>
              <a:t>t</a:t>
            </a:r>
            <a:r>
              <a:rPr lang="de" sz="2700" b="1" dirty="0" err="1">
                <a:solidFill>
                  <a:srgbClr val="841439"/>
                </a:solidFill>
              </a:rPr>
              <a:t>ier_klassen_demo.zip</a:t>
            </a:r>
            <a:endParaRPr lang="de" sz="2700" b="1" dirty="0">
              <a:solidFill>
                <a:srgbClr val="841439"/>
              </a:solidFill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b="1" dirty="0">
                <a:solidFill>
                  <a:srgbClr val="841439"/>
                </a:solidFill>
                <a:hlinkClick r:id="rId4"/>
              </a:rPr>
              <a:t>link</a:t>
            </a: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700" b="1" dirty="0">
              <a:solidFill>
                <a:srgbClr val="841439"/>
              </a:solidFill>
            </a:endParaRPr>
          </a:p>
          <a:p>
            <a:pPr marL="0" lvl="0" indent="0"/>
            <a:r>
              <a:rPr lang="en-GB" dirty="0" err="1">
                <a:hlinkClick r:id="rId5"/>
              </a:rPr>
              <a:t>github.com</a:t>
            </a:r>
            <a:r>
              <a:rPr lang="en-GB" dirty="0">
                <a:hlinkClick r:id="rId5"/>
              </a:rPr>
              <a:t>/djknoll/oop_tier_klassen_demo.git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04" name="Google Shape;204;p22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de" dirty="0">
                <a:solidFill>
                  <a:srgbClr val="841439"/>
                </a:solidFill>
              </a:rPr>
              <a:t>Polymorphismus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F16E1-9546-4A42-9BC6-FD509A62B7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702254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1423A-1BA4-4B48-9390-8209CE8E72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46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90824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Konstruktor</a:t>
            </a:r>
            <a:endParaRPr b="1"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eine Klasse kann einen, keinen oder auch mehrere Konstruktoren haben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gibt es mehrere Konstruktoren, so müssen sich diese anhand der Funktion-Signatur unterscheiden (wie beim überladen)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im Konstruktor werden dann alle notwendigen Initialisierungen durchgeführt. Das aufrufende Programm kann diesen Prozess durch Parameter steuern.</a:t>
            </a:r>
            <a:endParaRPr dirty="0"/>
          </a:p>
        </p:txBody>
      </p:sp>
      <p:sp>
        <p:nvSpPr>
          <p:cNvPr id="384" name="Google Shape;384;p4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EB9DB-CF63-FC40-905E-0C7880EE6A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de" sz="2000" b="1" dirty="0" err="1"/>
              <a:t>Standardkonstruktor</a:t>
            </a:r>
            <a:endParaRPr b="1" dirty="0"/>
          </a:p>
        </p:txBody>
      </p:sp>
      <p:sp>
        <p:nvSpPr>
          <p:cNvPr id="391" name="Google Shape;391;p4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Ein </a:t>
            </a:r>
            <a:r>
              <a:rPr lang="de" dirty="0" err="1"/>
              <a:t>Standardkonstruktor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kann ohne Argumente aufgerufen werden;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hat keine Argumente oder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alle Argumente sind implizit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41439"/>
              </a:buClr>
              <a:buSzPts val="2000"/>
              <a:buChar char="●"/>
            </a:pPr>
            <a:r>
              <a:rPr lang="de" b="1" dirty="0">
                <a:solidFill>
                  <a:srgbClr val="841439"/>
                </a:solidFill>
              </a:rPr>
              <a:t>beim Erstellen eines Arrays von Objekten wird für jedes Element der </a:t>
            </a:r>
            <a:r>
              <a:rPr lang="de" b="1" dirty="0" err="1">
                <a:solidFill>
                  <a:srgbClr val="841439"/>
                </a:solidFill>
              </a:rPr>
              <a:t>Standardkonstruktor</a:t>
            </a:r>
            <a:r>
              <a:rPr lang="de" b="1" dirty="0">
                <a:solidFill>
                  <a:srgbClr val="841439"/>
                </a:solidFill>
              </a:rPr>
              <a:t> aufgerufen</a:t>
            </a:r>
            <a:endParaRPr b="1" dirty="0">
              <a:solidFill>
                <a:srgbClr val="841439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Benutzerdefinierter Konstruktor vorhanden…</a:t>
            </a:r>
            <a:endParaRPr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J</a:t>
            </a:r>
            <a:r>
              <a:rPr lang="de" dirty="0"/>
              <a:t>a. Der Compiler verwendet diesen.</a:t>
            </a: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Nein. Der Compiler definiert den </a:t>
            </a:r>
            <a:r>
              <a:rPr lang="de" dirty="0" err="1"/>
              <a:t>Standardkonstruktor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CA70E-0217-D34D-94C3-571FD3D53A1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Ausblick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indent="-381000">
              <a:lnSpc>
                <a:spcPct val="150000"/>
              </a:lnSpc>
              <a:buSzPts val="2400"/>
              <a:buFont typeface="Arial"/>
              <a:buChar char="●"/>
            </a:pPr>
            <a:r>
              <a:rPr lang="en-US" sz="2400" dirty="0" err="1"/>
              <a:t>Destruktor</a:t>
            </a:r>
            <a:endParaRPr lang="en-US" sz="2400" dirty="0"/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en-US" sz="2400" dirty="0" err="1"/>
              <a:t>Spezielle</a:t>
            </a:r>
            <a:r>
              <a:rPr lang="en-US" sz="2400" dirty="0"/>
              <a:t> </a:t>
            </a:r>
            <a:r>
              <a:rPr lang="en-US" sz="2400" dirty="0" err="1"/>
              <a:t>Konstruktoren</a:t>
            </a:r>
            <a:endParaRPr lang="en-US" sz="2400" dirty="0"/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en-US" sz="2400" dirty="0"/>
              <a:t>OOP 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en-US" sz="2400" dirty="0" err="1"/>
              <a:t>Vererbung</a:t>
            </a:r>
            <a:endParaRPr lang="en-US" sz="2400" dirty="0"/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en-US" sz="2400" dirty="0" err="1"/>
              <a:t>Substitutionsprinzip</a:t>
            </a:r>
            <a:endParaRPr lang="en-US" sz="2400" dirty="0"/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7439C-234B-AA40-B457-924FA1CE24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43695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Destruktor</a:t>
            </a:r>
            <a:endParaRPr b="1" dirty="0"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1"/>
          </p:nvPr>
        </p:nvSpPr>
        <p:spPr>
          <a:xfrm>
            <a:off x="457172" y="1454250"/>
            <a:ext cx="8423400" cy="4759664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36195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Klasse kann einen (und nur einen!) </a:t>
            </a:r>
            <a:r>
              <a:rPr lang="de" dirty="0" err="1"/>
              <a:t>Destruktor</a:t>
            </a:r>
            <a:r>
              <a:rPr lang="de" dirty="0"/>
              <a:t> haben</a:t>
            </a:r>
          </a:p>
          <a:p>
            <a:pPr marL="361950" indent="-355600">
              <a:lnSpc>
                <a:spcPct val="150000"/>
              </a:lnSpc>
              <a:buChar char="●"/>
            </a:pPr>
            <a:r>
              <a:rPr lang="en-GB" dirty="0" err="1"/>
              <a:t>Für</a:t>
            </a:r>
            <a:r>
              <a:rPr lang="en-GB" dirty="0"/>
              <a:t> </a:t>
            </a:r>
            <a:r>
              <a:rPr lang="de" dirty="0"/>
              <a:t>anfallende Aufräumarbeiten bei Beseitigung eines Objekts (Freigabe der Ressourcen: Speicher, Dateien, Netzwerkverbindungen, etc.)</a:t>
            </a:r>
            <a:endParaRPr dirty="0"/>
          </a:p>
          <a:p>
            <a:pPr marL="361950" lvl="0" indent="-3556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GB" dirty="0"/>
              <a:t>P</a:t>
            </a:r>
            <a:r>
              <a:rPr lang="de" dirty="0" err="1"/>
              <a:t>arameterlose</a:t>
            </a:r>
            <a:r>
              <a:rPr lang="de" dirty="0"/>
              <a:t> Funktion ohne Rückgabewert (wie der Konstruktor)</a:t>
            </a:r>
            <a:endParaRPr dirty="0"/>
          </a:p>
          <a:p>
            <a:pPr marL="36195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dirty="0"/>
              <a:t>G</a:t>
            </a:r>
            <a:r>
              <a:rPr lang="de" dirty="0" err="1"/>
              <a:t>leicher</a:t>
            </a:r>
            <a:r>
              <a:rPr lang="de" dirty="0"/>
              <a:t> Name wie Klasse, mit einer vorangestellten Tilde </a:t>
            </a:r>
            <a:r>
              <a:rPr lang="d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~</a:t>
            </a:r>
            <a:r>
              <a:rPr lang="d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Wird aufgerufen</a:t>
            </a:r>
          </a:p>
          <a:p>
            <a:pPr marL="717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GB" sz="1800" dirty="0"/>
              <a:t>Au</a:t>
            </a:r>
            <a:r>
              <a:rPr lang="de" sz="1800" dirty="0" err="1"/>
              <a:t>tomatisch</a:t>
            </a:r>
            <a:r>
              <a:rPr lang="de" sz="1800" dirty="0"/>
              <a:t> </a:t>
            </a:r>
            <a:r>
              <a:rPr lang="en-GB" sz="1800" dirty="0"/>
              <a:t>am</a:t>
            </a:r>
            <a:r>
              <a:rPr lang="de" sz="1800" dirty="0"/>
              <a:t> Ende des Gültigkeitsbereichs (lokale Variablen, am Stack)</a:t>
            </a:r>
          </a:p>
          <a:p>
            <a:pPr marL="717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de" sz="1800" dirty="0"/>
              <a:t>Bei explizitem Löschen (</a:t>
            </a:r>
            <a:r>
              <a:rPr lang="d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" sz="1800" dirty="0"/>
              <a:t>) eines Objekts (dynamisch mit </a:t>
            </a:r>
            <a:r>
              <a:rPr lang="d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" sz="1800" dirty="0"/>
              <a:t> </a:t>
            </a:r>
            <a:r>
              <a:rPr lang="de" sz="1800" dirty="0" err="1"/>
              <a:t>alloziert</a:t>
            </a:r>
            <a:r>
              <a:rPr lang="de" sz="1800" dirty="0"/>
              <a:t>, am Heap)</a:t>
            </a:r>
            <a:endParaRPr sz="1800" dirty="0"/>
          </a:p>
        </p:txBody>
      </p:sp>
      <p:sp>
        <p:nvSpPr>
          <p:cNvPr id="426" name="Google Shape;426;p4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58364-12AD-6F40-9F49-05CA74D922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6097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– einfache Klasse</a:t>
            </a:r>
            <a:endParaRPr b="1" dirty="0"/>
          </a:p>
        </p:txBody>
      </p:sp>
      <p:sp>
        <p:nvSpPr>
          <p:cNvPr id="335" name="Google Shape;335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3DB94-6860-EB45-8A48-FF237B8A3E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7B831-A27B-1F40-B54E-D71518BF7795}"/>
              </a:ext>
            </a:extLst>
          </p:cNvPr>
          <p:cNvSpPr/>
          <p:nvPr/>
        </p:nvSpPr>
        <p:spPr>
          <a:xfrm>
            <a:off x="5850447" y="86118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vorlesung4_Punkt.cpp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EF007-8AEF-534F-AA59-B6CC29FF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40" y="1418152"/>
            <a:ext cx="8826605" cy="4956995"/>
          </a:xfr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36000" tIns="0" rIns="0" bIns="0" numCol="2" spcCol="0"/>
          <a:lstStyle/>
          <a:p>
            <a:pPr marL="225425" indent="-225425"/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600" b="1" dirty="0" err="1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Punkt</a:t>
            </a:r>
            <a:r>
              <a:rPr lang="en-GB" sz="16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Punkt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cx,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cy) {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cx;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cy;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GB" sz="1600" b="1" dirty="0" err="1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 err="1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get_y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GB" sz="1600" b="1" dirty="0" err="1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GB" sz="16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GB" sz="1600" b="1" dirty="0">
                <a:solidFill>
                  <a:srgbClr val="660E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GB" sz="1600" b="1" dirty="0">
                <a:solidFill>
                  <a:srgbClr val="00627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 </a:t>
            </a:r>
            <a:r>
              <a:rPr lang="en-GB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1.0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 err="1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Punkt</a:t>
            </a:r>
            <a:r>
              <a:rPr lang="en-GB" sz="1600" b="1" dirty="0">
                <a:solidFill>
                  <a:srgbClr val="008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Punkt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.set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GB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.set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.get_x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600" b="1" dirty="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600" b="1" dirty="0">
                <a:solidFill>
                  <a:srgbClr val="1750E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CB6C-496D-1F49-BEFE-3DCF3933559C}"/>
              </a:ext>
            </a:extLst>
          </p:cNvPr>
          <p:cNvSpPr txBox="1"/>
          <p:nvPr/>
        </p:nvSpPr>
        <p:spPr>
          <a:xfrm>
            <a:off x="4927188" y="660542"/>
            <a:ext cx="3046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Teams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Files/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BeispielCode</a:t>
            </a:r>
            <a:endParaRPr 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89825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E4097A-0858-44CE-9915-87B847D5120A}"/>
</file>

<file path=customXml/itemProps2.xml><?xml version="1.0" encoding="utf-8"?>
<ds:datastoreItem xmlns:ds="http://schemas.openxmlformats.org/officeDocument/2006/customXml" ds:itemID="{0D3B6D14-7C0E-491F-B2C9-0FE8424DFC6A}"/>
</file>

<file path=customXml/itemProps3.xml><?xml version="1.0" encoding="utf-8"?>
<ds:datastoreItem xmlns:ds="http://schemas.openxmlformats.org/officeDocument/2006/customXml" ds:itemID="{EBB443C1-F855-4D6D-A941-392BB31472FD}"/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3422</Words>
  <Application>Microsoft Macintosh PowerPoint</Application>
  <PresentationFormat>On-screen Show (4:3)</PresentationFormat>
  <Paragraphs>436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Aharoni</vt:lpstr>
      <vt:lpstr>Arial</vt:lpstr>
      <vt:lpstr>Berlin Sans FB</vt:lpstr>
      <vt:lpstr>Bradley Hand ITC</vt:lpstr>
      <vt:lpstr>Calibri</vt:lpstr>
      <vt:lpstr>Courier New</vt:lpstr>
      <vt:lpstr>JetBrains Mono</vt:lpstr>
      <vt:lpstr>Menlo</vt:lpstr>
      <vt:lpstr>Noto Sans Symbols</vt:lpstr>
      <vt:lpstr>Wingdings</vt:lpstr>
      <vt:lpstr>msg systems</vt:lpstr>
      <vt:lpstr>PowerPoint Presentation</vt:lpstr>
      <vt:lpstr>Rückblick auf Vorlesung 3</vt:lpstr>
      <vt:lpstr>Syntax Wiederholung</vt:lpstr>
      <vt:lpstr>Objekterzeugung - der Konstruktor</vt:lpstr>
      <vt:lpstr>Konstruktor</vt:lpstr>
      <vt:lpstr>Standardkonstruktor</vt:lpstr>
      <vt:lpstr>Ausblick</vt:lpstr>
      <vt:lpstr>Destruktor</vt:lpstr>
      <vt:lpstr>Beispiel – einfache Klasse</vt:lpstr>
      <vt:lpstr>Kopierkonstruktor</vt:lpstr>
      <vt:lpstr>Kopierkonstruktor</vt:lpstr>
      <vt:lpstr>Konstruktoren – Beispiel </vt:lpstr>
      <vt:lpstr>Konstruktoren – Beispiel </vt:lpstr>
      <vt:lpstr>Konstruktoren - Nachtrag</vt:lpstr>
      <vt:lpstr>Konstruktoren und Destruktor</vt:lpstr>
      <vt:lpstr>Rule of Three</vt:lpstr>
      <vt:lpstr>Klassenattribute und Klassenmethoden</vt:lpstr>
      <vt:lpstr>Klassenattribute</vt:lpstr>
      <vt:lpstr>Klassenmethoden</vt:lpstr>
      <vt:lpstr>Beispiel – Statische Elemente</vt:lpstr>
      <vt:lpstr>OOP - Vererbung</vt:lpstr>
      <vt:lpstr>OOP Grundbegriffe</vt:lpstr>
      <vt:lpstr>Vererbung/Inheritance I</vt:lpstr>
      <vt:lpstr>Vererbung II</vt:lpstr>
      <vt:lpstr>Beispiele</vt:lpstr>
      <vt:lpstr>Einfache Vererbung I</vt:lpstr>
      <vt:lpstr>Einfache Vererbung II</vt:lpstr>
      <vt:lpstr>Einfache Vererbung III</vt:lpstr>
      <vt:lpstr>Einfache Vererbung IV</vt:lpstr>
      <vt:lpstr>Einfache Vererbung V</vt:lpstr>
      <vt:lpstr>Zugriffsmodifikatoren I</vt:lpstr>
      <vt:lpstr>Zugriffsmodifikatoren II</vt:lpstr>
      <vt:lpstr>Vererbungsmodifikatoren I</vt:lpstr>
      <vt:lpstr>Vererbungsmodifikatoren II</vt:lpstr>
      <vt:lpstr>Spezielle Methoden und Vererbung</vt:lpstr>
      <vt:lpstr>Konstruktoren/Destruktoren bei Vererbung</vt:lpstr>
      <vt:lpstr>Konstruktoren/Destruktoren bei Vererbung</vt:lpstr>
      <vt:lpstr>Konstruktoren/Destruktoren bei Vererbung</vt:lpstr>
      <vt:lpstr>OOP - Polymorphismus</vt:lpstr>
      <vt:lpstr>OOP Grundbegriffe</vt:lpstr>
      <vt:lpstr>Substitutionsprinzip</vt:lpstr>
      <vt:lpstr>Zeiger und Vererbung</vt:lpstr>
      <vt:lpstr>Überschreiben von Methoden</vt:lpstr>
      <vt:lpstr>Beispiel – Polymorphismus</vt:lpstr>
      <vt:lpstr>Polymorphismus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71</cp:revision>
  <cp:lastPrinted>2021-03-16T15:02:10Z</cp:lastPrinted>
  <dcterms:modified xsi:type="dcterms:W3CDTF">2023-03-21T13:55:57Z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