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309" r:id="rId2"/>
    <p:sldId id="258" r:id="rId3"/>
    <p:sldId id="369" r:id="rId4"/>
    <p:sldId id="359" r:id="rId5"/>
    <p:sldId id="356" r:id="rId6"/>
    <p:sldId id="317" r:id="rId7"/>
    <p:sldId id="373" r:id="rId8"/>
    <p:sldId id="346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9" r:id="rId26"/>
    <p:sldId id="280" r:id="rId27"/>
    <p:sldId id="281" r:id="rId28"/>
    <p:sldId id="375" r:id="rId29"/>
    <p:sldId id="379" r:id="rId30"/>
    <p:sldId id="380" r:id="rId31"/>
    <p:sldId id="383" r:id="rId32"/>
    <p:sldId id="374" r:id="rId33"/>
    <p:sldId id="377" r:id="rId34"/>
    <p:sldId id="381" r:id="rId35"/>
    <p:sldId id="316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685A03C-25CF-424C-A3DE-303C6BA37C77}">
          <p14:sldIdLst>
            <p14:sldId id="309"/>
            <p14:sldId id="258"/>
          </p14:sldIdLst>
        </p14:section>
        <p14:section name="W" id="{DC2130A8-6EC8-3F48-9FE8-45D9719F3884}">
          <p14:sldIdLst>
            <p14:sldId id="369"/>
            <p14:sldId id="359"/>
            <p14:sldId id="356"/>
            <p14:sldId id="317"/>
            <p14:sldId id="373"/>
          </p14:sldIdLst>
        </p14:section>
        <p14:section name="Poly" id="{EE935621-F34E-9B49-9C58-7B7631D27D39}">
          <p14:sldIdLst>
            <p14:sldId id="34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9"/>
            <p14:sldId id="280"/>
            <p14:sldId id="281"/>
          </p14:sldIdLst>
        </p14:section>
        <p14:section name="Architektur" id="{22CC57E9-19F3-2C48-9B52-38F3E30E0A6A}">
          <p14:sldIdLst>
            <p14:sldId id="375"/>
            <p14:sldId id="379"/>
            <p14:sldId id="380"/>
            <p14:sldId id="383"/>
            <p14:sldId id="374"/>
            <p14:sldId id="377"/>
            <p14:sldId id="381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/>
    <p:restoredTop sz="97103"/>
  </p:normalViewPr>
  <p:slideViewPr>
    <p:cSldViewPr snapToGrid="0" snapToObjects="1">
      <p:cViewPr varScale="1">
        <p:scale>
          <a:sx n="151" d="100"/>
          <a:sy n="151" d="100"/>
        </p:scale>
        <p:origin x="105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16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636630c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636630c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636630c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636630c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a2d495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a2d495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a2d495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a2d495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a2d495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a2d495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a2d495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8a2d495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a2d495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a2d495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a2d495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a2d495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a2d495e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8a2d495e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a2d495e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8a2d495e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945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a2d495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a2d495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a2d495e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8a2d495e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a2d495e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a2d495e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8a2d495e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8a2d495e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a2d495e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a2d495e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49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9f742703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9f742703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81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14316a4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14316a4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636630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636630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636630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636630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636630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636630c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636630c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636630c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msg)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342900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64119" y="3767047"/>
            <a:ext cx="73962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64119" y="5380710"/>
            <a:ext cx="7396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975038" y="533830"/>
            <a:ext cx="5321084" cy="513071"/>
            <a:chOff x="1056265" y="533830"/>
            <a:chExt cx="5764364" cy="51307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2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5pPr>
            <a:lvl6pPr marL="0" marR="0" lvl="5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6pPr>
            <a:lvl7pPr marL="0" marR="0" lvl="6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7pPr>
            <a:lvl8pPr marL="0" marR="0" lvl="7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8pPr>
            <a:lvl9pPr marL="0" marR="0" lvl="8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9pPr>
          </a:lstStyle>
          <a:p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9131" y="78517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61BAC-A25E-B043-9BBF-C898FB1ECF7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6EB45-6AAE-9641-931D-13394B9275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(msg)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" name="Google Shape;37;p3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38" name="Google Shape;38;p3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with Contact Details (msg)">
  <p:cSld name="Final Slide with Contact Details (msg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>
            <a:spLocks noGrp="1"/>
          </p:cNvSpPr>
          <p:nvPr>
            <p:ph type="pic" idx="2"/>
          </p:nvPr>
        </p:nvSpPr>
        <p:spPr>
          <a:xfrm>
            <a:off x="1163515" y="620714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3"/>
          </p:nvPr>
        </p:nvSpPr>
        <p:spPr>
          <a:xfrm>
            <a:off x="1163515" y="1874545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4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4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3"/>
          </p:nvPr>
        </p:nvSpPr>
        <p:spPr>
          <a:xfrm>
            <a:off x="345831" y="1633538"/>
            <a:ext cx="84465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4920" y="59284"/>
            <a:ext cx="845244" cy="8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344366" y="1633538"/>
            <a:ext cx="40713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755720" y="1633538"/>
            <a:ext cx="40296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4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73" name="Google Shape;73;p6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84" name="Google Shape;84;p7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92" name="Google Shape;92;p8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>
            <a:spLocks noGrp="1"/>
          </p:cNvSpPr>
          <p:nvPr>
            <p:ph type="pic" idx="2"/>
          </p:nvPr>
        </p:nvSpPr>
        <p:spPr>
          <a:xfrm>
            <a:off x="0" y="1264722"/>
            <a:ext cx="9144000" cy="5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(msg)">
  <p:cSld name="Final Slide (msg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5325930" y="2771562"/>
            <a:ext cx="34515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39750" rIns="79525" bIns="39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107" name="Google Shape;107;p9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9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9pPr>
          </a:lstStyle>
          <a:p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0648" y="107365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55F87-2525-F848-B358-B13D9F4AF45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00294-F874-C04A-8E8D-1613E078B5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351692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8792308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51692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792308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193694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193694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9350696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9350696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2779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44366" y="1633539"/>
            <a:ext cx="8448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yperskill.org/learn/step/25083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9434308_Web-GIS_integrated_open_source_mashup_technology_as_a_cue_for_integrated_management_in_coastal_megacities/figures?lo=1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36901" y="29097"/>
            <a:ext cx="8228763" cy="593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8" tIns="40819" rIns="81638" bIns="40819" anchor="ctr" anchorCtr="0">
            <a:noAutofit/>
          </a:bodyPr>
          <a:lstStyle/>
          <a:p>
            <a:pPr algn="ctr"/>
            <a:r>
              <a:rPr lang="zxx" sz="5987" b="1"/>
              <a:t>Objekt</a:t>
            </a:r>
            <a:r>
              <a:rPr lang="en-US" sz="5987" b="1"/>
              <a:t>-O</a:t>
            </a:r>
            <a:r>
              <a:rPr lang="zxx" sz="5987" b="1"/>
              <a:t>rientierte</a:t>
            </a:r>
            <a:r>
              <a:rPr lang="zxx" sz="5987" b="1">
                <a:solidFill>
                  <a:schemeClr val="accent2"/>
                </a:solidFill>
              </a:rPr>
              <a:t> Programmierung</a:t>
            </a:r>
            <a:endParaRPr sz="5987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53" y="4321743"/>
            <a:ext cx="3245365" cy="18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1" b="-2924"/>
          <a:stretch/>
        </p:blipFill>
        <p:spPr>
          <a:xfrm>
            <a:off x="5216106" y="4807443"/>
            <a:ext cx="1408193" cy="16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216106" y="4779128"/>
            <a:ext cx="1408192" cy="138627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354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4976641" y="4040940"/>
            <a:ext cx="2811988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i="1" dirty="0">
                <a:latin typeface="Berlin Sans FB" panose="020E0602020502020306" pitchFamily="34" charset="77"/>
              </a:rPr>
              <a:t>VORLESUNG 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D594D-5CF7-024A-AD37-C2023EE63F6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3923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Polymorphismus II</a:t>
            </a:r>
            <a:endParaRPr sz="2800"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Polymorphismus tritt auf, wo eine Klassenhierarchie existiert (Ober- / Unter-Klasse)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Der Aufruf einer Methode führt zur Ausführung von unterschiedlichem Code, abhängig vom Typ des Objekts auf dem die Funktion aufgerufen wird.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Der auszuführende Code wird dynamisch beim Laufzeit bestimmt.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Die Entscheidung basiert auf dem tatsächlichen Objekt.</a:t>
            </a: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7B5EA-9FF2-6742-9919-2372087435B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10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89685A2D-DA8E-BAE3-E66E-C2A3BD27EFD7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Beispiel – Tier-Klassen-Demo</a:t>
            </a:r>
            <a:endParaRPr sz="2800" b="1"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2252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/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penguin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; // wie möglich?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de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*a2 = &amp;p1; // warum funktioniert das? </a:t>
            </a:r>
            <a:endParaRPr sz="16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00" y="3193454"/>
            <a:ext cx="7828850" cy="23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262C-E7A7-6248-881A-B972EA39D9C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11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BC83E385-C760-CED8-812A-A68AE7A40C4E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5842028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Statische Bindung</a:t>
            </a:r>
            <a:endParaRPr sz="2800" b="1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Die Auswahl der aufrufenden Funktion wird bei der Kompilierung gemacht.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Das Objekt </a:t>
            </a:r>
            <a:r>
              <a:rPr lang="de" sz="2700" dirty="0">
                <a:latin typeface="Courier New"/>
                <a:ea typeface="Courier New"/>
                <a:cs typeface="Courier New"/>
                <a:sym typeface="Courier New"/>
              </a:rPr>
              <a:t>a2 </a:t>
            </a:r>
            <a:r>
              <a:rPr lang="de" sz="2700" dirty="0"/>
              <a:t>wird als Zeiger auf </a:t>
            </a:r>
            <a:r>
              <a:rPr lang="de" sz="2700" dirty="0" err="1"/>
              <a:t>Animal</a:t>
            </a:r>
            <a:r>
              <a:rPr lang="de" sz="2700" dirty="0"/>
              <a:t> deklariert ⇒ bei der Kompilierung wird entschieden, die Methode </a:t>
            </a: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2700" dirty="0"/>
              <a:t> aufzurufen.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Statische Bindung wird auch </a:t>
            </a:r>
            <a:r>
              <a:rPr lang="de" sz="2700" b="1" dirty="0">
                <a:solidFill>
                  <a:srgbClr val="841439"/>
                </a:solidFill>
              </a:rPr>
              <a:t>frühe Bindung/</a:t>
            </a:r>
            <a:r>
              <a:rPr lang="de" sz="2700" b="1" dirty="0" err="1">
                <a:solidFill>
                  <a:srgbClr val="841439"/>
                </a:solidFill>
              </a:rPr>
              <a:t>early</a:t>
            </a:r>
            <a:r>
              <a:rPr lang="de" sz="2700" b="1" dirty="0">
                <a:solidFill>
                  <a:srgbClr val="841439"/>
                </a:solidFill>
              </a:rPr>
              <a:t> </a:t>
            </a:r>
            <a:r>
              <a:rPr lang="de" sz="2700" b="1" dirty="0" err="1">
                <a:solidFill>
                  <a:srgbClr val="841439"/>
                </a:solidFill>
              </a:rPr>
              <a:t>binding</a:t>
            </a:r>
            <a:r>
              <a:rPr lang="de" sz="2700" b="1" dirty="0">
                <a:solidFill>
                  <a:srgbClr val="841439"/>
                </a:solidFill>
              </a:rPr>
              <a:t> </a:t>
            </a:r>
            <a:r>
              <a:rPr lang="de" sz="2700" dirty="0"/>
              <a:t>genannt.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F2227-92B2-7244-B315-4CA193C4881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12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3743135F-C40E-00FD-2DD2-8F95D70C34AB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Dynamische Bindung I</a:t>
            </a:r>
            <a:endParaRPr sz="2800" b="1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Im vorigen Fall ist das erwartete Verhalten:  ein Aufruf der </a:t>
            </a: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Penguin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2700" dirty="0"/>
              <a:t>, also entsprechend dem tatsächliche Typ des Objekts.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Die Entscheidung, ob </a:t>
            </a: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2700" dirty="0"/>
              <a:t> oder </a:t>
            </a: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Penguin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27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de" sz="27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2700" dirty="0"/>
              <a:t> verwendet wird, soll nur nach der Bestimmung des tatsächlichen Typs des Objekts getroffen werden ⇒ </a:t>
            </a:r>
            <a:r>
              <a:rPr lang="de" sz="2700" b="1" dirty="0">
                <a:solidFill>
                  <a:srgbClr val="841439"/>
                </a:solidFill>
              </a:rPr>
              <a:t>zur Laufzeit</a:t>
            </a:r>
            <a:r>
              <a:rPr lang="de" sz="2700" dirty="0"/>
              <a:t>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Das heißt </a:t>
            </a:r>
            <a:r>
              <a:rPr lang="de" sz="2700" b="1" dirty="0">
                <a:solidFill>
                  <a:srgbClr val="841439"/>
                </a:solidFill>
              </a:rPr>
              <a:t>dynamische Bindung/</a:t>
            </a:r>
            <a:r>
              <a:rPr lang="de" sz="2700" b="1" dirty="0" err="1">
                <a:solidFill>
                  <a:srgbClr val="841439"/>
                </a:solidFill>
              </a:rPr>
              <a:t>late</a:t>
            </a:r>
            <a:r>
              <a:rPr lang="de" sz="2700" b="1" dirty="0">
                <a:solidFill>
                  <a:srgbClr val="841439"/>
                </a:solidFill>
              </a:rPr>
              <a:t> </a:t>
            </a:r>
            <a:r>
              <a:rPr lang="de" sz="2700" b="1" dirty="0" err="1">
                <a:solidFill>
                  <a:srgbClr val="841439"/>
                </a:solidFill>
              </a:rPr>
              <a:t>binding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95EC1-8C6C-F64E-9F26-FE7937A633C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13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8EF7665F-FA12-5C28-05D3-45B0A7D35D1B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Dynamische Bindung II</a:t>
            </a:r>
            <a:endParaRPr sz="2800" b="1"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Wenn eine Methode aufgerufen wird, wird der aufrufende Code zur Laufzeit bestimmt.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Dynamische Bindung funktioniert nur mit </a:t>
            </a:r>
            <a:r>
              <a:rPr lang="de" sz="2700" b="1" dirty="0">
                <a:solidFill>
                  <a:srgbClr val="841439"/>
                </a:solidFill>
              </a:rPr>
              <a:t>Nicht-Wert-Typen (non-</a:t>
            </a:r>
            <a:r>
              <a:rPr lang="de" sz="2700" b="1" dirty="0" err="1">
                <a:solidFill>
                  <a:srgbClr val="841439"/>
                </a:solidFill>
              </a:rPr>
              <a:t>value</a:t>
            </a:r>
            <a:r>
              <a:rPr lang="de" sz="2700" b="1" dirty="0">
                <a:solidFill>
                  <a:srgbClr val="841439"/>
                </a:solidFill>
              </a:rPr>
              <a:t> </a:t>
            </a:r>
            <a:r>
              <a:rPr lang="de" sz="2700" b="1" dirty="0" err="1">
                <a:solidFill>
                  <a:srgbClr val="841439"/>
                </a:solidFill>
              </a:rPr>
              <a:t>types</a:t>
            </a:r>
            <a:r>
              <a:rPr lang="de" sz="2700" b="1" dirty="0">
                <a:solidFill>
                  <a:srgbClr val="841439"/>
                </a:solidFill>
              </a:rPr>
              <a:t>)</a:t>
            </a:r>
            <a:r>
              <a:rPr lang="de" sz="2700" dirty="0"/>
              <a:t>: Referenzen Und Zeiger.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In C ++ wird dynamische Bindung mit virtuellen </a:t>
            </a:r>
            <a:r>
              <a:rPr lang="de" sz="2700"/>
              <a:t>Funktionen verwirklicht</a:t>
            </a:r>
            <a:r>
              <a:rPr lang="de" sz="2700" dirty="0"/>
              <a:t>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28F81-A9E0-4242-8803-A1B6EB48165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14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691F2754-1AFD-60B1-058C-5C52051C14D0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Virtuelle Methoden </a:t>
            </a:r>
            <a:endParaRPr sz="2800" b="1"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dirty="0">
                <a:solidFill>
                  <a:srgbClr val="841439"/>
                </a:solidFill>
              </a:rPr>
              <a:t>Syntax</a:t>
            </a:r>
            <a:endParaRPr sz="2400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b="1" dirty="0" err="1">
                <a:latin typeface="Courier New"/>
                <a:ea typeface="Courier New"/>
                <a:cs typeface="Courier New"/>
                <a:sym typeface="Courier New"/>
              </a:rPr>
              <a:t>function_signature</a:t>
            </a:r>
            <a:endParaRPr lang="de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400" dirty="0">
              <a:latin typeface="Courier New"/>
              <a:cs typeface="Courier New"/>
              <a:sym typeface="Courier New"/>
            </a:endParaRPr>
          </a:p>
          <a:p>
            <a:pPr indent="-400050">
              <a:buSzPts val="2700"/>
              <a:buFont typeface="Arial"/>
              <a:buChar char="●"/>
            </a:pPr>
            <a:r>
              <a:rPr lang="en-GB" sz="2400" dirty="0" err="1"/>
              <a:t>Schlüsselwort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C00000"/>
                </a:solidFill>
              </a:rPr>
              <a:t>virtual</a:t>
            </a:r>
            <a:r>
              <a:rPr lang="en-GB" sz="2400" dirty="0"/>
              <a:t> a</a:t>
            </a:r>
            <a:r>
              <a:rPr lang="de" sz="2400" dirty="0" err="1"/>
              <a:t>ktiviert</a:t>
            </a:r>
            <a:r>
              <a:rPr lang="de" sz="2400" dirty="0"/>
              <a:t> </a:t>
            </a:r>
            <a:r>
              <a:rPr lang="de" sz="2400" b="1" dirty="0">
                <a:solidFill>
                  <a:srgbClr val="841439"/>
                </a:solidFill>
              </a:rPr>
              <a:t>dynamische Bindung</a:t>
            </a:r>
            <a:r>
              <a:rPr lang="de" sz="2400" dirty="0"/>
              <a:t> für diese Funktion.</a:t>
            </a: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Aktivierung in der Basisklasse, Überschreibung in der abgeleiteten Klasse.</a:t>
            </a:r>
            <a:endParaRPr sz="24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Die tatsächliche aufrufende Methode, hängt vom Inhalt des Zeigers /der Referenz ab.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74937-1054-9B40-9866-C420876159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15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5892CADB-129E-33A6-BEC6-CCB32E40DF95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Virtuelle Methoden – Mechanismus I</a:t>
            </a:r>
            <a:endParaRPr sz="2800" b="1"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4600016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1200"/>
              </a:spcAft>
              <a:buSzPts val="2700"/>
              <a:buChar char="●"/>
            </a:pPr>
            <a:r>
              <a:rPr lang="de" sz="2700" dirty="0"/>
              <a:t>Für ein Objekt ohne virtuelle Funktionen werden Im Speicher nur seine eigene Daten gespeichert.</a:t>
            </a:r>
            <a:endParaRPr sz="2700" dirty="0"/>
          </a:p>
          <a:p>
            <a:pPr lvl="0" indent="-400050">
              <a:spcBef>
                <a:spcPts val="0"/>
              </a:spcBef>
              <a:spcAft>
                <a:spcPts val="1200"/>
              </a:spcAft>
              <a:buSzPts val="2700"/>
              <a:buChar char="●"/>
            </a:pPr>
            <a:r>
              <a:rPr lang="de" sz="2700" dirty="0"/>
              <a:t>Methoden oder Zeiger auf diese sind dem Compiler bekannt und im Objekt Code hinterlegt.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1200"/>
              </a:spcAft>
              <a:buSzPts val="2700"/>
              <a:buChar char="●"/>
            </a:pPr>
            <a:r>
              <a:rPr lang="de" sz="2700" dirty="0"/>
              <a:t>Wenn eine Methode aufgerufen wird, wird der Zeiger auf das aktuelle Objekt (</a:t>
            </a:r>
            <a:r>
              <a:rPr lang="de" sz="2700" b="1" dirty="0" err="1">
                <a:solidFill>
                  <a:srgbClr val="841439"/>
                </a:solidFill>
              </a:rPr>
              <a:t>this</a:t>
            </a:r>
            <a:r>
              <a:rPr lang="de" sz="2700" dirty="0"/>
              <a:t>) als impliziter Parameter übergeben.</a:t>
            </a: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4F4A3A-1042-EF4F-9552-80485DA71A7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16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C061D7D0-627C-851A-1747-95544EAD846F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sz="2800" b="1" dirty="0"/>
              <a:t>Virtuelle Methoden – Mechanismus II</a:t>
            </a:r>
            <a:endParaRPr sz="2800" b="1" dirty="0"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457647" y="1439991"/>
            <a:ext cx="8228700" cy="4648752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393700">
              <a:buSzPts val="2600"/>
              <a:buChar char="●"/>
            </a:pPr>
            <a:r>
              <a:rPr lang="de" sz="2600" dirty="0"/>
              <a:t>Bei virtuelle Methoden ist der Vorgang etwas anders.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de" sz="2600" dirty="0"/>
              <a:t>In diesem Fall erstellt der Compiler eine Tabelle mit Funktionsadressen: </a:t>
            </a:r>
            <a:r>
              <a:rPr lang="de" sz="2600" b="1" dirty="0" err="1">
                <a:solidFill>
                  <a:srgbClr val="841439"/>
                </a:solidFill>
              </a:rPr>
              <a:t>virtual</a:t>
            </a:r>
            <a:r>
              <a:rPr lang="de" sz="2600" b="1" dirty="0">
                <a:solidFill>
                  <a:srgbClr val="841439"/>
                </a:solidFill>
              </a:rPr>
              <a:t> </a:t>
            </a:r>
            <a:r>
              <a:rPr lang="de" sz="2600" b="1" dirty="0" err="1">
                <a:solidFill>
                  <a:srgbClr val="841439"/>
                </a:solidFill>
              </a:rPr>
              <a:t>table</a:t>
            </a:r>
            <a:r>
              <a:rPr lang="de" sz="2600" dirty="0"/>
              <a:t> - ein statisches Array, das vom Compiler erstellt wird.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de" sz="2600" dirty="0"/>
              <a:t>Jede Klasse, die virtuelle Methoden verwendet, hat eine eigene solche Tabelle.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de" sz="2600" dirty="0"/>
              <a:t>Die Einträge der Tabelle sind Zeiger auf die Funktionen/Methoden, der weitest abgeleiteten Klasse.</a:t>
            </a:r>
            <a:endParaRPr sz="26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B3C866-ED22-0447-BF25-F921BB7C8B0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17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C503EF61-DB49-4994-FCB7-DABD20DEFF35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sz="2800" b="1" dirty="0"/>
              <a:t>Virtuelle Methoden – Mechanismus III</a:t>
            </a:r>
            <a:endParaRPr sz="2800" b="1"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400050">
              <a:buSzPts val="2700"/>
              <a:buChar char="●"/>
            </a:pPr>
            <a:r>
              <a:rPr lang="de" sz="2700" dirty="0"/>
              <a:t>Ein Zeiger auf die virtuelle Tabelle (</a:t>
            </a:r>
            <a:r>
              <a:rPr lang="de" sz="2700" b="1" dirty="0" err="1">
                <a:solidFill>
                  <a:srgbClr val="841439"/>
                </a:solidFill>
              </a:rPr>
              <a:t>vptr</a:t>
            </a:r>
            <a:r>
              <a:rPr lang="de" sz="2700" b="1" dirty="0">
                <a:solidFill>
                  <a:srgbClr val="841439"/>
                </a:solidFill>
              </a:rPr>
              <a:t>)</a:t>
            </a:r>
            <a:r>
              <a:rPr lang="de" sz="2700" dirty="0"/>
              <a:t> wird der Basis Klasse hinzugefügt - und von den abgeleiteten Klassen geerbt.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Wenn ein Objekt erstellt wird, verweist der Zeiger auf die virtuelle Tabelle der entsprechenden Klasse.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Wenn eine virtuelle Methoden aufgerufen wird, wird dieser Zeiger </a:t>
            </a:r>
            <a:r>
              <a:rPr lang="de" sz="2700" dirty="0" err="1"/>
              <a:t>dereferenziert</a:t>
            </a:r>
            <a:r>
              <a:rPr lang="de" sz="2700" dirty="0"/>
              <a:t> und es erfolgt ein indirekter Aufruf über die der Adresse, die in der Tabelle gespeichert ist.</a:t>
            </a: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928AD-3E53-8B42-83DA-57AEA5027CE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18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69875257-20F6-A00D-9889-1F0987B772E6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457647" y="3235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sz="2800" b="1" dirty="0"/>
              <a:t>Virtuelle Methoden – Mechanismus IV</a:t>
            </a:r>
            <a:endParaRPr sz="2800" b="1" dirty="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918927"/>
            <a:ext cx="4953000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6F05C-13EA-7547-B37B-45779E0E330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19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C534B148-E5CD-3AE1-59A0-693D9B3EB9E2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Overview</a:t>
            </a:r>
            <a:endParaRPr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2" y="1381973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Wiederholung – Smart Pointers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de-DE" sz="2400" dirty="0"/>
              <a:t>Polymorphismus</a:t>
            </a:r>
          </a:p>
          <a:p>
            <a:pPr lvl="1"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Virtuelle Methoden</a:t>
            </a:r>
          </a:p>
          <a:p>
            <a:pPr lvl="1"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Virtuelle Konstruktoren</a:t>
            </a:r>
          </a:p>
          <a:p>
            <a:pPr lvl="1"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Virtuelle </a:t>
            </a:r>
            <a:r>
              <a:rPr lang="de-DE" sz="2400" dirty="0" err="1"/>
              <a:t>Destruktoren</a:t>
            </a:r>
            <a:endParaRPr lang="de-DE" sz="2400" dirty="0"/>
          </a:p>
          <a:p>
            <a:pPr indent="-38100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de-DE" sz="2400" dirty="0"/>
              <a:t>Anwendungsarchitektur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i="1" u="sng" dirty="0"/>
              <a:t>Quiz </a:t>
            </a:r>
            <a:r>
              <a:rPr lang="en-US" sz="2400" i="1" u="sng" dirty="0" err="1"/>
              <a:t>für</a:t>
            </a:r>
            <a:r>
              <a:rPr lang="en-US" sz="2400" i="1" u="sng" dirty="0"/>
              <a:t> </a:t>
            </a:r>
            <a:r>
              <a:rPr lang="en-US" sz="2400" b="1" i="1" u="sng" dirty="0"/>
              <a:t>ALLE</a:t>
            </a:r>
            <a:r>
              <a:rPr lang="en-US" sz="2400" i="1" u="sng" dirty="0"/>
              <a:t> </a:t>
            </a:r>
            <a:r>
              <a:rPr lang="en-US" sz="2400" i="1" u="sng" dirty="0" err="1"/>
              <a:t>Seminargruppen</a:t>
            </a:r>
            <a:r>
              <a:rPr lang="en-US" sz="2400" i="1" u="sng" dirty="0"/>
              <a:t>: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b="1" dirty="0"/>
              <a:t>13. April –  </a:t>
            </a:r>
            <a:r>
              <a:rPr lang="en-US" sz="2400" dirty="0"/>
              <a:t>50% der </a:t>
            </a:r>
            <a:r>
              <a:rPr lang="en-US" sz="2400" dirty="0" err="1"/>
              <a:t>prakt</a:t>
            </a:r>
            <a:r>
              <a:rPr lang="en-US" sz="2400" dirty="0"/>
              <a:t>. </a:t>
            </a:r>
            <a:r>
              <a:rPr lang="en-US" sz="2400" dirty="0" err="1"/>
              <a:t>Prüfung</a:t>
            </a:r>
            <a:r>
              <a:rPr lang="en-US" sz="2400" dirty="0"/>
              <a:t>, 15% Endnote</a:t>
            </a:r>
          </a:p>
        </p:txBody>
      </p:sp>
      <p:sp>
        <p:nvSpPr>
          <p:cNvPr id="143" name="Google Shape;143;p1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FEDC3-CBDF-A944-9174-ECAAFE58148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2508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b="1" dirty="0"/>
              <a:t>Virtuelle Methoden – Mechanismus V</a:t>
            </a:r>
            <a:endParaRPr b="1" dirty="0"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17" y="1768180"/>
            <a:ext cx="8059424" cy="36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CBCF7-4747-C441-878A-4355336E1F8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20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9BB2EF43-A081-01B0-3220-28F0EFE1EC84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de" sz="2800" b="1" dirty="0"/>
              <a:t>Virtuelle Methoden – Mechanismus VI</a:t>
            </a:r>
            <a:endParaRPr sz="2800" b="1" dirty="0"/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Der virtuelle Funktionsmechanismus funktioniert nur mit Zeigern und Referenzen. </a:t>
            </a:r>
            <a:r>
              <a:rPr lang="de" sz="2700" b="1" dirty="0"/>
              <a:t>Nicht mit Objekten.</a:t>
            </a:r>
            <a:endParaRPr sz="2700" b="1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Der Aufruf einer virtuellen Methode ist langsamer als der Aufruf einer nicht virtuellen Methode: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lphaLcPeriod"/>
            </a:pPr>
            <a:r>
              <a:rPr lang="de" sz="2700" dirty="0"/>
              <a:t>Verwendung des </a:t>
            </a:r>
            <a:r>
              <a:rPr lang="de" sz="2700" b="1" dirty="0" err="1">
                <a:solidFill>
                  <a:srgbClr val="980000"/>
                </a:solidFill>
              </a:rPr>
              <a:t>vptr</a:t>
            </a:r>
            <a:r>
              <a:rPr lang="de" sz="2700" dirty="0"/>
              <a:t>, um auf die richtige virtuelle Tabelle zuzugreifen.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lphaLcPeriod"/>
            </a:pPr>
            <a:r>
              <a:rPr lang="de" sz="2700" dirty="0"/>
              <a:t>Suchen der richtigen Methode in der virtuellen Tabelle.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lphaLcPeriod"/>
            </a:pPr>
            <a:r>
              <a:rPr lang="de" sz="2700" dirty="0"/>
              <a:t>Aufrufen der Methode.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Verwende </a:t>
            </a:r>
            <a:r>
              <a:rPr lang="de" sz="27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2700" dirty="0"/>
              <a:t> nur wenn es erforderlich ist.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661F5-AE89-DD4A-8431-89B071B49B0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21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4D1BE999-14E1-EB60-25A0-D8640DEF9669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Konstruktoren</a:t>
            </a:r>
            <a:endParaRPr sz="2800" b="1" dirty="0"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Konstruktoren können nicht </a:t>
            </a:r>
            <a:r>
              <a:rPr lang="de" sz="27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2700" dirty="0"/>
              <a:t> sein.</a:t>
            </a:r>
            <a:endParaRPr sz="2700" dirty="0"/>
          </a:p>
          <a:p>
            <a:pPr marL="457200" lvl="0" indent="-400050" algn="l" rtl="0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Beim Erstellen eines Objekts ist der Typ / die Klasse immer genau bekannt.</a:t>
            </a:r>
            <a:endParaRPr sz="2700" dirty="0"/>
          </a:p>
          <a:p>
            <a:pPr marL="457200" lvl="0" indent="-400050" algn="l" rtl="0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Der Zeiger auf die virtuelle Tabelle wird im Konstruktor initialisiert.</a:t>
            </a: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25FF05-0DDC-BE4A-B9E0-F7B00C3A25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22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591F6C4E-1782-F3E3-B34C-2C276E70FB3D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Virtuelle </a:t>
            </a:r>
            <a:r>
              <a:rPr lang="de" sz="2800" b="1" dirty="0" err="1"/>
              <a:t>Destruktoren</a:t>
            </a:r>
            <a:r>
              <a:rPr lang="de" sz="2800" b="1" dirty="0"/>
              <a:t> I</a:t>
            </a:r>
            <a:endParaRPr sz="2800" b="1" dirty="0"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 abgeleitetes Objekt enthält Daten aus der Basisklasse und der abgeleiteten Klasse.</a:t>
            </a:r>
            <a:endParaRPr sz="2700" dirty="0"/>
          </a:p>
          <a:p>
            <a:pPr marL="457200" lvl="0" indent="-400050" algn="l" rtl="0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Die Aufgabe des </a:t>
            </a:r>
            <a:r>
              <a:rPr lang="de" sz="2700" dirty="0" err="1"/>
              <a:t>Destruktors</a:t>
            </a:r>
            <a:r>
              <a:rPr lang="de" sz="2700" dirty="0"/>
              <a:t> ist, Ressourcen (Speicher) zu freigeben.</a:t>
            </a:r>
            <a:endParaRPr sz="2700" dirty="0"/>
          </a:p>
          <a:p>
            <a:pPr marL="457200" lvl="0" indent="-400050" algn="l" rtl="0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Für ein Objekt einer abgeleiteten Klasse, ist es wesentlich, dass der </a:t>
            </a:r>
            <a:r>
              <a:rPr lang="de" sz="2700" dirty="0" err="1"/>
              <a:t>Destruktor</a:t>
            </a:r>
            <a:r>
              <a:rPr lang="de" sz="2700" dirty="0"/>
              <a:t> der Basisklasse und der </a:t>
            </a:r>
            <a:r>
              <a:rPr lang="de" sz="2700" dirty="0" err="1"/>
              <a:t>Destruktor</a:t>
            </a:r>
            <a:r>
              <a:rPr lang="de" sz="2700" dirty="0"/>
              <a:t> der abgeleiteten Klasse aufgerufen werden.</a:t>
            </a:r>
            <a:endParaRPr sz="27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4AF0C-18B9-E14B-A569-1952933800E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23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C9FFADEE-DFD3-1489-CA71-1086B06E914B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Virtuelle </a:t>
            </a:r>
            <a:r>
              <a:rPr lang="de" sz="2800" b="1" dirty="0" err="1"/>
              <a:t>Destruktoren</a:t>
            </a:r>
            <a:r>
              <a:rPr lang="de" sz="2800" b="1" dirty="0"/>
              <a:t> II</a:t>
            </a:r>
            <a:endParaRPr sz="2800" b="1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Der richtige </a:t>
            </a:r>
            <a:r>
              <a:rPr lang="de" sz="2700" dirty="0" err="1"/>
              <a:t>Destruktor</a:t>
            </a:r>
            <a:r>
              <a:rPr lang="de" sz="2700" dirty="0"/>
              <a:t> muss basierend auf dem tatsächlichen Typ des Objekts aufgerufen werden, nicht der Typ des Zeigers, der die Referenz zum Objekt hält.</a:t>
            </a:r>
            <a:endParaRPr sz="2700" dirty="0"/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Daher muss der </a:t>
            </a:r>
            <a:r>
              <a:rPr lang="de" sz="2700" dirty="0" err="1"/>
              <a:t>Destruktor</a:t>
            </a:r>
            <a:r>
              <a:rPr lang="de" sz="2700" dirty="0"/>
              <a:t> ein polymorphes Verhalten haben ⇒ </a:t>
            </a:r>
            <a:endParaRPr sz="2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700" dirty="0"/>
              <a:t>Der </a:t>
            </a:r>
            <a:r>
              <a:rPr lang="de" sz="2700" dirty="0" err="1"/>
              <a:t>Destruktor</a:t>
            </a:r>
            <a:r>
              <a:rPr lang="de" sz="2700" dirty="0"/>
              <a:t> der Basisklasse </a:t>
            </a:r>
            <a:r>
              <a:rPr lang="de" sz="2700" u="sng" dirty="0"/>
              <a:t>muss</a:t>
            </a:r>
            <a:r>
              <a:rPr lang="de" sz="2700" dirty="0"/>
              <a:t> </a:t>
            </a:r>
            <a:r>
              <a:rPr lang="de" sz="27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2700" dirty="0"/>
              <a:t> sein.</a:t>
            </a:r>
            <a:endParaRPr sz="2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9A21B-57DB-D248-83FE-9CC75249C9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24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60D8E915-A792-CE3C-BC14-9BB432595912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Rein virtuelle Methoden </a:t>
            </a:r>
            <a:endParaRPr sz="2800" b="1"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indent="-400050">
              <a:spcBef>
                <a:spcPts val="0"/>
              </a:spcBef>
              <a:buSzPts val="2700"/>
              <a:buFont typeface="Arial"/>
              <a:buChar char="●"/>
            </a:pPr>
            <a:r>
              <a:rPr lang="de" sz="2700" dirty="0"/>
              <a:t>Die Definition einer Methode einer Klasse kann weggelassen sein falls die Methode als rein virtuell (</a:t>
            </a:r>
            <a:r>
              <a:rPr lang="en-GB" sz="2700" dirty="0"/>
              <a:t>pure virtual) </a:t>
            </a:r>
            <a:r>
              <a:rPr lang="de" sz="2700" dirty="0"/>
              <a:t>deklariert wird.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dirty="0"/>
              <a:t>Syntax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27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700" b="1" dirty="0" err="1">
                <a:latin typeface="Courier New"/>
                <a:ea typeface="Courier New"/>
                <a:cs typeface="Courier New"/>
                <a:sym typeface="Courier New"/>
              </a:rPr>
              <a:t>funktions_signatur</a:t>
            </a:r>
            <a:r>
              <a:rPr lang="de" sz="2700" b="1" dirty="0"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2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Eine reine virtuelle Methode ist eine Methode ohne Körper.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Alle abgeleiteten Klassen müssen die Methode implementieren.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A0B18-EA37-694F-B602-36422737FA9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25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09654DE8-5AC1-5EFA-E337-18712EF68145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Abstrakte Klassen</a:t>
            </a:r>
            <a:endParaRPr sz="2800" b="1" dirty="0"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Eine Klasse mit mindestens einer reinen virtuellen Methode: </a:t>
            </a:r>
            <a:r>
              <a:rPr lang="de" sz="2700" b="1" dirty="0">
                <a:solidFill>
                  <a:srgbClr val="841439"/>
                </a:solidFill>
              </a:rPr>
              <a:t>abstrakte Klasse</a:t>
            </a:r>
            <a:r>
              <a:rPr lang="de" sz="2700" dirty="0"/>
              <a:t>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Eine abstrakte Klasse kann nicht instanziiert werden!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Das ist nützlich für Fälle, wenn die Basisklasse nur als Ausgangspunkt für abgeleitete Klassen dient.</a:t>
            </a:r>
            <a:endParaRPr sz="2700" dirty="0"/>
          </a:p>
          <a:p>
            <a:pPr marL="971550" lvl="2" indent="0">
              <a:buSzPts val="2700"/>
            </a:pPr>
            <a:r>
              <a:rPr lang="de" sz="2700" i="1" dirty="0">
                <a:solidFill>
                  <a:srgbClr val="C00000"/>
                </a:solidFill>
              </a:rPr>
              <a:t>Es gibt Pinguine und Hunde und Koalabären, aber keine generischen Tiere!</a:t>
            </a:r>
            <a:endParaRPr sz="2700" i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C6BC6-B57B-8F4B-912C-92B1477379C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26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06589A89-DEDA-8B6E-BB51-EA5585111D47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Beispiel - Abstrakte Klassen in UML</a:t>
            </a:r>
            <a:endParaRPr b="1"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975" y="1495548"/>
            <a:ext cx="5099550" cy="45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6A972-8947-8F4B-AE14-013235BDB8C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27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8351F651-E8E7-329F-873D-7D9029BA55EB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6000" b="1" dirty="0" err="1">
                <a:latin typeface="Bradley Hand ITC" panose="03070402050302030203" pitchFamily="66" charset="77"/>
              </a:rPr>
              <a:t>Anwendungsarchitektur</a:t>
            </a:r>
            <a:endParaRPr lang="en-US" sz="6000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28</a:t>
            </a:fld>
            <a:endParaRPr lang="de"/>
          </a:p>
        </p:txBody>
      </p:sp>
      <p:sp>
        <p:nvSpPr>
          <p:cNvPr id="4" name="Google Shape;143;p15">
            <a:extLst>
              <a:ext uri="{FF2B5EF4-FFF2-40B4-BE49-F238E27FC236}">
                <a16:creationId xmlns:a16="http://schemas.microsoft.com/office/drawing/2014/main" id="{2C63BD21-CC11-49B1-C6B0-243A72C5B45C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Anwendungs-Architektur</a:t>
            </a:r>
            <a:endParaRPr sz="2800" b="1" dirty="0"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457172" y="1332411"/>
            <a:ext cx="8228700" cy="425043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„Separation </a:t>
            </a:r>
            <a:r>
              <a:rPr lang="de" sz="2400" dirty="0" err="1"/>
              <a:t>of</a:t>
            </a:r>
            <a:r>
              <a:rPr lang="de" sz="2400" dirty="0"/>
              <a:t> </a:t>
            </a:r>
            <a:r>
              <a:rPr lang="de" sz="2400" dirty="0" err="1"/>
              <a:t>Concern</a:t>
            </a:r>
            <a:r>
              <a:rPr lang="de" sz="2400" dirty="0"/>
              <a:t>“: jede Klasse hat genaue Zuständigkeit.</a:t>
            </a:r>
            <a:br>
              <a:rPr lang="de" sz="2400" dirty="0"/>
            </a:br>
            <a:r>
              <a:rPr lang="de" sz="2400" dirty="0"/>
              <a:t>Beispiele:</a:t>
            </a:r>
          </a:p>
          <a:p>
            <a:pPr marL="1028700" lvl="1" indent="-514350">
              <a:spcBef>
                <a:spcPts val="500"/>
              </a:spcBef>
              <a:buSzPts val="2700"/>
              <a:buFont typeface="+mj-lt"/>
              <a:buAutoNum type="alphaLcParenR"/>
            </a:pPr>
            <a:r>
              <a:rPr lang="de" sz="2400" dirty="0"/>
              <a:t>Darstellung für den Benutzer</a:t>
            </a:r>
          </a:p>
          <a:p>
            <a:pPr marL="1028700" lvl="1" indent="-514350">
              <a:spcBef>
                <a:spcPts val="500"/>
              </a:spcBef>
              <a:buSzPts val="2700"/>
              <a:buFont typeface="+mj-lt"/>
              <a:buAutoNum type="alphaLcParenR"/>
            </a:pPr>
            <a:r>
              <a:rPr lang="de" sz="2400" dirty="0"/>
              <a:t>Verarbeitung der Programmlogik</a:t>
            </a:r>
          </a:p>
          <a:p>
            <a:pPr marL="1028700" lvl="1" indent="-514350">
              <a:spcBef>
                <a:spcPts val="500"/>
              </a:spcBef>
              <a:buSzPts val="2700"/>
              <a:buFont typeface="+mj-lt"/>
              <a:buAutoNum type="alphaLcParenR"/>
            </a:pPr>
            <a:r>
              <a:rPr lang="de" sz="2400" dirty="0"/>
              <a:t>Speicherung der Daten</a:t>
            </a:r>
          </a:p>
          <a:p>
            <a:pPr marL="1028700" lvl="1" indent="-514350">
              <a:spcBef>
                <a:spcPts val="500"/>
              </a:spcBef>
              <a:buSzPts val="2700"/>
              <a:buFont typeface="+mj-lt"/>
              <a:buAutoNum type="alphaLcParenR"/>
            </a:pPr>
            <a:r>
              <a:rPr lang="de" sz="2400" dirty="0"/>
              <a:t>Kommunikation mit externen Komponenten</a:t>
            </a: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Jede Klasse nutzt Dienste anderer Klassen.</a:t>
            </a: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Definierte Schnittstellen erlauben Austausch der Implementierung (Polymorphismus)</a:t>
            </a:r>
          </a:p>
          <a:p>
            <a:pPr marL="57150" lvl="0" indent="0" algn="l" rtl="0">
              <a:spcBef>
                <a:spcPts val="500"/>
              </a:spcBef>
              <a:spcAft>
                <a:spcPts val="0"/>
              </a:spcAft>
              <a:buSzPts val="2700"/>
            </a:pPr>
            <a:r>
              <a:rPr lang="de" sz="2400" dirty="0">
                <a:solidFill>
                  <a:schemeClr val="tx1"/>
                </a:solidFill>
              </a:rPr>
              <a:t>Schnittstelle: Abstrakte Klasse</a:t>
            </a:r>
            <a:br>
              <a:rPr lang="de" sz="2400" dirty="0">
                <a:solidFill>
                  <a:schemeClr val="tx1"/>
                </a:solidFill>
              </a:rPr>
            </a:br>
            <a:r>
              <a:rPr lang="de" sz="2400" dirty="0">
                <a:solidFill>
                  <a:schemeClr val="tx1"/>
                </a:solidFill>
              </a:rPr>
              <a:t>	 </a:t>
            </a:r>
            <a:r>
              <a:rPr lang="de" sz="2400" dirty="0">
                <a:solidFill>
                  <a:schemeClr val="tx1"/>
                </a:solidFill>
                <a:sym typeface="Wingdings" pitchFamily="2" charset="2"/>
              </a:rPr>
              <a:t> Implementierung: Konkrete Klasse 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C6BC6-B57B-8F4B-912C-92B1477379C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29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969281F7-FF2A-F3AA-C234-88C4D263E6EA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5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>
                <a:latin typeface="Bradley Hand ITC" panose="03070402050302030203" pitchFamily="66" charset="77"/>
              </a:rPr>
              <a:t>Smart Pointers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</a:t>
            </a:fld>
            <a:endParaRPr lang="de"/>
          </a:p>
        </p:txBody>
      </p:sp>
      <p:sp>
        <p:nvSpPr>
          <p:cNvPr id="4" name="Google Shape;143;p15">
            <a:extLst>
              <a:ext uri="{FF2B5EF4-FFF2-40B4-BE49-F238E27FC236}">
                <a16:creationId xmlns:a16="http://schemas.microsoft.com/office/drawing/2014/main" id="{7ADE69F0-2C0D-9B17-6670-0BC7B7455360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84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1FC0-3590-66B5-E67C-5F9FF6BD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err="1"/>
              <a:t>Schichtenarchitektur</a:t>
            </a:r>
            <a:r>
              <a:rPr lang="en-GB" sz="2400" b="1" dirty="0"/>
              <a:t> I</a:t>
            </a:r>
            <a:endParaRPr lang="en-RU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407E-AD84-6C85-9F6D-BBCECFE9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603" y="1604841"/>
            <a:ext cx="3631597" cy="3978000"/>
          </a:xfrm>
          <a:noFill/>
        </p:spPr>
        <p:txBody>
          <a:bodyPr/>
          <a:lstStyle/>
          <a:p>
            <a:r>
              <a:rPr lang="en-GB" sz="2400" dirty="0" err="1"/>
              <a:t>Strukturierungsprinzip</a:t>
            </a:r>
            <a:r>
              <a:rPr lang="en-GB" sz="2400" dirty="0"/>
              <a:t> für die </a:t>
            </a:r>
            <a:r>
              <a:rPr lang="en-GB" sz="2400" dirty="0" err="1"/>
              <a:t>Architektur</a:t>
            </a:r>
            <a:r>
              <a:rPr lang="en-GB" sz="2400" dirty="0"/>
              <a:t> von </a:t>
            </a:r>
            <a:r>
              <a:rPr lang="en-GB" sz="2400" dirty="0" err="1"/>
              <a:t>Softwaresystemen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830B-8D01-7D38-4DA6-5887D68AC63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30</a:t>
            </a:fld>
            <a:endParaRPr lang="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E67CDD4-2FCD-AB5E-D52C-177FAA22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69" y="1728431"/>
            <a:ext cx="4945063" cy="373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898A60-9BC0-53E5-B14B-91D2EEC46FF2}"/>
              </a:ext>
            </a:extLst>
          </p:cNvPr>
          <p:cNvSpPr/>
          <p:nvPr/>
        </p:nvSpPr>
        <p:spPr>
          <a:xfrm>
            <a:off x="3979069" y="2886075"/>
            <a:ext cx="4706803" cy="7729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4993B-CCCA-895E-CC08-7D9F03C1126E}"/>
              </a:ext>
            </a:extLst>
          </p:cNvPr>
          <p:cNvSpPr txBox="1"/>
          <p:nvPr/>
        </p:nvSpPr>
        <p:spPr>
          <a:xfrm rot="16200000">
            <a:off x="3438696" y="3118671"/>
            <a:ext cx="772969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RU" dirty="0"/>
              <a:t>Schicht</a:t>
            </a:r>
          </a:p>
        </p:txBody>
      </p:sp>
      <p:sp>
        <p:nvSpPr>
          <p:cNvPr id="7" name="Google Shape;143;p15">
            <a:extLst>
              <a:ext uri="{FF2B5EF4-FFF2-40B4-BE49-F238E27FC236}">
                <a16:creationId xmlns:a16="http://schemas.microsoft.com/office/drawing/2014/main" id="{4B057B90-2C76-9748-81B0-C60C898F234C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24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1FC0-3590-66B5-E67C-5F9FF6BD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err="1"/>
              <a:t>Schichtenarchitektur</a:t>
            </a:r>
            <a:r>
              <a:rPr lang="en-GB" sz="2400" b="1" dirty="0"/>
              <a:t> II</a:t>
            </a:r>
            <a:endParaRPr lang="en-RU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407E-AD84-6C85-9F6D-BBCECFE9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603" y="1604841"/>
            <a:ext cx="3631597" cy="3978000"/>
          </a:xfrm>
          <a:noFill/>
        </p:spPr>
        <p:txBody>
          <a:bodyPr/>
          <a:lstStyle/>
          <a:p>
            <a:r>
              <a:rPr lang="en-GB" sz="2400" dirty="0" err="1"/>
              <a:t>Strukturierungsprinzip</a:t>
            </a:r>
            <a:r>
              <a:rPr lang="en-GB" sz="2400" dirty="0"/>
              <a:t> für die </a:t>
            </a:r>
            <a:r>
              <a:rPr lang="en-GB" sz="2400" dirty="0" err="1"/>
              <a:t>Architektur</a:t>
            </a:r>
            <a:r>
              <a:rPr lang="en-GB" sz="2400" dirty="0"/>
              <a:t> von </a:t>
            </a:r>
            <a:r>
              <a:rPr lang="en-GB" sz="2400" dirty="0" err="1"/>
              <a:t>Softwaresystemen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Wenn</a:t>
            </a:r>
            <a:r>
              <a:rPr lang="en-GB" sz="2400" dirty="0"/>
              <a:t> Layer auf </a:t>
            </a:r>
            <a:r>
              <a:rPr lang="en-GB" sz="2400" dirty="0" err="1"/>
              <a:t>unterschiedlichen</a:t>
            </a:r>
            <a:r>
              <a:rPr lang="en-GB" sz="2400" dirty="0"/>
              <a:t> </a:t>
            </a:r>
            <a:r>
              <a:rPr lang="en-GB" sz="2400" dirty="0" err="1"/>
              <a:t>Maschinen</a:t>
            </a:r>
            <a:r>
              <a:rPr lang="en-GB" sz="2400" dirty="0"/>
              <a:t> </a:t>
            </a:r>
            <a:r>
              <a:rPr lang="en-GB" sz="2400" dirty="0" err="1"/>
              <a:t>ausgeführt</a:t>
            </a:r>
            <a:r>
              <a:rPr lang="en-GB" sz="2400" dirty="0"/>
              <a:t> </a:t>
            </a:r>
            <a:r>
              <a:rPr lang="en-GB" sz="2400" dirty="0" err="1"/>
              <a:t>werden</a:t>
            </a:r>
            <a:endParaRPr lang="en-GB" sz="2400" dirty="0"/>
          </a:p>
          <a:p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/>
              <a:t>Multi-Tier </a:t>
            </a:r>
            <a:r>
              <a:rPr lang="en-GB" sz="2400" dirty="0" err="1"/>
              <a:t>Architektur</a:t>
            </a:r>
            <a:endParaRPr lang="en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830B-8D01-7D38-4DA6-5887D68AC63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31</a:t>
            </a:fld>
            <a:endParaRPr lang="de"/>
          </a:p>
        </p:txBody>
      </p:sp>
      <p:pic>
        <p:nvPicPr>
          <p:cNvPr id="11" name="Picture 2" descr="5 Common Software Architecture Patterns">
            <a:extLst>
              <a:ext uri="{FF2B5EF4-FFF2-40B4-BE49-F238E27FC236}">
                <a16:creationId xmlns:a16="http://schemas.microsoft.com/office/drawing/2014/main" id="{1515C0A2-4A3C-EDD8-765B-2F31CAED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t="2685" r="8988" b="5671"/>
          <a:stretch/>
        </p:blipFill>
        <p:spPr bwMode="auto">
          <a:xfrm>
            <a:off x="3931519" y="2104783"/>
            <a:ext cx="4957878" cy="30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43;p15">
            <a:extLst>
              <a:ext uri="{FF2B5EF4-FFF2-40B4-BE49-F238E27FC236}">
                <a16:creationId xmlns:a16="http://schemas.microsoft.com/office/drawing/2014/main" id="{3C640870-8EA5-23FD-E223-57F68BEE7511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00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D362-6C2C-7248-A0DD-1CAD86DB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Three-Tier </a:t>
            </a:r>
            <a:r>
              <a:rPr lang="en-US" b="1" dirty="0" err="1"/>
              <a:t>Architektur</a:t>
            </a:r>
            <a:r>
              <a:rPr lang="en-US" b="1" dirty="0"/>
              <a:t> - </a:t>
            </a:r>
            <a:r>
              <a:rPr lang="en-US" b="1" dirty="0" err="1"/>
              <a:t>Beispiel</a:t>
            </a:r>
            <a:r>
              <a:rPr lang="en-US" b="1" dirty="0"/>
              <a:t>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6117-5BCC-9D4A-BC2B-B1D40966786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32</a:t>
            </a:fld>
            <a:endParaRPr lang="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8F40F-4F8C-77E6-5112-150E7AB0CC02}"/>
              </a:ext>
            </a:extLst>
          </p:cNvPr>
          <p:cNvSpPr txBox="1"/>
          <p:nvPr/>
        </p:nvSpPr>
        <p:spPr>
          <a:xfrm>
            <a:off x="387715" y="6191963"/>
            <a:ext cx="80492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hlinkClick r:id="rId2"/>
              </a:rPr>
              <a:t>https://hyperskill.org/learn/step/25083</a:t>
            </a:r>
            <a:r>
              <a:rPr lang="en-GB" sz="1050" dirty="0"/>
              <a:t> </a:t>
            </a:r>
            <a:endParaRPr lang="en-RU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C7A7B-51C3-3A3D-7D7E-BB1FC25D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34" y="2344640"/>
            <a:ext cx="7772400" cy="3047793"/>
          </a:xfrm>
          <a:prstGeom prst="rect">
            <a:avLst/>
          </a:prstGeom>
        </p:spPr>
      </p:pic>
      <p:sp>
        <p:nvSpPr>
          <p:cNvPr id="9" name="Google Shape;143;p15">
            <a:extLst>
              <a:ext uri="{FF2B5EF4-FFF2-40B4-BE49-F238E27FC236}">
                <a16:creationId xmlns:a16="http://schemas.microsoft.com/office/drawing/2014/main" id="{E56ED9DA-1BBE-CE26-F0D8-99DE0CB4745D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89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D362-6C2C-7248-A0DD-1CAD86DB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Three-Tier </a:t>
            </a:r>
            <a:r>
              <a:rPr lang="en-US" b="1" dirty="0" err="1"/>
              <a:t>Architektur</a:t>
            </a:r>
            <a:r>
              <a:rPr lang="en-US" b="1" dirty="0"/>
              <a:t> - </a:t>
            </a:r>
            <a:r>
              <a:rPr lang="en-US" b="1" dirty="0" err="1"/>
              <a:t>Beispiel</a:t>
            </a:r>
            <a:r>
              <a:rPr lang="en-US" b="1" dirty="0"/>
              <a:t>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CAABA-A78C-C844-BF53-95689AE5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72" y="1604841"/>
            <a:ext cx="2428791" cy="3978000"/>
          </a:xfrm>
        </p:spPr>
        <p:txBody>
          <a:bodyPr/>
          <a:lstStyle/>
          <a:p>
            <a:r>
              <a:rPr lang="en-US" sz="2400" dirty="0" err="1"/>
              <a:t>Lokal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alle auf der </a:t>
            </a:r>
            <a:r>
              <a:rPr lang="en-US" sz="2400" dirty="0" err="1"/>
              <a:t>selben</a:t>
            </a:r>
            <a:r>
              <a:rPr lang="en-US" sz="2400" dirty="0"/>
              <a:t> </a:t>
            </a:r>
            <a:r>
              <a:rPr lang="en-US" sz="2400" dirty="0" err="1"/>
              <a:t>Maschine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6117-5BCC-9D4A-BC2B-B1D40966786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33</a:t>
            </a:fld>
            <a:endParaRPr lang="de"/>
          </a:p>
        </p:txBody>
      </p:sp>
      <p:pic>
        <p:nvPicPr>
          <p:cNvPr id="4098" name="Picture 2" descr="The 3-Tier architecture of the developed mobile apps. | Download Scientific  Diagram">
            <a:extLst>
              <a:ext uri="{FF2B5EF4-FFF2-40B4-BE49-F238E27FC236}">
                <a16:creationId xmlns:a16="http://schemas.microsoft.com/office/drawing/2014/main" id="{F2FE536F-0EE5-0649-AC50-EF54DA7B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r="16572"/>
          <a:stretch/>
        </p:blipFill>
        <p:spPr bwMode="auto">
          <a:xfrm>
            <a:off x="2885963" y="1604841"/>
            <a:ext cx="6078583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3;p15">
            <a:extLst>
              <a:ext uri="{FF2B5EF4-FFF2-40B4-BE49-F238E27FC236}">
                <a16:creationId xmlns:a16="http://schemas.microsoft.com/office/drawing/2014/main" id="{83EFE21E-86DB-D437-52C0-7B98A652BD2E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67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D362-6C2C-7248-A0DD-1CAD86DB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Three-Tier </a:t>
            </a:r>
            <a:r>
              <a:rPr lang="en-US" b="1" dirty="0" err="1"/>
              <a:t>Architektur</a:t>
            </a:r>
            <a:r>
              <a:rPr lang="en-US" b="1" dirty="0"/>
              <a:t> - </a:t>
            </a:r>
            <a:r>
              <a:rPr lang="en-US" b="1" dirty="0" err="1"/>
              <a:t>Beispiel</a:t>
            </a:r>
            <a:r>
              <a:rPr lang="en-US" b="1" dirty="0"/>
              <a:t> IV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6117-5BCC-9D4A-BC2B-B1D40966786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34</a:t>
            </a:fld>
            <a:endParaRPr lang="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2B3C0D-5F44-83D3-1751-5F213D5F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64518"/>
            <a:ext cx="6400800" cy="471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8F40F-4F8C-77E6-5112-150E7AB0CC02}"/>
              </a:ext>
            </a:extLst>
          </p:cNvPr>
          <p:cNvSpPr txBox="1"/>
          <p:nvPr/>
        </p:nvSpPr>
        <p:spPr>
          <a:xfrm>
            <a:off x="310458" y="6057602"/>
            <a:ext cx="80492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U" sz="1050" dirty="0">
                <a:hlinkClick r:id="rId3"/>
              </a:rPr>
              <a:t>https://www.researchgate.net/publication/339434308_Web-GIS_integrated_open_source_mashup_technology_as_a_cue_for_integrated_management_in_coastal_megacities/figures?lo=1</a:t>
            </a:r>
            <a:r>
              <a:rPr lang="en-RU" sz="1050" dirty="0"/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F9DE40A-6726-34DC-CA91-01A269427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464" y="1604841"/>
            <a:ext cx="2499360" cy="3978000"/>
          </a:xfrm>
        </p:spPr>
        <p:txBody>
          <a:bodyPr/>
          <a:lstStyle/>
          <a:p>
            <a:r>
              <a:rPr lang="en-US" sz="2400" dirty="0" err="1"/>
              <a:t>Verteilt</a:t>
            </a:r>
            <a:r>
              <a:rPr lang="en-US" sz="2400" dirty="0"/>
              <a:t>: </a:t>
            </a:r>
            <a:r>
              <a:rPr lang="en-US" sz="2400" dirty="0" err="1"/>
              <a:t>mehrere</a:t>
            </a:r>
            <a:r>
              <a:rPr lang="en-US" sz="2400" dirty="0"/>
              <a:t> </a:t>
            </a:r>
            <a:r>
              <a:rPr lang="en-US" sz="2400" dirty="0" err="1"/>
              <a:t>Maschinen</a:t>
            </a:r>
            <a:r>
              <a:rPr lang="en-US" sz="2400" dirty="0"/>
              <a:t> </a:t>
            </a:r>
            <a:r>
              <a:rPr lang="en-US" sz="2400" dirty="0" err="1"/>
              <a:t>verbunden</a:t>
            </a:r>
            <a:r>
              <a:rPr lang="en-US" sz="2400" dirty="0"/>
              <a:t> via </a:t>
            </a:r>
            <a:r>
              <a:rPr lang="en-US" sz="2400" dirty="0" err="1"/>
              <a:t>Netzwerk</a:t>
            </a:r>
            <a:endParaRPr lang="en-US" sz="2400" dirty="0"/>
          </a:p>
        </p:txBody>
      </p:sp>
      <p:sp>
        <p:nvSpPr>
          <p:cNvPr id="7" name="Google Shape;143;p15">
            <a:extLst>
              <a:ext uri="{FF2B5EF4-FFF2-40B4-BE49-F238E27FC236}">
                <a16:creationId xmlns:a16="http://schemas.microsoft.com/office/drawing/2014/main" id="{0CA3D3FD-931C-F008-A85E-5640D3E7E795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6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Fragen</a:t>
            </a:r>
            <a:r>
              <a:rPr lang="en-US" sz="8708" b="1" dirty="0">
                <a:latin typeface="Bradley Hand ITC" panose="03070402050302030203" pitchFamily="66" charset="77"/>
              </a:rPr>
              <a:t> und </a:t>
            </a:r>
            <a:r>
              <a:rPr lang="en-US" sz="8708" b="1" dirty="0" err="1">
                <a:latin typeface="Bradley Hand ITC" panose="03070402050302030203" pitchFamily="66" charset="77"/>
              </a:rPr>
              <a:t>Antworten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35</a:t>
            </a:fld>
            <a:endParaRPr lang="de"/>
          </a:p>
        </p:txBody>
      </p:sp>
      <p:sp>
        <p:nvSpPr>
          <p:cNvPr id="4" name="Google Shape;143;p15">
            <a:extLst>
              <a:ext uri="{FF2B5EF4-FFF2-40B4-BE49-F238E27FC236}">
                <a16:creationId xmlns:a16="http://schemas.microsoft.com/office/drawing/2014/main" id="{3C3676CD-B297-CB72-F17C-3B4AB3E73BB1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0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0B8F41-AA88-4B45-A5EA-D3A1788C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Memory Leak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1C4BF5-A439-074F-B7E2-D4F94D22A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45B3-6CE9-6B4D-9BCC-F0AFFB1E24C2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4</a:t>
            </a:fld>
            <a:endParaRPr lang="de"/>
          </a:p>
        </p:txBody>
      </p:sp>
      <p:pic>
        <p:nvPicPr>
          <p:cNvPr id="5122" name="Picture 2" descr="Stack">
            <a:extLst>
              <a:ext uri="{FF2B5EF4-FFF2-40B4-BE49-F238E27FC236}">
                <a16:creationId xmlns:a16="http://schemas.microsoft.com/office/drawing/2014/main" id="{AE6F83DC-79B5-1441-9493-D3401C73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2" y="1418152"/>
            <a:ext cx="7366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3;p15">
            <a:extLst>
              <a:ext uri="{FF2B5EF4-FFF2-40B4-BE49-F238E27FC236}">
                <a16:creationId xmlns:a16="http://schemas.microsoft.com/office/drawing/2014/main" id="{5EEB76FD-5670-1C92-3935-F2A53088F7AA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8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DF95-6859-2949-86D4-A38E84C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Umgang</a:t>
            </a:r>
            <a:r>
              <a:rPr lang="en-US" b="1" dirty="0"/>
              <a:t> </a:t>
            </a:r>
            <a:r>
              <a:rPr lang="en-US" b="1" dirty="0" err="1"/>
              <a:t>mit</a:t>
            </a:r>
            <a:r>
              <a:rPr lang="en-US" b="1" dirty="0"/>
              <a:t> </a:t>
            </a:r>
            <a:r>
              <a:rPr lang="en-US" b="1" dirty="0" err="1"/>
              <a:t>Zeigern</a:t>
            </a:r>
            <a:r>
              <a:rPr lang="en-US" b="1" dirty="0"/>
              <a:t> (Pointer)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6F1DC-69FD-114E-AE24-AC4B0B803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81000">
              <a:spcBef>
                <a:spcPts val="0"/>
              </a:spcBef>
              <a:buSzPts val="2400"/>
              <a:buFont typeface="Arial"/>
              <a:buChar char="●"/>
            </a:pPr>
            <a:r>
              <a:rPr lang="de-DE"/>
              <a:t>Ownership = Die Verantwortung, Ressourcen freizugeben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●"/>
            </a:pPr>
            <a:r>
              <a:rPr lang="de-DE"/>
              <a:t>Schwer zu bestimmen mit raw Pointers</a:t>
            </a:r>
          </a:p>
          <a:p>
            <a:endParaRPr lang="de-DE"/>
          </a:p>
          <a:p>
            <a:r>
              <a:rPr lang="de-DE"/>
              <a:t>Wann soll man auf einem Pointer </a:t>
            </a:r>
            <a:r>
              <a:rPr lang="de-D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</a:rPr>
              <a:t>delete</a:t>
            </a:r>
            <a:r>
              <a:rPr lang="de-DE"/>
              <a:t> aufrufen?</a:t>
            </a:r>
          </a:p>
          <a:p>
            <a:r>
              <a:rPr lang="de-DE"/>
              <a:t>Nein wenn</a:t>
            </a:r>
          </a:p>
          <a:p>
            <a:pPr marL="685800" indent="-457200">
              <a:buFont typeface="+mj-lt"/>
              <a:buAutoNum type="alphaLcParenR"/>
            </a:pPr>
            <a:r>
              <a:rPr lang="de-DE"/>
              <a:t>das entsprechende Objekt </a:t>
            </a:r>
            <a:r>
              <a:rPr lang="de-DE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</a:rPr>
              <a:t>static</a:t>
            </a:r>
            <a:r>
              <a:rPr lang="de-DE"/>
              <a:t> ist</a:t>
            </a:r>
          </a:p>
          <a:p>
            <a:pPr marL="685800" indent="-457200">
              <a:buFont typeface="+mj-lt"/>
              <a:buAutoNum type="alphaLcParenR"/>
            </a:pPr>
            <a:r>
              <a:rPr lang="de-DE"/>
              <a:t>das entsprechende Objekt schon gelöscht wurde</a:t>
            </a:r>
          </a:p>
          <a:p>
            <a:pPr marL="685800" indent="-457200">
              <a:buFont typeface="+mj-lt"/>
              <a:buAutoNum type="alphaLcParenR"/>
            </a:pPr>
            <a:r>
              <a:rPr lang="de-DE"/>
              <a:t>nicht meine Verantwortung ist (nicht der Owner)</a:t>
            </a:r>
          </a:p>
          <a:p>
            <a:pPr marL="685800" indent="-457200">
              <a:buFont typeface="+mj-lt"/>
              <a:buAutoNum type="alphaLcParenR"/>
            </a:pPr>
            <a:r>
              <a:rPr lang="de-DE"/>
              <a:t>das entsprechende Objekt von custom Allocator initialisiert wurde</a:t>
            </a:r>
          </a:p>
          <a:p>
            <a:pPr marL="685800" lvl="1" indent="0"/>
            <a:r>
              <a:rPr lang="de-DE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*en1 = Factory.create();</a:t>
            </a:r>
          </a:p>
          <a:p>
            <a:endParaRPr lang="de-DE"/>
          </a:p>
          <a:p>
            <a:pPr indent="-381000">
              <a:spcBef>
                <a:spcPts val="0"/>
              </a:spcBef>
              <a:buSzPts val="2400"/>
              <a:buFont typeface="Arial"/>
              <a:buChar char="●"/>
            </a:pPr>
            <a:r>
              <a:rPr lang="de-DE"/>
              <a:t>Probleme mit Pointers:</a:t>
            </a:r>
            <a:r>
              <a:rPr lang="de-DE">
                <a:sym typeface="Wingdings" pitchFamily="2" charset="2"/>
              </a:rPr>
              <a:t> flink</a:t>
            </a:r>
            <a:r>
              <a:rPr lang="de-DE"/>
              <a:t> zu schreiben, schwer zu warten</a:t>
            </a:r>
          </a:p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80A4-F495-BB4F-B071-2D839DF3A59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</a:t>
            </a:fld>
            <a:endParaRPr lang="de"/>
          </a:p>
        </p:txBody>
      </p:sp>
      <p:sp>
        <p:nvSpPr>
          <p:cNvPr id="5" name="Google Shape;143;p15">
            <a:extLst>
              <a:ext uri="{FF2B5EF4-FFF2-40B4-BE49-F238E27FC236}">
                <a16:creationId xmlns:a16="http://schemas.microsoft.com/office/drawing/2014/main" id="{17D4F19F-55CA-494A-8DC8-303A0C847B89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5036485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 algn="ctr"/>
            <a:r>
              <a:rPr lang="en-GB" sz="2800" b="1" dirty="0"/>
              <a:t>Zeiger – </a:t>
            </a:r>
            <a:r>
              <a:rPr lang="en-GB" sz="2800" b="1" dirty="0" err="1"/>
              <a:t>Nachteile</a:t>
            </a:r>
            <a:endParaRPr sz="2800"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3691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b="1" dirty="0">
                <a:solidFill>
                  <a:srgbClr val="841439"/>
                </a:solidFill>
              </a:rPr>
              <a:t>Speicherverwaltung:</a:t>
            </a:r>
            <a:r>
              <a:rPr lang="de" sz="2400" dirty="0"/>
              <a:t> explizit im Code, schwierig bei </a:t>
            </a:r>
            <a:r>
              <a:rPr lang="de" sz="2400" dirty="0" err="1"/>
              <a:t>sharing</a:t>
            </a:r>
            <a:endParaRPr sz="24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b="1" dirty="0">
                <a:solidFill>
                  <a:srgbClr val="841439"/>
                </a:solidFill>
              </a:rPr>
              <a:t>Ausnahmenbehandlung:</a:t>
            </a:r>
            <a:r>
              <a:rPr lang="de" sz="2400" dirty="0"/>
              <a:t> beeinflusst Speicherverwaltung.</a:t>
            </a:r>
            <a:endParaRPr sz="24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Macht und Verantwortung beim Programmierer</a:t>
            </a:r>
            <a:br>
              <a:rPr lang="de" sz="2400" dirty="0"/>
            </a:br>
            <a:r>
              <a:rPr lang="de" sz="2400" dirty="0"/>
              <a:t>	vs.</a:t>
            </a:r>
            <a:br>
              <a:rPr lang="de" sz="2400" dirty="0"/>
            </a:br>
            <a:r>
              <a:rPr lang="de" sz="2400" dirty="0"/>
              <a:t>Automatismus garantiert deterministisches Verhalten</a:t>
            </a:r>
          </a:p>
          <a:p>
            <a:pPr marL="666750" indent="0">
              <a:buSzPts val="2700"/>
            </a:pPr>
            <a:r>
              <a:rPr lang="en-GB" sz="3200" i="1" dirty="0">
                <a:solidFill>
                  <a:schemeClr val="accent2"/>
                </a:solidFill>
                <a:latin typeface="Segoe Print" panose="02000800000000000000" pitchFamily="2" charset="0"/>
              </a:rPr>
              <a:t>“Either the programmers or</a:t>
            </a:r>
            <a:br>
              <a:rPr lang="en-GB" sz="3200" i="1" dirty="0">
                <a:solidFill>
                  <a:schemeClr val="accent2"/>
                </a:solidFill>
                <a:latin typeface="Segoe Print" panose="02000800000000000000" pitchFamily="2" charset="0"/>
              </a:rPr>
            </a:br>
            <a:r>
              <a:rPr lang="en-GB" sz="3200" i="1" dirty="0">
                <a:solidFill>
                  <a:schemeClr val="accent2"/>
                </a:solidFill>
                <a:latin typeface="Segoe Print" panose="02000800000000000000" pitchFamily="2" charset="0"/>
              </a:rPr>
              <a:t> the pointers need to be smart”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3B98C-59A7-B042-8E8A-E3BE9B34F7E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6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82399C66-187D-860F-8366-EDC009B3D34F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3F84-40B9-6741-A498-9AF89F0A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Beispiel</a:t>
            </a:r>
            <a:r>
              <a:rPr lang="en-US" b="1" dirty="0"/>
              <a:t> – </a:t>
            </a:r>
            <a:r>
              <a:rPr lang="en-US" b="1" dirty="0" err="1"/>
              <a:t>Speicherverwaltung</a:t>
            </a:r>
            <a:r>
              <a:rPr lang="en-US" b="1" dirty="0"/>
              <a:t>: </a:t>
            </a:r>
            <a:r>
              <a:rPr lang="en-US" b="1" dirty="0" err="1"/>
              <a:t>Manuell</a:t>
            </a:r>
            <a:r>
              <a:rPr lang="en-US" b="1" dirty="0"/>
              <a:t> und Smart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F818-2496-994C-AB2A-CAE7E4B53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6" y="1334125"/>
            <a:ext cx="9093994" cy="4736891"/>
          </a:xfrm>
          <a:solidFill>
            <a:schemeClr val="bg1"/>
          </a:solidFill>
        </p:spPr>
        <p:txBody>
          <a:bodyPr numCol="2"/>
          <a:lstStyle/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functionMemLeak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r"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somthing bad happens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when arr goes out of scope </a:t>
            </a:r>
            <a:r>
              <a:rPr lang="en-RU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memory needs to be freed</a:t>
            </a:r>
            <a:endParaRPr lang="en-RU" sz="1400" b="1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delete[]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somthing bad happens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when vec goes out of scope memory is freed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functionVectorPointer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*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somthing bad happens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when vec goes out of scope </a:t>
            </a:r>
            <a:r>
              <a:rPr lang="en-RU" sz="14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memory is leaked</a:t>
            </a: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RU" sz="1400" b="1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ts val="1350"/>
              </a:lnSpc>
              <a:spcBef>
                <a:spcPts val="0"/>
              </a:spcBef>
            </a:pP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functionSmartPointer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RU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unique_ptr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 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make_unique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vector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&gt;&gt;(</a:t>
            </a:r>
            <a:r>
              <a:rPr lang="en-RU" sz="1400" b="1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dynamicSize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somthing bad happens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RU" sz="1400" b="1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RU" sz="1400" b="1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// when vec goes out of scope memory is freed automatically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ts val="1350"/>
              </a:lnSpc>
              <a:spcBef>
                <a:spcPts val="0"/>
              </a:spcBef>
            </a:pPr>
            <a:r>
              <a:rPr lang="en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RU" sz="1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84685-0268-2D4B-AE26-3D5FF29E11D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7</a:t>
            </a:fld>
            <a:endParaRPr lang="de"/>
          </a:p>
        </p:txBody>
      </p:sp>
      <p:sp>
        <p:nvSpPr>
          <p:cNvPr id="5" name="Google Shape;143;p15">
            <a:extLst>
              <a:ext uri="{FF2B5EF4-FFF2-40B4-BE49-F238E27FC236}">
                <a16:creationId xmlns:a16="http://schemas.microsoft.com/office/drawing/2014/main" id="{A992C8F1-79DA-397A-536A-BC1AD108F96D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2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OOP Grundbegriffe</a:t>
            </a:r>
            <a:endParaRPr b="1"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381000">
              <a:spcBef>
                <a:spcPts val="0"/>
              </a:spcBef>
              <a:buSzPts val="2400"/>
              <a:buFont typeface="Wingdings" pitchFamily="2" charset="2"/>
              <a:buChar char="ü"/>
            </a:pPr>
            <a:r>
              <a:rPr lang="de-DE" sz="2400" b="1" dirty="0">
                <a:solidFill>
                  <a:srgbClr val="841439"/>
                </a:solidFill>
              </a:rPr>
              <a:t>Kapselung:</a:t>
            </a:r>
            <a:r>
              <a:rPr lang="de-DE" sz="2400" dirty="0"/>
              <a:t> Gruppierung von Daten und Funktionen als Objekte. </a:t>
            </a:r>
          </a:p>
          <a:p>
            <a:pPr lvl="0" indent="-381000">
              <a:buSzPts val="2400"/>
              <a:buFont typeface="Wingdings" pitchFamily="2" charset="2"/>
              <a:buChar char="ü"/>
            </a:pPr>
            <a:r>
              <a:rPr lang="de-DE" sz="2400" b="1" dirty="0">
                <a:solidFill>
                  <a:srgbClr val="841439"/>
                </a:solidFill>
              </a:rPr>
              <a:t>Abstraktion:</a:t>
            </a:r>
            <a:r>
              <a:rPr lang="de-DE" sz="2400" dirty="0"/>
              <a:t> Klassen für Typen von ähnlichen Objekten. Trennung der Spezifikation eines Objekts von seiner Implementierung</a:t>
            </a:r>
          </a:p>
          <a:p>
            <a:pPr indent="-381000">
              <a:buSzPts val="2400"/>
              <a:buFont typeface="Wingdings" pitchFamily="2" charset="2"/>
              <a:buChar char="ü"/>
            </a:pPr>
            <a:r>
              <a:rPr lang="de-DE" sz="2400" b="1" dirty="0">
                <a:solidFill>
                  <a:srgbClr val="841439"/>
                </a:solidFill>
              </a:rPr>
              <a:t>Vererbung: </a:t>
            </a:r>
            <a:r>
              <a:rPr lang="de-DE" sz="2400" dirty="0"/>
              <a:t>Erlaubt Code zwischen verwandten Typen wiederzuverwenden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de-DE" sz="2400" b="1" dirty="0">
                <a:solidFill>
                  <a:srgbClr val="841439"/>
                </a:solidFill>
                <a:highlight>
                  <a:srgbClr val="C0C0C0"/>
                </a:highlight>
              </a:rPr>
              <a:t>Polymorphismus</a:t>
            </a:r>
            <a:r>
              <a:rPr lang="de-DE" sz="2400" b="1" dirty="0">
                <a:solidFill>
                  <a:srgbClr val="841439"/>
                </a:solidFill>
              </a:rPr>
              <a:t>:</a:t>
            </a:r>
            <a:r>
              <a:rPr lang="de-DE" sz="2400" dirty="0"/>
              <a:t> Ein Objekt kann von mehreren Typen sein. Abhängig von seinem Typ wird sein Verhalten zur Laufzeit bestimmt.</a:t>
            </a:r>
          </a:p>
        </p:txBody>
      </p:sp>
      <p:sp>
        <p:nvSpPr>
          <p:cNvPr id="247" name="Google Shape;247;p2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Objekte und Klassen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6AC8B-0A34-3D4C-A070-CC9D9EC92E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8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320266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Polymorphismus I</a:t>
            </a:r>
            <a:endParaRPr sz="2800" b="1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indent="-400050">
              <a:buSzPts val="2700"/>
              <a:buFont typeface="Arial"/>
              <a:buChar char="●"/>
            </a:pPr>
            <a:r>
              <a:rPr lang="en-GB" sz="2700" b="1" dirty="0" err="1">
                <a:solidFill>
                  <a:schemeClr val="accent2"/>
                </a:solidFill>
              </a:rPr>
              <a:t>Polymorphismus</a:t>
            </a:r>
            <a:r>
              <a:rPr lang="en-GB" sz="2700" b="1" dirty="0">
                <a:solidFill>
                  <a:schemeClr val="accent2"/>
                </a:solidFill>
              </a:rPr>
              <a:t> </a:t>
            </a:r>
            <a:r>
              <a:rPr lang="en-GB" sz="2700" dirty="0"/>
              <a:t>- </a:t>
            </a:r>
            <a:r>
              <a:rPr lang="en-GB" sz="2700" dirty="0" err="1"/>
              <a:t>griechische</a:t>
            </a:r>
            <a:r>
              <a:rPr lang="en-GB" sz="2700" dirty="0"/>
              <a:t> </a:t>
            </a:r>
            <a:r>
              <a:rPr lang="en-GB" sz="2700" dirty="0" err="1"/>
              <a:t>Bedeutung</a:t>
            </a:r>
            <a:r>
              <a:rPr lang="en-GB" sz="2700" dirty="0"/>
              <a:t>: "</a:t>
            </a:r>
            <a:r>
              <a:rPr lang="en-GB" sz="2700" dirty="0" err="1"/>
              <a:t>mehrere</a:t>
            </a:r>
            <a:r>
              <a:rPr lang="en-GB" sz="2700" dirty="0"/>
              <a:t> </a:t>
            </a:r>
            <a:r>
              <a:rPr lang="en-GB" sz="2700" dirty="0" err="1"/>
              <a:t>Formen</a:t>
            </a:r>
            <a:r>
              <a:rPr lang="en-GB" sz="2700" dirty="0"/>
              <a:t> </a:t>
            </a:r>
            <a:r>
              <a:rPr lang="en-GB" sz="2700" dirty="0" err="1"/>
              <a:t>haben</a:t>
            </a:r>
            <a:r>
              <a:rPr lang="en-GB" sz="2700" dirty="0"/>
              <a:t>".</a:t>
            </a:r>
          </a:p>
          <a:p>
            <a:pPr indent="-400050">
              <a:buSzPts val="2700"/>
              <a:buFont typeface="Arial"/>
              <a:buChar char="●"/>
            </a:pPr>
            <a:endParaRPr lang="en-GB"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b="1" dirty="0">
                <a:solidFill>
                  <a:srgbClr val="841439"/>
                </a:solidFill>
              </a:rPr>
              <a:t>Polymorphismus </a:t>
            </a:r>
            <a:r>
              <a:rPr lang="de" sz="2700" dirty="0"/>
              <a:t>ist die Fähigkeit einer Entität, abhängig von seinem Typ zu reagieren.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b="1" dirty="0">
                <a:solidFill>
                  <a:schemeClr val="accent2"/>
                </a:solidFill>
              </a:rPr>
              <a:t>Polymorphismus </a:t>
            </a:r>
            <a:r>
              <a:rPr lang="de" sz="2700" dirty="0"/>
              <a:t>erlaubt, verschiedene Entitäten zu derselben Nachricht (Methodenaufruf) unterschiedlich zu reagieren.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40C2E-2390-6847-8255-85FB23EBB7D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9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E4689649-87DB-9A0F-CFC5-BB9425B3F3A7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399AAC-BAAE-4314-AD6A-ADF324C2CB9A}"/>
</file>

<file path=customXml/itemProps2.xml><?xml version="1.0" encoding="utf-8"?>
<ds:datastoreItem xmlns:ds="http://schemas.openxmlformats.org/officeDocument/2006/customXml" ds:itemID="{55B1B0AC-5AB1-494F-8B69-EA5455B89C25}"/>
</file>

<file path=customXml/itemProps3.xml><?xml version="1.0" encoding="utf-8"?>
<ds:datastoreItem xmlns:ds="http://schemas.openxmlformats.org/officeDocument/2006/customXml" ds:itemID="{C59055D1-6A10-4E42-83AB-A805B9CE3B36}"/>
</file>

<file path=docProps/app.xml><?xml version="1.0" encoding="utf-8"?>
<Properties xmlns="http://schemas.openxmlformats.org/officeDocument/2006/extended-properties" xmlns:vt="http://schemas.openxmlformats.org/officeDocument/2006/docPropsVTypes">
  <TotalTime>13384</TotalTime>
  <Words>1565</Words>
  <Application>Microsoft Macintosh PowerPoint</Application>
  <PresentationFormat>On-screen Show (4:3)</PresentationFormat>
  <Paragraphs>260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Aharoni</vt:lpstr>
      <vt:lpstr>Arial</vt:lpstr>
      <vt:lpstr>Berlin Sans FB</vt:lpstr>
      <vt:lpstr>Bradley Hand ITC</vt:lpstr>
      <vt:lpstr>Courier New</vt:lpstr>
      <vt:lpstr>Noto Sans Symbols</vt:lpstr>
      <vt:lpstr>Segoe Print</vt:lpstr>
      <vt:lpstr>Wingdings</vt:lpstr>
      <vt:lpstr>msg systems</vt:lpstr>
      <vt:lpstr>PowerPoint Presentation</vt:lpstr>
      <vt:lpstr>Overview</vt:lpstr>
      <vt:lpstr>Smart Pointers</vt:lpstr>
      <vt:lpstr>Memory Leak</vt:lpstr>
      <vt:lpstr>Umgang mit Zeigern (Pointer)</vt:lpstr>
      <vt:lpstr>Zeiger – Nachteile</vt:lpstr>
      <vt:lpstr>Beispiel – Speicherverwaltung: Manuell und Smart</vt:lpstr>
      <vt:lpstr>OOP Grundbegriffe</vt:lpstr>
      <vt:lpstr>Polymorphismus I</vt:lpstr>
      <vt:lpstr>Polymorphismus II</vt:lpstr>
      <vt:lpstr>Beispiel – Tier-Klassen-Demo</vt:lpstr>
      <vt:lpstr>Statische Bindung</vt:lpstr>
      <vt:lpstr>Dynamische Bindung I</vt:lpstr>
      <vt:lpstr>Dynamische Bindung II</vt:lpstr>
      <vt:lpstr>Virtuelle Methoden </vt:lpstr>
      <vt:lpstr>Virtuelle Methoden – Mechanismus I</vt:lpstr>
      <vt:lpstr>Virtuelle Methoden – Mechanismus II</vt:lpstr>
      <vt:lpstr>Virtuelle Methoden – Mechanismus III</vt:lpstr>
      <vt:lpstr>Virtuelle Methoden – Mechanismus IV</vt:lpstr>
      <vt:lpstr>Virtuelle Methoden – Mechanismus V</vt:lpstr>
      <vt:lpstr>Virtuelle Methoden – Mechanismus VI</vt:lpstr>
      <vt:lpstr>Konstruktoren</vt:lpstr>
      <vt:lpstr>Virtuelle Destruktoren I</vt:lpstr>
      <vt:lpstr>Virtuelle Destruktoren II</vt:lpstr>
      <vt:lpstr>Rein virtuelle Methoden </vt:lpstr>
      <vt:lpstr>Abstrakte Klassen</vt:lpstr>
      <vt:lpstr>Beispiel - Abstrakte Klassen in UML</vt:lpstr>
      <vt:lpstr>Anwendungsarchitektur</vt:lpstr>
      <vt:lpstr>Anwendungs-Architektur</vt:lpstr>
      <vt:lpstr>Schichtenarchitektur I</vt:lpstr>
      <vt:lpstr>Schichtenarchitektur II</vt:lpstr>
      <vt:lpstr>Three-Tier Architektur - Beispiel I</vt:lpstr>
      <vt:lpstr>Three-Tier Architektur - Beispiel II</vt:lpstr>
      <vt:lpstr>Three-Tier Architektur - Beispiel IV</vt:lpstr>
      <vt:lpstr>Fragen und Antworten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Knoll</cp:lastModifiedBy>
  <cp:revision>134</cp:revision>
  <cp:lastPrinted>2021-04-06T08:48:39Z</cp:lastPrinted>
  <dcterms:modified xsi:type="dcterms:W3CDTF">2023-04-11T16:38:12Z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