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3" r:id="rId15"/>
    <p:sldId id="275" r:id="rId16"/>
    <p:sldId id="276" r:id="rId17"/>
    <p:sldId id="279" r:id="rId18"/>
    <p:sldId id="280" r:id="rId19"/>
    <p:sldId id="262" r:id="rId20"/>
    <p:sldId id="263" r:id="rId21"/>
    <p:sldId id="264" r:id="rId22"/>
    <p:sldId id="265" r:id="rId23"/>
    <p:sldId id="266" r:id="rId24"/>
    <p:sldId id="277" r:id="rId25"/>
    <p:sldId id="281" r:id="rId26"/>
    <p:sldId id="278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3" autoAdjust="0"/>
    <p:restoredTop sz="94660"/>
  </p:normalViewPr>
  <p:slideViewPr>
    <p:cSldViewPr>
      <p:cViewPr varScale="1">
        <p:scale>
          <a:sx n="75" d="100"/>
          <a:sy n="75" d="100"/>
        </p:scale>
        <p:origin x="-12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1256954-09F2-4987-990C-BD0D3959BAEA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4FF75D-968C-46F2-907A-8FEA9775FC3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6954-09F2-4987-990C-BD0D3959BAEA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F75D-968C-46F2-907A-8FEA9775F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6954-09F2-4987-990C-BD0D3959BAEA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F75D-968C-46F2-907A-8FEA9775F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1256954-09F2-4987-990C-BD0D3959BAEA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4FF75D-968C-46F2-907A-8FEA9775FC3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1256954-09F2-4987-990C-BD0D3959BAEA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4FF75D-968C-46F2-907A-8FEA9775FC3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6954-09F2-4987-990C-BD0D3959BAEA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F75D-968C-46F2-907A-8FEA9775FC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6954-09F2-4987-990C-BD0D3959BAEA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F75D-968C-46F2-907A-8FEA9775FC3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1256954-09F2-4987-990C-BD0D3959BAEA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4FF75D-968C-46F2-907A-8FEA9775FC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6954-09F2-4987-990C-BD0D3959BAEA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F75D-968C-46F2-907A-8FEA9775F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1256954-09F2-4987-990C-BD0D3959BAEA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4FF75D-968C-46F2-907A-8FEA9775FC3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1256954-09F2-4987-990C-BD0D3959BAEA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4FF75D-968C-46F2-907A-8FEA9775FC3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1256954-09F2-4987-990C-BD0D3959BAEA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4FF75D-968C-46F2-907A-8FEA9775FC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gl.org/documentation/glsl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x98tx3cf.aspx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lew.sourceforge.net/" TargetMode="External"/><Relationship Id="rId2" Type="http://schemas.openxmlformats.org/officeDocument/2006/relationships/hyperlink" Target="http://www.glfw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ourcetreeapp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princeton.edu/~gewang/projects/darth/stuff/quat_faq.html#Q1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Primul</a:t>
            </a:r>
            <a:r>
              <a:rPr lang="en-US" dirty="0" smtClean="0"/>
              <a:t>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Introducere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26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Host interface-&gt; </a:t>
            </a:r>
            <a:r>
              <a:rPr lang="en-US" dirty="0" err="1" smtClean="0"/>
              <a:t>interfata</a:t>
            </a:r>
            <a:r>
              <a:rPr lang="en-US" dirty="0" smtClean="0"/>
              <a:t> de </a:t>
            </a:r>
            <a:r>
              <a:rPr lang="en-US" dirty="0" err="1" smtClean="0"/>
              <a:t>comunicare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CPU </a:t>
            </a:r>
            <a:r>
              <a:rPr lang="en-US" dirty="0" err="1" smtClean="0"/>
              <a:t>si</a:t>
            </a:r>
            <a:r>
              <a:rPr lang="en-US" dirty="0" smtClean="0"/>
              <a:t> GPU</a:t>
            </a:r>
          </a:p>
          <a:p>
            <a:r>
              <a:rPr lang="en-US" dirty="0" err="1" smtClean="0"/>
              <a:t>Primeste</a:t>
            </a:r>
            <a:r>
              <a:rPr lang="en-US" dirty="0" smtClean="0"/>
              <a:t> </a:t>
            </a:r>
            <a:r>
              <a:rPr lang="en-US" dirty="0" err="1" smtClean="0"/>
              <a:t>comenzi</a:t>
            </a:r>
            <a:r>
              <a:rPr lang="en-US" dirty="0" smtClean="0"/>
              <a:t> de la CPU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informatii</a:t>
            </a:r>
            <a:r>
              <a:rPr lang="en-US" dirty="0" smtClean="0"/>
              <a:t> </a:t>
            </a:r>
            <a:r>
              <a:rPr lang="en-US" dirty="0" err="1" smtClean="0"/>
              <a:t>geometrice</a:t>
            </a:r>
            <a:r>
              <a:rPr lang="en-US" dirty="0" smtClean="0"/>
              <a:t> din </a:t>
            </a:r>
            <a:r>
              <a:rPr lang="en-US" dirty="0" err="1" smtClean="0"/>
              <a:t>memoria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r>
              <a:rPr lang="en-US" dirty="0" smtClean="0"/>
              <a:t>Output -&gt; un stream de vertex in object space cu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informatiile</a:t>
            </a:r>
            <a:r>
              <a:rPr lang="en-US" dirty="0" smtClean="0"/>
              <a:t> </a:t>
            </a:r>
            <a:r>
              <a:rPr lang="en-US" dirty="0" err="1" smtClean="0"/>
              <a:t>asociate</a:t>
            </a:r>
            <a:r>
              <a:rPr lang="en-US" dirty="0" smtClean="0"/>
              <a:t> (</a:t>
            </a:r>
            <a:r>
              <a:rPr lang="en-US" dirty="0" err="1" smtClean="0"/>
              <a:t>normale</a:t>
            </a:r>
            <a:r>
              <a:rPr lang="en-US" dirty="0" smtClean="0"/>
              <a:t>, </a:t>
            </a:r>
            <a:r>
              <a:rPr lang="en-US" dirty="0" err="1" smtClean="0"/>
              <a:t>coordonate</a:t>
            </a:r>
            <a:r>
              <a:rPr lang="en-US" dirty="0" smtClean="0"/>
              <a:t> </a:t>
            </a:r>
            <a:r>
              <a:rPr lang="en-US" dirty="0" err="1" smtClean="0"/>
              <a:t>textura</a:t>
            </a:r>
            <a:r>
              <a:rPr lang="en-US" dirty="0" smtClean="0"/>
              <a:t>, vertex color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09600" y="4724400"/>
            <a:ext cx="7200901" cy="863600"/>
            <a:chOff x="748" y="1616"/>
            <a:chExt cx="4536" cy="544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48" y="1616"/>
              <a:ext cx="726" cy="5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/>
                <a:t>host</a:t>
              </a:r>
            </a:p>
            <a:p>
              <a:pPr eaLnBrk="0" hangingPunct="0"/>
              <a:r>
                <a:rPr lang="en-US"/>
                <a:t>interface</a:t>
              </a:r>
              <a:endParaRPr lang="el-GR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701" y="1616"/>
              <a:ext cx="726" cy="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/>
                <a:t>vertex</a:t>
              </a:r>
            </a:p>
            <a:p>
              <a:pPr eaLnBrk="0" hangingPunct="0"/>
              <a:r>
                <a:rPr lang="en-US"/>
                <a:t>processing</a:t>
              </a:r>
              <a:endParaRPr lang="el-GR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653" y="1616"/>
              <a:ext cx="726" cy="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/>
                <a:t>triangle</a:t>
              </a:r>
            </a:p>
            <a:p>
              <a:pPr eaLnBrk="0" hangingPunct="0"/>
              <a:r>
                <a:rPr lang="en-US"/>
                <a:t>setup</a:t>
              </a:r>
              <a:endParaRPr lang="el-GR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606" y="1616"/>
              <a:ext cx="726" cy="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/>
                <a:t>pixel</a:t>
              </a:r>
            </a:p>
            <a:p>
              <a:pPr eaLnBrk="0" hangingPunct="0"/>
              <a:r>
                <a:rPr lang="en-US"/>
                <a:t> processing </a:t>
              </a:r>
              <a:endParaRPr lang="el-GR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558" y="1616"/>
              <a:ext cx="726" cy="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/>
                <a:t>memory</a:t>
              </a:r>
            </a:p>
            <a:p>
              <a:pPr eaLnBrk="0" hangingPunct="0"/>
              <a:r>
                <a:rPr lang="en-US"/>
                <a:t>interface</a:t>
              </a:r>
              <a:endParaRPr lang="el-GR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474" y="188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426" y="188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3379" y="188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332" y="188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232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GPU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657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Vertex Processing:</a:t>
            </a:r>
          </a:p>
          <a:p>
            <a:r>
              <a:rPr lang="en-US" dirty="0" smtClean="0"/>
              <a:t>Input: stream-</a:t>
            </a:r>
            <a:r>
              <a:rPr lang="en-US" dirty="0" err="1" smtClean="0"/>
              <a:t>ul</a:t>
            </a:r>
            <a:r>
              <a:rPr lang="en-US" dirty="0" smtClean="0"/>
              <a:t> de date din host interface</a:t>
            </a:r>
          </a:p>
          <a:p>
            <a:r>
              <a:rPr lang="en-US" dirty="0" smtClean="0"/>
              <a:t>Output: stream-</a:t>
            </a:r>
            <a:r>
              <a:rPr lang="en-US" dirty="0" err="1" smtClean="0"/>
              <a:t>ul</a:t>
            </a:r>
            <a:r>
              <a:rPr lang="en-US" dirty="0" smtClean="0"/>
              <a:t> de date </a:t>
            </a:r>
            <a:r>
              <a:rPr lang="en-US" dirty="0" err="1" smtClean="0"/>
              <a:t>transpus</a:t>
            </a:r>
            <a:r>
              <a:rPr lang="en-US" dirty="0" smtClean="0"/>
              <a:t> in screen space</a:t>
            </a:r>
          </a:p>
          <a:p>
            <a:r>
              <a:rPr lang="en-US" dirty="0" err="1" smtClean="0"/>
              <a:t>Poate</a:t>
            </a:r>
            <a:r>
              <a:rPr lang="en-US" dirty="0" smtClean="0"/>
              <a:t> fi o </a:t>
            </a:r>
            <a:r>
              <a:rPr lang="en-US" dirty="0" err="1" smtClean="0"/>
              <a:t>simpla</a:t>
            </a:r>
            <a:r>
              <a:rPr lang="en-US" dirty="0" smtClean="0"/>
              <a:t> </a:t>
            </a:r>
            <a:r>
              <a:rPr lang="en-US" dirty="0" err="1" smtClean="0"/>
              <a:t>transformare</a:t>
            </a:r>
            <a:r>
              <a:rPr lang="en-US" dirty="0" smtClean="0"/>
              <a:t> </a:t>
            </a:r>
            <a:r>
              <a:rPr lang="en-US" dirty="0" err="1" smtClean="0"/>
              <a:t>liniara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un program </a:t>
            </a:r>
            <a:r>
              <a:rPr lang="en-US" dirty="0" err="1" smtClean="0"/>
              <a:t>mai</a:t>
            </a:r>
            <a:r>
              <a:rPr lang="en-US" dirty="0" smtClean="0"/>
              <a:t> complex</a:t>
            </a:r>
          </a:p>
          <a:p>
            <a:r>
              <a:rPr lang="en-US" dirty="0" err="1" smtClean="0"/>
              <a:t>Normalele</a:t>
            </a:r>
            <a:r>
              <a:rPr lang="en-US" dirty="0" smtClean="0"/>
              <a:t>, </a:t>
            </a:r>
            <a:r>
              <a:rPr lang="en-US" dirty="0" err="1" smtClean="0"/>
              <a:t>coordonatele</a:t>
            </a:r>
            <a:r>
              <a:rPr lang="en-US" dirty="0" smtClean="0"/>
              <a:t> de </a:t>
            </a:r>
            <a:r>
              <a:rPr lang="en-US" dirty="0" err="1" smtClean="0"/>
              <a:t>texturare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transformate</a:t>
            </a:r>
            <a:endParaRPr lang="en-US" dirty="0" smtClean="0"/>
          </a:p>
          <a:p>
            <a:r>
              <a:rPr lang="en-US" dirty="0" smtClean="0"/>
              <a:t>Nu se </a:t>
            </a:r>
            <a:r>
              <a:rPr lang="en-US" dirty="0" err="1" smtClean="0"/>
              <a:t>creeaza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se </a:t>
            </a:r>
            <a:r>
              <a:rPr lang="en-US" dirty="0" err="1" smtClean="0"/>
              <a:t>sterg</a:t>
            </a:r>
            <a:r>
              <a:rPr lang="en-US" dirty="0" smtClean="0"/>
              <a:t> </a:t>
            </a:r>
            <a:r>
              <a:rPr lang="en-US" dirty="0" err="1" smtClean="0"/>
              <a:t>vertecsi</a:t>
            </a:r>
            <a:r>
              <a:rPr lang="en-US" dirty="0" smtClean="0"/>
              <a:t> (</a:t>
            </a:r>
            <a:r>
              <a:rPr lang="en-US" dirty="0" err="1" smtClean="0"/>
              <a:t>mapare</a:t>
            </a:r>
            <a:r>
              <a:rPr lang="en-US" dirty="0" smtClean="0"/>
              <a:t> 1:1)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85799" y="5410200"/>
            <a:ext cx="7200901" cy="863600"/>
            <a:chOff x="748" y="1616"/>
            <a:chExt cx="4536" cy="544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48" y="1616"/>
              <a:ext cx="726" cy="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/>
                <a:t>host</a:t>
              </a:r>
            </a:p>
            <a:p>
              <a:pPr eaLnBrk="0" hangingPunct="0"/>
              <a:r>
                <a:rPr lang="en-US"/>
                <a:t>interface</a:t>
              </a:r>
              <a:endParaRPr lang="el-GR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701" y="1616"/>
              <a:ext cx="726" cy="5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/>
                <a:t>vertex</a:t>
              </a:r>
            </a:p>
            <a:p>
              <a:pPr eaLnBrk="0" hangingPunct="0"/>
              <a:r>
                <a:rPr lang="en-US"/>
                <a:t>processing</a:t>
              </a:r>
              <a:endParaRPr lang="el-GR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653" y="1616"/>
              <a:ext cx="726" cy="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/>
                <a:t>triangle</a:t>
              </a:r>
            </a:p>
            <a:p>
              <a:pPr eaLnBrk="0" hangingPunct="0"/>
              <a:r>
                <a:rPr lang="en-US"/>
                <a:t>setup</a:t>
              </a:r>
              <a:endParaRPr lang="el-GR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606" y="1616"/>
              <a:ext cx="726" cy="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/>
                <a:t>pixel</a:t>
              </a:r>
            </a:p>
            <a:p>
              <a:pPr eaLnBrk="0" hangingPunct="0"/>
              <a:r>
                <a:rPr lang="en-US"/>
                <a:t> processing </a:t>
              </a:r>
              <a:endParaRPr lang="el-GR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558" y="1616"/>
              <a:ext cx="726" cy="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/>
                <a:t>memory</a:t>
              </a:r>
            </a:p>
            <a:p>
              <a:pPr eaLnBrk="0" hangingPunct="0"/>
              <a:r>
                <a:rPr lang="en-US"/>
                <a:t>interface</a:t>
              </a:r>
              <a:endParaRPr lang="el-GR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474" y="188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426" y="188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3379" y="188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332" y="188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097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GPU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rasterizeaza</a:t>
            </a:r>
            <a:r>
              <a:rPr lang="en-US" dirty="0" smtClean="0"/>
              <a:t> </a:t>
            </a:r>
            <a:r>
              <a:rPr lang="en-US" dirty="0" err="1" smtClean="0"/>
              <a:t>informatia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Input: </a:t>
            </a:r>
            <a:r>
              <a:rPr lang="en-US" dirty="0" err="1" smtClean="0"/>
              <a:t>fluxul</a:t>
            </a:r>
            <a:r>
              <a:rPr lang="en-US" dirty="0" smtClean="0"/>
              <a:t> de date in screen-space</a:t>
            </a:r>
          </a:p>
          <a:p>
            <a:r>
              <a:rPr lang="en-US" dirty="0" smtClean="0"/>
              <a:t>Output: </a:t>
            </a:r>
            <a:r>
              <a:rPr lang="en-US" dirty="0" err="1" smtClean="0"/>
              <a:t>Pixeli</a:t>
            </a:r>
            <a:endParaRPr lang="en-US" dirty="0" smtClean="0"/>
          </a:p>
          <a:p>
            <a:r>
              <a:rPr lang="en-US" dirty="0" err="1" smtClean="0"/>
              <a:t>Inainte</a:t>
            </a:r>
            <a:r>
              <a:rPr lang="en-US" dirty="0" smtClean="0"/>
              <a:t> de </a:t>
            </a:r>
            <a:r>
              <a:rPr lang="en-US" dirty="0" err="1" smtClean="0"/>
              <a:t>rasterizare</a:t>
            </a:r>
            <a:r>
              <a:rPr lang="en-US" dirty="0" smtClean="0"/>
              <a:t>, </a:t>
            </a:r>
            <a:r>
              <a:rPr lang="en-US" dirty="0" err="1" smtClean="0"/>
              <a:t>triughiurile</a:t>
            </a:r>
            <a:r>
              <a:rPr lang="en-US" dirty="0" smtClean="0"/>
              <a:t> care “nu se </a:t>
            </a:r>
            <a:r>
              <a:rPr lang="en-US" dirty="0" err="1" smtClean="0"/>
              <a:t>vad</a:t>
            </a:r>
            <a:r>
              <a:rPr lang="en-US" dirty="0" smtClean="0"/>
              <a:t>”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rejectate</a:t>
            </a:r>
            <a:r>
              <a:rPr lang="en-US" dirty="0" smtClean="0"/>
              <a:t> (</a:t>
            </a:r>
            <a:r>
              <a:rPr lang="en-US" dirty="0" err="1" smtClean="0"/>
              <a:t>backface</a:t>
            </a:r>
            <a:r>
              <a:rPr lang="en-US" dirty="0" smtClean="0"/>
              <a:t> , nu </a:t>
            </a:r>
            <a:r>
              <a:rPr lang="en-US" dirty="0" err="1" smtClean="0"/>
              <a:t>sunt</a:t>
            </a:r>
            <a:r>
              <a:rPr lang="en-US" dirty="0" smtClean="0"/>
              <a:t> in </a:t>
            </a:r>
            <a:r>
              <a:rPr lang="en-US" dirty="0" err="1" smtClean="0"/>
              <a:t>frustrum</a:t>
            </a:r>
            <a:r>
              <a:rPr lang="en-US" dirty="0" smtClean="0"/>
              <a:t>)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09600" y="5410200"/>
            <a:ext cx="7200901" cy="863600"/>
            <a:chOff x="748" y="1616"/>
            <a:chExt cx="4536" cy="544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48" y="1616"/>
              <a:ext cx="726" cy="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/>
                <a:t>host</a:t>
              </a:r>
            </a:p>
            <a:p>
              <a:pPr eaLnBrk="0" hangingPunct="0"/>
              <a:r>
                <a:rPr lang="en-US"/>
                <a:t>interface</a:t>
              </a:r>
              <a:endParaRPr lang="el-GR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701" y="1616"/>
              <a:ext cx="726" cy="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/>
                <a:t>vertex</a:t>
              </a:r>
            </a:p>
            <a:p>
              <a:pPr eaLnBrk="0" hangingPunct="0"/>
              <a:r>
                <a:rPr lang="en-US"/>
                <a:t>processing</a:t>
              </a:r>
              <a:endParaRPr lang="el-GR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653" y="1616"/>
              <a:ext cx="726" cy="5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/>
                <a:t>triangle</a:t>
              </a:r>
            </a:p>
            <a:p>
              <a:pPr eaLnBrk="0" hangingPunct="0"/>
              <a:r>
                <a:rPr lang="en-US"/>
                <a:t>setup</a:t>
              </a:r>
              <a:endParaRPr lang="el-GR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606" y="1616"/>
              <a:ext cx="726" cy="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/>
                <a:t>pixel</a:t>
              </a:r>
            </a:p>
            <a:p>
              <a:pPr eaLnBrk="0" hangingPunct="0"/>
              <a:r>
                <a:rPr lang="en-US"/>
                <a:t> processing </a:t>
              </a:r>
              <a:endParaRPr lang="el-GR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558" y="1616"/>
              <a:ext cx="726" cy="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/>
                <a:t>memory</a:t>
              </a:r>
            </a:p>
            <a:p>
              <a:pPr eaLnBrk="0" hangingPunct="0"/>
              <a:r>
                <a:rPr lang="en-US"/>
                <a:t>interface</a:t>
              </a:r>
              <a:endParaRPr lang="el-GR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474" y="188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426" y="188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3379" y="188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332" y="188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413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GPU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 fragment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generat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numai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centrul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inauntrul</a:t>
            </a:r>
            <a:r>
              <a:rPr lang="en-US" dirty="0" smtClean="0"/>
              <a:t> </a:t>
            </a:r>
            <a:r>
              <a:rPr lang="en-US" dirty="0" err="1" smtClean="0"/>
              <a:t>triunghiului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Fiecare</a:t>
            </a:r>
            <a:r>
              <a:rPr lang="en-US" dirty="0" smtClean="0"/>
              <a:t> fragment </a:t>
            </a:r>
            <a:r>
              <a:rPr lang="en-US" dirty="0" err="1" smtClean="0"/>
              <a:t>generat</a:t>
            </a:r>
            <a:r>
              <a:rPr lang="en-US" dirty="0" smtClean="0"/>
              <a:t> are </a:t>
            </a:r>
            <a:r>
              <a:rPr lang="en-US" dirty="0" err="1" smtClean="0"/>
              <a:t>atributele</a:t>
            </a:r>
            <a:r>
              <a:rPr lang="en-US" dirty="0" smtClean="0"/>
              <a:t> calculate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interpolare</a:t>
            </a:r>
            <a:r>
              <a:rPr lang="en-US" dirty="0" smtClean="0"/>
              <a:t> (</a:t>
            </a:r>
            <a:r>
              <a:rPr lang="en-US" dirty="0" err="1" smtClean="0"/>
              <a:t>biliniara</a:t>
            </a:r>
            <a:r>
              <a:rPr lang="en-US" dirty="0" smtClean="0"/>
              <a:t>) a </a:t>
            </a:r>
            <a:r>
              <a:rPr lang="en-US" dirty="0" err="1" smtClean="0"/>
              <a:t>celor</a:t>
            </a:r>
            <a:r>
              <a:rPr lang="en-US" dirty="0" smtClean="0"/>
              <a:t> 3 </a:t>
            </a:r>
            <a:r>
              <a:rPr lang="en-US" dirty="0" err="1" smtClean="0"/>
              <a:t>vertecsi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formeaza</a:t>
            </a:r>
            <a:r>
              <a:rPr lang="en-US" dirty="0" smtClean="0"/>
              <a:t> </a:t>
            </a:r>
            <a:r>
              <a:rPr lang="en-US" dirty="0" err="1" smtClean="0"/>
              <a:t>triunghiul</a:t>
            </a:r>
            <a:endParaRPr lang="en-US" dirty="0" smtClean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09600" y="5410200"/>
            <a:ext cx="7200901" cy="863600"/>
            <a:chOff x="748" y="1616"/>
            <a:chExt cx="4536" cy="544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48" y="1616"/>
              <a:ext cx="726" cy="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/>
                <a:t>host</a:t>
              </a:r>
            </a:p>
            <a:p>
              <a:pPr eaLnBrk="0" hangingPunct="0"/>
              <a:r>
                <a:rPr lang="en-US"/>
                <a:t>interface</a:t>
              </a:r>
              <a:endParaRPr lang="el-GR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701" y="1616"/>
              <a:ext cx="726" cy="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/>
                <a:t>vertex</a:t>
              </a:r>
            </a:p>
            <a:p>
              <a:pPr eaLnBrk="0" hangingPunct="0"/>
              <a:r>
                <a:rPr lang="en-US"/>
                <a:t>processing</a:t>
              </a:r>
              <a:endParaRPr lang="el-GR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653" y="1616"/>
              <a:ext cx="726" cy="5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/>
                <a:t>triangle</a:t>
              </a:r>
            </a:p>
            <a:p>
              <a:pPr eaLnBrk="0" hangingPunct="0"/>
              <a:r>
                <a:rPr lang="en-US"/>
                <a:t>setup</a:t>
              </a:r>
              <a:endParaRPr lang="el-GR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606" y="1616"/>
              <a:ext cx="726" cy="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/>
                <a:t>pixel</a:t>
              </a:r>
            </a:p>
            <a:p>
              <a:pPr eaLnBrk="0" hangingPunct="0"/>
              <a:r>
                <a:rPr lang="en-US"/>
                <a:t> processing </a:t>
              </a:r>
              <a:endParaRPr lang="el-GR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558" y="1616"/>
              <a:ext cx="726" cy="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/>
                <a:t>memory</a:t>
              </a:r>
            </a:p>
            <a:p>
              <a:pPr eaLnBrk="0" hangingPunct="0"/>
              <a:r>
                <a:rPr lang="en-US"/>
                <a:t>interface</a:t>
              </a:r>
              <a:endParaRPr lang="el-GR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474" y="188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426" y="188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3379" y="188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332" y="188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6248400" y="2068169"/>
            <a:ext cx="1225551" cy="1152525"/>
            <a:chOff x="1882" y="2024"/>
            <a:chExt cx="772" cy="726"/>
          </a:xfrm>
        </p:grpSpPr>
        <p:sp>
          <p:nvSpPr>
            <p:cNvPr id="15" name="Line 21"/>
            <p:cNvSpPr>
              <a:spLocks noChangeShapeType="1"/>
            </p:cNvSpPr>
            <p:nvPr/>
          </p:nvSpPr>
          <p:spPr bwMode="auto">
            <a:xfrm flipH="1">
              <a:off x="1882" y="2024"/>
              <a:ext cx="363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2245" y="2024"/>
              <a:ext cx="409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1882" y="2432"/>
              <a:ext cx="77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608" y="2704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472" y="2658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563" y="2658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517" y="2658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472" y="2614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427" y="2614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381" y="2614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563" y="2614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517" y="2614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335" y="2568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2290" y="2568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244" y="2568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2472" y="2568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427" y="2568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2381" y="2568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2517" y="2568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2199" y="252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2154" y="252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2335" y="252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2290" y="252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2244" y="252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2472" y="252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2427" y="252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2381" y="252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2517" y="252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064" y="247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019" y="247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199" y="247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2154" y="247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2108" y="247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2335" y="247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2290" y="247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2244" y="247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2472" y="247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2427" y="247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2381" y="247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1928" y="243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2064" y="243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2019" y="243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1973" y="243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2199" y="243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2154" y="243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2108" y="243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335" y="243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2290" y="243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2244" y="243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2427" y="243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2381" y="2433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1928" y="238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1883" y="238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064" y="238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019" y="238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1973" y="238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2199" y="238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2154" y="238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2108" y="238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2335" y="238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2290" y="238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2244" y="238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2427" y="238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2381" y="2387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928" y="234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2064" y="234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2019" y="234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1973" y="234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2199" y="234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2154" y="234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2108" y="234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2335" y="234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2290" y="234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2244" y="234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2381" y="234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2064" y="229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2019" y="229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1973" y="229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2199" y="229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2154" y="229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2108" y="229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2335" y="229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2290" y="229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2244" y="229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99" name="Rectangle 98"/>
            <p:cNvSpPr>
              <a:spLocks noChangeArrowheads="1"/>
            </p:cNvSpPr>
            <p:nvPr/>
          </p:nvSpPr>
          <p:spPr bwMode="auto">
            <a:xfrm>
              <a:off x="2381" y="229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2064" y="225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2019" y="225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2199" y="225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2154" y="225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2108" y="225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2335" y="225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2290" y="225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2244" y="2251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2064" y="220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2199" y="220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2154" y="220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2108" y="220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auto">
            <a:xfrm>
              <a:off x="2335" y="220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2290" y="220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auto">
            <a:xfrm>
              <a:off x="2244" y="2205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2199" y="2160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auto">
            <a:xfrm>
              <a:off x="2154" y="2160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2108" y="2160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auto">
            <a:xfrm>
              <a:off x="2290" y="2160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auto">
            <a:xfrm>
              <a:off x="2244" y="2160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auto">
            <a:xfrm>
              <a:off x="2199" y="2114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auto">
            <a:xfrm>
              <a:off x="2154" y="2114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auto">
            <a:xfrm>
              <a:off x="2244" y="2114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auto">
            <a:xfrm>
              <a:off x="2199" y="2070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auto">
            <a:xfrm>
              <a:off x="2244" y="2070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auto">
            <a:xfrm>
              <a:off x="2199" y="2024"/>
              <a:ext cx="46" cy="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/>
            </a:p>
          </p:txBody>
        </p:sp>
      </p:grpSp>
      <p:grpSp>
        <p:nvGrpSpPr>
          <p:cNvPr id="126" name="Group 125"/>
          <p:cNvGrpSpPr>
            <a:grpSpLocks/>
          </p:cNvGrpSpPr>
          <p:nvPr/>
        </p:nvGrpSpPr>
        <p:grpSpPr bwMode="auto">
          <a:xfrm>
            <a:off x="6315098" y="4114800"/>
            <a:ext cx="1225551" cy="1152525"/>
            <a:chOff x="793" y="2024"/>
            <a:chExt cx="772" cy="726"/>
          </a:xfrm>
        </p:grpSpPr>
        <p:sp>
          <p:nvSpPr>
            <p:cNvPr id="127" name="Line 15"/>
            <p:cNvSpPr>
              <a:spLocks noChangeShapeType="1"/>
            </p:cNvSpPr>
            <p:nvPr/>
          </p:nvSpPr>
          <p:spPr bwMode="auto">
            <a:xfrm flipH="1">
              <a:off x="793" y="2024"/>
              <a:ext cx="363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8" name="Line 16"/>
            <p:cNvSpPr>
              <a:spLocks noChangeShapeType="1"/>
            </p:cNvSpPr>
            <p:nvPr/>
          </p:nvSpPr>
          <p:spPr bwMode="auto">
            <a:xfrm>
              <a:off x="1156" y="2024"/>
              <a:ext cx="409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9" name="Line 17"/>
            <p:cNvSpPr>
              <a:spLocks noChangeShapeType="1"/>
            </p:cNvSpPr>
            <p:nvPr/>
          </p:nvSpPr>
          <p:spPr bwMode="auto">
            <a:xfrm>
              <a:off x="793" y="2432"/>
              <a:ext cx="77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0" name="Line 18"/>
            <p:cNvSpPr>
              <a:spLocks noChangeShapeType="1"/>
            </p:cNvSpPr>
            <p:nvPr/>
          </p:nvSpPr>
          <p:spPr bwMode="auto">
            <a:xfrm flipV="1">
              <a:off x="793" y="2341"/>
              <a:ext cx="318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1" name="Line 19"/>
            <p:cNvSpPr>
              <a:spLocks noChangeShapeType="1"/>
            </p:cNvSpPr>
            <p:nvPr/>
          </p:nvSpPr>
          <p:spPr bwMode="auto">
            <a:xfrm flipH="1">
              <a:off x="1111" y="2024"/>
              <a:ext cx="45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2" name="Line 20"/>
            <p:cNvSpPr>
              <a:spLocks noChangeShapeType="1"/>
            </p:cNvSpPr>
            <p:nvPr/>
          </p:nvSpPr>
          <p:spPr bwMode="auto">
            <a:xfrm flipH="1" flipV="1">
              <a:off x="1111" y="2341"/>
              <a:ext cx="454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399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GPU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Fiecare</a:t>
            </a:r>
            <a:r>
              <a:rPr lang="en-US" dirty="0" smtClean="0"/>
              <a:t> fragment </a:t>
            </a:r>
            <a:r>
              <a:rPr lang="en-US" dirty="0"/>
              <a:t>s</a:t>
            </a:r>
            <a:r>
              <a:rPr lang="en-US" dirty="0" smtClean="0"/>
              <a:t>e </a:t>
            </a:r>
            <a:r>
              <a:rPr lang="en-US" dirty="0" err="1" smtClean="0"/>
              <a:t>serveste</a:t>
            </a:r>
            <a:r>
              <a:rPr lang="en-US" dirty="0" smtClean="0"/>
              <a:t> </a:t>
            </a:r>
            <a:r>
              <a:rPr lang="en-US" dirty="0" err="1" smtClean="0"/>
              <a:t>unitatii</a:t>
            </a:r>
            <a:r>
              <a:rPr lang="en-US" dirty="0" smtClean="0"/>
              <a:t> de </a:t>
            </a:r>
            <a:r>
              <a:rPr lang="en-US" dirty="0" err="1" smtClean="0"/>
              <a:t>procesare</a:t>
            </a:r>
            <a:r>
              <a:rPr lang="en-US" dirty="0" smtClean="0"/>
              <a:t> de </a:t>
            </a:r>
            <a:r>
              <a:rPr lang="en-US" dirty="0" err="1" smtClean="0"/>
              <a:t>fragmente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un set de </a:t>
            </a:r>
            <a:r>
              <a:rPr lang="en-US" dirty="0" err="1" smtClean="0"/>
              <a:t>atribute</a:t>
            </a:r>
            <a:r>
              <a:rPr lang="en-US" dirty="0" smtClean="0"/>
              <a:t> (</a:t>
            </a:r>
            <a:r>
              <a:rPr lang="en-US" dirty="0" err="1" smtClean="0"/>
              <a:t>pozitie</a:t>
            </a:r>
            <a:r>
              <a:rPr lang="en-US" dirty="0" smtClean="0"/>
              <a:t>, </a:t>
            </a:r>
            <a:r>
              <a:rPr lang="en-US" dirty="0" err="1" smtClean="0"/>
              <a:t>normala</a:t>
            </a:r>
            <a:r>
              <a:rPr lang="en-US" dirty="0" smtClean="0"/>
              <a:t>, </a:t>
            </a:r>
            <a:r>
              <a:rPr lang="en-US" dirty="0" err="1" smtClean="0"/>
              <a:t>coordonate</a:t>
            </a:r>
            <a:r>
              <a:rPr lang="en-US" dirty="0" smtClean="0"/>
              <a:t> </a:t>
            </a:r>
            <a:r>
              <a:rPr lang="en-US" dirty="0" err="1" smtClean="0"/>
              <a:t>uv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 ,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folosite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calcula</a:t>
            </a:r>
            <a:r>
              <a:rPr lang="en-US" dirty="0" smtClean="0"/>
              <a:t> </a:t>
            </a:r>
            <a:r>
              <a:rPr lang="en-US" dirty="0" err="1" smtClean="0"/>
              <a:t>culoarea</a:t>
            </a:r>
            <a:r>
              <a:rPr lang="en-US" dirty="0" smtClean="0"/>
              <a:t> </a:t>
            </a:r>
            <a:r>
              <a:rPr lang="en-US" dirty="0" err="1" smtClean="0"/>
              <a:t>finala</a:t>
            </a:r>
            <a:r>
              <a:rPr lang="en-US" dirty="0" smtClean="0"/>
              <a:t> a </a:t>
            </a:r>
            <a:r>
              <a:rPr lang="en-US" dirty="0" err="1" smtClean="0"/>
              <a:t>unui</a:t>
            </a:r>
            <a:r>
              <a:rPr lang="en-US" dirty="0" smtClean="0"/>
              <a:t> pixel</a:t>
            </a:r>
          </a:p>
          <a:p>
            <a:r>
              <a:rPr lang="en-US" dirty="0" err="1" smtClean="0"/>
              <a:t>Calculele</a:t>
            </a:r>
            <a:r>
              <a:rPr lang="en-US" dirty="0" smtClean="0"/>
              <a:t> </a:t>
            </a:r>
            <a:r>
              <a:rPr lang="en-US" dirty="0" smtClean="0"/>
              <a:t>din </a:t>
            </a:r>
            <a:r>
              <a:rPr lang="en-US" dirty="0" err="1" smtClean="0"/>
              <a:t>acest</a:t>
            </a:r>
            <a:r>
              <a:rPr lang="en-US" dirty="0" smtClean="0"/>
              <a:t> pas include </a:t>
            </a:r>
            <a:r>
              <a:rPr lang="en-US" dirty="0" err="1" smtClean="0"/>
              <a:t>maparea</a:t>
            </a:r>
            <a:r>
              <a:rPr lang="en-US" dirty="0" smtClean="0"/>
              <a:t> </a:t>
            </a:r>
            <a:r>
              <a:rPr lang="en-US" dirty="0" err="1" smtClean="0"/>
              <a:t>texturii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operatii</a:t>
            </a:r>
            <a:r>
              <a:rPr lang="en-US" dirty="0" smtClean="0"/>
              <a:t> </a:t>
            </a:r>
            <a:r>
              <a:rPr lang="en-US" dirty="0" err="1" smtClean="0"/>
              <a:t>matematice</a:t>
            </a:r>
            <a:endParaRPr lang="en-US" dirty="0" smtClean="0"/>
          </a:p>
          <a:p>
            <a:r>
              <a:rPr lang="en-US" dirty="0" err="1" smtClean="0"/>
              <a:t>Deobicei</a:t>
            </a:r>
            <a:r>
              <a:rPr lang="en-US" dirty="0" smtClean="0"/>
              <a:t> </a:t>
            </a:r>
            <a:r>
              <a:rPr lang="en-US" dirty="0" err="1" smtClean="0"/>
              <a:t>aici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smtClean="0"/>
              <a:t>bottleneck-</a:t>
            </a:r>
            <a:r>
              <a:rPr lang="en-US" dirty="0" err="1" smtClean="0"/>
              <a:t>ul</a:t>
            </a:r>
            <a:endParaRPr lang="en-US" dirty="0"/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09600" y="5334000"/>
            <a:ext cx="7200901" cy="863600"/>
            <a:chOff x="748" y="1616"/>
            <a:chExt cx="4536" cy="544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748" y="1616"/>
              <a:ext cx="726" cy="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/>
                <a:t>host</a:t>
              </a:r>
            </a:p>
            <a:p>
              <a:pPr eaLnBrk="0" hangingPunct="0"/>
              <a:r>
                <a:rPr lang="en-US"/>
                <a:t>interface</a:t>
              </a:r>
              <a:endParaRPr lang="el-GR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701" y="1616"/>
              <a:ext cx="726" cy="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/>
                <a:t>vertex</a:t>
              </a:r>
            </a:p>
            <a:p>
              <a:pPr eaLnBrk="0" hangingPunct="0"/>
              <a:r>
                <a:rPr lang="en-US"/>
                <a:t>processing</a:t>
              </a:r>
              <a:endParaRPr lang="el-GR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653" y="1616"/>
              <a:ext cx="726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/>
                <a:t>triangle</a:t>
              </a:r>
            </a:p>
            <a:p>
              <a:pPr eaLnBrk="0" hangingPunct="0"/>
              <a:r>
                <a:rPr lang="en-US"/>
                <a:t>setup</a:t>
              </a:r>
              <a:endParaRPr lang="el-GR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606" y="1616"/>
              <a:ext cx="726" cy="5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/>
                <a:t>pixel</a:t>
              </a:r>
            </a:p>
            <a:p>
              <a:pPr eaLnBrk="0" hangingPunct="0"/>
              <a:r>
                <a:rPr lang="en-US"/>
                <a:t> processing </a:t>
              </a:r>
              <a:endParaRPr lang="el-GR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558" y="1616"/>
              <a:ext cx="726" cy="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/>
                <a:t>memory</a:t>
              </a:r>
            </a:p>
            <a:p>
              <a:pPr eaLnBrk="0" hangingPunct="0"/>
              <a:r>
                <a:rPr lang="en-US"/>
                <a:t>interface</a:t>
              </a:r>
              <a:endParaRPr lang="el-GR"/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1474" y="188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2426" y="188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3379" y="188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4332" y="188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555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GPU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Culorile</a:t>
            </a:r>
            <a:r>
              <a:rPr lang="en-US" dirty="0" smtClean="0"/>
              <a:t> din fragment determinate anterior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scrise</a:t>
            </a:r>
            <a:r>
              <a:rPr lang="en-US" dirty="0" smtClean="0"/>
              <a:t> in </a:t>
            </a:r>
            <a:r>
              <a:rPr lang="en-US" dirty="0" err="1" smtClean="0"/>
              <a:t>framebuffer</a:t>
            </a:r>
            <a:endParaRPr lang="en-US" dirty="0" smtClean="0"/>
          </a:p>
          <a:p>
            <a:r>
              <a:rPr lang="en-US" dirty="0" err="1" smtClean="0"/>
              <a:t>Inainte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se execute </a:t>
            </a:r>
            <a:r>
              <a:rPr lang="en-US" dirty="0" err="1" smtClean="0"/>
              <a:t>ultima</a:t>
            </a:r>
            <a:r>
              <a:rPr lang="en-US" dirty="0" smtClean="0"/>
              <a:t> </a:t>
            </a:r>
            <a:r>
              <a:rPr lang="en-US" dirty="0" err="1" smtClean="0"/>
              <a:t>scriere</a:t>
            </a:r>
            <a:r>
              <a:rPr lang="en-US" dirty="0" smtClean="0"/>
              <a:t> </a:t>
            </a:r>
            <a:r>
              <a:rPr lang="en-US" dirty="0" err="1" smtClean="0"/>
              <a:t>unele</a:t>
            </a:r>
            <a:r>
              <a:rPr lang="en-US" dirty="0" smtClean="0"/>
              <a:t> </a:t>
            </a:r>
            <a:r>
              <a:rPr lang="en-US" dirty="0" err="1" smtClean="0"/>
              <a:t>fragmente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rejectate</a:t>
            </a:r>
            <a:r>
              <a:rPr lang="en-US" dirty="0" smtClean="0"/>
              <a:t> de </a:t>
            </a:r>
            <a:r>
              <a:rPr lang="en-US" dirty="0" err="1" smtClean="0"/>
              <a:t>zbuffer</a:t>
            </a:r>
            <a:r>
              <a:rPr lang="en-US" dirty="0" smtClean="0"/>
              <a:t>, stencil </a:t>
            </a:r>
            <a:r>
              <a:rPr lang="en-US" dirty="0" err="1" smtClean="0"/>
              <a:t>si</a:t>
            </a:r>
            <a:r>
              <a:rPr lang="en-US" dirty="0" smtClean="0"/>
              <a:t> alpha </a:t>
            </a:r>
            <a:r>
              <a:rPr lang="en-US" dirty="0" smtClean="0"/>
              <a:t>tests (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astea</a:t>
            </a:r>
            <a:r>
              <a:rPr lang="en-US" dirty="0" smtClean="0"/>
              <a:t>? </a:t>
            </a:r>
            <a:r>
              <a:rPr lang="en-US" dirty="0" smtClean="0">
                <a:sym typeface="Wingdings" pitchFamily="2" charset="2"/>
              </a:rPr>
              <a:t> )</a:t>
            </a:r>
            <a:endParaRPr lang="en-US" dirty="0" smtClean="0"/>
          </a:p>
          <a:p>
            <a:r>
              <a:rPr lang="en-US" dirty="0" err="1" smtClean="0"/>
              <a:t>Pe</a:t>
            </a:r>
            <a:r>
              <a:rPr lang="en-US" dirty="0" smtClean="0"/>
              <a:t> GPU-</a:t>
            </a:r>
            <a:r>
              <a:rPr lang="en-US" dirty="0" err="1" smtClean="0"/>
              <a:t>urile</a:t>
            </a:r>
            <a:r>
              <a:rPr lang="en-US" dirty="0" smtClean="0"/>
              <a:t> </a:t>
            </a:r>
            <a:r>
              <a:rPr lang="en-US" dirty="0" err="1" smtClean="0"/>
              <a:t>moderne</a:t>
            </a:r>
            <a:r>
              <a:rPr lang="en-US" dirty="0" smtClean="0"/>
              <a:t>, z 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culoarea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comprimate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reduce bandwidth-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85800" y="5334000"/>
            <a:ext cx="7200901" cy="863600"/>
            <a:chOff x="748" y="1616"/>
            <a:chExt cx="4536" cy="544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48" y="1616"/>
              <a:ext cx="726" cy="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/>
                <a:t>host</a:t>
              </a:r>
            </a:p>
            <a:p>
              <a:pPr eaLnBrk="0" hangingPunct="0"/>
              <a:r>
                <a:rPr lang="en-US"/>
                <a:t>interface</a:t>
              </a:r>
              <a:endParaRPr lang="el-GR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701" y="1616"/>
              <a:ext cx="726" cy="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/>
                <a:t>vertex</a:t>
              </a:r>
            </a:p>
            <a:p>
              <a:pPr eaLnBrk="0" hangingPunct="0"/>
              <a:r>
                <a:rPr lang="en-US"/>
                <a:t>processing</a:t>
              </a:r>
              <a:endParaRPr lang="el-GR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653" y="1616"/>
              <a:ext cx="726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/>
                <a:t>triangle</a:t>
              </a:r>
            </a:p>
            <a:p>
              <a:pPr eaLnBrk="0" hangingPunct="0"/>
              <a:r>
                <a:rPr lang="en-US"/>
                <a:t>setup</a:t>
              </a:r>
              <a:endParaRPr lang="el-GR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606" y="1616"/>
              <a:ext cx="726" cy="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/>
                <a:t>pixel</a:t>
              </a:r>
            </a:p>
            <a:p>
              <a:pPr eaLnBrk="0" hangingPunct="0"/>
              <a:r>
                <a:rPr lang="en-US"/>
                <a:t> processing </a:t>
              </a:r>
              <a:endParaRPr lang="el-GR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558" y="1616"/>
              <a:ext cx="726" cy="5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/>
                <a:t>memory</a:t>
              </a:r>
            </a:p>
            <a:p>
              <a:pPr eaLnBrk="0" hangingPunct="0"/>
              <a:r>
                <a:rPr lang="en-US"/>
                <a:t>interface</a:t>
              </a:r>
              <a:endParaRPr lang="el-GR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474" y="188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426" y="188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3379" y="188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332" y="188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536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intervenim</a:t>
            </a:r>
            <a:r>
              <a:rPr lang="en-US" dirty="0" smtClean="0"/>
              <a:t> </a:t>
            </a:r>
            <a:r>
              <a:rPr lang="en-US" dirty="0" err="1" smtClean="0"/>
              <a:t>noi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scrie</a:t>
            </a:r>
            <a:r>
              <a:rPr lang="en-US" dirty="0" smtClean="0"/>
              <a:t> </a:t>
            </a:r>
            <a:r>
              <a:rPr lang="en-US" dirty="0" err="1" smtClean="0"/>
              <a:t>programe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acesti</a:t>
            </a:r>
            <a:r>
              <a:rPr lang="en-US" dirty="0" smtClean="0"/>
              <a:t> </a:t>
            </a:r>
            <a:r>
              <a:rPr lang="en-US" dirty="0" err="1" smtClean="0"/>
              <a:t>pasi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80768" y="2971800"/>
            <a:ext cx="7200901" cy="863600"/>
            <a:chOff x="748" y="1616"/>
            <a:chExt cx="4536" cy="544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748" y="1616"/>
              <a:ext cx="726" cy="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/>
                <a:t>host</a:t>
              </a:r>
            </a:p>
            <a:p>
              <a:pPr eaLnBrk="0" hangingPunct="0"/>
              <a:r>
                <a:rPr lang="en-US"/>
                <a:t>interface</a:t>
              </a:r>
              <a:endParaRPr lang="el-GR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701" y="1616"/>
              <a:ext cx="726" cy="5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/>
                <a:t>vertex</a:t>
              </a:r>
            </a:p>
            <a:p>
              <a:pPr eaLnBrk="0" hangingPunct="0"/>
              <a:r>
                <a:rPr lang="en-US"/>
                <a:t>processing</a:t>
              </a:r>
              <a:endParaRPr lang="el-GR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653" y="1616"/>
              <a:ext cx="726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/>
                <a:t>triangle</a:t>
              </a:r>
            </a:p>
            <a:p>
              <a:pPr eaLnBrk="0" hangingPunct="0"/>
              <a:r>
                <a:rPr lang="en-US"/>
                <a:t>setup</a:t>
              </a:r>
              <a:endParaRPr lang="el-GR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606" y="1616"/>
              <a:ext cx="726" cy="5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/>
                <a:t>pixel</a:t>
              </a:r>
            </a:p>
            <a:p>
              <a:pPr eaLnBrk="0" hangingPunct="0"/>
              <a:r>
                <a:rPr lang="en-US"/>
                <a:t> processing </a:t>
              </a:r>
              <a:endParaRPr lang="el-GR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558" y="1616"/>
              <a:ext cx="726" cy="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/>
                <a:t>memory</a:t>
              </a:r>
            </a:p>
            <a:p>
              <a:pPr eaLnBrk="0" hangingPunct="0"/>
              <a:r>
                <a:rPr lang="en-US"/>
                <a:t>interface</a:t>
              </a:r>
              <a:endParaRPr lang="el-GR"/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1474" y="188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2426" y="188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>
              <a:off x="3379" y="188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4332" y="188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719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simplu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://antongerdelan.net/opengl/images/how_shaders_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31520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59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http://antongerdelan.net/opengl/images/hwpip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3020"/>
            <a:ext cx="4114800" cy="612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67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 </a:t>
            </a:r>
            <a:r>
              <a:rPr lang="en-US" dirty="0" err="1" smtClean="0"/>
              <a:t>desenam</a:t>
            </a:r>
            <a:r>
              <a:rPr lang="en-US" dirty="0" smtClean="0"/>
              <a:t> </a:t>
            </a:r>
            <a:r>
              <a:rPr lang="en-US" dirty="0" err="1" smtClean="0"/>
              <a:t>ceva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ecran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Mai </a:t>
            </a:r>
            <a:r>
              <a:rPr lang="en-US" dirty="0" err="1" smtClean="0"/>
              <a:t>intai</a:t>
            </a:r>
            <a:r>
              <a:rPr lang="en-US" dirty="0" smtClean="0"/>
              <a:t> </a:t>
            </a:r>
            <a:r>
              <a:rPr lang="en-US" dirty="0" err="1" smtClean="0"/>
              <a:t>desenam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foaie</a:t>
            </a:r>
            <a:endParaRPr lang="en-US" dirty="0" smtClean="0"/>
          </a:p>
          <a:p>
            <a:r>
              <a:rPr lang="en-US" dirty="0" smtClean="0"/>
              <a:t>OpenGL “initial” are </a:t>
            </a:r>
            <a:r>
              <a:rPr lang="en-US" dirty="0" err="1" smtClean="0"/>
              <a:t>coordonatele</a:t>
            </a:r>
            <a:r>
              <a:rPr lang="en-US" dirty="0" smtClean="0"/>
              <a:t> x [ -1 , 1] y [-1-&gt;1]</a:t>
            </a:r>
          </a:p>
          <a:p>
            <a:r>
              <a:rPr lang="en-US" dirty="0" smtClean="0"/>
              <a:t>Sa </a:t>
            </a:r>
            <a:r>
              <a:rPr lang="en-US" dirty="0" err="1" smtClean="0"/>
              <a:t>facem</a:t>
            </a:r>
            <a:r>
              <a:rPr lang="en-US" dirty="0" smtClean="0"/>
              <a:t> un </a:t>
            </a:r>
            <a:r>
              <a:rPr lang="en-US" dirty="0" err="1" smtClean="0"/>
              <a:t>triunghi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Care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punctele</a:t>
            </a:r>
            <a:r>
              <a:rPr lang="en-US" dirty="0" smtClean="0"/>
              <a:t> de </a:t>
            </a:r>
            <a:r>
              <a:rPr lang="en-US" dirty="0" err="1" smtClean="0"/>
              <a:t>interes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un vertex</a:t>
            </a:r>
            <a:r>
              <a:rPr lang="en-US" dirty="0" smtClean="0"/>
              <a:t>?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62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un </a:t>
            </a:r>
            <a:r>
              <a:rPr lang="en-US" dirty="0" err="1" smtClean="0"/>
              <a:t>joc</a:t>
            </a:r>
            <a:r>
              <a:rPr lang="en-US" dirty="0" smtClean="0"/>
              <a:t>?</a:t>
            </a:r>
          </a:p>
          <a:p>
            <a:r>
              <a:rPr lang="en-US" dirty="0" smtClean="0"/>
              <a:t>Sa ne </a:t>
            </a:r>
            <a:r>
              <a:rPr lang="en-US" dirty="0" err="1" smtClean="0"/>
              <a:t>cunoastem</a:t>
            </a:r>
            <a:endParaRPr lang="en-US" dirty="0" smtClean="0"/>
          </a:p>
          <a:p>
            <a:r>
              <a:rPr lang="en-US" dirty="0" err="1" smtClean="0"/>
              <a:t>Tehnic</a:t>
            </a:r>
            <a:r>
              <a:rPr lang="en-US" dirty="0" smtClean="0"/>
              <a:t>/Artistic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ce</a:t>
            </a:r>
            <a:r>
              <a:rPr lang="en-US" dirty="0" smtClean="0"/>
              <a:t> C++?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ce</a:t>
            </a:r>
            <a:r>
              <a:rPr lang="en-US" dirty="0" smtClean="0"/>
              <a:t> OpenGL?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88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 </a:t>
            </a:r>
            <a:r>
              <a:rPr lang="en-US" dirty="0" err="1"/>
              <a:t>desenam</a:t>
            </a:r>
            <a:r>
              <a:rPr lang="en-US" dirty="0"/>
              <a:t> </a:t>
            </a:r>
            <a:r>
              <a:rPr lang="en-US" dirty="0" err="1"/>
              <a:t>ceva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ecran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float </a:t>
            </a:r>
            <a:r>
              <a:rPr lang="en-US" dirty="0" err="1" smtClean="0"/>
              <a:t>vertex_buffer</a:t>
            </a:r>
            <a:r>
              <a:rPr lang="en-US" dirty="0" smtClean="0"/>
              <a:t>[] </a:t>
            </a:r>
            <a:r>
              <a:rPr lang="en-US" dirty="0"/>
              <a:t>=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0.0f</a:t>
            </a:r>
            <a:r>
              <a:rPr lang="en-US" dirty="0"/>
              <a:t>,  0.5f,  0.0f,</a:t>
            </a:r>
          </a:p>
          <a:p>
            <a:pPr marL="0" indent="0">
              <a:buNone/>
            </a:pPr>
            <a:r>
              <a:rPr lang="en-US" dirty="0" smtClean="0"/>
              <a:t>   0.5f</a:t>
            </a:r>
            <a:r>
              <a:rPr lang="en-US" dirty="0"/>
              <a:t>, -0.5f,  0.0f,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-0.5f, -0.5f,  0.0f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r>
              <a:rPr lang="en-US" dirty="0" smtClean="0"/>
              <a:t> Vertices </a:t>
            </a:r>
            <a:r>
              <a:rPr lang="en-US" dirty="0" err="1" smtClean="0"/>
              <a:t>definiti</a:t>
            </a:r>
            <a:r>
              <a:rPr lang="en-US" dirty="0" smtClean="0"/>
              <a:t> in </a:t>
            </a:r>
            <a:r>
              <a:rPr lang="en-US" dirty="0" err="1" smtClean="0"/>
              <a:t>sensul</a:t>
            </a:r>
            <a:r>
              <a:rPr lang="en-US" dirty="0" smtClean="0"/>
              <a:t> </a:t>
            </a:r>
            <a:r>
              <a:rPr lang="en-US" dirty="0" err="1" smtClean="0"/>
              <a:t>acelor</a:t>
            </a:r>
            <a:r>
              <a:rPr lang="en-US" dirty="0" smtClean="0"/>
              <a:t> de </a:t>
            </a:r>
            <a:r>
              <a:rPr lang="en-US" dirty="0" err="1" smtClean="0"/>
              <a:t>ceasornic</a:t>
            </a:r>
            <a:r>
              <a:rPr lang="en-US" dirty="0" smtClean="0"/>
              <a:t> (xyz)</a:t>
            </a:r>
          </a:p>
          <a:p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un VBO ? (vertex buffer object)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51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 </a:t>
            </a:r>
            <a:r>
              <a:rPr lang="en-US" dirty="0" err="1" smtClean="0"/>
              <a:t>desenam</a:t>
            </a:r>
            <a:r>
              <a:rPr lang="en-US" dirty="0" smtClean="0"/>
              <a:t> </a:t>
            </a:r>
            <a:r>
              <a:rPr lang="en-US" dirty="0" err="1" smtClean="0"/>
              <a:t>ceva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ecran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25065065"/>
              </p:ext>
            </p:extLst>
          </p:nvPr>
        </p:nvGraphicFramePr>
        <p:xfrm>
          <a:off x="381000" y="2133600"/>
          <a:ext cx="7467600" cy="586740"/>
        </p:xfrm>
        <a:graphic>
          <a:graphicData uri="http://schemas.openxmlformats.org/drawingml/2006/table">
            <a:tbl>
              <a:tblPr/>
              <a:tblGrid>
                <a:gridCol w="3733800"/>
                <a:gridCol w="3733800"/>
              </a:tblGrid>
              <a:tr h="0"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verdana"/>
                        </a:rPr>
                        <a:t>void </a:t>
                      </a:r>
                      <a:r>
                        <a:rPr lang="en-US" b="1" i="0" dirty="0" err="1">
                          <a:effectLst/>
                          <a:latin typeface="verdana"/>
                        </a:rPr>
                        <a:t>glGenBuffers</a:t>
                      </a:r>
                      <a:r>
                        <a:rPr lang="en-US" b="0" i="0" dirty="0">
                          <a:effectLst/>
                          <a:latin typeface="verdana"/>
                        </a:rPr>
                        <a:t>(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effectLst/>
                          <a:latin typeface="verdana"/>
                        </a:rPr>
                        <a:t>GLsizei </a:t>
                      </a:r>
                      <a:r>
                        <a:rPr lang="en-US" b="0" i="1">
                          <a:effectLst/>
                          <a:latin typeface="verdana"/>
                        </a:rPr>
                        <a:t>n</a:t>
                      </a:r>
                      <a:r>
                        <a:rPr lang="en-US" b="0" i="0">
                          <a:effectLst/>
                          <a:latin typeface="verdana"/>
                        </a:rPr>
                        <a:t>,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effectLst/>
                          <a:latin typeface="verdana"/>
                        </a:rPr>
                        <a:t>GLuint</a:t>
                      </a:r>
                      <a:r>
                        <a:rPr lang="en-US" b="0" i="0" dirty="0">
                          <a:effectLst/>
                          <a:latin typeface="verdana"/>
                        </a:rPr>
                        <a:t> * </a:t>
                      </a:r>
                      <a:r>
                        <a:rPr lang="en-US" b="0" i="1" dirty="0">
                          <a:effectLst/>
                          <a:latin typeface="verdana"/>
                        </a:rPr>
                        <a:t>buffers</a:t>
                      </a:r>
                      <a:r>
                        <a:rPr lang="en-US" b="0" i="0" dirty="0">
                          <a:effectLst/>
                          <a:latin typeface="verdana"/>
                        </a:rPr>
                        <a:t>);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1640" y="1524000"/>
            <a:ext cx="4213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https://www.opengl.org/sdk/docs/man/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59124"/>
              </p:ext>
            </p:extLst>
          </p:nvPr>
        </p:nvGraphicFramePr>
        <p:xfrm>
          <a:off x="381000" y="2819400"/>
          <a:ext cx="7467600" cy="586740"/>
        </p:xfrm>
        <a:graphic>
          <a:graphicData uri="http://schemas.openxmlformats.org/drawingml/2006/table">
            <a:tbl>
              <a:tblPr/>
              <a:tblGrid>
                <a:gridCol w="3733800"/>
                <a:gridCol w="3733800"/>
              </a:tblGrid>
              <a:tr h="0">
                <a:tc>
                  <a:txBody>
                    <a:bodyPr/>
                    <a:lstStyle/>
                    <a:p>
                      <a:r>
                        <a:rPr lang="en-US" b="0" i="0">
                          <a:effectLst/>
                          <a:latin typeface="verdana"/>
                        </a:rPr>
                        <a:t>void </a:t>
                      </a:r>
                      <a:r>
                        <a:rPr lang="en-US" b="1" i="0">
                          <a:effectLst/>
                          <a:latin typeface="verdana"/>
                        </a:rPr>
                        <a:t>glBindBuffer</a:t>
                      </a:r>
                      <a:r>
                        <a:rPr lang="en-US" b="0" i="0">
                          <a:effectLst/>
                          <a:latin typeface="verdana"/>
                        </a:rPr>
                        <a:t>(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effectLst/>
                          <a:latin typeface="verdana"/>
                        </a:rPr>
                        <a:t>GLenum </a:t>
                      </a:r>
                      <a:r>
                        <a:rPr lang="en-US" b="0" i="1">
                          <a:effectLst/>
                          <a:latin typeface="verdana"/>
                        </a:rPr>
                        <a:t>target</a:t>
                      </a:r>
                      <a:r>
                        <a:rPr lang="en-US" b="0" i="0">
                          <a:effectLst/>
                          <a:latin typeface="verdana"/>
                        </a:rPr>
                        <a:t>,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0" i="0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effectLst/>
                          <a:latin typeface="verdana"/>
                        </a:rPr>
                        <a:t>GLuint</a:t>
                      </a:r>
                      <a:r>
                        <a:rPr lang="en-US" b="0" i="0" dirty="0">
                          <a:effectLst/>
                          <a:latin typeface="verdana"/>
                        </a:rPr>
                        <a:t> </a:t>
                      </a:r>
                      <a:r>
                        <a:rPr lang="en-US" b="0" i="1" dirty="0">
                          <a:effectLst/>
                          <a:latin typeface="verdana"/>
                        </a:rPr>
                        <a:t>buffer</a:t>
                      </a:r>
                      <a:r>
                        <a:rPr lang="en-US" b="0" i="0" dirty="0">
                          <a:effectLst/>
                          <a:latin typeface="verdana"/>
                        </a:rPr>
                        <a:t>);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200" y="3743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117019"/>
              </p:ext>
            </p:extLst>
          </p:nvPr>
        </p:nvGraphicFramePr>
        <p:xfrm>
          <a:off x="381000" y="3450272"/>
          <a:ext cx="7467600" cy="1173480"/>
        </p:xfrm>
        <a:graphic>
          <a:graphicData uri="http://schemas.openxmlformats.org/drawingml/2006/table">
            <a:tbl>
              <a:tblPr/>
              <a:tblGrid>
                <a:gridCol w="3733800"/>
                <a:gridCol w="3733800"/>
              </a:tblGrid>
              <a:tr h="0"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verdana"/>
                        </a:rPr>
                        <a:t>void </a:t>
                      </a:r>
                      <a:r>
                        <a:rPr lang="en-US" b="1" i="0" dirty="0" err="1">
                          <a:effectLst/>
                          <a:latin typeface="verdana"/>
                        </a:rPr>
                        <a:t>glBufferData</a:t>
                      </a:r>
                      <a:r>
                        <a:rPr lang="en-US" b="0" i="0" dirty="0">
                          <a:effectLst/>
                          <a:latin typeface="verdana"/>
                        </a:rPr>
                        <a:t>(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effectLst/>
                          <a:latin typeface="verdana"/>
                        </a:rPr>
                        <a:t>GLenum</a:t>
                      </a:r>
                      <a:r>
                        <a:rPr lang="en-US" b="0" i="0" dirty="0">
                          <a:effectLst/>
                          <a:latin typeface="verdana"/>
                        </a:rPr>
                        <a:t> </a:t>
                      </a:r>
                      <a:r>
                        <a:rPr lang="en-US" b="0" i="1" dirty="0">
                          <a:effectLst/>
                          <a:latin typeface="verdana"/>
                        </a:rPr>
                        <a:t>target</a:t>
                      </a:r>
                      <a:r>
                        <a:rPr lang="en-US" b="0" i="0" dirty="0">
                          <a:effectLst/>
                          <a:latin typeface="verdana"/>
                        </a:rPr>
                        <a:t>,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effectLst/>
                          <a:latin typeface="verdana"/>
                        </a:rPr>
                        <a:t>GLsizeiptr </a:t>
                      </a:r>
                      <a:r>
                        <a:rPr lang="en-US" b="0" i="1">
                          <a:effectLst/>
                          <a:latin typeface="verdana"/>
                        </a:rPr>
                        <a:t>size</a:t>
                      </a:r>
                      <a:r>
                        <a:rPr lang="en-US" b="0" i="0">
                          <a:effectLst/>
                          <a:latin typeface="verdana"/>
                        </a:rPr>
                        <a:t>,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0" i="0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effectLst/>
                          <a:latin typeface="verdana"/>
                        </a:rPr>
                        <a:t>const GLvoid * </a:t>
                      </a:r>
                      <a:r>
                        <a:rPr lang="en-US" b="0" i="1">
                          <a:effectLst/>
                          <a:latin typeface="verdana"/>
                        </a:rPr>
                        <a:t>data</a:t>
                      </a:r>
                      <a:r>
                        <a:rPr lang="en-US" b="0" i="0">
                          <a:effectLst/>
                          <a:latin typeface="verdana"/>
                        </a:rPr>
                        <a:t>,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0" i="0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effectLst/>
                          <a:latin typeface="verdana"/>
                        </a:rPr>
                        <a:t>GLenum</a:t>
                      </a:r>
                      <a:r>
                        <a:rPr lang="en-US" b="0" i="0" dirty="0">
                          <a:effectLst/>
                          <a:latin typeface="verdana"/>
                        </a:rPr>
                        <a:t> </a:t>
                      </a:r>
                      <a:r>
                        <a:rPr lang="en-US" b="0" i="1" dirty="0">
                          <a:effectLst/>
                          <a:latin typeface="verdana"/>
                        </a:rPr>
                        <a:t>usage</a:t>
                      </a:r>
                      <a:r>
                        <a:rPr lang="en-US" b="0" i="0" dirty="0">
                          <a:effectLst/>
                          <a:latin typeface="verdana"/>
                        </a:rPr>
                        <a:t>);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35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 </a:t>
            </a:r>
            <a:r>
              <a:rPr lang="en-US" dirty="0" err="1"/>
              <a:t>desenam</a:t>
            </a:r>
            <a:r>
              <a:rPr lang="en-US" dirty="0"/>
              <a:t> </a:t>
            </a:r>
            <a:r>
              <a:rPr lang="en-US" dirty="0" err="1"/>
              <a:t>ceva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ecran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dirty="0" err="1"/>
              <a:t>GLuint</a:t>
            </a:r>
            <a:r>
              <a:rPr lang="en-US" dirty="0"/>
              <a:t> </a:t>
            </a:r>
            <a:r>
              <a:rPr lang="en-US" dirty="0" err="1"/>
              <a:t>vbo</a:t>
            </a:r>
            <a:r>
              <a:rPr lang="en-US" dirty="0"/>
              <a:t> = 0;</a:t>
            </a:r>
          </a:p>
          <a:p>
            <a:pPr marL="365760" lvl="1" indent="0">
              <a:buNone/>
            </a:pPr>
            <a:r>
              <a:rPr lang="en-US" dirty="0" err="1"/>
              <a:t>glGenBuffers</a:t>
            </a:r>
            <a:r>
              <a:rPr lang="en-US" dirty="0"/>
              <a:t> (1, &amp;</a:t>
            </a:r>
            <a:r>
              <a:rPr lang="en-US" dirty="0" err="1"/>
              <a:t>vbo</a:t>
            </a:r>
            <a:r>
              <a:rPr lang="en-US" dirty="0"/>
              <a:t>);</a:t>
            </a:r>
          </a:p>
          <a:p>
            <a:pPr marL="365760" lvl="1" indent="0">
              <a:buNone/>
            </a:pPr>
            <a:r>
              <a:rPr lang="en-US" dirty="0" err="1"/>
              <a:t>glBindBuffer</a:t>
            </a:r>
            <a:r>
              <a:rPr lang="en-US" dirty="0"/>
              <a:t> (GL_ARRAY_BUFFER, </a:t>
            </a:r>
            <a:r>
              <a:rPr lang="en-US" dirty="0" err="1"/>
              <a:t>vbo</a:t>
            </a:r>
            <a:r>
              <a:rPr lang="en-US" dirty="0"/>
              <a:t>);</a:t>
            </a:r>
          </a:p>
          <a:p>
            <a:pPr marL="365760" lvl="1" indent="0">
              <a:buNone/>
            </a:pPr>
            <a:r>
              <a:rPr lang="en-US" dirty="0" err="1"/>
              <a:t>glBufferData</a:t>
            </a:r>
            <a:r>
              <a:rPr lang="en-US" dirty="0"/>
              <a:t> (GL_ARRAY_BUFFER, 9 * </a:t>
            </a:r>
            <a:r>
              <a:rPr lang="en-US" dirty="0" err="1"/>
              <a:t>sizeof</a:t>
            </a:r>
            <a:r>
              <a:rPr lang="en-US" dirty="0"/>
              <a:t> (float), points, GL_STATIC_DRAW);</a:t>
            </a:r>
          </a:p>
        </p:txBody>
      </p:sp>
    </p:spTree>
    <p:extLst>
      <p:ext uri="{BB962C8B-B14F-4D97-AF65-F5344CB8AC3E}">
        <p14:creationId xmlns:p14="http://schemas.microsoft.com/office/powerpoint/2010/main" val="93741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 </a:t>
            </a:r>
            <a:r>
              <a:rPr lang="en-US" dirty="0" err="1" smtClean="0"/>
              <a:t>desenam</a:t>
            </a:r>
            <a:r>
              <a:rPr lang="en-US" dirty="0" smtClean="0"/>
              <a:t> </a:t>
            </a:r>
            <a:r>
              <a:rPr lang="en-US" dirty="0" err="1" smtClean="0"/>
              <a:t>ceva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ecran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Shaders</a:t>
            </a:r>
            <a:r>
              <a:rPr lang="en-US" dirty="0" smtClean="0"/>
              <a:t> !</a:t>
            </a:r>
          </a:p>
          <a:p>
            <a:r>
              <a:rPr lang="en-US" dirty="0" err="1" smtClean="0"/>
              <a:t>Ce</a:t>
            </a:r>
            <a:r>
              <a:rPr lang="en-US" dirty="0" smtClean="0"/>
              <a:t> e un </a:t>
            </a:r>
            <a:r>
              <a:rPr lang="en-US" dirty="0" err="1" smtClean="0"/>
              <a:t>shader</a:t>
            </a:r>
            <a:endParaRPr lang="en-US" dirty="0" smtClean="0"/>
          </a:p>
          <a:p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endParaRPr lang="en-US" dirty="0" smtClean="0"/>
          </a:p>
          <a:p>
            <a:r>
              <a:rPr lang="en-US" dirty="0" smtClean="0"/>
              <a:t>Pixel </a:t>
            </a:r>
            <a:r>
              <a:rPr lang="en-US" dirty="0" err="1" smtClean="0"/>
              <a:t>Shader</a:t>
            </a:r>
            <a:endParaRPr lang="en-US" dirty="0" smtClean="0"/>
          </a:p>
          <a:p>
            <a:r>
              <a:rPr lang="en-US" dirty="0" smtClean="0"/>
              <a:t>Link </a:t>
            </a:r>
            <a:r>
              <a:rPr lang="en-US" dirty="0" err="1" smtClean="0"/>
              <a:t>interesant</a:t>
            </a:r>
            <a:r>
              <a:rPr lang="en-US" dirty="0"/>
              <a:t>: http://glsl.heroku.com/</a:t>
            </a:r>
          </a:p>
        </p:txBody>
      </p:sp>
    </p:spTree>
    <p:extLst>
      <p:ext uri="{BB962C8B-B14F-4D97-AF65-F5344CB8AC3E}">
        <p14:creationId xmlns:p14="http://schemas.microsoft.com/office/powerpoint/2010/main" val="86550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de </a:t>
            </a:r>
            <a:r>
              <a:rPr lang="en-US" dirty="0" err="1" smtClean="0"/>
              <a:t>shadere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5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vertexShader.glsl</a:t>
            </a:r>
            <a:endParaRPr lang="en-US" dirty="0" smtClean="0"/>
          </a:p>
          <a:p>
            <a:r>
              <a:rPr lang="en-US" dirty="0" err="1" smtClean="0"/>
              <a:t>pixelShader.glsl</a:t>
            </a:r>
            <a:endParaRPr lang="en-US" dirty="0" smtClean="0"/>
          </a:p>
          <a:p>
            <a:r>
              <a:rPr lang="en-US" dirty="0">
                <a:hlinkClick r:id="rId2"/>
              </a:rPr>
              <a:t>http://www.opengl.org/documentation/glsl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Opengl44-quick-referencecard.pdf</a:t>
            </a:r>
          </a:p>
          <a:p>
            <a:r>
              <a:rPr lang="en-US" dirty="0" smtClean="0"/>
              <a:t>Program3.cpp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Versiuni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49062"/>
          <a:ext cx="7467600" cy="4775900"/>
        </p:xfrm>
        <a:graphic>
          <a:graphicData uri="http://schemas.openxmlformats.org/drawingml/2006/table">
            <a:tbl>
              <a:tblPr/>
              <a:tblGrid>
                <a:gridCol w="2489200"/>
                <a:gridCol w="2489200"/>
                <a:gridCol w="2489200"/>
              </a:tblGrid>
              <a:tr h="358445">
                <a:tc gridSpan="3">
                  <a:txBody>
                    <a:bodyPr/>
                    <a:lstStyle/>
                    <a:p>
                      <a:r>
                        <a:rPr lang="en-US" sz="1800"/>
                        <a:t>Version Tags for OpenGL and GLSL Versions</a:t>
                      </a:r>
                    </a:p>
                  </a:txBody>
                  <a:tcPr marL="89611" marR="89611" marT="44806" marB="44806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2179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333333"/>
                          </a:solidFill>
                          <a:effectLst/>
                        </a:rPr>
                        <a:t>OpenGL Version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93345" marR="93345" marT="46672" marB="46672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333333"/>
                          </a:solidFill>
                          <a:effectLst/>
                        </a:rPr>
                        <a:t>GLSL Version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93345" marR="93345" marT="46672" marB="46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333333"/>
                          </a:solidFill>
                          <a:effectLst/>
                        </a:rPr>
                        <a:t>#version tag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93345" marR="93345" marT="46672" marB="46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2179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1.2</a:t>
                      </a:r>
                    </a:p>
                  </a:txBody>
                  <a:tcPr marL="93345" marR="93345" marT="46672" marB="46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none</a:t>
                      </a:r>
                    </a:p>
                  </a:txBody>
                  <a:tcPr marL="93345" marR="93345" marT="46672" marB="46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none</a:t>
                      </a:r>
                    </a:p>
                  </a:txBody>
                  <a:tcPr marL="93345" marR="93345" marT="46672" marB="46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2179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2.0</a:t>
                      </a:r>
                    </a:p>
                  </a:txBody>
                  <a:tcPr marL="93345" marR="93345" marT="46672" marB="46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1.10.59</a:t>
                      </a:r>
                    </a:p>
                  </a:txBody>
                  <a:tcPr marL="93345" marR="93345" marT="46672" marB="46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110</a:t>
                      </a:r>
                    </a:p>
                  </a:txBody>
                  <a:tcPr marL="93345" marR="93345" marT="46672" marB="46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2179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2.1</a:t>
                      </a:r>
                    </a:p>
                  </a:txBody>
                  <a:tcPr marL="93345" marR="93345" marT="46672" marB="46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1.20.8</a:t>
                      </a:r>
                    </a:p>
                  </a:txBody>
                  <a:tcPr marL="93345" marR="93345" marT="46672" marB="46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120</a:t>
                      </a:r>
                    </a:p>
                  </a:txBody>
                  <a:tcPr marL="93345" marR="93345" marT="46672" marB="46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2179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3.0</a:t>
                      </a:r>
                    </a:p>
                  </a:txBody>
                  <a:tcPr marL="93345" marR="93345" marT="46672" marB="46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1.30.10</a:t>
                      </a:r>
                    </a:p>
                  </a:txBody>
                  <a:tcPr marL="93345" marR="93345" marT="46672" marB="46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130</a:t>
                      </a:r>
                    </a:p>
                  </a:txBody>
                  <a:tcPr marL="93345" marR="93345" marT="46672" marB="46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2179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3.1</a:t>
                      </a:r>
                    </a:p>
                  </a:txBody>
                  <a:tcPr marL="93345" marR="93345" marT="46672" marB="46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1.40.08</a:t>
                      </a:r>
                    </a:p>
                  </a:txBody>
                  <a:tcPr marL="93345" marR="93345" marT="46672" marB="46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140</a:t>
                      </a:r>
                    </a:p>
                  </a:txBody>
                  <a:tcPr marL="93345" marR="93345" marT="46672" marB="46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2179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3.2</a:t>
                      </a:r>
                    </a:p>
                  </a:txBody>
                  <a:tcPr marL="93345" marR="93345" marT="46672" marB="46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1.50.11</a:t>
                      </a:r>
                    </a:p>
                  </a:txBody>
                  <a:tcPr marL="93345" marR="93345" marT="46672" marB="46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150</a:t>
                      </a:r>
                    </a:p>
                  </a:txBody>
                  <a:tcPr marL="93345" marR="93345" marT="46672" marB="46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2179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3.3</a:t>
                      </a:r>
                    </a:p>
                  </a:txBody>
                  <a:tcPr marL="93345" marR="93345" marT="46672" marB="46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3.30.6</a:t>
                      </a:r>
                    </a:p>
                  </a:txBody>
                  <a:tcPr marL="93345" marR="93345" marT="46672" marB="46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330</a:t>
                      </a:r>
                    </a:p>
                  </a:txBody>
                  <a:tcPr marL="93345" marR="93345" marT="46672" marB="46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2179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4.0</a:t>
                      </a:r>
                    </a:p>
                  </a:txBody>
                  <a:tcPr marL="93345" marR="93345" marT="46672" marB="46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4.00.9</a:t>
                      </a:r>
                    </a:p>
                  </a:txBody>
                  <a:tcPr marL="93345" marR="93345" marT="46672" marB="46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400</a:t>
                      </a:r>
                    </a:p>
                  </a:txBody>
                  <a:tcPr marL="93345" marR="93345" marT="46672" marB="46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2179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4.1</a:t>
                      </a:r>
                    </a:p>
                  </a:txBody>
                  <a:tcPr marL="93345" marR="93345" marT="46672" marB="46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4.10.6</a:t>
                      </a:r>
                    </a:p>
                  </a:txBody>
                  <a:tcPr marL="93345" marR="93345" marT="46672" marB="46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410</a:t>
                      </a:r>
                    </a:p>
                  </a:txBody>
                  <a:tcPr marL="93345" marR="93345" marT="46672" marB="46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2179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4.2</a:t>
                      </a:r>
                    </a:p>
                  </a:txBody>
                  <a:tcPr marL="93345" marR="93345" marT="46672" marB="46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4.20.6</a:t>
                      </a:r>
                    </a:p>
                  </a:txBody>
                  <a:tcPr marL="93345" marR="93345" marT="46672" marB="46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420</a:t>
                      </a:r>
                    </a:p>
                  </a:txBody>
                  <a:tcPr marL="93345" marR="93345" marT="46672" marB="46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2179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4.3</a:t>
                      </a:r>
                    </a:p>
                  </a:txBody>
                  <a:tcPr marL="93345" marR="93345" marT="46672" marB="46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4.30.6</a:t>
                      </a:r>
                    </a:p>
                  </a:txBody>
                  <a:tcPr marL="93345" marR="93345" marT="46672" marB="46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</a:rPr>
                        <a:t>430</a:t>
                      </a:r>
                    </a:p>
                  </a:txBody>
                  <a:tcPr marL="93345" marR="93345" marT="46672" marB="46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67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Experimente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Implementati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am </a:t>
            </a:r>
            <a:r>
              <a:rPr lang="en-US" dirty="0" err="1" smtClean="0"/>
              <a:t>zis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endParaRPr lang="en-US" dirty="0" smtClean="0"/>
          </a:p>
          <a:p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crapa</a:t>
            </a:r>
            <a:r>
              <a:rPr lang="en-US" dirty="0" smtClean="0"/>
              <a:t> </a:t>
            </a:r>
            <a:r>
              <a:rPr lang="en-US" dirty="0" err="1" smtClean="0"/>
              <a:t>glGenVertexArrays</a:t>
            </a:r>
            <a:r>
              <a:rPr lang="en-US" dirty="0" smtClean="0"/>
              <a:t>() </a:t>
            </a:r>
            <a:r>
              <a:rPr lang="en-US" dirty="0" err="1" smtClean="0"/>
              <a:t>adauga</a:t>
            </a:r>
            <a:r>
              <a:rPr lang="en-US" dirty="0" smtClean="0"/>
              <a:t> </a:t>
            </a:r>
            <a:r>
              <a:rPr lang="en-US" dirty="0" err="1" smtClean="0"/>
              <a:t>glewExperimental</a:t>
            </a:r>
            <a:r>
              <a:rPr lang="en-US" dirty="0" smtClean="0"/>
              <a:t> = GL_TRUE</a:t>
            </a:r>
          </a:p>
          <a:p>
            <a:r>
              <a:rPr lang="en-US" dirty="0" smtClean="0"/>
              <a:t>OpenGL State Machine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loc</a:t>
            </a:r>
            <a:r>
              <a:rPr lang="en-US" dirty="0" smtClean="0"/>
              <a:t> de </a:t>
            </a:r>
            <a:r>
              <a:rPr lang="en-US" dirty="0" err="1" smtClean="0"/>
              <a:t>triunghi</a:t>
            </a:r>
            <a:r>
              <a:rPr lang="en-US" dirty="0" smtClean="0"/>
              <a:t> </a:t>
            </a:r>
            <a:r>
              <a:rPr lang="en-US" dirty="0" err="1" smtClean="0"/>
              <a:t>faceti</a:t>
            </a:r>
            <a:r>
              <a:rPr lang="en-US" dirty="0" smtClean="0"/>
              <a:t> un </a:t>
            </a:r>
            <a:r>
              <a:rPr lang="en-US" dirty="0" err="1" smtClean="0"/>
              <a:t>patrat</a:t>
            </a:r>
            <a:r>
              <a:rPr lang="en-US" dirty="0" smtClean="0"/>
              <a:t>/</a:t>
            </a:r>
            <a:r>
              <a:rPr lang="en-US" dirty="0" err="1" smtClean="0"/>
              <a:t>dreptunghi</a:t>
            </a:r>
            <a:endParaRPr lang="en-US" dirty="0" smtClean="0"/>
          </a:p>
          <a:p>
            <a:r>
              <a:rPr lang="en-US" dirty="0" err="1" smtClean="0"/>
              <a:t>Cerc</a:t>
            </a:r>
            <a:endParaRPr lang="en-US" dirty="0" smtClean="0"/>
          </a:p>
          <a:p>
            <a:r>
              <a:rPr lang="en-US" dirty="0" err="1" smtClean="0"/>
              <a:t>Jucati-va</a:t>
            </a:r>
            <a:r>
              <a:rPr lang="en-US" dirty="0" smtClean="0"/>
              <a:t> cu </a:t>
            </a:r>
            <a:r>
              <a:rPr lang="en-US" dirty="0" err="1" smtClean="0"/>
              <a:t>culoarea</a:t>
            </a:r>
            <a:r>
              <a:rPr lang="en-US" dirty="0" smtClean="0"/>
              <a:t> din </a:t>
            </a:r>
            <a:r>
              <a:rPr lang="en-US" dirty="0" err="1" smtClean="0"/>
              <a:t>shader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4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Memory leaks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msdn.microsoft.com/en-us/library/x98tx3cf.aspx</a:t>
            </a:r>
            <a:endParaRPr lang="en-US" dirty="0" smtClean="0"/>
          </a:p>
          <a:p>
            <a:pPr marL="731520" lvl="2" indent="0">
              <a:buNone/>
            </a:pPr>
            <a:r>
              <a:rPr lang="en-US" dirty="0" smtClean="0"/>
              <a:t>	#</a:t>
            </a:r>
            <a:r>
              <a:rPr lang="en-US" dirty="0"/>
              <a:t>define _</a:t>
            </a:r>
            <a:r>
              <a:rPr lang="en-US" dirty="0" smtClean="0"/>
              <a:t>CRTDBG_MAP_ALLOC</a:t>
            </a:r>
          </a:p>
          <a:p>
            <a:pPr marL="365760" lvl="1" indent="0">
              <a:buNone/>
            </a:pPr>
            <a:r>
              <a:rPr lang="en-US" dirty="0" smtClean="0"/>
              <a:t> 	#</a:t>
            </a:r>
            <a:r>
              <a:rPr lang="en-US" dirty="0"/>
              <a:t>include &lt;</a:t>
            </a:r>
            <a:r>
              <a:rPr lang="en-US" dirty="0" err="1"/>
              <a:t>stdlib.h</a:t>
            </a:r>
            <a:r>
              <a:rPr lang="en-US" dirty="0"/>
              <a:t>&gt; </a:t>
            </a:r>
            <a:endParaRPr lang="en-US" dirty="0" smtClean="0"/>
          </a:p>
          <a:p>
            <a:pPr marL="731520" lvl="2" indent="0">
              <a:buNone/>
            </a:pPr>
            <a:r>
              <a:rPr lang="en-US" dirty="0" smtClean="0"/>
              <a:t>	#</a:t>
            </a:r>
            <a:r>
              <a:rPr lang="en-US" dirty="0"/>
              <a:t>include &lt;</a:t>
            </a:r>
            <a:r>
              <a:rPr lang="en-US" dirty="0" err="1"/>
              <a:t>crtdbg.h</a:t>
            </a:r>
            <a:r>
              <a:rPr lang="en-US" dirty="0" smtClean="0"/>
              <a:t>&gt;</a:t>
            </a:r>
          </a:p>
          <a:p>
            <a:pPr marL="731520" lvl="2" indent="0">
              <a:buNone/>
            </a:pPr>
            <a:r>
              <a:rPr lang="en-US" dirty="0"/>
              <a:t>_</a:t>
            </a:r>
            <a:r>
              <a:rPr lang="en-US" dirty="0" err="1"/>
              <a:t>CrtDumpMemoryLeaks</a:t>
            </a:r>
            <a:r>
              <a:rPr lang="en-US" dirty="0" smtClean="0"/>
              <a:t>(); // la </a:t>
            </a:r>
            <a:r>
              <a:rPr lang="en-US" dirty="0" err="1" smtClean="0"/>
              <a:t>iesire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:</a:t>
            </a:r>
          </a:p>
          <a:p>
            <a:pPr marL="731520" lvl="2" indent="0">
              <a:buNone/>
            </a:pPr>
            <a:r>
              <a:rPr lang="en-US" dirty="0"/>
              <a:t>_</a:t>
            </a:r>
            <a:r>
              <a:rPr lang="en-US" dirty="0" err="1"/>
              <a:t>CrtSetDbgFlag</a:t>
            </a:r>
            <a:r>
              <a:rPr lang="en-US" dirty="0"/>
              <a:t> ( _CRTDBG_ALLOC_MEM_DF | _CRTDBG_LEAK_CHECK_DF </a:t>
            </a:r>
            <a:r>
              <a:rPr lang="en-US" dirty="0" smtClean="0"/>
              <a:t>); // prima </a:t>
            </a:r>
            <a:r>
              <a:rPr lang="en-US" dirty="0" err="1" smtClean="0"/>
              <a:t>linie</a:t>
            </a:r>
            <a:endParaRPr lang="en-US" dirty="0" smtClean="0"/>
          </a:p>
          <a:p>
            <a:pPr marL="731520" lvl="2" indent="0">
              <a:buNone/>
            </a:pPr>
            <a:r>
              <a:rPr lang="en-US" dirty="0"/>
              <a:t>_</a:t>
            </a:r>
            <a:r>
              <a:rPr lang="en-US" b="1" dirty="0" err="1"/>
              <a:t>crtBreakAlloc</a:t>
            </a:r>
            <a:r>
              <a:rPr lang="en-US" b="1" dirty="0"/>
              <a:t> </a:t>
            </a:r>
          </a:p>
          <a:p>
            <a:pPr marL="731520" lvl="2" indent="0">
              <a:buNone/>
            </a:pPr>
            <a:r>
              <a:rPr lang="en-US" dirty="0"/>
              <a:t>#</a:t>
            </a:r>
            <a:r>
              <a:rPr lang="en-US" dirty="0" err="1"/>
              <a:t>ifdef</a:t>
            </a:r>
            <a:r>
              <a:rPr lang="en-US" dirty="0"/>
              <a:t> _DEBUG </a:t>
            </a:r>
            <a:endParaRPr lang="en-US" dirty="0" smtClean="0"/>
          </a:p>
          <a:p>
            <a:pPr marL="731520" lvl="2" indent="0">
              <a:buNone/>
            </a:pPr>
            <a:r>
              <a:rPr lang="en-US" dirty="0" smtClean="0"/>
              <a:t>#</a:t>
            </a:r>
            <a:r>
              <a:rPr lang="en-US" dirty="0" err="1"/>
              <a:t>ifndef</a:t>
            </a:r>
            <a:r>
              <a:rPr lang="en-US" dirty="0"/>
              <a:t> DBG_NEW </a:t>
            </a:r>
            <a:endParaRPr lang="en-US" dirty="0" smtClean="0"/>
          </a:p>
          <a:p>
            <a:pPr marL="731520" lvl="2" indent="0">
              <a:buNone/>
            </a:pPr>
            <a:r>
              <a:rPr lang="en-US" dirty="0" smtClean="0"/>
              <a:t>#</a:t>
            </a:r>
            <a:r>
              <a:rPr lang="en-US" dirty="0"/>
              <a:t>define DBG_NEW new ( _NORMAL_BLOCK , __FILE__ , __LINE__ ) </a:t>
            </a:r>
            <a:endParaRPr lang="en-US" dirty="0" smtClean="0"/>
          </a:p>
          <a:p>
            <a:pPr marL="731520" lvl="2" indent="0">
              <a:buNone/>
            </a:pPr>
            <a:r>
              <a:rPr lang="en-US" dirty="0" smtClean="0"/>
              <a:t>#</a:t>
            </a:r>
            <a:r>
              <a:rPr lang="en-US" dirty="0"/>
              <a:t>define new DBG_NEW #</a:t>
            </a:r>
            <a:r>
              <a:rPr lang="en-US" dirty="0" err="1"/>
              <a:t>endif</a:t>
            </a:r>
            <a:r>
              <a:rPr lang="en-US" dirty="0"/>
              <a:t> #</a:t>
            </a:r>
            <a:r>
              <a:rPr lang="en-US" dirty="0" err="1"/>
              <a:t>endif</a:t>
            </a:r>
            <a:r>
              <a:rPr lang="en-US" dirty="0"/>
              <a:t> // _DEBUG</a:t>
            </a:r>
          </a:p>
        </p:txBody>
      </p:sp>
    </p:spTree>
    <p:extLst>
      <p:ext uri="{BB962C8B-B14F-4D97-AF65-F5344CB8AC3E}">
        <p14:creationId xmlns:p14="http://schemas.microsoft.com/office/powerpoint/2010/main" val="101679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Opengl</a:t>
            </a:r>
            <a:r>
              <a:rPr lang="en-US" dirty="0" smtClean="0"/>
              <a:t>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Pana</a:t>
            </a:r>
            <a:r>
              <a:rPr lang="en-US" dirty="0" smtClean="0"/>
              <a:t> la </a:t>
            </a:r>
            <a:r>
              <a:rPr lang="en-US" dirty="0" err="1" smtClean="0"/>
              <a:t>opengl</a:t>
            </a:r>
            <a:r>
              <a:rPr lang="en-US" dirty="0" smtClean="0"/>
              <a:t> debugger:</a:t>
            </a:r>
          </a:p>
          <a:p>
            <a:pPr lvl="1"/>
            <a:r>
              <a:rPr lang="en-US" dirty="0" err="1" smtClean="0"/>
              <a:t>Sistem</a:t>
            </a:r>
            <a:r>
              <a:rPr lang="en-US" dirty="0" smtClean="0"/>
              <a:t> de logging</a:t>
            </a:r>
          </a:p>
          <a:p>
            <a:pPr lvl="1"/>
            <a:r>
              <a:rPr lang="en-US" dirty="0" smtClean="0"/>
              <a:t>Program4.cpp 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extensie</a:t>
            </a:r>
            <a:r>
              <a:rPr lang="en-US" dirty="0" smtClean="0"/>
              <a:t> cu </a:t>
            </a:r>
            <a:r>
              <a:rPr lang="en-US" dirty="0" err="1" smtClean="0"/>
              <a:t>lucruri</a:t>
            </a:r>
            <a:r>
              <a:rPr lang="en-US" dirty="0" smtClean="0"/>
              <a:t> utile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9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Diferenta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Release build </a:t>
            </a:r>
            <a:r>
              <a:rPr lang="en-US" dirty="0" err="1" smtClean="0"/>
              <a:t>si</a:t>
            </a:r>
            <a:r>
              <a:rPr lang="en-US" dirty="0" smtClean="0"/>
              <a:t> Debug build</a:t>
            </a:r>
          </a:p>
          <a:p>
            <a:pPr lvl="1"/>
            <a:r>
              <a:rPr lang="en-US" dirty="0"/>
              <a:t>http://msdn.microsoft.com/en-us/library/aa236698%28v=vs.60%29.aspx</a:t>
            </a:r>
            <a:endParaRPr lang="en-US" dirty="0" smtClean="0"/>
          </a:p>
          <a:p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inseamna</a:t>
            </a:r>
            <a:r>
              <a:rPr lang="en-US" dirty="0" smtClean="0"/>
              <a:t> un data breakpoint </a:t>
            </a:r>
            <a:r>
              <a:rPr lang="en-US" dirty="0" err="1" smtClean="0"/>
              <a:t>si</a:t>
            </a:r>
            <a:r>
              <a:rPr lang="en-US" dirty="0" smtClean="0"/>
              <a:t> cum se </a:t>
            </a:r>
            <a:r>
              <a:rPr lang="en-US" dirty="0" err="1" smtClean="0"/>
              <a:t>foloseste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Trace breakpoint</a:t>
            </a:r>
          </a:p>
          <a:p>
            <a:r>
              <a:rPr lang="en-US" dirty="0" smtClean="0"/>
              <a:t>Watch</a:t>
            </a:r>
          </a:p>
          <a:p>
            <a:r>
              <a:rPr lang="en-US" dirty="0" err="1" smtClean="0"/>
              <a:t>Callstack</a:t>
            </a:r>
            <a:endParaRPr lang="en-US" dirty="0" smtClean="0"/>
          </a:p>
          <a:p>
            <a:r>
              <a:rPr lang="en-US" dirty="0" smtClean="0"/>
              <a:t>Cum se </a:t>
            </a:r>
            <a:r>
              <a:rPr lang="en-US" dirty="0" err="1" smtClean="0"/>
              <a:t>fixeaza</a:t>
            </a:r>
            <a:r>
              <a:rPr lang="en-US" dirty="0" smtClean="0"/>
              <a:t> un bug?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4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Verificare</a:t>
            </a:r>
            <a:r>
              <a:rPr lang="en-US" dirty="0" smtClean="0"/>
              <a:t> + </a:t>
            </a:r>
            <a:r>
              <a:rPr lang="en-US" dirty="0" err="1" smtClean="0"/>
              <a:t>Logistica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Verificare</a:t>
            </a:r>
            <a:r>
              <a:rPr lang="en-US" dirty="0" smtClean="0"/>
              <a:t>/</a:t>
            </a:r>
            <a:r>
              <a:rPr lang="en-US" dirty="0" err="1" smtClean="0"/>
              <a:t>Instalare</a:t>
            </a:r>
            <a:r>
              <a:rPr lang="en-US" dirty="0" smtClean="0"/>
              <a:t> Visual Studio 2012</a:t>
            </a:r>
          </a:p>
          <a:p>
            <a:r>
              <a:rPr lang="en-US" dirty="0" smtClean="0"/>
              <a:t>Download GLFW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http://www.glfw.org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Download GLEW 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http://glew.sourceforge.net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Setup </a:t>
            </a:r>
            <a:r>
              <a:rPr lang="en-US" dirty="0" err="1" smtClean="0"/>
              <a:t>proiect</a:t>
            </a:r>
            <a:r>
              <a:rPr lang="en-US" dirty="0" smtClean="0"/>
              <a:t> visual</a:t>
            </a:r>
          </a:p>
          <a:p>
            <a:r>
              <a:rPr lang="en-US" dirty="0" smtClean="0"/>
              <a:t>Source control? </a:t>
            </a:r>
            <a:r>
              <a:rPr lang="en-US" dirty="0"/>
              <a:t>(</a:t>
            </a:r>
            <a:r>
              <a:rPr lang="en-US" dirty="0" err="1"/>
              <a:t>SourceTree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http://www.sourcetreeapp.com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 ,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82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Matematica</a:t>
            </a:r>
            <a:r>
              <a:rPr lang="en-US" dirty="0" smtClean="0"/>
              <a:t> -</a:t>
            </a:r>
            <a:r>
              <a:rPr lang="en-US" dirty="0" err="1"/>
              <a:t>Vectori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smtClean="0"/>
              <a:t>e un scalar</a:t>
            </a:r>
            <a:r>
              <a:rPr lang="en-US" dirty="0" smtClean="0"/>
              <a:t>? </a:t>
            </a:r>
            <a:endParaRPr lang="en-US" dirty="0" smtClean="0"/>
          </a:p>
          <a:p>
            <a:pPr lvl="1"/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smtClean="0"/>
              <a:t>e un</a:t>
            </a:r>
            <a:r>
              <a:rPr lang="en-US" dirty="0" smtClean="0"/>
              <a:t> vector? </a:t>
            </a:r>
            <a:endParaRPr lang="en-US" dirty="0" smtClean="0"/>
          </a:p>
          <a:p>
            <a:pPr lvl="1"/>
            <a:r>
              <a:rPr lang="en-US" dirty="0" err="1" smtClean="0"/>
              <a:t>Adunare</a:t>
            </a:r>
            <a:endParaRPr lang="en-US" dirty="0" smtClean="0"/>
          </a:p>
          <a:p>
            <a:pPr lvl="1"/>
            <a:r>
              <a:rPr lang="en-US" dirty="0" err="1" smtClean="0"/>
              <a:t>Scadere</a:t>
            </a:r>
            <a:endParaRPr lang="en-US" dirty="0" smtClean="0"/>
          </a:p>
          <a:p>
            <a:pPr lvl="1"/>
            <a:r>
              <a:rPr lang="en-US" dirty="0" err="1" smtClean="0"/>
              <a:t>Inmultire</a:t>
            </a:r>
            <a:r>
              <a:rPr lang="en-US" dirty="0" smtClean="0"/>
              <a:t> cu scalar</a:t>
            </a:r>
          </a:p>
          <a:p>
            <a:pPr lvl="1"/>
            <a:r>
              <a:rPr lang="en-US" dirty="0" err="1" smtClean="0"/>
              <a:t>Normalizare</a:t>
            </a:r>
            <a:endParaRPr lang="en-US" dirty="0" smtClean="0"/>
          </a:p>
          <a:p>
            <a:pPr lvl="1"/>
            <a:r>
              <a:rPr lang="en-US" dirty="0" smtClean="0"/>
              <a:t>Dot Product (</a:t>
            </a:r>
            <a:r>
              <a:rPr lang="en-US" dirty="0" err="1" smtClean="0"/>
              <a:t>produs</a:t>
            </a:r>
            <a:r>
              <a:rPr lang="en-US" dirty="0" smtClean="0"/>
              <a:t> scalar)</a:t>
            </a:r>
          </a:p>
          <a:p>
            <a:pPr lvl="1"/>
            <a:r>
              <a:rPr lang="en-US" dirty="0" smtClean="0"/>
              <a:t>Cross Product (</a:t>
            </a:r>
            <a:r>
              <a:rPr lang="en-US" dirty="0" err="1" smtClean="0"/>
              <a:t>produs</a:t>
            </a:r>
            <a:r>
              <a:rPr lang="en-US" dirty="0" smtClean="0"/>
              <a:t> </a:t>
            </a:r>
            <a:r>
              <a:rPr lang="en-US" dirty="0" err="1" smtClean="0"/>
              <a:t>vectorial</a:t>
            </a:r>
            <a:r>
              <a:rPr lang="en-US" dirty="0" smtClean="0"/>
              <a:t>)</a:t>
            </a:r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22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Matematica</a:t>
            </a:r>
            <a:r>
              <a:rPr lang="en-US" dirty="0"/>
              <a:t> -</a:t>
            </a:r>
            <a:r>
              <a:rPr lang="en-US" dirty="0" err="1"/>
              <a:t>Vectori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Dot Product (</a:t>
                </a:r>
                <a:r>
                  <a:rPr lang="en-US" dirty="0" err="1" smtClean="0"/>
                  <a:t>foarte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util</a:t>
                </a:r>
                <a:r>
                  <a:rPr lang="en-US" dirty="0" smtClean="0"/>
                  <a:t>):</a:t>
                </a:r>
              </a:p>
              <a:p>
                <a:pPr lvl="1"/>
                <a:r>
                  <a:rPr lang="en-US" dirty="0"/>
                  <a:t>A • B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, </a:t>
                </a:r>
                <a:r>
                  <a:rPr lang="en-US" dirty="0" err="1" smtClean="0"/>
                  <a:t>unde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 … </m:t>
                    </m:r>
                    <m:sSub>
                      <m:sSubPr>
                        <m:ctrlPr>
                          <a:rPr lang="en-US" i="1" dirty="0" err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err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B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/>
                          </a:rPr>
                          <m:t> … </m:t>
                        </m:r>
                        <m:sSub>
                          <m:sSubPr>
                            <m:ctrlPr>
                              <a:rPr lang="en-US" i="1" dirty="0" err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 dirty="0" err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Reprezinta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proiectia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lui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pe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vectorul</a:t>
                </a:r>
                <a:r>
                  <a:rPr lang="en-US" dirty="0" smtClean="0"/>
                  <a:t> B</a:t>
                </a:r>
              </a:p>
              <a:p>
                <a:pPr lvl="1"/>
                <a:r>
                  <a:rPr lang="en-US" dirty="0"/>
                  <a:t>A • </a:t>
                </a:r>
                <a:r>
                  <a:rPr lang="en-US" dirty="0" smtClean="0"/>
                  <a:t>B =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cos</m:t>
                    </m:r>
                    <m:r>
                      <a:rPr lang="en-US" b="0" i="1" smtClean="0">
                        <a:latin typeface="Cambria Math"/>
                      </a:rPr>
                      <m:t>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Facand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acest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calcul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necostisitor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putem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afla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usor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informatii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despre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unghiul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dintre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doi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vectori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A • B = 0  -&gt;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=90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:r>
                  <a:rPr lang="en-US" dirty="0" smtClean="0"/>
                  <a:t>A </a:t>
                </a:r>
                <a:r>
                  <a:rPr lang="en-US" dirty="0"/>
                  <a:t>• </a:t>
                </a:r>
                <a:r>
                  <a:rPr lang="en-US" dirty="0" smtClean="0"/>
                  <a:t>B &lt; 0 -&gt;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>
                        <a:latin typeface="Cambria Math"/>
                        <a:ea typeface="Cambria Math"/>
                      </a:rPr>
                      <m:t>90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US" dirty="0" smtClean="0">
                  <a:ea typeface="Cambria Math"/>
                </a:endParaRPr>
              </a:p>
              <a:p>
                <a:pPr lvl="2"/>
                <a:r>
                  <a:rPr lang="en-US" dirty="0"/>
                  <a:t>A • B &lt; 0 -&gt;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>
                        <a:latin typeface="Cambria Math"/>
                        <a:ea typeface="Cambria Math"/>
                      </a:rPr>
                      <m:t>90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graphics/04fig19.jpg"/>
          <p:cNvSpPr>
            <a:spLocks noChangeAspect="1" noChangeArrowheads="1"/>
          </p:cNvSpPr>
          <p:nvPr/>
        </p:nvSpPr>
        <p:spPr bwMode="auto">
          <a:xfrm>
            <a:off x="63500" y="-136525"/>
            <a:ext cx="12954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graphics/04fig19.jpg"/>
          <p:cNvSpPr>
            <a:spLocks noChangeAspect="1" noChangeArrowheads="1"/>
          </p:cNvSpPr>
          <p:nvPr/>
        </p:nvSpPr>
        <p:spPr bwMode="auto">
          <a:xfrm>
            <a:off x="215900" y="15875"/>
            <a:ext cx="12954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graphics/04fig19.jpg"/>
          <p:cNvSpPr>
            <a:spLocks noChangeAspect="1" noChangeArrowheads="1"/>
          </p:cNvSpPr>
          <p:nvPr/>
        </p:nvSpPr>
        <p:spPr bwMode="auto">
          <a:xfrm>
            <a:off x="368300" y="168275"/>
            <a:ext cx="12954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graphics/04fig19.jpg"/>
          <p:cNvSpPr>
            <a:spLocks noChangeAspect="1" noChangeArrowheads="1"/>
          </p:cNvSpPr>
          <p:nvPr/>
        </p:nvSpPr>
        <p:spPr bwMode="auto">
          <a:xfrm>
            <a:off x="520700" y="320675"/>
            <a:ext cx="12954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graphics/04fig19.jpg"/>
          <p:cNvSpPr>
            <a:spLocks noChangeAspect="1" noChangeArrowheads="1"/>
          </p:cNvSpPr>
          <p:nvPr/>
        </p:nvSpPr>
        <p:spPr bwMode="auto">
          <a:xfrm>
            <a:off x="673100" y="473075"/>
            <a:ext cx="12954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graphics/04fig19.jpg"/>
          <p:cNvSpPr>
            <a:spLocks noChangeAspect="1" noChangeArrowheads="1"/>
          </p:cNvSpPr>
          <p:nvPr/>
        </p:nvSpPr>
        <p:spPr bwMode="auto">
          <a:xfrm>
            <a:off x="825500" y="625475"/>
            <a:ext cx="12954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graphics/04fig19.jpg"/>
          <p:cNvSpPr>
            <a:spLocks noChangeAspect="1" noChangeArrowheads="1"/>
          </p:cNvSpPr>
          <p:nvPr/>
        </p:nvSpPr>
        <p:spPr bwMode="auto">
          <a:xfrm>
            <a:off x="977900" y="777875"/>
            <a:ext cx="12954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6" descr="graphics/04fig19.jpg"/>
          <p:cNvSpPr>
            <a:spLocks noChangeAspect="1" noChangeArrowheads="1"/>
          </p:cNvSpPr>
          <p:nvPr/>
        </p:nvSpPr>
        <p:spPr bwMode="auto">
          <a:xfrm>
            <a:off x="1130300" y="930275"/>
            <a:ext cx="12954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2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Matematica</a:t>
            </a:r>
            <a:r>
              <a:rPr lang="en-US" dirty="0"/>
              <a:t> -</a:t>
            </a:r>
            <a:r>
              <a:rPr lang="en-US" dirty="0" err="1"/>
              <a:t>Vectori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Cross Product (</a:t>
                </a:r>
                <a:r>
                  <a:rPr lang="en-US" dirty="0" err="1" smtClean="0"/>
                  <a:t>util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pt-BR" dirty="0"/>
                  <a:t>A x B = [(a</a:t>
                </a:r>
                <a:r>
                  <a:rPr lang="pt-BR" baseline="-25000" dirty="0"/>
                  <a:t>2</a:t>
                </a:r>
                <a:r>
                  <a:rPr lang="pt-BR" dirty="0"/>
                  <a:t>b</a:t>
                </a:r>
                <a:r>
                  <a:rPr lang="pt-BR" baseline="-25000" dirty="0"/>
                  <a:t>3</a:t>
                </a:r>
                <a:r>
                  <a:rPr lang="pt-BR" dirty="0"/>
                  <a:t> – a</a:t>
                </a:r>
                <a:r>
                  <a:rPr lang="pt-BR" baseline="-25000" dirty="0"/>
                  <a:t>3</a:t>
                </a:r>
                <a:r>
                  <a:rPr lang="pt-BR" dirty="0"/>
                  <a:t>b</a:t>
                </a:r>
                <a:r>
                  <a:rPr lang="pt-BR" baseline="-25000" dirty="0"/>
                  <a:t>2</a:t>
                </a:r>
                <a:r>
                  <a:rPr lang="pt-BR" dirty="0"/>
                  <a:t>) (a</a:t>
                </a:r>
                <a:r>
                  <a:rPr lang="pt-BR" baseline="-25000" dirty="0"/>
                  <a:t>3</a:t>
                </a:r>
                <a:r>
                  <a:rPr lang="pt-BR" dirty="0"/>
                  <a:t>b</a:t>
                </a:r>
                <a:r>
                  <a:rPr lang="pt-BR" baseline="-25000" dirty="0"/>
                  <a:t>1</a:t>
                </a:r>
                <a:r>
                  <a:rPr lang="pt-BR" dirty="0"/>
                  <a:t> – a</a:t>
                </a:r>
                <a:r>
                  <a:rPr lang="pt-BR" baseline="-25000" dirty="0"/>
                  <a:t>1</a:t>
                </a:r>
                <a:r>
                  <a:rPr lang="pt-BR" dirty="0"/>
                  <a:t>b</a:t>
                </a:r>
                <a:r>
                  <a:rPr lang="pt-BR" baseline="-25000" dirty="0"/>
                  <a:t>3</a:t>
                </a:r>
                <a:r>
                  <a:rPr lang="pt-BR" dirty="0" smtClean="0"/>
                  <a:t>)(</a:t>
                </a:r>
                <a:r>
                  <a:rPr lang="pt-BR" dirty="0"/>
                  <a:t>a</a:t>
                </a:r>
                <a:r>
                  <a:rPr lang="pt-BR" baseline="-25000" dirty="0"/>
                  <a:t>1</a:t>
                </a:r>
                <a:r>
                  <a:rPr lang="pt-BR" dirty="0"/>
                  <a:t>b</a:t>
                </a:r>
                <a:r>
                  <a:rPr lang="pt-BR" baseline="-25000" dirty="0"/>
                  <a:t>2</a:t>
                </a:r>
                <a:r>
                  <a:rPr lang="pt-BR" dirty="0"/>
                  <a:t> – a</a:t>
                </a:r>
                <a:r>
                  <a:rPr lang="pt-BR" baseline="-25000" dirty="0"/>
                  <a:t>2</a:t>
                </a:r>
                <a:r>
                  <a:rPr lang="pt-BR" dirty="0"/>
                  <a:t>b</a:t>
                </a:r>
                <a:r>
                  <a:rPr lang="pt-BR" baseline="-25000" dirty="0"/>
                  <a:t>1</a:t>
                </a:r>
                <a:r>
                  <a:rPr lang="pt-BR" dirty="0" smtClean="0"/>
                  <a:t>)] </a:t>
                </a:r>
              </a:p>
              <a:p>
                <a:pPr lvl="1"/>
                <a:r>
                  <a:rPr lang="pt-BR" dirty="0"/>
                  <a:t>A x </a:t>
                </a:r>
                <a:r>
                  <a:rPr lang="pt-BR" dirty="0" smtClean="0"/>
                  <a:t>B perpendicular pe ambi vectori A si B</a:t>
                </a:r>
              </a:p>
              <a:p>
                <a:pPr lvl="1"/>
                <a:r>
                  <a:rPr lang="pt-BR" dirty="0" smtClean="0"/>
                  <a:t>Nu e comutativ (schimba directia vectorului rezultat)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𝐴𝑥𝐵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</m:oMath>
                </a14:m>
                <a:r>
                  <a:rPr lang="pt-BR" dirty="0" smtClean="0"/>
                  <a:t> (folositi relatia asta doar daca aveti deja calculat cross si doriti sa obtineti unghiul)</a:t>
                </a:r>
              </a:p>
              <a:p>
                <a:pPr lvl="1"/>
                <a:r>
                  <a:rPr lang="pt-BR" dirty="0" smtClean="0"/>
                  <a:t>Regula burghiului sau a maini drepte (pui aratatorul in lungul lui A si degetul mijlociu in lungul lui B , degetul mare arata directia rezultatului)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 r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345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Matematica</a:t>
            </a:r>
            <a:r>
              <a:rPr lang="en-US" dirty="0" smtClean="0"/>
              <a:t> - </a:t>
            </a:r>
            <a:r>
              <a:rPr lang="en-US" dirty="0" err="1" smtClean="0"/>
              <a:t>Matrici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 </a:t>
            </a:r>
            <a:r>
              <a:rPr lang="en-US" dirty="0" err="1" smtClean="0"/>
              <a:t>ce</a:t>
            </a:r>
            <a:r>
              <a:rPr lang="en-US" dirty="0" smtClean="0"/>
              <a:t> se </a:t>
            </a:r>
            <a:r>
              <a:rPr lang="en-US" dirty="0" err="1" smtClean="0"/>
              <a:t>inmultesc</a:t>
            </a:r>
            <a:r>
              <a:rPr lang="en-US" dirty="0" smtClean="0"/>
              <a:t> </a:t>
            </a:r>
            <a:r>
              <a:rPr lang="en-US" dirty="0" err="1" smtClean="0"/>
              <a:t>matricile</a:t>
            </a:r>
            <a:r>
              <a:rPr lang="en-US" dirty="0" smtClean="0"/>
              <a:t> </a:t>
            </a:r>
            <a:r>
              <a:rPr lang="en-US" dirty="0" err="1" smtClean="0"/>
              <a:t>asa</a:t>
            </a:r>
            <a:r>
              <a:rPr lang="en-US" dirty="0" smtClean="0"/>
              <a:t>? (dot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dirty="0" err="1" smtClean="0"/>
              <a:t>randul</a:t>
            </a:r>
            <a:r>
              <a:rPr lang="en-US" dirty="0" smtClean="0"/>
              <a:t> i al </a:t>
            </a:r>
            <a:r>
              <a:rPr lang="en-US" dirty="0" err="1" smtClean="0"/>
              <a:t>primei</a:t>
            </a:r>
            <a:r>
              <a:rPr lang="en-US" dirty="0" smtClean="0"/>
              <a:t> </a:t>
            </a:r>
            <a:r>
              <a:rPr lang="en-US" dirty="0" err="1" smtClean="0"/>
              <a:t>matrici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j al </a:t>
            </a:r>
            <a:r>
              <a:rPr lang="en-US" dirty="0" err="1" smtClean="0"/>
              <a:t>celei</a:t>
            </a:r>
            <a:r>
              <a:rPr lang="en-US" dirty="0" smtClean="0"/>
              <a:t> de-a </a:t>
            </a:r>
            <a:r>
              <a:rPr lang="en-US" dirty="0" err="1" smtClean="0"/>
              <a:t>doua</a:t>
            </a:r>
            <a:r>
              <a:rPr lang="en-US" dirty="0" smtClean="0"/>
              <a:t> </a:t>
            </a:r>
            <a:r>
              <a:rPr lang="en-US" dirty="0" err="1" smtClean="0"/>
              <a:t>matrice</a:t>
            </a:r>
            <a:r>
              <a:rPr lang="en-US" dirty="0" smtClean="0"/>
              <a:t> 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Mod </a:t>
            </a:r>
            <a:r>
              <a:rPr lang="en-US" dirty="0" err="1" smtClean="0"/>
              <a:t>simbolic</a:t>
            </a:r>
            <a:r>
              <a:rPr lang="en-US" dirty="0" smtClean="0"/>
              <a:t> de a </a:t>
            </a:r>
            <a:r>
              <a:rPr lang="en-US" dirty="0" err="1" smtClean="0"/>
              <a:t>inlocui</a:t>
            </a:r>
            <a:r>
              <a:rPr lang="en-US" dirty="0" smtClean="0"/>
              <a:t> o </a:t>
            </a:r>
            <a:r>
              <a:rPr lang="en-US" dirty="0" err="1" smtClean="0"/>
              <a:t>transformare</a:t>
            </a:r>
            <a:r>
              <a:rPr lang="en-US" dirty="0" smtClean="0"/>
              <a:t> </a:t>
            </a:r>
            <a:r>
              <a:rPr lang="en-US" dirty="0" err="1" smtClean="0"/>
              <a:t>liniara</a:t>
            </a:r>
            <a:r>
              <a:rPr lang="en-US" dirty="0" smtClean="0"/>
              <a:t> in </a:t>
            </a:r>
            <a:r>
              <a:rPr lang="en-US" dirty="0" err="1" smtClean="0"/>
              <a:t>alta.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x`= ax +by </a:t>
            </a:r>
            <a:r>
              <a:rPr lang="en-US" dirty="0" err="1" smtClean="0"/>
              <a:t>si</a:t>
            </a:r>
            <a:r>
              <a:rPr lang="en-US" dirty="0" smtClean="0"/>
              <a:t> y`=cx +</a:t>
            </a:r>
            <a:r>
              <a:rPr lang="en-US" dirty="0" err="1" smtClean="0"/>
              <a:t>dy</a:t>
            </a:r>
            <a:r>
              <a:rPr lang="en-US" dirty="0" smtClean="0"/>
              <a:t> , </a:t>
            </a:r>
            <a:r>
              <a:rPr lang="en-US" dirty="0" err="1" smtClean="0"/>
              <a:t>si</a:t>
            </a:r>
            <a:r>
              <a:rPr lang="en-US" dirty="0" smtClean="0"/>
              <a:t> x`` = </a:t>
            </a:r>
            <a:r>
              <a:rPr lang="en-US" dirty="0" err="1" smtClean="0"/>
              <a:t>a`x</a:t>
            </a:r>
            <a:r>
              <a:rPr lang="en-US" dirty="0" smtClean="0"/>
              <a:t>` + </a:t>
            </a:r>
            <a:r>
              <a:rPr lang="en-US" dirty="0" err="1" smtClean="0"/>
              <a:t>b`y</a:t>
            </a:r>
            <a:r>
              <a:rPr lang="en-US" dirty="0" smtClean="0"/>
              <a:t>` </a:t>
            </a:r>
            <a:r>
              <a:rPr lang="en-US" dirty="0" err="1" smtClean="0"/>
              <a:t>si</a:t>
            </a:r>
            <a:r>
              <a:rPr lang="en-US" dirty="0" smtClean="0"/>
              <a:t> y`` = </a:t>
            </a:r>
            <a:r>
              <a:rPr lang="en-US" dirty="0" err="1" smtClean="0"/>
              <a:t>c`x</a:t>
            </a:r>
            <a:r>
              <a:rPr lang="en-US" dirty="0" smtClean="0"/>
              <a:t>` + </a:t>
            </a:r>
            <a:r>
              <a:rPr lang="en-US" dirty="0" err="1" smtClean="0"/>
              <a:t>d`y</a:t>
            </a:r>
            <a:r>
              <a:rPr lang="en-US" dirty="0" smtClean="0"/>
              <a:t>`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punem</a:t>
            </a:r>
            <a:r>
              <a:rPr lang="en-US" dirty="0" smtClean="0"/>
              <a:t> prima </a:t>
            </a:r>
            <a:r>
              <a:rPr lang="en-US" dirty="0" err="1" smtClean="0"/>
              <a:t>pereche</a:t>
            </a:r>
            <a:r>
              <a:rPr lang="en-US" dirty="0" smtClean="0"/>
              <a:t> de </a:t>
            </a:r>
            <a:r>
              <a:rPr lang="en-US" dirty="0" err="1" smtClean="0"/>
              <a:t>formule</a:t>
            </a:r>
            <a:r>
              <a:rPr lang="en-US" dirty="0" smtClean="0"/>
              <a:t> in </a:t>
            </a:r>
            <a:r>
              <a:rPr lang="en-US" dirty="0" err="1" smtClean="0"/>
              <a:t>cea</a:t>
            </a:r>
            <a:r>
              <a:rPr lang="en-US" dirty="0" smtClean="0"/>
              <a:t> de a </a:t>
            </a:r>
            <a:r>
              <a:rPr lang="en-US" dirty="0" err="1" smtClean="0"/>
              <a:t>doua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exprima</a:t>
            </a:r>
            <a:r>
              <a:rPr lang="en-US" dirty="0" smtClean="0"/>
              <a:t> x`` </a:t>
            </a:r>
            <a:r>
              <a:rPr lang="en-US" dirty="0" err="1" smtClean="0"/>
              <a:t>si</a:t>
            </a:r>
            <a:r>
              <a:rPr lang="en-US" dirty="0" smtClean="0"/>
              <a:t> y`` in </a:t>
            </a:r>
            <a:r>
              <a:rPr lang="en-US" dirty="0" err="1" smtClean="0"/>
              <a:t>functie</a:t>
            </a:r>
            <a:r>
              <a:rPr lang="en-US" dirty="0" smtClean="0"/>
              <a:t> de x </a:t>
            </a:r>
            <a:r>
              <a:rPr lang="en-US" dirty="0" err="1" smtClean="0"/>
              <a:t>si</a:t>
            </a:r>
            <a:r>
              <a:rPr lang="en-US" dirty="0" smtClean="0"/>
              <a:t> y : </a:t>
            </a:r>
          </a:p>
          <a:p>
            <a:r>
              <a:rPr lang="en-US" dirty="0" smtClean="0"/>
              <a:t>x</a:t>
            </a:r>
            <a:r>
              <a:rPr lang="en-US" dirty="0"/>
              <a:t>′′=a′x′+</a:t>
            </a:r>
            <a:r>
              <a:rPr lang="en-US" dirty="0" err="1"/>
              <a:t>b′y</a:t>
            </a:r>
            <a:r>
              <a:rPr lang="en-US" dirty="0"/>
              <a:t>′=a′(</a:t>
            </a:r>
            <a:r>
              <a:rPr lang="en-US" dirty="0" err="1"/>
              <a:t>ax+by</a:t>
            </a:r>
            <a:r>
              <a:rPr lang="en-US" dirty="0"/>
              <a:t>)+b′(</a:t>
            </a:r>
            <a:r>
              <a:rPr lang="en-US" dirty="0" err="1"/>
              <a:t>cx+dy</a:t>
            </a:r>
            <a:r>
              <a:rPr lang="en-US" dirty="0"/>
              <a:t>)=(</a:t>
            </a:r>
            <a:r>
              <a:rPr lang="en-US" dirty="0" err="1"/>
              <a:t>a′a+b′c</a:t>
            </a:r>
            <a:r>
              <a:rPr lang="en-US" dirty="0"/>
              <a:t>)x+(</a:t>
            </a:r>
            <a:r>
              <a:rPr lang="en-US" dirty="0" err="1" smtClean="0"/>
              <a:t>a′b+b′d</a:t>
            </a:r>
            <a:r>
              <a:rPr lang="en-US" dirty="0" smtClean="0"/>
              <a:t>)y </a:t>
            </a:r>
          </a:p>
          <a:p>
            <a:r>
              <a:rPr lang="en-US" dirty="0"/>
              <a:t>y′′=c′x′+</a:t>
            </a:r>
            <a:r>
              <a:rPr lang="en-US" dirty="0" err="1"/>
              <a:t>d′y</a:t>
            </a:r>
            <a:r>
              <a:rPr lang="en-US" dirty="0"/>
              <a:t>′=c′(</a:t>
            </a:r>
            <a:r>
              <a:rPr lang="en-US" dirty="0" err="1"/>
              <a:t>ax+by</a:t>
            </a:r>
            <a:r>
              <a:rPr lang="en-US" dirty="0"/>
              <a:t>)+d′(</a:t>
            </a:r>
            <a:r>
              <a:rPr lang="en-US" dirty="0" err="1"/>
              <a:t>cx+dy</a:t>
            </a:r>
            <a:r>
              <a:rPr lang="en-US" dirty="0"/>
              <a:t>)=(</a:t>
            </a:r>
            <a:r>
              <a:rPr lang="en-US" dirty="0" err="1"/>
              <a:t>c′a+d′c</a:t>
            </a:r>
            <a:r>
              <a:rPr lang="en-US" dirty="0"/>
              <a:t>)x+(</a:t>
            </a:r>
            <a:r>
              <a:rPr lang="en-US" dirty="0" err="1" smtClean="0"/>
              <a:t>c′b+d′d</a:t>
            </a:r>
            <a:r>
              <a:rPr lang="en-US" dirty="0" smtClean="0"/>
              <a:t>)y</a:t>
            </a:r>
          </a:p>
          <a:p>
            <a:r>
              <a:rPr lang="en-US" dirty="0" smtClean="0"/>
              <a:t>Devine </a:t>
            </a:r>
            <a:r>
              <a:rPr lang="en-US" dirty="0" err="1" smtClean="0"/>
              <a:t>greu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scriem</a:t>
            </a:r>
            <a:r>
              <a:rPr lang="en-US" dirty="0" smtClean="0"/>
              <a:t> </a:t>
            </a:r>
            <a:r>
              <a:rPr lang="en-US" dirty="0" err="1" smtClean="0"/>
              <a:t>mereu</a:t>
            </a:r>
            <a:r>
              <a:rPr lang="en-US" dirty="0" smtClean="0"/>
              <a:t> </a:t>
            </a:r>
            <a:r>
              <a:rPr lang="en-US" dirty="0" err="1" smtClean="0"/>
              <a:t>variabilele</a:t>
            </a:r>
            <a:r>
              <a:rPr lang="en-US" dirty="0" smtClean="0"/>
              <a:t> </a:t>
            </a:r>
            <a:r>
              <a:rPr lang="en-US" dirty="0" err="1" smtClean="0"/>
              <a:t>asa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folosi</a:t>
            </a:r>
            <a:r>
              <a:rPr lang="en-US" dirty="0" smtClean="0"/>
              <a:t> </a:t>
            </a:r>
            <a:r>
              <a:rPr lang="en-US" dirty="0" err="1" smtClean="0"/>
              <a:t>vectori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tinem</a:t>
            </a:r>
            <a:r>
              <a:rPr lang="en-US" dirty="0" smtClean="0"/>
              <a:t> </a:t>
            </a:r>
            <a:r>
              <a:rPr lang="en-US" dirty="0" err="1" smtClean="0"/>
              <a:t>coeficientii</a:t>
            </a:r>
            <a:r>
              <a:rPr lang="en-US" dirty="0" smtClean="0"/>
              <a:t>  din </a:t>
            </a:r>
            <a:r>
              <a:rPr lang="en-US" dirty="0" err="1" smtClean="0"/>
              <a:t>formulele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x` </a:t>
            </a:r>
            <a:r>
              <a:rPr lang="en-US" dirty="0" err="1" smtClean="0"/>
              <a:t>si</a:t>
            </a:r>
            <a:r>
              <a:rPr lang="en-US" dirty="0" smtClean="0"/>
              <a:t> x``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primul</a:t>
            </a:r>
            <a:r>
              <a:rPr lang="en-US" dirty="0" smtClean="0"/>
              <a:t> rand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y` </a:t>
            </a:r>
            <a:r>
              <a:rPr lang="en-US" dirty="0" err="1" smtClean="0"/>
              <a:t>si</a:t>
            </a:r>
            <a:r>
              <a:rPr lang="en-US" dirty="0" smtClean="0"/>
              <a:t> y``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de al </a:t>
            </a:r>
            <a:r>
              <a:rPr lang="en-US" dirty="0" err="1" smtClean="0"/>
              <a:t>doilea</a:t>
            </a:r>
            <a:r>
              <a:rPr lang="en-US" dirty="0" smtClean="0"/>
              <a:t> rand. 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a′c′b′d</a:t>
            </a:r>
            <a:r>
              <a:rPr lang="en-US" dirty="0"/>
              <a:t>′)(</a:t>
            </a:r>
            <a:r>
              <a:rPr lang="en-US" dirty="0" err="1"/>
              <a:t>acbd</a:t>
            </a:r>
            <a:r>
              <a:rPr lang="en-US" dirty="0"/>
              <a:t>)=(</a:t>
            </a:r>
            <a:r>
              <a:rPr lang="en-US" dirty="0" err="1"/>
              <a:t>a′a+b′cc′a+d′ca′b+b′dc′b+d′d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Deci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inmultirea</a:t>
            </a:r>
            <a:r>
              <a:rPr lang="en-US" dirty="0" smtClean="0"/>
              <a:t> </a:t>
            </a:r>
            <a:r>
              <a:rPr lang="en-US" dirty="0" err="1" smtClean="0"/>
              <a:t>matricelor</a:t>
            </a:r>
            <a:r>
              <a:rPr lang="en-US" dirty="0" smtClean="0"/>
              <a:t> nu </a:t>
            </a:r>
            <a:r>
              <a:rPr lang="en-US" dirty="0" err="1" smtClean="0"/>
              <a:t>facem</a:t>
            </a:r>
            <a:r>
              <a:rPr lang="en-US" dirty="0" smtClean="0"/>
              <a:t> </a:t>
            </a:r>
            <a:r>
              <a:rPr lang="en-US" dirty="0" err="1" smtClean="0"/>
              <a:t>decat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tinem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compact </a:t>
            </a:r>
            <a:r>
              <a:rPr lang="en-US" dirty="0" err="1" smtClean="0"/>
              <a:t>sisteme</a:t>
            </a:r>
            <a:r>
              <a:rPr lang="en-US" dirty="0" smtClean="0"/>
              <a:t> de </a:t>
            </a:r>
            <a:r>
              <a:rPr lang="en-US" dirty="0" err="1" smtClean="0"/>
              <a:t>substitutie</a:t>
            </a:r>
            <a:r>
              <a:rPr lang="en-US" dirty="0" smtClean="0"/>
              <a:t> </a:t>
            </a:r>
            <a:r>
              <a:rPr lang="en-US" dirty="0" err="1" smtClean="0"/>
              <a:t>liniara</a:t>
            </a:r>
            <a:r>
              <a:rPr lang="en-US" dirty="0" smtClean="0"/>
              <a:t> . Formula nu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intuitiva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nu e </a:t>
            </a:r>
            <a:r>
              <a:rPr lang="en-US" dirty="0" err="1" smtClean="0"/>
              <a:t>nimic</a:t>
            </a:r>
            <a:r>
              <a:rPr lang="en-US" dirty="0" smtClean="0"/>
              <a:t> </a:t>
            </a:r>
            <a:r>
              <a:rPr lang="en-US" dirty="0" err="1" smtClean="0"/>
              <a:t>altceva</a:t>
            </a:r>
            <a:r>
              <a:rPr lang="en-US" dirty="0" smtClean="0"/>
              <a:t> </a:t>
            </a:r>
            <a:r>
              <a:rPr lang="en-US" dirty="0" err="1" smtClean="0"/>
              <a:t>decat</a:t>
            </a:r>
            <a:r>
              <a:rPr lang="en-US" dirty="0" smtClean="0"/>
              <a:t> </a:t>
            </a:r>
            <a:r>
              <a:rPr lang="en-US" dirty="0" err="1" smtClean="0"/>
              <a:t>combinarea</a:t>
            </a:r>
            <a:r>
              <a:rPr lang="en-US" dirty="0" smtClean="0"/>
              <a:t> a </a:t>
            </a:r>
            <a:r>
              <a:rPr lang="en-US" dirty="0" err="1" smtClean="0"/>
              <a:t>doua</a:t>
            </a:r>
            <a:r>
              <a:rPr lang="en-US" dirty="0" smtClean="0"/>
              <a:t> </a:t>
            </a:r>
            <a:r>
              <a:rPr lang="en-US" dirty="0" err="1" smtClean="0"/>
              <a:t>schimbari</a:t>
            </a:r>
            <a:r>
              <a:rPr lang="en-US" dirty="0" smtClean="0"/>
              <a:t> </a:t>
            </a:r>
            <a:r>
              <a:rPr lang="en-US" dirty="0" err="1" smtClean="0"/>
              <a:t>liniare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aceleasi</a:t>
            </a:r>
            <a:r>
              <a:rPr lang="en-US" dirty="0" smtClean="0"/>
              <a:t> </a:t>
            </a:r>
            <a:r>
              <a:rPr lang="en-US" dirty="0" err="1" smtClean="0"/>
              <a:t>variabile</a:t>
            </a:r>
            <a:r>
              <a:rPr lang="en-US" dirty="0" smtClean="0"/>
              <a:t> in </a:t>
            </a:r>
            <a:r>
              <a:rPr lang="en-US" dirty="0" err="1" smtClean="0"/>
              <a:t>succesiune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Cayley</a:t>
            </a:r>
            <a:r>
              <a:rPr lang="en-US" dirty="0" smtClean="0"/>
              <a:t> 1858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1100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Matematica</a:t>
            </a:r>
            <a:r>
              <a:rPr lang="en-US" smtClean="0"/>
              <a:t>- </a:t>
            </a:r>
            <a:r>
              <a:rPr lang="en-US" dirty="0" err="1" smtClean="0"/>
              <a:t>Transformari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 descr="graphics/04fig01.gif"/>
          <p:cNvSpPr>
            <a:spLocks noChangeAspect="1" noChangeArrowheads="1"/>
          </p:cNvSpPr>
          <p:nvPr/>
        </p:nvSpPr>
        <p:spPr bwMode="auto">
          <a:xfrm>
            <a:off x="63500" y="-136525"/>
            <a:ext cx="47625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graphics/04fig01.gif"/>
          <p:cNvSpPr>
            <a:spLocks noChangeAspect="1" noChangeArrowheads="1"/>
          </p:cNvSpPr>
          <p:nvPr/>
        </p:nvSpPr>
        <p:spPr bwMode="auto">
          <a:xfrm>
            <a:off x="215900" y="15875"/>
            <a:ext cx="47625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graphics/04fig01.gif"/>
          <p:cNvSpPr>
            <a:spLocks noChangeAspect="1" noChangeArrowheads="1"/>
          </p:cNvSpPr>
          <p:nvPr/>
        </p:nvSpPr>
        <p:spPr bwMode="auto">
          <a:xfrm>
            <a:off x="368300" y="168275"/>
            <a:ext cx="47625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graphics/04fig02.gif"/>
          <p:cNvSpPr>
            <a:spLocks noChangeAspect="1" noChangeArrowheads="1"/>
          </p:cNvSpPr>
          <p:nvPr/>
        </p:nvSpPr>
        <p:spPr bwMode="auto">
          <a:xfrm>
            <a:off x="63500" y="-136525"/>
            <a:ext cx="47625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graphics/04fig02.gif"/>
          <p:cNvSpPr>
            <a:spLocks noChangeAspect="1" noChangeArrowheads="1"/>
          </p:cNvSpPr>
          <p:nvPr/>
        </p:nvSpPr>
        <p:spPr bwMode="auto">
          <a:xfrm>
            <a:off x="215900" y="15875"/>
            <a:ext cx="47625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graphics/04fig02.gif"/>
          <p:cNvSpPr>
            <a:spLocks noChangeAspect="1" noChangeArrowheads="1"/>
          </p:cNvSpPr>
          <p:nvPr/>
        </p:nvSpPr>
        <p:spPr bwMode="auto">
          <a:xfrm>
            <a:off x="368300" y="168275"/>
            <a:ext cx="47625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68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Translatie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www.opengl-tutorial.org/wp-content/uploads/2011/04/translation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14600"/>
            <a:ext cx="3962400" cy="338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613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http://www.opengl-tutorial.org/wp-content/uploads/2011/04/scaling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90800"/>
            <a:ext cx="3886200" cy="348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129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Rotatie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http://www.cs.princeton.edu/~</a:t>
            </a:r>
            <a:r>
              <a:rPr lang="en-US" dirty="0" smtClean="0">
                <a:hlinkClick r:id="rId2"/>
              </a:rPr>
              <a:t>gewang/projects/darth/stuff/quat_faq.html#Q1</a:t>
            </a:r>
            <a:endParaRPr lang="en-US" dirty="0" smtClean="0"/>
          </a:p>
          <a:p>
            <a:r>
              <a:rPr lang="en-US" dirty="0" smtClean="0"/>
              <a:t>forma </a:t>
            </a:r>
            <a:r>
              <a:rPr lang="en-US" dirty="0" err="1" smtClean="0"/>
              <a:t>Matricilor</a:t>
            </a:r>
            <a:r>
              <a:rPr lang="en-US" dirty="0" smtClean="0"/>
              <a:t> de </a:t>
            </a:r>
            <a:r>
              <a:rPr lang="en-US" dirty="0" err="1" smtClean="0"/>
              <a:t>rotatie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x y </a:t>
            </a:r>
            <a:r>
              <a:rPr lang="en-US" dirty="0" err="1" smtClean="0"/>
              <a:t>si</a:t>
            </a:r>
            <a:r>
              <a:rPr lang="en-US" dirty="0" smtClean="0"/>
              <a:t> z</a:t>
            </a:r>
          </a:p>
          <a:p>
            <a:r>
              <a:rPr lang="en-US" dirty="0" err="1" smtClean="0"/>
              <a:t>Matricile</a:t>
            </a:r>
            <a:r>
              <a:rPr lang="en-US" dirty="0" smtClean="0"/>
              <a:t> de </a:t>
            </a:r>
            <a:r>
              <a:rPr lang="en-US" dirty="0" err="1" smtClean="0"/>
              <a:t>rotatie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ortonormale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114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Inversa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matrici</a:t>
            </a:r>
            <a:r>
              <a:rPr lang="en-US" dirty="0" smtClean="0"/>
              <a:t> de </a:t>
            </a:r>
            <a:r>
              <a:rPr lang="en-US" dirty="0" err="1" smtClean="0"/>
              <a:t>transformare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Inmultirea</a:t>
            </a:r>
            <a:r>
              <a:rPr lang="en-US" dirty="0" smtClean="0"/>
              <a:t> </a:t>
            </a:r>
            <a:r>
              <a:rPr lang="en-US" dirty="0" err="1" smtClean="0"/>
              <a:t>matricilor</a:t>
            </a:r>
            <a:r>
              <a:rPr lang="en-US" dirty="0" smtClean="0"/>
              <a:t> de </a:t>
            </a:r>
            <a:r>
              <a:rPr lang="en-US" dirty="0" err="1" smtClean="0"/>
              <a:t>Rotatie</a:t>
            </a:r>
            <a:r>
              <a:rPr lang="en-US" dirty="0" smtClean="0"/>
              <a:t> </a:t>
            </a:r>
            <a:r>
              <a:rPr lang="en-US" dirty="0" err="1" smtClean="0"/>
              <a:t>genereaza</a:t>
            </a:r>
            <a:r>
              <a:rPr lang="en-US" dirty="0" smtClean="0"/>
              <a:t> </a:t>
            </a:r>
            <a:r>
              <a:rPr lang="en-US" dirty="0" err="1" smtClean="0"/>
              <a:t>alta</a:t>
            </a:r>
            <a:r>
              <a:rPr lang="en-US" dirty="0" smtClean="0"/>
              <a:t> </a:t>
            </a:r>
            <a:r>
              <a:rPr lang="en-US" dirty="0" err="1" smtClean="0"/>
              <a:t>matrice</a:t>
            </a:r>
            <a:r>
              <a:rPr lang="en-US" dirty="0" smtClean="0"/>
              <a:t> de </a:t>
            </a:r>
            <a:r>
              <a:rPr lang="en-US" dirty="0" err="1" smtClean="0"/>
              <a:t>Rotatie</a:t>
            </a:r>
            <a:endParaRPr lang="en-US" dirty="0" smtClean="0"/>
          </a:p>
          <a:p>
            <a:r>
              <a:rPr lang="en-US" dirty="0" smtClean="0"/>
              <a:t>Idem </a:t>
            </a:r>
            <a:r>
              <a:rPr lang="en-US" dirty="0" err="1" smtClean="0"/>
              <a:t>matricile</a:t>
            </a:r>
            <a:r>
              <a:rPr lang="en-US" dirty="0" smtClean="0"/>
              <a:t> de </a:t>
            </a:r>
            <a:r>
              <a:rPr lang="en-US" dirty="0" err="1" smtClean="0"/>
              <a:t>translatie</a:t>
            </a:r>
            <a:endParaRPr lang="en-US" dirty="0" smtClean="0"/>
          </a:p>
          <a:p>
            <a:r>
              <a:rPr lang="en-US" dirty="0" err="1" smtClean="0"/>
              <a:t>Inversa</a:t>
            </a:r>
            <a:r>
              <a:rPr lang="en-US" dirty="0" smtClean="0"/>
              <a:t> </a:t>
            </a:r>
            <a:r>
              <a:rPr lang="en-US" dirty="0" err="1" smtClean="0"/>
              <a:t>matricelor</a:t>
            </a:r>
            <a:r>
              <a:rPr lang="en-US" dirty="0" smtClean="0"/>
              <a:t> </a:t>
            </a:r>
            <a:r>
              <a:rPr lang="en-US" dirty="0" err="1" smtClean="0"/>
              <a:t>ortonormale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transpusa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D:\inversarotati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657600"/>
            <a:ext cx="6033851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06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Explicatii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GLFW?</a:t>
            </a:r>
          </a:p>
          <a:p>
            <a:pPr lvl="1"/>
            <a:r>
              <a:rPr lang="en-US" dirty="0" err="1" smtClean="0"/>
              <a:t>Ferestre</a:t>
            </a:r>
            <a:r>
              <a:rPr lang="en-US" dirty="0" smtClean="0"/>
              <a:t> cu context OpenGL (</a:t>
            </a:r>
            <a:r>
              <a:rPr lang="en-US" dirty="0" err="1" smtClean="0"/>
              <a:t>openGL</a:t>
            </a:r>
            <a:r>
              <a:rPr lang="en-US" dirty="0" smtClean="0"/>
              <a:t> </a:t>
            </a:r>
            <a:r>
              <a:rPr lang="en-US" dirty="0" err="1" smtClean="0"/>
              <a:t>FrameWork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GLEW? </a:t>
            </a:r>
          </a:p>
          <a:p>
            <a:pPr lvl="1"/>
            <a:r>
              <a:rPr lang="en-US" dirty="0" smtClean="0"/>
              <a:t>Extension Loading library. (</a:t>
            </a:r>
            <a:r>
              <a:rPr lang="en-US" dirty="0" err="1" smtClean="0"/>
              <a:t>openGL</a:t>
            </a:r>
            <a:r>
              <a:rPr lang="en-US" dirty="0" smtClean="0"/>
              <a:t> Extension Wrangler Library)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ce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61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Primul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Program1.cpp 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Aplicatie</a:t>
            </a:r>
            <a:r>
              <a:rPr lang="en-US" dirty="0" smtClean="0"/>
              <a:t> real-time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Program2.cpp 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9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Putina</a:t>
            </a:r>
            <a:r>
              <a:rPr lang="en-US" dirty="0" smtClean="0"/>
              <a:t> </a:t>
            </a:r>
            <a:r>
              <a:rPr lang="en-US" dirty="0" err="1" smtClean="0"/>
              <a:t>teorie</a:t>
            </a:r>
            <a:r>
              <a:rPr lang="en-US" dirty="0" smtClean="0"/>
              <a:t> </a:t>
            </a:r>
            <a:r>
              <a:rPr lang="en-US" dirty="0" err="1" smtClean="0"/>
              <a:t>despre</a:t>
            </a:r>
            <a:r>
              <a:rPr lang="en-US" dirty="0"/>
              <a:t> </a:t>
            </a:r>
            <a:r>
              <a:rPr lang="en-US" dirty="0" smtClean="0"/>
              <a:t>GPU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Diagrama</a:t>
            </a:r>
            <a:r>
              <a:rPr lang="en-US" dirty="0" smtClean="0"/>
              <a:t> GPU 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427743" y="2248522"/>
            <a:ext cx="5465110" cy="3744912"/>
            <a:chOff x="748" y="935"/>
            <a:chExt cx="4038" cy="2767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748" y="935"/>
              <a:ext cx="2994" cy="2767"/>
              <a:chOff x="884" y="1253"/>
              <a:chExt cx="2994" cy="2767"/>
            </a:xfrm>
          </p:grpSpPr>
          <p:grpSp>
            <p:nvGrpSpPr>
              <p:cNvPr id="12" name="Group 11"/>
              <p:cNvGrpSpPr>
                <a:grpSpLocks/>
              </p:cNvGrpSpPr>
              <p:nvPr/>
            </p:nvGrpSpPr>
            <p:grpSpPr bwMode="auto">
              <a:xfrm>
                <a:off x="884" y="2795"/>
                <a:ext cx="544" cy="408"/>
                <a:chOff x="884" y="2795"/>
                <a:chExt cx="544" cy="408"/>
              </a:xfrm>
            </p:grpSpPr>
            <p:sp>
              <p:nvSpPr>
                <p:cNvPr id="71" name="Rectangle 70"/>
                <p:cNvSpPr>
                  <a:spLocks noChangeArrowheads="1"/>
                </p:cNvSpPr>
                <p:nvPr/>
              </p:nvSpPr>
              <p:spPr bwMode="auto">
                <a:xfrm>
                  <a:off x="884" y="2931"/>
                  <a:ext cx="136" cy="136"/>
                </a:xfrm>
                <a:prstGeom prst="rect">
                  <a:avLst/>
                </a:prstGeom>
                <a:solidFill>
                  <a:srgbClr val="FFFF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eaLnBrk="0" hangingPunct="0"/>
                  <a:endParaRPr lang="en-US"/>
                </a:p>
              </p:txBody>
            </p:sp>
            <p:sp>
              <p:nvSpPr>
                <p:cNvPr id="72" name="Rectangle 71"/>
                <p:cNvSpPr>
                  <a:spLocks noChangeArrowheads="1"/>
                </p:cNvSpPr>
                <p:nvPr/>
              </p:nvSpPr>
              <p:spPr bwMode="auto">
                <a:xfrm>
                  <a:off x="1020" y="2931"/>
                  <a:ext cx="136" cy="136"/>
                </a:xfrm>
                <a:prstGeom prst="rect">
                  <a:avLst/>
                </a:prstGeom>
                <a:solidFill>
                  <a:srgbClr val="FFFF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eaLnBrk="0" hangingPunct="0"/>
                  <a:endParaRPr lang="en-US"/>
                </a:p>
              </p:txBody>
            </p:sp>
            <p:sp>
              <p:nvSpPr>
                <p:cNvPr id="73" name="Rectangle 72"/>
                <p:cNvSpPr>
                  <a:spLocks noChangeArrowheads="1"/>
                </p:cNvSpPr>
                <p:nvPr/>
              </p:nvSpPr>
              <p:spPr bwMode="auto">
                <a:xfrm>
                  <a:off x="1156" y="2931"/>
                  <a:ext cx="136" cy="136"/>
                </a:xfrm>
                <a:prstGeom prst="rect">
                  <a:avLst/>
                </a:prstGeom>
                <a:solidFill>
                  <a:srgbClr val="FFFF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eaLnBrk="0" hangingPunct="0"/>
                  <a:endParaRPr lang="en-US"/>
                </a:p>
              </p:txBody>
            </p:sp>
            <p:sp>
              <p:nvSpPr>
                <p:cNvPr id="74" name="Rectangle 73"/>
                <p:cNvSpPr>
                  <a:spLocks noChangeArrowheads="1"/>
                </p:cNvSpPr>
                <p:nvPr/>
              </p:nvSpPr>
              <p:spPr bwMode="auto">
                <a:xfrm>
                  <a:off x="1292" y="2931"/>
                  <a:ext cx="136" cy="136"/>
                </a:xfrm>
                <a:prstGeom prst="rect">
                  <a:avLst/>
                </a:prstGeom>
                <a:solidFill>
                  <a:srgbClr val="FFFF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eaLnBrk="0" hangingPunct="0"/>
                  <a:endParaRPr lang="en-US"/>
                </a:p>
              </p:txBody>
            </p:sp>
            <p:sp>
              <p:nvSpPr>
                <p:cNvPr id="75" name="Line 11"/>
                <p:cNvSpPr>
                  <a:spLocks noChangeShapeType="1"/>
                </p:cNvSpPr>
                <p:nvPr/>
              </p:nvSpPr>
              <p:spPr bwMode="auto">
                <a:xfrm>
                  <a:off x="1156" y="2795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6" name="Line 12"/>
                <p:cNvSpPr>
                  <a:spLocks noChangeShapeType="1"/>
                </p:cNvSpPr>
                <p:nvPr/>
              </p:nvSpPr>
              <p:spPr bwMode="auto">
                <a:xfrm>
                  <a:off x="1156" y="3067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3" name="Group 12"/>
              <p:cNvGrpSpPr>
                <a:grpSpLocks/>
              </p:cNvGrpSpPr>
              <p:nvPr/>
            </p:nvGrpSpPr>
            <p:grpSpPr bwMode="auto">
              <a:xfrm>
                <a:off x="1701" y="2795"/>
                <a:ext cx="544" cy="408"/>
                <a:chOff x="884" y="2795"/>
                <a:chExt cx="544" cy="408"/>
              </a:xfrm>
            </p:grpSpPr>
            <p:sp>
              <p:nvSpPr>
                <p:cNvPr id="65" name="Rectangle 64"/>
                <p:cNvSpPr>
                  <a:spLocks noChangeArrowheads="1"/>
                </p:cNvSpPr>
                <p:nvPr/>
              </p:nvSpPr>
              <p:spPr bwMode="auto">
                <a:xfrm>
                  <a:off x="884" y="2931"/>
                  <a:ext cx="136" cy="136"/>
                </a:xfrm>
                <a:prstGeom prst="rect">
                  <a:avLst/>
                </a:prstGeom>
                <a:solidFill>
                  <a:srgbClr val="FFFF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eaLnBrk="0" hangingPunct="0"/>
                  <a:endParaRPr lang="en-US"/>
                </a:p>
              </p:txBody>
            </p:sp>
            <p:sp>
              <p:nvSpPr>
                <p:cNvPr id="66" name="Rectangle 65"/>
                <p:cNvSpPr>
                  <a:spLocks noChangeArrowheads="1"/>
                </p:cNvSpPr>
                <p:nvPr/>
              </p:nvSpPr>
              <p:spPr bwMode="auto">
                <a:xfrm>
                  <a:off x="1020" y="2931"/>
                  <a:ext cx="136" cy="136"/>
                </a:xfrm>
                <a:prstGeom prst="rect">
                  <a:avLst/>
                </a:prstGeom>
                <a:solidFill>
                  <a:srgbClr val="FFFF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eaLnBrk="0" hangingPunct="0"/>
                  <a:endParaRPr lang="en-US"/>
                </a:p>
              </p:txBody>
            </p:sp>
            <p:sp>
              <p:nvSpPr>
                <p:cNvPr id="67" name="Rectangle 66"/>
                <p:cNvSpPr>
                  <a:spLocks noChangeArrowheads="1"/>
                </p:cNvSpPr>
                <p:nvPr/>
              </p:nvSpPr>
              <p:spPr bwMode="auto">
                <a:xfrm>
                  <a:off x="1156" y="2931"/>
                  <a:ext cx="136" cy="136"/>
                </a:xfrm>
                <a:prstGeom prst="rect">
                  <a:avLst/>
                </a:prstGeom>
                <a:solidFill>
                  <a:srgbClr val="FFFF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eaLnBrk="0" hangingPunct="0"/>
                  <a:endParaRPr lang="en-US"/>
                </a:p>
              </p:txBody>
            </p:sp>
            <p:sp>
              <p:nvSpPr>
                <p:cNvPr id="68" name="Rectangle 67"/>
                <p:cNvSpPr>
                  <a:spLocks noChangeArrowheads="1"/>
                </p:cNvSpPr>
                <p:nvPr/>
              </p:nvSpPr>
              <p:spPr bwMode="auto">
                <a:xfrm>
                  <a:off x="1292" y="2931"/>
                  <a:ext cx="136" cy="136"/>
                </a:xfrm>
                <a:prstGeom prst="rect">
                  <a:avLst/>
                </a:prstGeom>
                <a:solidFill>
                  <a:srgbClr val="FFFF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eaLnBrk="0" hangingPunct="0"/>
                  <a:endParaRPr lang="en-US"/>
                </a:p>
              </p:txBody>
            </p:sp>
            <p:sp>
              <p:nvSpPr>
                <p:cNvPr id="69" name="Line 19"/>
                <p:cNvSpPr>
                  <a:spLocks noChangeShapeType="1"/>
                </p:cNvSpPr>
                <p:nvPr/>
              </p:nvSpPr>
              <p:spPr bwMode="auto">
                <a:xfrm>
                  <a:off x="1156" y="2795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0" name="Line 20"/>
                <p:cNvSpPr>
                  <a:spLocks noChangeShapeType="1"/>
                </p:cNvSpPr>
                <p:nvPr/>
              </p:nvSpPr>
              <p:spPr bwMode="auto">
                <a:xfrm>
                  <a:off x="1156" y="3067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4" name="Group 13"/>
              <p:cNvGrpSpPr>
                <a:grpSpLocks/>
              </p:cNvGrpSpPr>
              <p:nvPr/>
            </p:nvGrpSpPr>
            <p:grpSpPr bwMode="auto">
              <a:xfrm>
                <a:off x="2517" y="2795"/>
                <a:ext cx="544" cy="408"/>
                <a:chOff x="884" y="2795"/>
                <a:chExt cx="544" cy="408"/>
              </a:xfrm>
            </p:grpSpPr>
            <p:sp>
              <p:nvSpPr>
                <p:cNvPr id="59" name="Rectangle 58"/>
                <p:cNvSpPr>
                  <a:spLocks noChangeArrowheads="1"/>
                </p:cNvSpPr>
                <p:nvPr/>
              </p:nvSpPr>
              <p:spPr bwMode="auto">
                <a:xfrm>
                  <a:off x="884" y="2931"/>
                  <a:ext cx="136" cy="136"/>
                </a:xfrm>
                <a:prstGeom prst="rect">
                  <a:avLst/>
                </a:prstGeom>
                <a:solidFill>
                  <a:srgbClr val="FFFF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eaLnBrk="0" hangingPunct="0"/>
                  <a:endParaRPr lang="en-US"/>
                </a:p>
              </p:txBody>
            </p:sp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1020" y="2931"/>
                  <a:ext cx="136" cy="136"/>
                </a:xfrm>
                <a:prstGeom prst="rect">
                  <a:avLst/>
                </a:prstGeom>
                <a:solidFill>
                  <a:srgbClr val="FFFF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eaLnBrk="0" hangingPunct="0"/>
                  <a:endParaRPr lang="en-US"/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1156" y="2931"/>
                  <a:ext cx="136" cy="136"/>
                </a:xfrm>
                <a:prstGeom prst="rect">
                  <a:avLst/>
                </a:prstGeom>
                <a:solidFill>
                  <a:srgbClr val="FFFF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eaLnBrk="0" hangingPunct="0"/>
                  <a:endParaRPr lang="en-US"/>
                </a:p>
              </p:txBody>
            </p:sp>
            <p:sp>
              <p:nvSpPr>
                <p:cNvPr id="62" name="Rectangle 61"/>
                <p:cNvSpPr>
                  <a:spLocks noChangeArrowheads="1"/>
                </p:cNvSpPr>
                <p:nvPr/>
              </p:nvSpPr>
              <p:spPr bwMode="auto">
                <a:xfrm>
                  <a:off x="1292" y="2931"/>
                  <a:ext cx="136" cy="136"/>
                </a:xfrm>
                <a:prstGeom prst="rect">
                  <a:avLst/>
                </a:prstGeom>
                <a:solidFill>
                  <a:srgbClr val="FFFF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eaLnBrk="0" hangingPunct="0"/>
                  <a:endParaRPr lang="en-US"/>
                </a:p>
              </p:txBody>
            </p:sp>
            <p:sp>
              <p:nvSpPr>
                <p:cNvPr id="63" name="Line 26"/>
                <p:cNvSpPr>
                  <a:spLocks noChangeShapeType="1"/>
                </p:cNvSpPr>
                <p:nvPr/>
              </p:nvSpPr>
              <p:spPr bwMode="auto">
                <a:xfrm>
                  <a:off x="1156" y="2795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4" name="Line 27"/>
                <p:cNvSpPr>
                  <a:spLocks noChangeShapeType="1"/>
                </p:cNvSpPr>
                <p:nvPr/>
              </p:nvSpPr>
              <p:spPr bwMode="auto">
                <a:xfrm>
                  <a:off x="1156" y="3067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5" name="Group 14"/>
              <p:cNvGrpSpPr>
                <a:grpSpLocks/>
              </p:cNvGrpSpPr>
              <p:nvPr/>
            </p:nvGrpSpPr>
            <p:grpSpPr bwMode="auto">
              <a:xfrm>
                <a:off x="3334" y="2795"/>
                <a:ext cx="544" cy="408"/>
                <a:chOff x="884" y="2795"/>
                <a:chExt cx="544" cy="408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884" y="2931"/>
                  <a:ext cx="136" cy="136"/>
                </a:xfrm>
                <a:prstGeom prst="rect">
                  <a:avLst/>
                </a:prstGeom>
                <a:solidFill>
                  <a:srgbClr val="FFFF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eaLnBrk="0" hangingPunct="0"/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1020" y="2931"/>
                  <a:ext cx="136" cy="136"/>
                </a:xfrm>
                <a:prstGeom prst="rect">
                  <a:avLst/>
                </a:prstGeom>
                <a:solidFill>
                  <a:srgbClr val="FFFF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eaLnBrk="0" hangingPunct="0"/>
                  <a:endParaRPr lang="en-US"/>
                </a:p>
              </p:txBody>
            </p:sp>
            <p:sp>
              <p:nvSpPr>
                <p:cNvPr id="55" name="Rectangle 54"/>
                <p:cNvSpPr>
                  <a:spLocks noChangeArrowheads="1"/>
                </p:cNvSpPr>
                <p:nvPr/>
              </p:nvSpPr>
              <p:spPr bwMode="auto">
                <a:xfrm>
                  <a:off x="1156" y="2931"/>
                  <a:ext cx="136" cy="136"/>
                </a:xfrm>
                <a:prstGeom prst="rect">
                  <a:avLst/>
                </a:prstGeom>
                <a:solidFill>
                  <a:srgbClr val="FFFF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eaLnBrk="0" hangingPunct="0"/>
                  <a:endParaRPr lang="en-US"/>
                </a:p>
              </p:txBody>
            </p:sp>
            <p:sp>
              <p:nvSpPr>
                <p:cNvPr id="56" name="Rectangle 55"/>
                <p:cNvSpPr>
                  <a:spLocks noChangeArrowheads="1"/>
                </p:cNvSpPr>
                <p:nvPr/>
              </p:nvSpPr>
              <p:spPr bwMode="auto">
                <a:xfrm>
                  <a:off x="1292" y="2931"/>
                  <a:ext cx="136" cy="136"/>
                </a:xfrm>
                <a:prstGeom prst="rect">
                  <a:avLst/>
                </a:prstGeom>
                <a:solidFill>
                  <a:srgbClr val="FFFF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eaLnBrk="0" hangingPunct="0"/>
                  <a:endParaRPr lang="en-US"/>
                </a:p>
              </p:txBody>
            </p:sp>
            <p:sp>
              <p:nvSpPr>
                <p:cNvPr id="57" name="Line 33"/>
                <p:cNvSpPr>
                  <a:spLocks noChangeShapeType="1"/>
                </p:cNvSpPr>
                <p:nvPr/>
              </p:nvSpPr>
              <p:spPr bwMode="auto">
                <a:xfrm>
                  <a:off x="1156" y="2795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8" name="Line 34"/>
                <p:cNvSpPr>
                  <a:spLocks noChangeShapeType="1"/>
                </p:cNvSpPr>
                <p:nvPr/>
              </p:nvSpPr>
              <p:spPr bwMode="auto">
                <a:xfrm>
                  <a:off x="1156" y="3067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16" name="Line 35"/>
              <p:cNvSpPr>
                <a:spLocks noChangeShapeType="1"/>
              </p:cNvSpPr>
              <p:nvPr/>
            </p:nvSpPr>
            <p:spPr bwMode="auto">
              <a:xfrm>
                <a:off x="1156" y="2795"/>
                <a:ext cx="24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" name="Line 36"/>
              <p:cNvSpPr>
                <a:spLocks noChangeShapeType="1"/>
              </p:cNvSpPr>
              <p:nvPr/>
            </p:nvSpPr>
            <p:spPr bwMode="auto">
              <a:xfrm>
                <a:off x="1156" y="3203"/>
                <a:ext cx="24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Line 37"/>
              <p:cNvSpPr>
                <a:spLocks noChangeShapeType="1"/>
              </p:cNvSpPr>
              <p:nvPr/>
            </p:nvSpPr>
            <p:spPr bwMode="auto">
              <a:xfrm>
                <a:off x="2381" y="3203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Line 38"/>
              <p:cNvSpPr>
                <a:spLocks noChangeShapeType="1"/>
              </p:cNvSpPr>
              <p:nvPr/>
            </p:nvSpPr>
            <p:spPr bwMode="auto">
              <a:xfrm>
                <a:off x="1156" y="3339"/>
                <a:ext cx="24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20" name="Group 19"/>
              <p:cNvGrpSpPr>
                <a:grpSpLocks/>
              </p:cNvGrpSpPr>
              <p:nvPr/>
            </p:nvGrpSpPr>
            <p:grpSpPr bwMode="auto">
              <a:xfrm>
                <a:off x="975" y="3339"/>
                <a:ext cx="363" cy="681"/>
                <a:chOff x="975" y="3339"/>
                <a:chExt cx="363" cy="681"/>
              </a:xfrm>
            </p:grpSpPr>
            <p:sp>
              <p:nvSpPr>
                <p:cNvPr id="49" name="Line 39"/>
                <p:cNvSpPr>
                  <a:spLocks noChangeShapeType="1"/>
                </p:cNvSpPr>
                <p:nvPr/>
              </p:nvSpPr>
              <p:spPr bwMode="auto">
                <a:xfrm>
                  <a:off x="1156" y="3339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0" name="Rectangle 49"/>
                <p:cNvSpPr>
                  <a:spLocks noChangeArrowheads="1"/>
                </p:cNvSpPr>
                <p:nvPr/>
              </p:nvSpPr>
              <p:spPr bwMode="auto">
                <a:xfrm>
                  <a:off x="975" y="3475"/>
                  <a:ext cx="363" cy="182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eaLnBrk="0" hangingPunct="0"/>
                  <a:endParaRPr lang="en-US"/>
                </a:p>
              </p:txBody>
            </p:sp>
            <p:sp>
              <p:nvSpPr>
                <p:cNvPr id="51" name="Line 41"/>
                <p:cNvSpPr>
                  <a:spLocks noChangeShapeType="1"/>
                </p:cNvSpPr>
                <p:nvPr/>
              </p:nvSpPr>
              <p:spPr bwMode="auto">
                <a:xfrm>
                  <a:off x="1156" y="3657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2" name="Rectangle 51"/>
                <p:cNvSpPr>
                  <a:spLocks noChangeArrowheads="1"/>
                </p:cNvSpPr>
                <p:nvPr/>
              </p:nvSpPr>
              <p:spPr bwMode="auto">
                <a:xfrm>
                  <a:off x="975" y="3838"/>
                  <a:ext cx="363" cy="1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eaLnBrk="0" hangingPunct="0"/>
                  <a:r>
                    <a:rPr lang="en-US" sz="1200"/>
                    <a:t>64bits to</a:t>
                  </a:r>
                </a:p>
                <a:p>
                  <a:pPr eaLnBrk="0" hangingPunct="0"/>
                  <a:r>
                    <a:rPr lang="en-US" sz="1200"/>
                    <a:t>memory</a:t>
                  </a:r>
                  <a:endParaRPr lang="el-GR" sz="1200"/>
                </a:p>
              </p:txBody>
            </p:sp>
          </p:grpSp>
          <p:grpSp>
            <p:nvGrpSpPr>
              <p:cNvPr id="21" name="Group 20"/>
              <p:cNvGrpSpPr>
                <a:grpSpLocks/>
              </p:cNvGrpSpPr>
              <p:nvPr/>
            </p:nvGrpSpPr>
            <p:grpSpPr bwMode="auto">
              <a:xfrm>
                <a:off x="1791" y="3339"/>
                <a:ext cx="363" cy="681"/>
                <a:chOff x="975" y="3339"/>
                <a:chExt cx="363" cy="681"/>
              </a:xfrm>
            </p:grpSpPr>
            <p:sp>
              <p:nvSpPr>
                <p:cNvPr id="45" name="Line 45"/>
                <p:cNvSpPr>
                  <a:spLocks noChangeShapeType="1"/>
                </p:cNvSpPr>
                <p:nvPr/>
              </p:nvSpPr>
              <p:spPr bwMode="auto">
                <a:xfrm>
                  <a:off x="1156" y="3339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6" name="Rectangle 45"/>
                <p:cNvSpPr>
                  <a:spLocks noChangeArrowheads="1"/>
                </p:cNvSpPr>
                <p:nvPr/>
              </p:nvSpPr>
              <p:spPr bwMode="auto">
                <a:xfrm>
                  <a:off x="975" y="3475"/>
                  <a:ext cx="363" cy="182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eaLnBrk="0" hangingPunct="0"/>
                  <a:endParaRPr lang="en-US"/>
                </a:p>
              </p:txBody>
            </p:sp>
            <p:sp>
              <p:nvSpPr>
                <p:cNvPr id="47" name="Line 47"/>
                <p:cNvSpPr>
                  <a:spLocks noChangeShapeType="1"/>
                </p:cNvSpPr>
                <p:nvPr/>
              </p:nvSpPr>
              <p:spPr bwMode="auto">
                <a:xfrm>
                  <a:off x="1156" y="3657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8" name="Rectangle 47"/>
                <p:cNvSpPr>
                  <a:spLocks noChangeArrowheads="1"/>
                </p:cNvSpPr>
                <p:nvPr/>
              </p:nvSpPr>
              <p:spPr bwMode="auto">
                <a:xfrm>
                  <a:off x="975" y="3838"/>
                  <a:ext cx="363" cy="1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eaLnBrk="0" hangingPunct="0"/>
                  <a:r>
                    <a:rPr lang="en-US" sz="1200"/>
                    <a:t>64bits to</a:t>
                  </a:r>
                </a:p>
                <a:p>
                  <a:pPr eaLnBrk="0" hangingPunct="0"/>
                  <a:r>
                    <a:rPr lang="en-US" sz="1200"/>
                    <a:t>memory</a:t>
                  </a:r>
                  <a:endParaRPr lang="el-GR" sz="1200"/>
                </a:p>
              </p:txBody>
            </p:sp>
          </p:grpSp>
          <p:grpSp>
            <p:nvGrpSpPr>
              <p:cNvPr id="22" name="Group 21"/>
              <p:cNvGrpSpPr>
                <a:grpSpLocks/>
              </p:cNvGrpSpPr>
              <p:nvPr/>
            </p:nvGrpSpPr>
            <p:grpSpPr bwMode="auto">
              <a:xfrm>
                <a:off x="2608" y="3339"/>
                <a:ext cx="363" cy="681"/>
                <a:chOff x="975" y="3339"/>
                <a:chExt cx="363" cy="681"/>
              </a:xfrm>
            </p:grpSpPr>
            <p:sp>
              <p:nvSpPr>
                <p:cNvPr id="41" name="Line 50"/>
                <p:cNvSpPr>
                  <a:spLocks noChangeShapeType="1"/>
                </p:cNvSpPr>
                <p:nvPr/>
              </p:nvSpPr>
              <p:spPr bwMode="auto">
                <a:xfrm>
                  <a:off x="1156" y="3339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2" name="Rectangle 41"/>
                <p:cNvSpPr>
                  <a:spLocks noChangeArrowheads="1"/>
                </p:cNvSpPr>
                <p:nvPr/>
              </p:nvSpPr>
              <p:spPr bwMode="auto">
                <a:xfrm>
                  <a:off x="975" y="3475"/>
                  <a:ext cx="363" cy="182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eaLnBrk="0" hangingPunct="0"/>
                  <a:endParaRPr lang="en-US"/>
                </a:p>
              </p:txBody>
            </p:sp>
            <p:sp>
              <p:nvSpPr>
                <p:cNvPr id="43" name="Line 52"/>
                <p:cNvSpPr>
                  <a:spLocks noChangeShapeType="1"/>
                </p:cNvSpPr>
                <p:nvPr/>
              </p:nvSpPr>
              <p:spPr bwMode="auto">
                <a:xfrm>
                  <a:off x="1156" y="3657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4" name="Rectangle 43"/>
                <p:cNvSpPr>
                  <a:spLocks noChangeArrowheads="1"/>
                </p:cNvSpPr>
                <p:nvPr/>
              </p:nvSpPr>
              <p:spPr bwMode="auto">
                <a:xfrm>
                  <a:off x="975" y="3838"/>
                  <a:ext cx="363" cy="1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eaLnBrk="0" hangingPunct="0"/>
                  <a:r>
                    <a:rPr lang="en-US" sz="1200"/>
                    <a:t>64bits to</a:t>
                  </a:r>
                </a:p>
                <a:p>
                  <a:pPr eaLnBrk="0" hangingPunct="0"/>
                  <a:r>
                    <a:rPr lang="en-US" sz="1200"/>
                    <a:t>memory</a:t>
                  </a:r>
                  <a:endParaRPr lang="el-GR" sz="1200"/>
                </a:p>
              </p:txBody>
            </p:sp>
          </p:grpSp>
          <p:grpSp>
            <p:nvGrpSpPr>
              <p:cNvPr id="23" name="Group 22"/>
              <p:cNvGrpSpPr>
                <a:grpSpLocks/>
              </p:cNvGrpSpPr>
              <p:nvPr/>
            </p:nvGrpSpPr>
            <p:grpSpPr bwMode="auto">
              <a:xfrm>
                <a:off x="3424" y="3339"/>
                <a:ext cx="363" cy="681"/>
                <a:chOff x="975" y="3339"/>
                <a:chExt cx="363" cy="681"/>
              </a:xfrm>
            </p:grpSpPr>
            <p:sp>
              <p:nvSpPr>
                <p:cNvPr id="37" name="Line 55"/>
                <p:cNvSpPr>
                  <a:spLocks noChangeShapeType="1"/>
                </p:cNvSpPr>
                <p:nvPr/>
              </p:nvSpPr>
              <p:spPr bwMode="auto">
                <a:xfrm>
                  <a:off x="1156" y="3339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975" y="3475"/>
                  <a:ext cx="363" cy="182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eaLnBrk="0" hangingPunct="0"/>
                  <a:endParaRPr lang="en-US"/>
                </a:p>
              </p:txBody>
            </p:sp>
            <p:sp>
              <p:nvSpPr>
                <p:cNvPr id="39" name="Line 57"/>
                <p:cNvSpPr>
                  <a:spLocks noChangeShapeType="1"/>
                </p:cNvSpPr>
                <p:nvPr/>
              </p:nvSpPr>
              <p:spPr bwMode="auto">
                <a:xfrm>
                  <a:off x="1156" y="3657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0" name="Rectangle 39"/>
                <p:cNvSpPr>
                  <a:spLocks noChangeArrowheads="1"/>
                </p:cNvSpPr>
                <p:nvPr/>
              </p:nvSpPr>
              <p:spPr bwMode="auto">
                <a:xfrm>
                  <a:off x="975" y="3838"/>
                  <a:ext cx="363" cy="1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eaLnBrk="0" hangingPunct="0"/>
                  <a:r>
                    <a:rPr lang="en-US" sz="1200"/>
                    <a:t>64bits to</a:t>
                  </a:r>
                </a:p>
                <a:p>
                  <a:pPr eaLnBrk="0" hangingPunct="0"/>
                  <a:r>
                    <a:rPr lang="en-US" sz="1200"/>
                    <a:t>memory</a:t>
                  </a:r>
                  <a:endParaRPr lang="el-GR" sz="1200"/>
                </a:p>
              </p:txBody>
            </p:sp>
          </p:grpSp>
          <p:sp>
            <p:nvSpPr>
              <p:cNvPr id="24" name="Line 59"/>
              <p:cNvSpPr>
                <a:spLocks noChangeShapeType="1"/>
              </p:cNvSpPr>
              <p:nvPr/>
            </p:nvSpPr>
            <p:spPr bwMode="auto">
              <a:xfrm>
                <a:off x="2381" y="2659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1973" y="2478"/>
                <a:ext cx="816" cy="18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eaLnBrk="0" hangingPunct="0"/>
                <a:endParaRPr lang="en-US"/>
              </a:p>
            </p:txBody>
          </p:sp>
          <p:sp>
            <p:nvSpPr>
              <p:cNvPr id="26" name="Line 75"/>
              <p:cNvSpPr>
                <a:spLocks noChangeShapeType="1"/>
              </p:cNvSpPr>
              <p:nvPr/>
            </p:nvSpPr>
            <p:spPr bwMode="auto">
              <a:xfrm>
                <a:off x="2381" y="2341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2381" y="2024"/>
                <a:ext cx="136" cy="317"/>
              </a:xfrm>
              <a:prstGeom prst="rect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eaLnBrk="0" hangingPunct="0"/>
                <a:endParaRPr lang="en-US"/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2245" y="2024"/>
                <a:ext cx="136" cy="317"/>
              </a:xfrm>
              <a:prstGeom prst="rect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eaLnBrk="0" hangingPunct="0"/>
                <a:endParaRPr lang="en-US"/>
              </a:p>
            </p:txBody>
          </p:sp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2517" y="2024"/>
                <a:ext cx="136" cy="317"/>
              </a:xfrm>
              <a:prstGeom prst="rect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eaLnBrk="0" hangingPunct="0"/>
                <a:endParaRPr lang="en-US"/>
              </a:p>
            </p:txBody>
          </p:sp>
          <p:sp>
            <p:nvSpPr>
              <p:cNvPr id="30" name="Rectangle 29"/>
              <p:cNvSpPr>
                <a:spLocks noChangeArrowheads="1"/>
              </p:cNvSpPr>
              <p:nvPr/>
            </p:nvSpPr>
            <p:spPr bwMode="auto">
              <a:xfrm>
                <a:off x="2653" y="2024"/>
                <a:ext cx="136" cy="317"/>
              </a:xfrm>
              <a:prstGeom prst="rect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eaLnBrk="0" hangingPunct="0"/>
                <a:endParaRPr lang="en-US"/>
              </a:p>
            </p:txBody>
          </p:sp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2109" y="2024"/>
                <a:ext cx="136" cy="317"/>
              </a:xfrm>
              <a:prstGeom prst="rect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eaLnBrk="0" hangingPunct="0"/>
                <a:endParaRPr lang="en-US"/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1973" y="2024"/>
                <a:ext cx="136" cy="317"/>
              </a:xfrm>
              <a:prstGeom prst="rect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eaLnBrk="0" hangingPunct="0"/>
                <a:endParaRPr lang="en-US"/>
              </a:p>
            </p:txBody>
          </p:sp>
          <p:sp>
            <p:nvSpPr>
              <p:cNvPr id="33" name="Line 89"/>
              <p:cNvSpPr>
                <a:spLocks noChangeShapeType="1"/>
              </p:cNvSpPr>
              <p:nvPr/>
            </p:nvSpPr>
            <p:spPr bwMode="auto">
              <a:xfrm>
                <a:off x="2381" y="1888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Rectangle 33"/>
              <p:cNvSpPr>
                <a:spLocks noChangeArrowheads="1"/>
              </p:cNvSpPr>
              <p:nvPr/>
            </p:nvSpPr>
            <p:spPr bwMode="auto">
              <a:xfrm>
                <a:off x="1837" y="1661"/>
                <a:ext cx="1088" cy="22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eaLnBrk="0" hangingPunct="0"/>
                <a:endParaRPr lang="en-US"/>
              </a:p>
            </p:txBody>
          </p:sp>
          <p:sp>
            <p:nvSpPr>
              <p:cNvPr id="35" name="Line 91"/>
              <p:cNvSpPr>
                <a:spLocks noChangeShapeType="1"/>
              </p:cNvSpPr>
              <p:nvPr/>
            </p:nvSpPr>
            <p:spPr bwMode="auto">
              <a:xfrm>
                <a:off x="2381" y="1434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" name="Rectangle 35"/>
              <p:cNvSpPr>
                <a:spLocks noChangeArrowheads="1"/>
              </p:cNvSpPr>
              <p:nvPr/>
            </p:nvSpPr>
            <p:spPr bwMode="auto">
              <a:xfrm>
                <a:off x="1973" y="1253"/>
                <a:ext cx="816" cy="1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eaLnBrk="0" hangingPunct="0"/>
                <a:r>
                  <a:rPr lang="en-US" sz="1600"/>
                  <a:t>Input from CPU</a:t>
                </a:r>
                <a:endParaRPr lang="el-GR" sz="1600"/>
              </a:p>
            </p:txBody>
          </p:sp>
        </p:grp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833" y="1389"/>
              <a:ext cx="953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1200"/>
                <a:t>Host interface</a:t>
              </a:r>
              <a:endParaRPr lang="el-GR" sz="120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833" y="1752"/>
              <a:ext cx="953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1200"/>
                <a:t>Vertex processing</a:t>
              </a:r>
              <a:endParaRPr lang="el-GR" sz="120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833" y="2160"/>
              <a:ext cx="953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1200"/>
                <a:t>Triangle setup</a:t>
              </a:r>
              <a:endParaRPr lang="el-GR" sz="1200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833" y="2614"/>
              <a:ext cx="953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1200"/>
                <a:t>Pixel processing</a:t>
              </a:r>
              <a:endParaRPr lang="el-GR" sz="120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833" y="3158"/>
              <a:ext cx="953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1200"/>
                <a:t>Memory Interface</a:t>
              </a:r>
              <a:endParaRPr lang="el-GR" sz="1200"/>
            </a:p>
          </p:txBody>
        </p:sp>
      </p:grpSp>
    </p:spTree>
    <p:extLst>
      <p:ext uri="{BB962C8B-B14F-4D97-AF65-F5344CB8AC3E}">
        <p14:creationId xmlns:p14="http://schemas.microsoft.com/office/powerpoint/2010/main" val="278879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</a:t>
            </a:r>
            <a:r>
              <a:rPr lang="en-US" dirty="0" err="1" smtClean="0"/>
              <a:t>vs</a:t>
            </a:r>
            <a:r>
              <a:rPr lang="en-US" dirty="0" smtClean="0"/>
              <a:t>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GPU </a:t>
            </a:r>
            <a:r>
              <a:rPr lang="en-US" dirty="0" smtClean="0"/>
              <a:t>e </a:t>
            </a:r>
            <a:r>
              <a:rPr lang="en-US" dirty="0" err="1" smtClean="0"/>
              <a:t>facut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operatii</a:t>
            </a:r>
            <a:r>
              <a:rPr lang="en-US" dirty="0" smtClean="0"/>
              <a:t> </a:t>
            </a:r>
            <a:r>
              <a:rPr lang="en-US" dirty="0" err="1" smtClean="0"/>
              <a:t>paralele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timp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CPU </a:t>
            </a:r>
            <a:r>
              <a:rPr lang="en-US" dirty="0" err="1" smtClean="0"/>
              <a:t>executa</a:t>
            </a:r>
            <a:r>
              <a:rPr lang="en-US" dirty="0" smtClean="0"/>
              <a:t> </a:t>
            </a:r>
            <a:r>
              <a:rPr lang="en-US" dirty="0" err="1" smtClean="0"/>
              <a:t>programele</a:t>
            </a:r>
            <a:r>
              <a:rPr lang="en-US" dirty="0" smtClean="0"/>
              <a:t> serial.</a:t>
            </a:r>
          </a:p>
          <a:p>
            <a:r>
              <a:rPr lang="en-US" dirty="0" smtClean="0"/>
              <a:t>GPU are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unitati</a:t>
            </a:r>
            <a:r>
              <a:rPr lang="en-US" dirty="0" smtClean="0"/>
              <a:t> </a:t>
            </a:r>
            <a:r>
              <a:rPr lang="en-US" dirty="0" err="1" smtClean="0"/>
              <a:t>paralele</a:t>
            </a:r>
            <a:r>
              <a:rPr lang="en-US" dirty="0" smtClean="0"/>
              <a:t> de </a:t>
            </a:r>
            <a:r>
              <a:rPr lang="en-US" dirty="0" err="1" smtClean="0"/>
              <a:t>executie</a:t>
            </a:r>
            <a:r>
              <a:rPr lang="en-US" dirty="0" smtClean="0"/>
              <a:t> -&gt; </a:t>
            </a:r>
            <a:r>
              <a:rPr lang="en-US" dirty="0" err="1" smtClean="0"/>
              <a:t>mai</a:t>
            </a:r>
            <a:r>
              <a:rPr lang="en-US" dirty="0" smtClean="0"/>
              <a:t> multi </a:t>
            </a:r>
            <a:r>
              <a:rPr lang="en-US" dirty="0" err="1" smtClean="0"/>
              <a:t>tranzistori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CPU . CPU are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putine</a:t>
            </a:r>
            <a:r>
              <a:rPr lang="en-US" dirty="0" smtClean="0"/>
              <a:t> </a:t>
            </a:r>
            <a:r>
              <a:rPr lang="en-US" dirty="0" err="1" smtClean="0"/>
              <a:t>unitati</a:t>
            </a:r>
            <a:r>
              <a:rPr lang="en-US" dirty="0" smtClean="0"/>
              <a:t> de </a:t>
            </a:r>
            <a:r>
              <a:rPr lang="en-US" dirty="0" err="1" smtClean="0"/>
              <a:t>executie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clockspeed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mare</a:t>
            </a:r>
          </a:p>
          <a:p>
            <a:r>
              <a:rPr lang="en-US" dirty="0" smtClean="0"/>
              <a:t>GPU au </a:t>
            </a:r>
            <a:r>
              <a:rPr lang="en-US" dirty="0" err="1" smtClean="0"/>
              <a:t>interfete</a:t>
            </a:r>
            <a:r>
              <a:rPr lang="en-US" dirty="0" smtClean="0"/>
              <a:t> de </a:t>
            </a:r>
            <a:r>
              <a:rPr lang="en-US" dirty="0" err="1" smtClean="0"/>
              <a:t>memorie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rapide</a:t>
            </a:r>
            <a:r>
              <a:rPr lang="en-US" dirty="0" smtClean="0"/>
              <a:t> </a:t>
            </a:r>
            <a:r>
              <a:rPr lang="en-US" dirty="0" err="1" smtClean="0"/>
              <a:t>fiindca</a:t>
            </a:r>
            <a:r>
              <a:rPr lang="en-US" dirty="0" smtClean="0"/>
              <a:t> </a:t>
            </a:r>
            <a:r>
              <a:rPr lang="en-US" dirty="0" err="1" smtClean="0"/>
              <a:t>lucreaza</a:t>
            </a:r>
            <a:r>
              <a:rPr lang="en-US" dirty="0" smtClean="0"/>
              <a:t> cu </a:t>
            </a:r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date </a:t>
            </a:r>
            <a:r>
              <a:rPr lang="en-US" dirty="0" err="1" smtClean="0"/>
              <a:t>ca</a:t>
            </a:r>
            <a:r>
              <a:rPr lang="en-US" dirty="0" smtClean="0"/>
              <a:t> 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8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</a:t>
            </a:r>
            <a:r>
              <a:rPr lang="en-US" dirty="0" err="1" smtClean="0"/>
              <a:t>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GPU </a:t>
            </a:r>
            <a:r>
              <a:rPr lang="en-US" dirty="0" err="1" smtClean="0"/>
              <a:t>primeste</a:t>
            </a:r>
            <a:r>
              <a:rPr lang="en-US" dirty="0" smtClean="0"/>
              <a:t> </a:t>
            </a:r>
            <a:r>
              <a:rPr lang="en-US" dirty="0" err="1" smtClean="0"/>
              <a:t>informatiile</a:t>
            </a:r>
            <a:r>
              <a:rPr lang="en-US" dirty="0" smtClean="0"/>
              <a:t> </a:t>
            </a:r>
            <a:r>
              <a:rPr lang="en-US" dirty="0" err="1" smtClean="0"/>
              <a:t>geometrice</a:t>
            </a:r>
            <a:r>
              <a:rPr lang="en-US" dirty="0" smtClean="0"/>
              <a:t> de la CPU </a:t>
            </a:r>
            <a:r>
              <a:rPr lang="en-US" dirty="0" err="1" smtClean="0"/>
              <a:t>si</a:t>
            </a:r>
            <a:r>
              <a:rPr lang="en-US" dirty="0" smtClean="0"/>
              <a:t> le </a:t>
            </a:r>
            <a:r>
              <a:rPr lang="en-US" dirty="0" err="1" smtClean="0"/>
              <a:t>foloseste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input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realiza</a:t>
            </a:r>
            <a:r>
              <a:rPr lang="en-US" dirty="0" smtClean="0"/>
              <a:t> </a:t>
            </a:r>
            <a:r>
              <a:rPr lang="en-US" dirty="0" err="1" smtClean="0"/>
              <a:t>imaginea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output</a:t>
            </a:r>
          </a:p>
          <a:p>
            <a:r>
              <a:rPr lang="en-US" dirty="0" err="1" smtClean="0"/>
              <a:t>Structura</a:t>
            </a:r>
            <a:r>
              <a:rPr lang="en-US" dirty="0" smtClean="0"/>
              <a:t> in mare</a:t>
            </a:r>
          </a:p>
          <a:p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876299" y="4572000"/>
            <a:ext cx="7200901" cy="863600"/>
            <a:chOff x="748" y="1616"/>
            <a:chExt cx="4536" cy="544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48" y="1616"/>
              <a:ext cx="726" cy="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/>
                <a:t>host</a:t>
              </a:r>
            </a:p>
            <a:p>
              <a:pPr eaLnBrk="0" hangingPunct="0"/>
              <a:r>
                <a:rPr lang="en-US"/>
                <a:t>interface</a:t>
              </a:r>
              <a:endParaRPr lang="el-GR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701" y="1616"/>
              <a:ext cx="726" cy="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/>
                <a:t>vertex</a:t>
              </a:r>
            </a:p>
            <a:p>
              <a:pPr eaLnBrk="0" hangingPunct="0"/>
              <a:r>
                <a:rPr lang="en-US"/>
                <a:t>processing</a:t>
              </a:r>
              <a:endParaRPr lang="el-GR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653" y="1616"/>
              <a:ext cx="726" cy="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/>
                <a:t>triangle</a:t>
              </a:r>
            </a:p>
            <a:p>
              <a:pPr eaLnBrk="0" hangingPunct="0"/>
              <a:r>
                <a:rPr lang="en-US"/>
                <a:t>setup</a:t>
              </a:r>
              <a:endParaRPr lang="el-GR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606" y="1616"/>
              <a:ext cx="726" cy="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/>
                <a:t>pixel</a:t>
              </a:r>
            </a:p>
            <a:p>
              <a:pPr eaLnBrk="0" hangingPunct="0"/>
              <a:r>
                <a:rPr lang="en-US"/>
                <a:t> processing </a:t>
              </a:r>
              <a:endParaRPr lang="el-GR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558" y="1616"/>
              <a:ext cx="726" cy="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/>
                <a:t>memory</a:t>
              </a:r>
            </a:p>
            <a:p>
              <a:pPr eaLnBrk="0" hangingPunct="0"/>
              <a:r>
                <a:rPr lang="en-US"/>
                <a:t>interface</a:t>
              </a:r>
              <a:endParaRPr lang="el-GR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1474" y="188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2426" y="188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3379" y="188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4332" y="188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05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600</TotalTime>
  <Words>1423</Words>
  <Application>Microsoft Office PowerPoint</Application>
  <PresentationFormat>On-screen Show (4:3)</PresentationFormat>
  <Paragraphs>324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Oriel</vt:lpstr>
      <vt:lpstr>Primul Workshop</vt:lpstr>
      <vt:lpstr>0.</vt:lpstr>
      <vt:lpstr>1. Verificare + Logistica</vt:lpstr>
      <vt:lpstr>2. Explicatii</vt:lpstr>
      <vt:lpstr>3. Primul program</vt:lpstr>
      <vt:lpstr>Aplicatie real-time</vt:lpstr>
      <vt:lpstr>Putina teorie despre GPU Hardware</vt:lpstr>
      <vt:lpstr>GPU vs CPU</vt:lpstr>
      <vt:lpstr>Pipeline gpu</vt:lpstr>
      <vt:lpstr>Pipeline GPU</vt:lpstr>
      <vt:lpstr>Pipeline GPU</vt:lpstr>
      <vt:lpstr>Pipeline GPU</vt:lpstr>
      <vt:lpstr>Pipeline GPU</vt:lpstr>
      <vt:lpstr>Pipeline GPU</vt:lpstr>
      <vt:lpstr>Pipeline GPU</vt:lpstr>
      <vt:lpstr>Unde intervenim noi</vt:lpstr>
      <vt:lpstr>Exemplu simplu</vt:lpstr>
      <vt:lpstr>PowerPoint Presentation</vt:lpstr>
      <vt:lpstr>Sa desenam ceva pe ecran</vt:lpstr>
      <vt:lpstr>Sa desenam ceva pe ecran</vt:lpstr>
      <vt:lpstr>Sa desenam ceva pe ecran</vt:lpstr>
      <vt:lpstr>Sa desenam ceva pe ecran</vt:lpstr>
      <vt:lpstr>Sa desenam ceva pe ecran</vt:lpstr>
      <vt:lpstr>Exemplu de shadere</vt:lpstr>
      <vt:lpstr>Versiuni </vt:lpstr>
      <vt:lpstr>Experimente</vt:lpstr>
      <vt:lpstr>Debugging setup</vt:lpstr>
      <vt:lpstr>Opengl debugging</vt:lpstr>
      <vt:lpstr>Debugging general</vt:lpstr>
      <vt:lpstr>Matematica -Vectori  </vt:lpstr>
      <vt:lpstr>Matematica -Vectori </vt:lpstr>
      <vt:lpstr>Matematica -Vectori </vt:lpstr>
      <vt:lpstr>Matematica - Matrici</vt:lpstr>
      <vt:lpstr>Matematica- Transformari</vt:lpstr>
      <vt:lpstr>Translatie</vt:lpstr>
      <vt:lpstr>Scalare</vt:lpstr>
      <vt:lpstr>Rotatie</vt:lpstr>
      <vt:lpstr>Inversa unei matrici de transformare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Primul Workshop</dc:title>
  <dc:creator>Radu Angelescu</dc:creator>
  <cp:lastModifiedBy>Radu Angelescu</cp:lastModifiedBy>
  <cp:revision>65</cp:revision>
  <dcterms:created xsi:type="dcterms:W3CDTF">2014-06-21T03:59:21Z</dcterms:created>
  <dcterms:modified xsi:type="dcterms:W3CDTF">2014-06-22T19:38:31Z</dcterms:modified>
</cp:coreProperties>
</file>