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DA140E-7072-4D6A-96D0-838C5F3163A5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4DAFDE-FE85-4A55-A0BF-7DCDB019EA6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n-length_encoding" TargetMode="External"/><Relationship Id="rId2" Type="http://schemas.openxmlformats.org/officeDocument/2006/relationships/hyperlink" Target="https://www.khanacademy.org/computing/computers-and-the-internet/xcae6f4a7ff015e7d:digital-information/xcae6f4a7ff015e7d:data-compression/a/simple-image-comp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Image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Sas</a:t>
            </a:r>
            <a:r>
              <a:rPr lang="en-US" dirty="0" smtClean="0"/>
              <a:t> Cosmin Andrei</a:t>
            </a:r>
          </a:p>
          <a:p>
            <a:r>
              <a:rPr lang="en-US" dirty="0" smtClean="0"/>
              <a:t>30431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8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www.khanacademy.org/computing/computers-and-the-internet/xcae6f4a7ff015e7d:digital-information/xcae6f4a7ff015e7d:data-compression/a/simple-image-compression</a:t>
            </a:r>
            <a:endParaRPr lang="en-US" dirty="0" smtClean="0"/>
          </a:p>
          <a:p>
            <a:r>
              <a:rPr lang="en-US">
                <a:hlinkClick r:id="rId3"/>
              </a:rPr>
              <a:t>https://en.wikipedia.org/wiki/Run-length_encoding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and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endParaRPr lang="en-US" dirty="0" smtClean="0">
              <a:latin typeface="+mj-lt"/>
            </a:endParaRPr>
          </a:p>
          <a:p>
            <a:pPr fontAlgn="base"/>
            <a:r>
              <a:rPr lang="en-US" dirty="0" smtClean="0">
                <a:latin typeface="+mj-lt"/>
              </a:rPr>
              <a:t>Images </a:t>
            </a:r>
            <a:r>
              <a:rPr lang="en-US" dirty="0">
                <a:latin typeface="+mj-lt"/>
              </a:rPr>
              <a:t>are all around us, from application icons to animated GIFs to photos. Image files can take up a lot of space, so computers employ a range of algorithms to compress image files.</a:t>
            </a:r>
          </a:p>
          <a:p>
            <a:pPr fontAlgn="base"/>
            <a:r>
              <a:rPr lang="en-US" dirty="0">
                <a:latin typeface="+mj-lt"/>
              </a:rPr>
              <a:t>For the simplest of images, computers can use a compression algorithm called </a:t>
            </a:r>
            <a:r>
              <a:rPr lang="en-US" b="1" dirty="0">
                <a:latin typeface="+mj-lt"/>
              </a:rPr>
              <a:t>run-length encoding (RLE)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Run-Length Encoding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>
                <a:latin typeface="+mj-lt"/>
              </a:rPr>
              <a:t>In run-length encoding, the computer replaces each row with numbers that say how many consecutive pixels are the same color, </a:t>
            </a:r>
            <a:r>
              <a:rPr lang="en-US" i="1" dirty="0">
                <a:latin typeface="+mj-lt"/>
              </a:rPr>
              <a:t>always starting with the </a:t>
            </a:r>
            <a:r>
              <a:rPr lang="en-US" i="1" dirty="0" smtClean="0">
                <a:latin typeface="+mj-lt"/>
              </a:rPr>
              <a:t>number </a:t>
            </a:r>
            <a:r>
              <a:rPr lang="en-US" i="1" dirty="0">
                <a:latin typeface="+mj-lt"/>
              </a:rPr>
              <a:t>of white pixels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I traded some memory to skip the last part of the definition.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73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Run-Length Encoding Algorithm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2" y="2824588"/>
            <a:ext cx="1549674" cy="155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52" y="2121315"/>
            <a:ext cx="1167082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97552" y="3600837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92952" y="2222177"/>
            <a:ext cx="116708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31029"/>
            <a:ext cx="3200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>
            <a:endCxn id="1028" idx="0"/>
          </p:cNvCxnSpPr>
          <p:nvPr/>
        </p:nvCxnSpPr>
        <p:spPr>
          <a:xfrm>
            <a:off x="5160034" y="2298377"/>
            <a:ext cx="2078966" cy="13326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Run-Length Encoding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Monotxt_IV25" panose="00000400000000000000" pitchFamily="2" charset="0"/>
              </a:rPr>
              <a:t>Pros:</a:t>
            </a:r>
            <a:endParaRPr lang="en-US" dirty="0">
              <a:latin typeface="+mj-lt"/>
              <a:cs typeface="Monotxt_IV25" panose="00000400000000000000" pitchFamily="2" charset="0"/>
            </a:endParaRPr>
          </a:p>
          <a:p>
            <a:pPr lvl="1"/>
            <a:r>
              <a:rPr lang="en-US" dirty="0" smtClean="0">
                <a:latin typeface="+mj-lt"/>
                <a:cs typeface="Monotxt_IV25" panose="00000400000000000000" pitchFamily="2" charset="0"/>
              </a:rPr>
              <a:t>Easy to implement</a:t>
            </a:r>
          </a:p>
          <a:p>
            <a:pPr lvl="1"/>
            <a:r>
              <a:rPr lang="en-US" dirty="0" smtClean="0">
                <a:latin typeface="+mj-lt"/>
                <a:cs typeface="Monotxt_IV25" panose="00000400000000000000" pitchFamily="2" charset="0"/>
              </a:rPr>
              <a:t>Lossless</a:t>
            </a:r>
          </a:p>
          <a:p>
            <a:pPr lvl="1"/>
            <a:r>
              <a:rPr lang="en-US" dirty="0" smtClean="0">
                <a:latin typeface="+mj-lt"/>
                <a:cs typeface="Monotxt_IV25" panose="00000400000000000000" pitchFamily="2" charset="0"/>
              </a:rPr>
              <a:t>Does not require </a:t>
            </a:r>
            <a:r>
              <a:rPr lang="en-US" dirty="0">
                <a:latin typeface="+mj-lt"/>
                <a:cs typeface="Monotxt_IV25" panose="00000400000000000000" pitchFamily="2" charset="0"/>
              </a:rPr>
              <a:t>h</a:t>
            </a:r>
            <a:r>
              <a:rPr lang="en-US" dirty="0" smtClean="0">
                <a:latin typeface="+mj-lt"/>
                <a:cs typeface="Monotxt_IV25" panose="00000400000000000000" pitchFamily="2" charset="0"/>
              </a:rPr>
              <a:t>igh-end hardware</a:t>
            </a:r>
            <a:endParaRPr lang="en-US" dirty="0">
              <a:latin typeface="+mj-lt"/>
              <a:cs typeface="Monotxt_IV25" panose="00000400000000000000" pitchFamily="2" charset="0"/>
            </a:endParaRPr>
          </a:p>
          <a:p>
            <a:r>
              <a:rPr lang="en-US" dirty="0" smtClean="0">
                <a:latin typeface="+mj-lt"/>
                <a:cs typeface="Monotxt_IV25" panose="00000400000000000000" pitchFamily="2" charset="0"/>
              </a:rPr>
              <a:t>Cons:</a:t>
            </a:r>
          </a:p>
          <a:p>
            <a:pPr lvl="1"/>
            <a:r>
              <a:rPr lang="en-US" dirty="0" smtClean="0">
                <a:latin typeface="+mj-lt"/>
                <a:cs typeface="Monotxt_IV25" panose="00000400000000000000" pitchFamily="2" charset="0"/>
              </a:rPr>
              <a:t>Can return results bigger than the input</a:t>
            </a:r>
          </a:p>
        </p:txBody>
      </p:sp>
    </p:spTree>
    <p:extLst>
      <p:ext uri="{BB962C8B-B14F-4D97-AF65-F5344CB8AC3E}">
        <p14:creationId xmlns:p14="http://schemas.microsoft.com/office/powerpoint/2010/main" val="32654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Average cases: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128x128 pixels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 KB</a:t>
            </a:r>
          </a:p>
          <a:p>
            <a:pPr lvl="4"/>
            <a:endParaRPr lang="en-US" dirty="0">
              <a:latin typeface="+mj-lt"/>
            </a:endParaRPr>
          </a:p>
          <a:p>
            <a:pPr lvl="4"/>
            <a:endParaRPr lang="en-US" dirty="0" smtClean="0">
              <a:latin typeface="+mj-lt"/>
            </a:endParaRPr>
          </a:p>
          <a:p>
            <a:pPr lvl="4"/>
            <a:endParaRPr lang="en-US" dirty="0">
              <a:latin typeface="+mj-lt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128x128 pixels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 KB</a:t>
            </a:r>
          </a:p>
          <a:p>
            <a:pPr lvl="4"/>
            <a:endParaRPr lang="en-US" dirty="0" smtClean="0">
              <a:latin typeface="+mj-lt"/>
            </a:endParaRPr>
          </a:p>
          <a:p>
            <a:pPr lvl="4"/>
            <a:endParaRPr lang="en-US" dirty="0">
              <a:latin typeface="+mj-lt"/>
            </a:endParaRPr>
          </a:p>
          <a:p>
            <a:pPr lvl="4"/>
            <a:endParaRPr lang="en-US" dirty="0" smtClean="0">
              <a:latin typeface="+mj-lt"/>
            </a:endParaRP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1152x648 pixels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91 KB</a:t>
            </a:r>
            <a:endParaRPr lang="en-US" dirty="0">
              <a:latin typeface="+mj-lt"/>
            </a:endParaRPr>
          </a:p>
        </p:txBody>
      </p:sp>
      <p:pic>
        <p:nvPicPr>
          <p:cNvPr id="2051" name="Picture 3" descr="C:\Users\Andrei\Desktop\Facultate\IP\Binary-compression-IP-Project-\Images\img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736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drei\Desktop\Facultate\IP\Binary-compression-IP-Project-\Images\img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21013"/>
            <a:ext cx="1017587" cy="10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ndrei\Desktop\Facultate\IP\Binary-compression-IP-Project-\Images\im1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" y="4343401"/>
            <a:ext cx="149013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810000" y="1981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5688" y="3352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4482" y="473112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81162"/>
            <a:ext cx="3743946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52762"/>
            <a:ext cx="3743946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44853"/>
            <a:ext cx="3721534" cy="57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17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Worst cases:</a:t>
            </a:r>
          </a:p>
          <a:p>
            <a:pPr lvl="1"/>
            <a:r>
              <a:rPr lang="en-US" dirty="0" smtClean="0">
                <a:latin typeface="+mj-lt"/>
              </a:rPr>
              <a:t>Small images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16x16 pixels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32 B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lvl="4"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32x32 pixels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128 B</a:t>
            </a:r>
          </a:p>
          <a:p>
            <a:pPr lvl="1"/>
            <a:r>
              <a:rPr lang="en-US" dirty="0" smtClean="0">
                <a:latin typeface="+mj-lt"/>
              </a:rPr>
              <a:t>Vertical lines</a:t>
            </a:r>
          </a:p>
          <a:p>
            <a:pPr lvl="7"/>
            <a:endParaRPr lang="en-US" dirty="0">
              <a:latin typeface="+mj-lt"/>
            </a:endParaRP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1152x648 pixels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91 KB</a:t>
            </a:r>
          </a:p>
        </p:txBody>
      </p:sp>
      <p:pic>
        <p:nvPicPr>
          <p:cNvPr id="3074" name="Picture 2" descr="C:\Users\Andrei\Desktop\Facultate\IP\Binary-compression-IP-Project-\Images\img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46112" cy="6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drei\Desktop\Facultate\IP\Binary-compression-IP-Project-\Images\img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8" y="3129009"/>
            <a:ext cx="678704" cy="6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ndrei\Desktop\Facultate\IP\Binary-compression-IP-Project-\Images\im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419600"/>
            <a:ext cx="1752600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0" y="4800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286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45206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76" y="1992242"/>
            <a:ext cx="3243572" cy="58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76" y="3161596"/>
            <a:ext cx="3243572" cy="58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76" y="4544301"/>
            <a:ext cx="3276600" cy="5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59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Best cases:</a:t>
            </a:r>
          </a:p>
          <a:p>
            <a:pPr lvl="1"/>
            <a:r>
              <a:rPr lang="en-US" dirty="0" smtClean="0">
                <a:latin typeface="+mj-lt"/>
              </a:rPr>
              <a:t>Horizontal lines</a:t>
            </a:r>
          </a:p>
          <a:p>
            <a:pPr lvl="8"/>
            <a:r>
              <a:rPr lang="en-US" dirty="0" smtClean="0">
                <a:latin typeface="+mj-lt"/>
              </a:rPr>
              <a:t>1152x648 pixels</a:t>
            </a:r>
          </a:p>
          <a:p>
            <a:pPr lvl="8"/>
            <a:r>
              <a:rPr lang="en-US" dirty="0" smtClean="0">
                <a:latin typeface="+mj-lt"/>
              </a:rPr>
              <a:t>91 KB</a:t>
            </a:r>
          </a:p>
          <a:p>
            <a:pPr lvl="8"/>
            <a:endParaRPr lang="en-US" dirty="0">
              <a:latin typeface="+mj-lt"/>
            </a:endParaRPr>
          </a:p>
          <a:p>
            <a:pPr lvl="8"/>
            <a:endParaRPr lang="en-US" dirty="0" smtClean="0">
              <a:latin typeface="+mj-lt"/>
            </a:endParaRPr>
          </a:p>
          <a:p>
            <a:pPr lvl="8"/>
            <a:endParaRPr lang="en-US" dirty="0">
              <a:latin typeface="+mj-lt"/>
            </a:endParaRPr>
          </a:p>
          <a:p>
            <a:pPr lvl="8"/>
            <a:endParaRPr lang="en-US" dirty="0" smtClean="0">
              <a:latin typeface="+mj-lt"/>
            </a:endParaRPr>
          </a:p>
          <a:p>
            <a:pPr lvl="8"/>
            <a:r>
              <a:rPr lang="en-US" dirty="0" smtClean="0">
                <a:latin typeface="+mj-lt"/>
              </a:rPr>
              <a:t>1152x648</a:t>
            </a:r>
          </a:p>
          <a:p>
            <a:pPr lvl="8"/>
            <a:r>
              <a:rPr lang="en-US" dirty="0" smtClean="0">
                <a:latin typeface="+mj-lt"/>
              </a:rPr>
              <a:t>91 KB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pic>
        <p:nvPicPr>
          <p:cNvPr id="4098" name="Picture 2" descr="C:\Users\Andrei\Desktop\Facultate\IP\Binary-compression-IP-Project-\Images\im4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33601"/>
            <a:ext cx="1676399" cy="9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drei\Desktop\Facultate\IP\Binary-compression-IP-Project-\Images\im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05201"/>
            <a:ext cx="1676399" cy="9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267200" y="2286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672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76437"/>
            <a:ext cx="372738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48037"/>
            <a:ext cx="372738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81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This algorithm works for big images and will give great results for repetitive images.</a:t>
            </a:r>
          </a:p>
          <a:p>
            <a:r>
              <a:rPr lang="en-US" dirty="0" smtClean="0">
                <a:latin typeface="+mj-lt"/>
              </a:rPr>
              <a:t>The results of the algorithm can be improved by using it’s original form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9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</TotalTime>
  <Words>199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Binary Image Compression</vt:lpstr>
      <vt:lpstr>Images and compression</vt:lpstr>
      <vt:lpstr>The Run-Length Encoding Algorithm</vt:lpstr>
      <vt:lpstr>The Run-Length Encoding Algorithm</vt:lpstr>
      <vt:lpstr>The Run-Length Encoding Algorithm</vt:lpstr>
      <vt:lpstr>Results</vt:lpstr>
      <vt:lpstr>Results</vt:lpstr>
      <vt:lpstr>Results</vt:lpstr>
      <vt:lpstr>Conclusion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Image Compression</dc:title>
  <dc:creator>Andrei</dc:creator>
  <cp:lastModifiedBy>Andrei</cp:lastModifiedBy>
  <cp:revision>6</cp:revision>
  <dcterms:created xsi:type="dcterms:W3CDTF">2020-06-02T09:06:24Z</dcterms:created>
  <dcterms:modified xsi:type="dcterms:W3CDTF">2020-06-02T10:07:44Z</dcterms:modified>
</cp:coreProperties>
</file>