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7632000" cx="10260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Roboto Medium"/>
      <p:regular r:id="rId48"/>
      <p:bold r:id="rId49"/>
      <p:italic r:id="rId50"/>
      <p:boldItalic r:id="rId51"/>
    </p:embeddedFont>
    <p:embeddedFont>
      <p:font typeface="Roboto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04">
          <p15:clr>
            <a:srgbClr val="747775"/>
          </p15:clr>
        </p15:guide>
        <p15:guide id="2" pos="3231">
          <p15:clr>
            <a:srgbClr val="747775"/>
          </p15:clr>
        </p15:guide>
      </p15:sldGuideLst>
    </p:ext>
    <p:ext uri="GoogleSlidesCustomDataVersion2">
      <go:slidesCustomData xmlns:go="http://customooxmlschemas.google.com/" r:id="rId56" roundtripDataSignature="AMtx7mix+QHdyEqHQu87PVwOs8UlApyy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B58565-E625-4895-A74D-9AFE870932E4}">
  <a:tblStyle styleId="{8DB58565-E625-4895-A74D-9AFE87093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4" orient="horz"/>
        <p:guide pos="32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slide" Target="slides/slide37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edium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Roboto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edium-boldItalic.fntdata"/><Relationship Id="rId50" Type="http://schemas.openxmlformats.org/officeDocument/2006/relationships/font" Target="fonts/RobotoMedium-italic.fntdata"/><Relationship Id="rId53" Type="http://schemas.openxmlformats.org/officeDocument/2006/relationships/font" Target="fonts/RobotoLight-bold.fntdata"/><Relationship Id="rId52" Type="http://schemas.openxmlformats.org/officeDocument/2006/relationships/font" Target="fonts/RobotoLight-regular.fntdata"/><Relationship Id="rId11" Type="http://schemas.openxmlformats.org/officeDocument/2006/relationships/slide" Target="slides/slide5.xml"/><Relationship Id="rId55" Type="http://schemas.openxmlformats.org/officeDocument/2006/relationships/font" Target="fonts/RobotoLight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2eda70a71_0_29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62eda70a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2f59abc3f_0_3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62f59abc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e5cf34d37_0_3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6e5cf34d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2fbf09d92_0_4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62fbf09d9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2ff3def35_0_7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62ff3def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e861b103d_0_3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6e861b10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e9be36fac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6e9be36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e9d993ce3_0_3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6e9d993c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a78ca2094_0_19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6a78ca20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b0b4efcfc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6b0b4ef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a1891055d_0_3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6a189105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ae1a6dcfc_1_1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6ae1a6dcf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b0246003c_0_62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36b0246003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b0246003c_1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36b024600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b293baac1_0_66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36b293baa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b4ba41142_0_7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6b4ba411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62a9f097da_0_3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362a9f097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6b67652754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36b67652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2b110e566_0_21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362b110e5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6b8698de42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36b8698de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62b9cb45ec_0_18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362b9cb45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1891055d_0_34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6a189105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6c88f0965d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36c88f09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d254afd09_0_13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36d254afd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6313b6f297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36313b6f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63191b4715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363191b4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63191b4715_0_32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363191b47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63191b4715_0_42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363191b471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a78ca2094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36a78ca20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3d147940d8_0_14:notes"/>
          <p:cNvSpPr/>
          <p:nvPr>
            <p:ph idx="2" type="sldImg"/>
          </p:nvPr>
        </p:nvSpPr>
        <p:spPr>
          <a:xfrm>
            <a:off x="1124430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33d147940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1124430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a5b8046c9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6a5b804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a3f435c08_0_11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6a3f435c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e00495ec_0_8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62e00495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d7d5aaa31_0_0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6d7d5aa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2eda70a71_0_1:notes"/>
          <p:cNvSpPr/>
          <p:nvPr>
            <p:ph idx="2" type="sldImg"/>
          </p:nvPr>
        </p:nvSpPr>
        <p:spPr>
          <a:xfrm>
            <a:off x="1124439" y="685800"/>
            <a:ext cx="460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62eda70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6.xml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4.xml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5.xml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docs.google.com/document/d/1lqKzirrBSYp3trzfGBDGB6YG1T9DE3CPDHfQzL00epE/preview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лайд#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>
            <a:hlinkClick action="ppaction://hlinkshowjump?jump=previousslide"/>
          </p:cNvPr>
          <p:cNvSpPr/>
          <p:nvPr/>
        </p:nvSpPr>
        <p:spPr>
          <a:xfrm>
            <a:off x="141410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>
            <a:hlinkClick action="ppaction://hlinkshowjump?jump=nextslide"/>
          </p:cNvPr>
          <p:cNvSpPr/>
          <p:nvPr/>
        </p:nvSpPr>
        <p:spPr>
          <a:xfrm>
            <a:off x="173745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>
            <a:lvl1pPr lvl="0">
              <a:buNone/>
              <a:defRPr sz="2000">
                <a:solidFill>
                  <a:schemeClr val="lt1"/>
                </a:solidFill>
              </a:defRPr>
            </a:lvl1pPr>
            <a:lvl2pPr lvl="1">
              <a:buNone/>
              <a:defRPr sz="2000">
                <a:solidFill>
                  <a:schemeClr val="lt1"/>
                </a:solidFill>
              </a:defRPr>
            </a:lvl2pPr>
            <a:lvl3pPr lvl="2">
              <a:buNone/>
              <a:defRPr sz="2000">
                <a:solidFill>
                  <a:schemeClr val="lt1"/>
                </a:solidFill>
              </a:defRPr>
            </a:lvl3pPr>
            <a:lvl4pPr lvl="3">
              <a:buNone/>
              <a:defRPr sz="2000">
                <a:solidFill>
                  <a:schemeClr val="lt1"/>
                </a:solidFill>
              </a:defRPr>
            </a:lvl4pPr>
            <a:lvl5pPr lvl="4">
              <a:buNone/>
              <a:defRPr sz="2000">
                <a:solidFill>
                  <a:schemeClr val="lt1"/>
                </a:solidFill>
              </a:defRPr>
            </a:lvl5pPr>
            <a:lvl6pPr lvl="5">
              <a:buNone/>
              <a:defRPr sz="2000">
                <a:solidFill>
                  <a:schemeClr val="lt1"/>
                </a:solidFill>
              </a:defRPr>
            </a:lvl6pPr>
            <a:lvl7pPr lvl="6">
              <a:buNone/>
              <a:defRPr sz="2000">
                <a:solidFill>
                  <a:schemeClr val="lt1"/>
                </a:solidFill>
              </a:defRPr>
            </a:lvl7pPr>
            <a:lvl8pPr lvl="7">
              <a:buNone/>
              <a:defRPr sz="2000">
                <a:solidFill>
                  <a:schemeClr val="lt1"/>
                </a:solidFill>
              </a:defRPr>
            </a:lvl8pPr>
            <a:lvl9pPr lvl="8">
              <a:buNone/>
              <a:defRPr sz="2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/>
          <p:nvPr/>
        </p:nvSpPr>
        <p:spPr>
          <a:xfrm>
            <a:off x="9316450" y="7090500"/>
            <a:ext cx="665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   #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лайд Stack Tech">
  <p:cSld name="TITLE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62e5ab6ee4_0_26">
            <a:hlinkClick action="ppaction://hlinkshowjump?jump=previousslide"/>
          </p:cNvPr>
          <p:cNvSpPr/>
          <p:nvPr/>
        </p:nvSpPr>
        <p:spPr>
          <a:xfrm>
            <a:off x="141410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362e5ab6ee4_0_26">
            <a:hlinkClick action="ppaction://hlinkshowjump?jump=nextslide"/>
          </p:cNvPr>
          <p:cNvSpPr/>
          <p:nvPr/>
        </p:nvSpPr>
        <p:spPr>
          <a:xfrm>
            <a:off x="173745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362e5ab6ee4_0_26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>
            <a:lvl1pPr lvl="0">
              <a:buNone/>
              <a:defRPr sz="2000">
                <a:solidFill>
                  <a:schemeClr val="lt1"/>
                </a:solidFill>
              </a:defRPr>
            </a:lvl1pPr>
            <a:lvl2pPr lvl="1">
              <a:buNone/>
              <a:defRPr sz="2000">
                <a:solidFill>
                  <a:schemeClr val="lt1"/>
                </a:solidFill>
              </a:defRPr>
            </a:lvl2pPr>
            <a:lvl3pPr lvl="2">
              <a:buNone/>
              <a:defRPr sz="2000">
                <a:solidFill>
                  <a:schemeClr val="lt1"/>
                </a:solidFill>
              </a:defRPr>
            </a:lvl3pPr>
            <a:lvl4pPr lvl="3">
              <a:buNone/>
              <a:defRPr sz="2000">
                <a:solidFill>
                  <a:schemeClr val="lt1"/>
                </a:solidFill>
              </a:defRPr>
            </a:lvl4pPr>
            <a:lvl5pPr lvl="4">
              <a:buNone/>
              <a:defRPr sz="2000">
                <a:solidFill>
                  <a:schemeClr val="lt1"/>
                </a:solidFill>
              </a:defRPr>
            </a:lvl5pPr>
            <a:lvl6pPr lvl="5">
              <a:buNone/>
              <a:defRPr sz="2000">
                <a:solidFill>
                  <a:schemeClr val="lt1"/>
                </a:solidFill>
              </a:defRPr>
            </a:lvl6pPr>
            <a:lvl7pPr lvl="6">
              <a:buNone/>
              <a:defRPr sz="2000">
                <a:solidFill>
                  <a:schemeClr val="lt1"/>
                </a:solidFill>
              </a:defRPr>
            </a:lvl7pPr>
            <a:lvl8pPr lvl="7">
              <a:buNone/>
              <a:defRPr sz="2000">
                <a:solidFill>
                  <a:schemeClr val="lt1"/>
                </a:solidFill>
              </a:defRPr>
            </a:lvl8pPr>
            <a:lvl9pPr lvl="8">
              <a:buNone/>
              <a:defRPr sz="2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g362e5ab6ee4_0_26"/>
          <p:cNvSpPr txBox="1"/>
          <p:nvPr/>
        </p:nvSpPr>
        <p:spPr>
          <a:xfrm>
            <a:off x="9316450" y="7090500"/>
            <a:ext cx="665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   </a:t>
            </a:r>
            <a:r>
              <a:rPr lang="ru" sz="1900">
                <a:solidFill>
                  <a:schemeClr val="lt1"/>
                </a:solidFill>
              </a:rPr>
              <a:t>#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30" name="Google Shape;30;g362e5ab6ee4_0_26" title="tjump_to_beginning.png">
            <a:hlinkClick action="ppaction://hlinksldjump"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263" y="6533212"/>
            <a:ext cx="315475" cy="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лайд Sub Stack Tech">
  <p:cSld name="TITLE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6e861b103d_0_21">
            <a:hlinkClick action="ppaction://hlinkshowjump?jump=previousslide"/>
          </p:cNvPr>
          <p:cNvSpPr/>
          <p:nvPr/>
        </p:nvSpPr>
        <p:spPr>
          <a:xfrm>
            <a:off x="141410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36e861b103d_0_21">
            <a:hlinkClick action="ppaction://hlinkshowjump?jump=nextslide"/>
          </p:cNvPr>
          <p:cNvSpPr/>
          <p:nvPr/>
        </p:nvSpPr>
        <p:spPr>
          <a:xfrm>
            <a:off x="173745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36e861b103d_0_21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>
            <a:lvl1pPr lvl="0">
              <a:buNone/>
              <a:defRPr sz="2000">
                <a:solidFill>
                  <a:schemeClr val="lt1"/>
                </a:solidFill>
              </a:defRPr>
            </a:lvl1pPr>
            <a:lvl2pPr lvl="1">
              <a:buNone/>
              <a:defRPr sz="2000">
                <a:solidFill>
                  <a:schemeClr val="lt1"/>
                </a:solidFill>
              </a:defRPr>
            </a:lvl2pPr>
            <a:lvl3pPr lvl="2">
              <a:buNone/>
              <a:defRPr sz="2000">
                <a:solidFill>
                  <a:schemeClr val="lt1"/>
                </a:solidFill>
              </a:defRPr>
            </a:lvl3pPr>
            <a:lvl4pPr lvl="3">
              <a:buNone/>
              <a:defRPr sz="2000">
                <a:solidFill>
                  <a:schemeClr val="lt1"/>
                </a:solidFill>
              </a:defRPr>
            </a:lvl4pPr>
            <a:lvl5pPr lvl="4">
              <a:buNone/>
              <a:defRPr sz="2000">
                <a:solidFill>
                  <a:schemeClr val="lt1"/>
                </a:solidFill>
              </a:defRPr>
            </a:lvl5pPr>
            <a:lvl6pPr lvl="5">
              <a:buNone/>
              <a:defRPr sz="2000">
                <a:solidFill>
                  <a:schemeClr val="lt1"/>
                </a:solidFill>
              </a:defRPr>
            </a:lvl6pPr>
            <a:lvl7pPr lvl="6">
              <a:buNone/>
              <a:defRPr sz="2000">
                <a:solidFill>
                  <a:schemeClr val="lt1"/>
                </a:solidFill>
              </a:defRPr>
            </a:lvl7pPr>
            <a:lvl8pPr lvl="7">
              <a:buNone/>
              <a:defRPr sz="2000">
                <a:solidFill>
                  <a:schemeClr val="lt1"/>
                </a:solidFill>
              </a:defRPr>
            </a:lvl8pPr>
            <a:lvl9pPr lvl="8">
              <a:buNone/>
              <a:defRPr sz="2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5" name="Google Shape;35;g36e861b103d_0_21"/>
          <p:cNvSpPr txBox="1"/>
          <p:nvPr/>
        </p:nvSpPr>
        <p:spPr>
          <a:xfrm>
            <a:off x="9316450" y="7090500"/>
            <a:ext cx="665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   #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36" name="Google Shape;36;g36e861b103d_0_21" title="tjump_to_beginning.png">
            <a:hlinkClick action="ppaction://hlinksldjump"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263" y="6533212"/>
            <a:ext cx="315475" cy="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лайд Menu Stack Tech">
  <p:cSld name="TITLE_2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6e9d993ce3_0_19">
            <a:hlinkClick action="ppaction://hlinkshowjump?jump=previousslide"/>
          </p:cNvPr>
          <p:cNvSpPr/>
          <p:nvPr/>
        </p:nvSpPr>
        <p:spPr>
          <a:xfrm>
            <a:off x="141410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36e9d993ce3_0_19">
            <a:hlinkClick action="ppaction://hlinkshowjump?jump=nextslide"/>
          </p:cNvPr>
          <p:cNvSpPr/>
          <p:nvPr/>
        </p:nvSpPr>
        <p:spPr>
          <a:xfrm>
            <a:off x="173745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36e9d993ce3_0_19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>
            <a:lvl1pPr lvl="0">
              <a:buNone/>
              <a:defRPr sz="2000">
                <a:solidFill>
                  <a:schemeClr val="lt1"/>
                </a:solidFill>
              </a:defRPr>
            </a:lvl1pPr>
            <a:lvl2pPr lvl="1">
              <a:buNone/>
              <a:defRPr sz="2000">
                <a:solidFill>
                  <a:schemeClr val="lt1"/>
                </a:solidFill>
              </a:defRPr>
            </a:lvl2pPr>
            <a:lvl3pPr lvl="2">
              <a:buNone/>
              <a:defRPr sz="2000">
                <a:solidFill>
                  <a:schemeClr val="lt1"/>
                </a:solidFill>
              </a:defRPr>
            </a:lvl3pPr>
            <a:lvl4pPr lvl="3">
              <a:buNone/>
              <a:defRPr sz="2000">
                <a:solidFill>
                  <a:schemeClr val="lt1"/>
                </a:solidFill>
              </a:defRPr>
            </a:lvl4pPr>
            <a:lvl5pPr lvl="4">
              <a:buNone/>
              <a:defRPr sz="2000">
                <a:solidFill>
                  <a:schemeClr val="lt1"/>
                </a:solidFill>
              </a:defRPr>
            </a:lvl5pPr>
            <a:lvl6pPr lvl="5">
              <a:buNone/>
              <a:defRPr sz="2000">
                <a:solidFill>
                  <a:schemeClr val="lt1"/>
                </a:solidFill>
              </a:defRPr>
            </a:lvl6pPr>
            <a:lvl7pPr lvl="6">
              <a:buNone/>
              <a:defRPr sz="2000">
                <a:solidFill>
                  <a:schemeClr val="lt1"/>
                </a:solidFill>
              </a:defRPr>
            </a:lvl7pPr>
            <a:lvl8pPr lvl="7">
              <a:buNone/>
              <a:defRPr sz="2000">
                <a:solidFill>
                  <a:schemeClr val="lt1"/>
                </a:solidFill>
              </a:defRPr>
            </a:lvl8pPr>
            <a:lvl9pPr lvl="8">
              <a:buNone/>
              <a:defRPr sz="2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1" name="Google Shape;41;g36e9d993ce3_0_19"/>
          <p:cNvSpPr txBox="1"/>
          <p:nvPr/>
        </p:nvSpPr>
        <p:spPr>
          <a:xfrm>
            <a:off x="9316450" y="7090500"/>
            <a:ext cx="665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   #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42" name="Google Shape;42;g36e9d993ce3_0_19" title="tjump_to_beginning.png">
            <a:hlinkClick action="ppaction://hlinksldjump"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263" y="6533212"/>
            <a:ext cx="315475" cy="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лайд BackSlide2">
  <p:cSld name="TITLE_2_2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6313b6f297_0_16">
            <a:hlinkClick action="ppaction://hlinkshowjump?jump=previousslide"/>
          </p:cNvPr>
          <p:cNvSpPr/>
          <p:nvPr/>
        </p:nvSpPr>
        <p:spPr>
          <a:xfrm>
            <a:off x="141410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36313b6f297_0_16">
            <a:hlinkClick action="ppaction://hlinkshowjump?jump=nextslide"/>
          </p:cNvPr>
          <p:cNvSpPr/>
          <p:nvPr/>
        </p:nvSpPr>
        <p:spPr>
          <a:xfrm>
            <a:off x="173745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36313b6f297_0_16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>
            <a:lvl1pPr lvl="0">
              <a:buNone/>
              <a:defRPr sz="2000">
                <a:solidFill>
                  <a:schemeClr val="lt1"/>
                </a:solidFill>
              </a:defRPr>
            </a:lvl1pPr>
            <a:lvl2pPr lvl="1">
              <a:buNone/>
              <a:defRPr sz="2000">
                <a:solidFill>
                  <a:schemeClr val="lt1"/>
                </a:solidFill>
              </a:defRPr>
            </a:lvl2pPr>
            <a:lvl3pPr lvl="2">
              <a:buNone/>
              <a:defRPr sz="2000">
                <a:solidFill>
                  <a:schemeClr val="lt1"/>
                </a:solidFill>
              </a:defRPr>
            </a:lvl3pPr>
            <a:lvl4pPr lvl="3">
              <a:buNone/>
              <a:defRPr sz="2000">
                <a:solidFill>
                  <a:schemeClr val="lt1"/>
                </a:solidFill>
              </a:defRPr>
            </a:lvl4pPr>
            <a:lvl5pPr lvl="4">
              <a:buNone/>
              <a:defRPr sz="2000">
                <a:solidFill>
                  <a:schemeClr val="lt1"/>
                </a:solidFill>
              </a:defRPr>
            </a:lvl5pPr>
            <a:lvl6pPr lvl="5">
              <a:buNone/>
              <a:defRPr sz="2000">
                <a:solidFill>
                  <a:schemeClr val="lt1"/>
                </a:solidFill>
              </a:defRPr>
            </a:lvl6pPr>
            <a:lvl7pPr lvl="6">
              <a:buNone/>
              <a:defRPr sz="2000">
                <a:solidFill>
                  <a:schemeClr val="lt1"/>
                </a:solidFill>
              </a:defRPr>
            </a:lvl7pPr>
            <a:lvl8pPr lvl="7">
              <a:buNone/>
              <a:defRPr sz="2000">
                <a:solidFill>
                  <a:schemeClr val="lt1"/>
                </a:solidFill>
              </a:defRPr>
            </a:lvl8pPr>
            <a:lvl9pPr lvl="8">
              <a:buNone/>
              <a:defRPr sz="2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7" name="Google Shape;47;g36313b6f297_0_16"/>
          <p:cNvSpPr txBox="1"/>
          <p:nvPr/>
        </p:nvSpPr>
        <p:spPr>
          <a:xfrm>
            <a:off x="9316450" y="7090500"/>
            <a:ext cx="665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   #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48" name="Google Shape;48;g36313b6f297_0_16" title="tjump_to_beginning.png">
            <a:hlinkClick action="ppaction://hlinksldjump"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263" y="6533212"/>
            <a:ext cx="315475" cy="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лайд1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6a1891055d_0_21">
            <a:hlinkClick action="ppaction://hlinksldjump" r:id="rId2"/>
          </p:cNvPr>
          <p:cNvSpPr/>
          <p:nvPr/>
        </p:nvSpPr>
        <p:spPr>
          <a:xfrm>
            <a:off x="1455675" y="6503525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36a1891055d_0_21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>
            <a:lvl1pPr lvl="0">
              <a:buNone/>
              <a:defRPr sz="1500">
                <a:solidFill>
                  <a:schemeClr val="lt1"/>
                </a:solidFill>
              </a:defRPr>
            </a:lvl1pPr>
            <a:lvl2pPr lvl="1">
              <a:buNone/>
              <a:defRPr sz="1500">
                <a:solidFill>
                  <a:schemeClr val="lt1"/>
                </a:solidFill>
              </a:defRPr>
            </a:lvl2pPr>
            <a:lvl3pPr lvl="2">
              <a:buNone/>
              <a:defRPr sz="1500">
                <a:solidFill>
                  <a:schemeClr val="lt1"/>
                </a:solidFill>
              </a:defRPr>
            </a:lvl3pPr>
            <a:lvl4pPr lvl="3">
              <a:buNone/>
              <a:defRPr sz="1500">
                <a:solidFill>
                  <a:schemeClr val="lt1"/>
                </a:solidFill>
              </a:defRPr>
            </a:lvl4pPr>
            <a:lvl5pPr lvl="4">
              <a:buNone/>
              <a:defRPr sz="1500">
                <a:solidFill>
                  <a:schemeClr val="lt1"/>
                </a:solidFill>
              </a:defRPr>
            </a:lvl5pPr>
            <a:lvl6pPr lvl="5">
              <a:buNone/>
              <a:defRPr sz="1500">
                <a:solidFill>
                  <a:schemeClr val="lt1"/>
                </a:solidFill>
              </a:defRPr>
            </a:lvl6pPr>
            <a:lvl7pPr lvl="6">
              <a:buNone/>
              <a:defRPr sz="1500">
                <a:solidFill>
                  <a:schemeClr val="lt1"/>
                </a:solidFill>
              </a:defRPr>
            </a:lvl7pPr>
            <a:lvl8pPr lvl="7">
              <a:buNone/>
              <a:defRPr sz="1500">
                <a:solidFill>
                  <a:schemeClr val="lt1"/>
                </a:solidFill>
              </a:defRPr>
            </a:lvl8pPr>
            <a:lvl9pPr lvl="8">
              <a:buNone/>
              <a:defRPr sz="15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лайд41">
  <p:cSld name="TITLE_2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3d147940d8_0_7">
            <a:hlinkClick/>
          </p:cNvPr>
          <p:cNvSpPr/>
          <p:nvPr/>
        </p:nvSpPr>
        <p:spPr>
          <a:xfrm>
            <a:off x="141410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33d147940d8_0_7">
            <a:hlinkClick/>
          </p:cNvPr>
          <p:cNvSpPr/>
          <p:nvPr/>
        </p:nvSpPr>
        <p:spPr>
          <a:xfrm>
            <a:off x="1737450" y="6498650"/>
            <a:ext cx="374400" cy="38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33d147940d8_0_7">
            <a:hlinkClick r:id="rId2"/>
          </p:cNvPr>
          <p:cNvSpPr/>
          <p:nvPr/>
        </p:nvSpPr>
        <p:spPr>
          <a:xfrm>
            <a:off x="2474675" y="2162750"/>
            <a:ext cx="3712200" cy="28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33d147940d8_0_7"/>
          <p:cNvSpPr txBox="1"/>
          <p:nvPr/>
        </p:nvSpPr>
        <p:spPr>
          <a:xfrm>
            <a:off x="2402525" y="1588400"/>
            <a:ext cx="3856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ru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Click here to copy the Pet Clinic slide-1 link</a:t>
            </a:r>
            <a:endParaRPr b="0" i="1" sz="1400" u="none" cap="none" strike="noStrike">
              <a:solidFill>
                <a:srgbClr val="000000"/>
              </a:solidFill>
              <a:highlight>
                <a:schemeClr val="lt1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Google Shape;57;g33d147940d8_0_7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>
            <a:lvl1pPr lvl="0">
              <a:buNone/>
              <a:defRPr sz="1500">
                <a:solidFill>
                  <a:schemeClr val="tx1"/>
                </a:solidFill>
              </a:defRPr>
            </a:lvl1pPr>
            <a:lvl2pPr lvl="1">
              <a:buNone/>
              <a:defRPr sz="1500">
                <a:solidFill>
                  <a:schemeClr val="tx1"/>
                </a:solidFill>
              </a:defRPr>
            </a:lvl2pPr>
            <a:lvl3pPr lvl="2">
              <a:buNone/>
              <a:defRPr sz="1500">
                <a:solidFill>
                  <a:schemeClr val="tx1"/>
                </a:solidFill>
              </a:defRPr>
            </a:lvl3pPr>
            <a:lvl4pPr lvl="3">
              <a:buNone/>
              <a:defRPr sz="1500">
                <a:solidFill>
                  <a:schemeClr val="tx1"/>
                </a:solidFill>
              </a:defRPr>
            </a:lvl4pPr>
            <a:lvl5pPr lvl="4">
              <a:buNone/>
              <a:defRPr sz="1500">
                <a:solidFill>
                  <a:schemeClr val="tx1"/>
                </a:solidFill>
              </a:defRPr>
            </a:lvl5pPr>
            <a:lvl6pPr lvl="5">
              <a:buNone/>
              <a:defRPr sz="1500">
                <a:solidFill>
                  <a:schemeClr val="tx1"/>
                </a:solidFill>
              </a:defRPr>
            </a:lvl6pPr>
            <a:lvl7pPr lvl="6">
              <a:buNone/>
              <a:defRPr sz="1500">
                <a:solidFill>
                  <a:schemeClr val="tx1"/>
                </a:solidFill>
              </a:defRPr>
            </a:lvl7pPr>
            <a:lvl8pPr lvl="7">
              <a:buNone/>
              <a:defRPr sz="1500">
                <a:solidFill>
                  <a:schemeClr val="tx1"/>
                </a:solidFill>
              </a:defRPr>
            </a:lvl8pPr>
            <a:lvl9pPr lvl="8">
              <a:buNone/>
              <a:defRPr sz="15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mail.google.com/mail/?view=cm&amp;to=novakevgeniy1953@gmail.com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idx="12" type="sldNum"/>
          </p:nvPr>
        </p:nvSpPr>
        <p:spPr>
          <a:xfrm>
            <a:off x="9506498" y="6919349"/>
            <a:ext cx="615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600" lIns="113600" spcFirstLastPara="1" rIns="113600" wrap="square" tIns="1136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" name="Google Shape;7;p5"/>
          <p:cNvSpPr/>
          <p:nvPr/>
        </p:nvSpPr>
        <p:spPr>
          <a:xfrm>
            <a:off x="0" y="-10400"/>
            <a:ext cx="10260000" cy="584100"/>
          </a:xfrm>
          <a:prstGeom prst="rect">
            <a:avLst/>
          </a:prstGeom>
          <a:solidFill>
            <a:srgbClr val="4A49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highlight>
                <a:srgbClr val="00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0" y="7086600"/>
            <a:ext cx="10260000" cy="528900"/>
          </a:xfrm>
          <a:prstGeom prst="rect">
            <a:avLst/>
          </a:prstGeom>
          <a:solidFill>
            <a:srgbClr val="4C4B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2190725" y="17200"/>
            <a:ext cx="59508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Pet Clinic sample application</a:t>
            </a:r>
            <a:endParaRPr b="0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5"/>
          <p:cNvSpPr txBox="1"/>
          <p:nvPr/>
        </p:nvSpPr>
        <p:spPr>
          <a:xfrm>
            <a:off x="169325" y="7133175"/>
            <a:ext cx="41382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Evgeniy Novak </a:t>
            </a:r>
            <a:r>
              <a:rPr b="0" i="0" lang="ru" sz="1500" u="sng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novakevgeniy1953@gmail.com</a:t>
            </a:r>
            <a:endParaRPr b="0" i="0" sz="1500" u="none" cap="none" strike="noStrike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;p5"/>
          <p:cNvSpPr/>
          <p:nvPr/>
        </p:nvSpPr>
        <p:spPr>
          <a:xfrm>
            <a:off x="998300" y="6486650"/>
            <a:ext cx="8206200" cy="40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/>
        </p:nvSpPr>
        <p:spPr>
          <a:xfrm>
            <a:off x="5521250" y="6498650"/>
            <a:ext cx="37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5" title="Поделиться2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3825" y="6493350"/>
            <a:ext cx="374400" cy="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/>
          <p:nvPr/>
        </p:nvSpPr>
        <p:spPr>
          <a:xfrm>
            <a:off x="4117525" y="6498650"/>
            <a:ext cx="374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"/>
          <p:cNvSpPr txBox="1"/>
          <p:nvPr/>
        </p:nvSpPr>
        <p:spPr>
          <a:xfrm>
            <a:off x="3275325" y="6488250"/>
            <a:ext cx="4263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-100" y="582275"/>
            <a:ext cx="998400" cy="6504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5"/>
          <p:cNvSpPr/>
          <p:nvPr/>
        </p:nvSpPr>
        <p:spPr>
          <a:xfrm>
            <a:off x="9204600" y="582275"/>
            <a:ext cx="1055400" cy="6504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5"/>
          <p:cNvSpPr/>
          <p:nvPr/>
        </p:nvSpPr>
        <p:spPr>
          <a:xfrm>
            <a:off x="644675" y="582275"/>
            <a:ext cx="9191700" cy="128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5"/>
          <p:cNvSpPr/>
          <p:nvPr/>
        </p:nvSpPr>
        <p:spPr>
          <a:xfrm>
            <a:off x="644675" y="6895250"/>
            <a:ext cx="9191700" cy="191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slide" Target="/ppt/slides/slide15.xml"/><Relationship Id="rId6" Type="http://schemas.openxmlformats.org/officeDocument/2006/relationships/slide" Target="/ppt/slides/slide16.xml"/><Relationship Id="rId7" Type="http://schemas.openxmlformats.org/officeDocument/2006/relationships/slide" Target="/ppt/slides/slide17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slide" Target="/ppt/slides/slide18.xml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slide" Target="/ppt/slides/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3.xml"/><Relationship Id="rId10" Type="http://schemas.openxmlformats.org/officeDocument/2006/relationships/slide" Target="/ppt/slides/slide32.xml"/><Relationship Id="rId13" Type="http://schemas.openxmlformats.org/officeDocument/2006/relationships/slide" Target="/ppt/slides/slide35.xml"/><Relationship Id="rId12" Type="http://schemas.openxmlformats.org/officeDocument/2006/relationships/slide" Target="/ppt/slides/slide3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slide" Target="/ppt/slides/slide7.xml"/><Relationship Id="rId5" Type="http://schemas.openxmlformats.org/officeDocument/2006/relationships/slide" Target="/ppt/slides/slide7.xml"/><Relationship Id="rId6" Type="http://schemas.openxmlformats.org/officeDocument/2006/relationships/slide" Target="/ppt/slides/slide7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slide" Target="/ppt/slides/slide28.xml"/><Relationship Id="rId6" Type="http://schemas.openxmlformats.org/officeDocument/2006/relationships/slide" Target="/ppt/slides/slide26.xml"/><Relationship Id="rId7" Type="http://schemas.openxmlformats.org/officeDocument/2006/relationships/slide" Target="/ppt/slides/slide24.xml"/><Relationship Id="rId8" Type="http://schemas.openxmlformats.org/officeDocument/2006/relationships/slide" Target="/ppt/slides/slide2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localhost:8080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hyperlink" Target="https://spring-petclinic-ntak.onrender.com" TargetMode="External"/><Relationship Id="rId6" Type="http://schemas.openxmlformats.org/officeDocument/2006/relationships/hyperlink" Target="https://spring-petclinic-ntak.onrender.com" TargetMode="External"/><Relationship Id="rId7" Type="http://schemas.openxmlformats.org/officeDocument/2006/relationships/hyperlink" Target="https://docs.google.com/document/d/1lqKzirrBSYp3trzfGBDGB6YG1T9DE3CPDHfQzL00epE/preview?tab=t.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slide" Target="/ppt/slides/slide6.xml"/><Relationship Id="rId5" Type="http://schemas.openxmlformats.org/officeDocument/2006/relationships/slide" Target="/ppt/slides/slide14.xml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1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slide" Target="/ppt/slides/slide12.xml"/><Relationship Id="rId5" Type="http://schemas.openxmlformats.org/officeDocument/2006/relationships/slide" Target="/ppt/slides/slide7.xml"/><Relationship Id="rId6" Type="http://schemas.openxmlformats.org/officeDocument/2006/relationships/slide" Target="/ppt/slides/slide8.xml"/><Relationship Id="rId7" Type="http://schemas.openxmlformats.org/officeDocument/2006/relationships/slide" Target="/ppt/slides/slide9.xml"/><Relationship Id="rId8" Type="http://schemas.openxmlformats.org/officeDocument/2006/relationships/slide" Target="/ppt/slides/slide1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jdk.java.net/17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maven.apache.org/download.cgi" TargetMode="External"/><Relationship Id="rId6" Type="http://schemas.openxmlformats.org/officeDocument/2006/relationships/hyperlink" Target="https://maven.apache.org/download.cg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2113775" y="2883925"/>
            <a:ext cx="6143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Roboto"/>
                <a:ea typeface="Roboto"/>
                <a:cs typeface="Roboto"/>
                <a:sym typeface="Roboto"/>
              </a:rPr>
              <a:t>Spring Pet Clinic Presentation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#</a:t>
            </a:r>
            <a:fld id="{00000000-1234-1234-1234-123412341234}" type="slidenum">
              <a:rPr lang="ru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362eda70a71_0_29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62eda70a71_0_29"/>
          <p:cNvSpPr txBox="1"/>
          <p:nvPr/>
        </p:nvSpPr>
        <p:spPr>
          <a:xfrm>
            <a:off x="1469375" y="2017650"/>
            <a:ext cx="7388100" cy="429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Boot 3.3.1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framework (on top of Spring Framework) that simplifies configuration and application startup. It can be added as a dependency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not part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application code itself and does not reside inside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spring-petclinic/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project directory.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not installed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manually. Spring Boot is automatically included in the project via Maven. It is added to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a dependency, and Maven automatically downloads all required modules from the central repository and saves them in the local repository.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check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installed version - the version can be found in the parent pom.xml tags.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resides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local Maven repository folder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C:\Users\&lt;user&gt;\.m2\repository\org\springframework\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boot\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entire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Boot 3.3.1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typically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occupies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~25–40 MB in the local repository.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Boot 3.3.1 Primary Functions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— It is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layer built on top of Spring Framework, that automatically configures the application and simplifies development.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provides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1. Auto-configuration (no need to manually define beans); 2. An embedded web server (Tomcat); 3. Spring Boot starters – pre-configured dependency sets; 4. Spring Boot DevTools and Actuator; 5. Built-in launch support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362eda70a71_0_29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176" name="Google Shape;176;g362eda70a71_0_29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7" name="Google Shape;177;g362eda70a71_0_29"/>
          <p:cNvSpPr txBox="1"/>
          <p:nvPr/>
        </p:nvSpPr>
        <p:spPr>
          <a:xfrm>
            <a:off x="3211750" y="1610775"/>
            <a:ext cx="352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4 - </a:t>
            </a:r>
            <a:r>
              <a:rPr b="1" i="1"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Boot 3.3.1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362eda70a71_0_29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Core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79" name="Google Shape;179;g362eda70a71_0_29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362f59abc3f_0_3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62f59abc3f_0_3"/>
          <p:cNvSpPr txBox="1"/>
          <p:nvPr/>
        </p:nvSpPr>
        <p:spPr>
          <a:xfrm>
            <a:off x="1469375" y="2302750"/>
            <a:ext cx="7388100" cy="36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 Endpoints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the communication interface (API) between the application and external clients (such as a frontend or a mobile app).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ability to define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REST endpoints is provided by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spring-boot-starter-web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dependency, which is automatically included via Maven in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fully integrated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Spring Boot and requires no manual configuration to 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 controllers are part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application’s source code and are located within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spring-petclinic/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project directory 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 connection is established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through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spring-boot-starter-web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dependency, which is a part of Spring Boot and enables Spring MVC and REST capabilities.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function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REST Endpoints: Expose application data via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HTTP API (GET, POST, PUT, DELETE)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functions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include: JSON serialization (via Jackson), CORS support, request validation, path matching, and partial support for HATEOAS.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362f59abc3f_0_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187" name="Google Shape;187;g362f59abc3f_0_3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8" name="Google Shape;188;g362f59abc3f_0_3"/>
          <p:cNvSpPr txBox="1"/>
          <p:nvPr/>
        </p:nvSpPr>
        <p:spPr>
          <a:xfrm>
            <a:off x="2926650" y="1610775"/>
            <a:ext cx="352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5 -  </a:t>
            </a:r>
            <a:r>
              <a:rPr b="1" i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 Endpoints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362f59abc3f_0_3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Core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90" name="Google Shape;190;g362f59abc3f_0_3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36e5cf34d37_0_3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36e5cf34d37_0_3"/>
          <p:cNvSpPr txBox="1"/>
          <p:nvPr/>
        </p:nvSpPr>
        <p:spPr>
          <a:xfrm>
            <a:off x="1469375" y="2302750"/>
            <a:ext cx="7388100" cy="259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Thymeleaf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server-side Java template engine used for rendering dynamic HTML content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PetClinic uses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Thymeleaf 3.x version, managed via Maven.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downloaded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automatically via Maven as part of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spring-boot-starter-thymeleaf.</a:t>
            </a:r>
            <a:endParaRPr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Themplates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live in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src/main/resources/templates/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while the engine itself is a Spring Boot dependency.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Thymeleaf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fully integrated into Spring Boot and requires no manual configuration to 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Thymeleaf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Rendering HTML pages with model data.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36e5cf34d37_0_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198" name="Google Shape;198;g36e5cf34d37_0_3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9" name="Google Shape;199;g36e5cf34d37_0_3"/>
          <p:cNvSpPr txBox="1"/>
          <p:nvPr/>
        </p:nvSpPr>
        <p:spPr>
          <a:xfrm>
            <a:off x="2926650" y="1610775"/>
            <a:ext cx="352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6 - </a:t>
            </a:r>
            <a:r>
              <a:rPr b="1" i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Thymeleaf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g36e5cf34d37_0_3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Core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01" name="Google Shape;201;g36e5cf34d37_0_3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362fbf09d92_0_4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62fbf09d92_0_4"/>
          <p:cNvSpPr txBox="1"/>
          <p:nvPr/>
        </p:nvSpPr>
        <p:spPr>
          <a:xfrm>
            <a:off x="1469375" y="2302750"/>
            <a:ext cx="7388100" cy="29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current version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PetClinic, the built-in relational database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H2 is used by default.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H2 is an external dependency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It is not part of the application’s source code and does not reside inside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spring-petclinic/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project directory. However, the SQL scripts (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schema.sql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data.sql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are located in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src/main/resources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H2 is not installed manually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it is automatically included via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com.h2database:h2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dependency, which is transitively pulled in by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spring-boot-starter-data-jpa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runtime,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H2 is launched in memory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typically consuming less than 2MB of RAM.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context of PetClinic,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H2 is not intended for production use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but it offers maximum convenience for demonstration, learning, and local development.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362fbf09d92_0_4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209" name="Google Shape;209;g362fbf09d92_0_4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0" name="Google Shape;210;g362fbf09d92_0_4"/>
          <p:cNvSpPr txBox="1"/>
          <p:nvPr/>
        </p:nvSpPr>
        <p:spPr>
          <a:xfrm>
            <a:off x="2926650" y="1610775"/>
            <a:ext cx="352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7 - </a:t>
            </a:r>
            <a:r>
              <a:rPr b="1" i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H2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362fbf09d92_0_4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Core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12" name="Google Shape;212;g362fbf09d92_0_4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362ff3def35_0_7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62ff3def35_0_7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Substack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19" name="Google Shape;219;g362ff3def35_0_7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220" name="Google Shape;220;g362ff3def35_0_7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1" name="Google Shape;221;g362ff3def35_0_7">
            <a:hlinkClick action="ppaction://hlinksldjump" r:id="rId5"/>
          </p:cNvPr>
          <p:cNvSpPr/>
          <p:nvPr/>
        </p:nvSpPr>
        <p:spPr>
          <a:xfrm>
            <a:off x="2620800" y="2237025"/>
            <a:ext cx="46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DevTools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Development Tools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(Slide 15)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362ff3def35_0_7">
            <a:hlinkClick action="ppaction://hlinksldjump" r:id="rId6"/>
          </p:cNvPr>
          <p:cNvSpPr/>
          <p:nvPr/>
        </p:nvSpPr>
        <p:spPr>
          <a:xfrm>
            <a:off x="2620800" y="2795150"/>
            <a:ext cx="46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Actuator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Tools (Slide 16)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362ff3def35_0_7">
            <a:hlinkClick action="ppaction://hlinksldjump" r:id="rId7"/>
          </p:cNvPr>
          <p:cNvSpPr/>
          <p:nvPr/>
        </p:nvSpPr>
        <p:spPr>
          <a:xfrm>
            <a:off x="2620800" y="3353275"/>
            <a:ext cx="46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— Console Output (Slide  17)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362ff3def35_0_7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36e861b103d_0_3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6e861b103d_0_3"/>
          <p:cNvSpPr txBox="1"/>
          <p:nvPr/>
        </p:nvSpPr>
        <p:spPr>
          <a:xfrm>
            <a:off x="1469375" y="2302750"/>
            <a:ext cx="7388100" cy="315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Boot DevTools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Spring Boot Development Tools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PetClinic as a dependency in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Pet Clinic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DevTools facilitates local development, speeds up debugging and testing, and is explicitly excluded from production environments.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DevTools function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automatic restart (hot reload) of the application when code changes are detected.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features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include:</a:t>
            </a:r>
            <a:b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Improved UI/HTML development workflow: changes to Thymeleaf templates and static resources are applied without a full restart.</a:t>
            </a:r>
            <a:b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Disabling of caches for faster feedback during front-end development.</a:t>
            </a:r>
            <a:b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Redirecting logs to the console, automatic browser launch on startup, and other productivity enhancements.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36e861b103d_0_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232" name="Google Shape;232;g36e861b103d_0_3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3" name="Google Shape;233;g36e861b103d_0_3"/>
          <p:cNvSpPr txBox="1"/>
          <p:nvPr/>
        </p:nvSpPr>
        <p:spPr>
          <a:xfrm>
            <a:off x="2926650" y="1610775"/>
            <a:ext cx="352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1</a:t>
            </a: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i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DevTools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36e861b103d_0_3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Sub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35" name="Google Shape;235;g36e861b103d_0_3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36e9be36fac_0_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6e9be36fac_0_0"/>
          <p:cNvSpPr txBox="1"/>
          <p:nvPr/>
        </p:nvSpPr>
        <p:spPr>
          <a:xfrm>
            <a:off x="1469375" y="2302750"/>
            <a:ext cx="7388100" cy="348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Boot Actuato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– a monitoring and management module for observing the application at runtime.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PetClinic as a dependency in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does not have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its own source folder. It is integrated into the application codebase but does not affect business logic.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PetClinic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Actuator provides runtime insight into the application by exposing endpoints such as: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/actuator/health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system health status;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/actuator/info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basic application info;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/actuator/metrics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performance and usage metrics;  – and much more.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Actuator function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extends the API with additional GET endpoints available under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/actuator/*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path.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Actuator expose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monitoring data via HTTP endpoints under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/actuator/*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which developers can access using a browser, REST client, or terminal tools like curl.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g36e9be36fac_0_0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243" name="Google Shape;243;g36e9be36fac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4" name="Google Shape;244;g36e9be36fac_0_0"/>
          <p:cNvSpPr txBox="1"/>
          <p:nvPr/>
        </p:nvSpPr>
        <p:spPr>
          <a:xfrm>
            <a:off x="2926650" y="1610775"/>
            <a:ext cx="352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2 - </a:t>
            </a:r>
            <a:r>
              <a:rPr b="1" i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Actuator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36e9be36fac_0_0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Sub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46" name="Google Shape;246;g36e9be36fac_0_0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36e9d993ce3_0_3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6e9d993ce3_0_3"/>
          <p:cNvSpPr txBox="1"/>
          <p:nvPr/>
        </p:nvSpPr>
        <p:spPr>
          <a:xfrm>
            <a:off x="1469375" y="2302750"/>
            <a:ext cx="7388100" cy="290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Log 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 a record of an event that occurred during the execution of a program or system.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Logging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this app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standard Spring Boot logging system based on SLF4J + Logback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Included in PetClinic transitively via Spring Boot starters.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It has no separate folder but may be configured via application.properties.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Integrated passively – it does not affect business logic.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Primary function: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capturing and displaying application events (errors, startup, requests).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Additional features: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log levels, profile support, optional file output.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Output is directed to the console by default.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36e9d993ce3_0_3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254" name="Google Shape;254;g36e9d993ce3_0_3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55" name="Google Shape;255;g36e9d993ce3_0_3"/>
          <p:cNvSpPr txBox="1"/>
          <p:nvPr/>
        </p:nvSpPr>
        <p:spPr>
          <a:xfrm>
            <a:off x="2926650" y="1610775"/>
            <a:ext cx="352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3 - Logging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36e9d993ce3_0_3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Sub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257" name="Google Shape;257;g36e9d993ce3_0_3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6a78ca2094_0_19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63" name="Google Shape;263;g36a78ca2094_0_19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6a78ca2094_0_19"/>
          <p:cNvSpPr txBox="1"/>
          <p:nvPr/>
        </p:nvSpPr>
        <p:spPr>
          <a:xfrm>
            <a:off x="2396200" y="909425"/>
            <a:ext cx="41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     III.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Overview</a:t>
            </a:r>
            <a:endParaRPr i="1"/>
          </a:p>
        </p:txBody>
      </p:sp>
      <p:pic>
        <p:nvPicPr>
          <p:cNvPr id="265" name="Google Shape;265;g36a78ca2094_0_19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36a78ca2094_0_19">
            <a:hlinkClick/>
          </p:cNvPr>
          <p:cNvSpPr/>
          <p:nvPr/>
        </p:nvSpPr>
        <p:spPr>
          <a:xfrm>
            <a:off x="6717225" y="1826000"/>
            <a:ext cx="935700" cy="49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300"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i="1" lang="ru" sz="1300">
                <a:latin typeface="Roboto"/>
                <a:ea typeface="Roboto"/>
                <a:cs typeface="Roboto"/>
                <a:sym typeface="Roboto"/>
              </a:rPr>
              <a:t> (Browser)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36a78ca2094_0_19">
            <a:hlinkClick action="ppaction://hlinksldjump" r:id="rId5"/>
          </p:cNvPr>
          <p:cNvSpPr/>
          <p:nvPr/>
        </p:nvSpPr>
        <p:spPr>
          <a:xfrm>
            <a:off x="4543350" y="4249338"/>
            <a:ext cx="12513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Repository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36a78ca2094_0_19"/>
          <p:cNvSpPr/>
          <p:nvPr/>
        </p:nvSpPr>
        <p:spPr>
          <a:xfrm>
            <a:off x="4621900" y="3039838"/>
            <a:ext cx="10272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Service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g36a78ca2094_0_19"/>
          <p:cNvSpPr/>
          <p:nvPr/>
        </p:nvSpPr>
        <p:spPr>
          <a:xfrm>
            <a:off x="4621900" y="1811613"/>
            <a:ext cx="10272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Web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g36a78ca2094_0_19"/>
          <p:cNvSpPr txBox="1"/>
          <p:nvPr/>
        </p:nvSpPr>
        <p:spPr>
          <a:xfrm>
            <a:off x="1183175" y="4768750"/>
            <a:ext cx="78306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PetClinic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implements two architectural concepts: a multi‑module (layered) monolith as the overall application structure, and MVC as the request processing pattern.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PetClinic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uilt as a </a:t>
            </a:r>
            <a:r>
              <a:rPr i="1" lang="ru" u="sng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single .jar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with a clear and well‑defined logical structure.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Exchange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Active data flow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requests, responses, processing.  Web–Service–Repository work together to move data.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Wrapping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Passive data structure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common data format shared across layers. Model doesn’t initiate communication, it provides structure and context for the data exchanged.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6a78ca2094_0_19"/>
          <p:cNvSpPr/>
          <p:nvPr/>
        </p:nvSpPr>
        <p:spPr>
          <a:xfrm>
            <a:off x="2358650" y="2702875"/>
            <a:ext cx="1097100" cy="106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g36a78ca2094_0_19"/>
          <p:cNvSpPr/>
          <p:nvPr/>
        </p:nvSpPr>
        <p:spPr>
          <a:xfrm>
            <a:off x="6914800" y="4466925"/>
            <a:ext cx="570300" cy="308400"/>
          </a:xfrm>
          <a:prstGeom prst="ca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6a78ca2094_0_19"/>
          <p:cNvSpPr/>
          <p:nvPr/>
        </p:nvSpPr>
        <p:spPr>
          <a:xfrm>
            <a:off x="6914800" y="4333750"/>
            <a:ext cx="570300" cy="308400"/>
          </a:xfrm>
          <a:prstGeom prst="ca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6a78ca2094_0_19"/>
          <p:cNvSpPr/>
          <p:nvPr/>
        </p:nvSpPr>
        <p:spPr>
          <a:xfrm>
            <a:off x="6914800" y="4247400"/>
            <a:ext cx="570300" cy="263400"/>
          </a:xfrm>
          <a:prstGeom prst="ca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DB</a:t>
            </a:r>
            <a:endParaRPr b="1"/>
          </a:p>
        </p:txBody>
      </p:sp>
      <p:cxnSp>
        <p:nvCxnSpPr>
          <p:cNvPr id="275" name="Google Shape;275;g36a78ca2094_0_19"/>
          <p:cNvCxnSpPr/>
          <p:nvPr/>
        </p:nvCxnSpPr>
        <p:spPr>
          <a:xfrm>
            <a:off x="6189325" y="1612750"/>
            <a:ext cx="27900" cy="3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g36a78ca2094_0_19"/>
          <p:cNvCxnSpPr/>
          <p:nvPr/>
        </p:nvCxnSpPr>
        <p:spPr>
          <a:xfrm rot="5400000">
            <a:off x="6194213" y="1905875"/>
            <a:ext cx="96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g36a78ca2094_0_19"/>
          <p:cNvCxnSpPr/>
          <p:nvPr/>
        </p:nvCxnSpPr>
        <p:spPr>
          <a:xfrm rot="-5400000">
            <a:off x="6202363" y="1699750"/>
            <a:ext cx="18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g36a78ca2094_0_19"/>
          <p:cNvCxnSpPr/>
          <p:nvPr/>
        </p:nvCxnSpPr>
        <p:spPr>
          <a:xfrm rot="5400000">
            <a:off x="6256113" y="4343600"/>
            <a:ext cx="96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g36a78ca2094_0_19"/>
          <p:cNvCxnSpPr/>
          <p:nvPr/>
        </p:nvCxnSpPr>
        <p:spPr>
          <a:xfrm rot="-5400000">
            <a:off x="6264263" y="4137475"/>
            <a:ext cx="18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g36a78ca2094_0_19">
            <a:hlinkClick/>
          </p:cNvPr>
          <p:cNvSpPr/>
          <p:nvPr/>
        </p:nvSpPr>
        <p:spPr>
          <a:xfrm rot="-5398530">
            <a:off x="5000225" y="3073950"/>
            <a:ext cx="2104800" cy="23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Limits of source code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g36a78ca2094_0_19">
            <a:hlinkClick/>
          </p:cNvPr>
          <p:cNvSpPr/>
          <p:nvPr/>
        </p:nvSpPr>
        <p:spPr>
          <a:xfrm rot="-5396243">
            <a:off x="4816425" y="2541887"/>
            <a:ext cx="549000" cy="20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Data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g36a78ca2094_0_19"/>
          <p:cNvCxnSpPr/>
          <p:nvPr/>
        </p:nvCxnSpPr>
        <p:spPr>
          <a:xfrm rot="10800000">
            <a:off x="4922963" y="2413988"/>
            <a:ext cx="96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36a78ca2094_0_19"/>
          <p:cNvCxnSpPr/>
          <p:nvPr/>
        </p:nvCxnSpPr>
        <p:spPr>
          <a:xfrm>
            <a:off x="5479538" y="2409638"/>
            <a:ext cx="18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g36a78ca2094_0_19">
            <a:hlinkClick/>
          </p:cNvPr>
          <p:cNvSpPr/>
          <p:nvPr/>
        </p:nvSpPr>
        <p:spPr>
          <a:xfrm rot="-5398031">
            <a:off x="5524075" y="3172650"/>
            <a:ext cx="1571100" cy="23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External resources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g36a78ca2094_0_19">
            <a:hlinkClick/>
          </p:cNvPr>
          <p:cNvSpPr/>
          <p:nvPr/>
        </p:nvSpPr>
        <p:spPr>
          <a:xfrm rot="-5395773">
            <a:off x="4758300" y="2541889"/>
            <a:ext cx="975901" cy="20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Exchange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g36a78ca2094_0_19">
            <a:hlinkClick/>
          </p:cNvPr>
          <p:cNvSpPr/>
          <p:nvPr/>
        </p:nvSpPr>
        <p:spPr>
          <a:xfrm rot="-5396243">
            <a:off x="4860525" y="3716924"/>
            <a:ext cx="549000" cy="20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Data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g36a78ca2094_0_19"/>
          <p:cNvCxnSpPr/>
          <p:nvPr/>
        </p:nvCxnSpPr>
        <p:spPr>
          <a:xfrm rot="10800000">
            <a:off x="4967063" y="3589025"/>
            <a:ext cx="96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g36a78ca2094_0_19"/>
          <p:cNvCxnSpPr/>
          <p:nvPr/>
        </p:nvCxnSpPr>
        <p:spPr>
          <a:xfrm>
            <a:off x="5523638" y="3584675"/>
            <a:ext cx="18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g36a78ca2094_0_19">
            <a:hlinkClick/>
          </p:cNvPr>
          <p:cNvSpPr/>
          <p:nvPr/>
        </p:nvSpPr>
        <p:spPr>
          <a:xfrm rot="-5395773">
            <a:off x="4802400" y="3716926"/>
            <a:ext cx="975901" cy="20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Exchange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36a78ca2094_0_19"/>
          <p:cNvSpPr/>
          <p:nvPr/>
        </p:nvSpPr>
        <p:spPr>
          <a:xfrm rot="5464050">
            <a:off x="4469208" y="3212275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6a78ca2094_0_19"/>
          <p:cNvSpPr/>
          <p:nvPr/>
        </p:nvSpPr>
        <p:spPr>
          <a:xfrm rot="5464050">
            <a:off x="4288233" y="3212275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6a78ca2094_0_19"/>
          <p:cNvSpPr/>
          <p:nvPr/>
        </p:nvSpPr>
        <p:spPr>
          <a:xfrm rot="5464050">
            <a:off x="4107258" y="3212275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6a78ca2094_0_19"/>
          <p:cNvSpPr/>
          <p:nvPr/>
        </p:nvSpPr>
        <p:spPr>
          <a:xfrm rot="5464050">
            <a:off x="3926283" y="3212275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6a78ca2094_0_19"/>
          <p:cNvSpPr/>
          <p:nvPr/>
        </p:nvSpPr>
        <p:spPr>
          <a:xfrm rot="5464050">
            <a:off x="3745308" y="3212275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6a78ca2094_0_19"/>
          <p:cNvSpPr/>
          <p:nvPr/>
        </p:nvSpPr>
        <p:spPr>
          <a:xfrm rot="5464050">
            <a:off x="3564333" y="3212275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6a78ca2094_0_19"/>
          <p:cNvSpPr/>
          <p:nvPr/>
        </p:nvSpPr>
        <p:spPr>
          <a:xfrm rot="3623308">
            <a:off x="4393119" y="2273898"/>
            <a:ext cx="47964" cy="5161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6a78ca2094_0_19"/>
          <p:cNvSpPr/>
          <p:nvPr/>
        </p:nvSpPr>
        <p:spPr>
          <a:xfrm rot="3623308">
            <a:off x="4237562" y="2366385"/>
            <a:ext cx="47964" cy="5161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6a78ca2094_0_19"/>
          <p:cNvSpPr/>
          <p:nvPr/>
        </p:nvSpPr>
        <p:spPr>
          <a:xfrm rot="3623308">
            <a:off x="4082005" y="2458873"/>
            <a:ext cx="47964" cy="5161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6a78ca2094_0_19"/>
          <p:cNvSpPr/>
          <p:nvPr/>
        </p:nvSpPr>
        <p:spPr>
          <a:xfrm rot="3623308">
            <a:off x="3926448" y="2551361"/>
            <a:ext cx="47964" cy="5161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6a78ca2094_0_19"/>
          <p:cNvSpPr/>
          <p:nvPr/>
        </p:nvSpPr>
        <p:spPr>
          <a:xfrm rot="3623308">
            <a:off x="3770891" y="2643849"/>
            <a:ext cx="47964" cy="5161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6a78ca2094_0_19"/>
          <p:cNvSpPr/>
          <p:nvPr/>
        </p:nvSpPr>
        <p:spPr>
          <a:xfrm rot="3623308">
            <a:off x="3615334" y="2736336"/>
            <a:ext cx="47964" cy="5161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6a78ca2094_0_19"/>
          <p:cNvSpPr/>
          <p:nvPr/>
        </p:nvSpPr>
        <p:spPr>
          <a:xfrm rot="3623308">
            <a:off x="3459777" y="2828824"/>
            <a:ext cx="47964" cy="5161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6a78ca2094_0_19"/>
          <p:cNvSpPr/>
          <p:nvPr/>
        </p:nvSpPr>
        <p:spPr>
          <a:xfrm rot="7534761">
            <a:off x="4361031" y="4185932"/>
            <a:ext cx="47952" cy="5168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6a78ca2094_0_19"/>
          <p:cNvSpPr/>
          <p:nvPr/>
        </p:nvSpPr>
        <p:spPr>
          <a:xfrm rot="7534761">
            <a:off x="4212008" y="4083248"/>
            <a:ext cx="47952" cy="5168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6a78ca2094_0_19"/>
          <p:cNvSpPr/>
          <p:nvPr/>
        </p:nvSpPr>
        <p:spPr>
          <a:xfrm rot="7534761">
            <a:off x="4062985" y="3980563"/>
            <a:ext cx="47952" cy="5168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6a78ca2094_0_19"/>
          <p:cNvSpPr/>
          <p:nvPr/>
        </p:nvSpPr>
        <p:spPr>
          <a:xfrm rot="7534761">
            <a:off x="3913962" y="3877878"/>
            <a:ext cx="47952" cy="5168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6a78ca2094_0_19"/>
          <p:cNvSpPr/>
          <p:nvPr/>
        </p:nvSpPr>
        <p:spPr>
          <a:xfrm rot="7534761">
            <a:off x="3764940" y="3775194"/>
            <a:ext cx="47952" cy="5168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6a78ca2094_0_19"/>
          <p:cNvSpPr/>
          <p:nvPr/>
        </p:nvSpPr>
        <p:spPr>
          <a:xfrm rot="7534761">
            <a:off x="3615917" y="3672509"/>
            <a:ext cx="47952" cy="5168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6a78ca2094_0_19"/>
          <p:cNvSpPr/>
          <p:nvPr/>
        </p:nvSpPr>
        <p:spPr>
          <a:xfrm rot="7534761">
            <a:off x="3466894" y="3569825"/>
            <a:ext cx="47952" cy="5168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6a78ca2094_0_19"/>
          <p:cNvSpPr txBox="1"/>
          <p:nvPr/>
        </p:nvSpPr>
        <p:spPr>
          <a:xfrm rot="-1822841">
            <a:off x="3331116" y="2200859"/>
            <a:ext cx="1314502" cy="3694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Data Wrapping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g36a78ca2094_0_19"/>
          <p:cNvSpPr txBox="1"/>
          <p:nvPr/>
        </p:nvSpPr>
        <p:spPr>
          <a:xfrm rot="-3138">
            <a:off x="3474104" y="2901476"/>
            <a:ext cx="131460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Data Wrapping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g36a78ca2094_0_19"/>
          <p:cNvSpPr txBox="1"/>
          <p:nvPr/>
        </p:nvSpPr>
        <p:spPr>
          <a:xfrm rot="1925646">
            <a:off x="3442648" y="3672853"/>
            <a:ext cx="1314484" cy="369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Data Wrapping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g36a78ca2094_0_19" title="UserBrous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1000" y="18565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36a78ca2094_0_19"/>
          <p:cNvSpPr txBox="1"/>
          <p:nvPr/>
        </p:nvSpPr>
        <p:spPr>
          <a:xfrm>
            <a:off x="2829175" y="1254250"/>
            <a:ext cx="3648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1 - </a:t>
            </a:r>
            <a:r>
              <a:rPr b="1"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ulti‑module Monolith</a:t>
            </a:r>
            <a:r>
              <a:rPr b="1"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Architecture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b0b4efcfc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20" name="Google Shape;320;g36b0b4efcfc_0_0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6b0b4efcfc_0_0"/>
          <p:cNvSpPr txBox="1"/>
          <p:nvPr/>
        </p:nvSpPr>
        <p:spPr>
          <a:xfrm>
            <a:off x="2396200" y="909425"/>
            <a:ext cx="41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     III.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Overview</a:t>
            </a:r>
            <a:endParaRPr i="1"/>
          </a:p>
        </p:txBody>
      </p:sp>
      <p:pic>
        <p:nvPicPr>
          <p:cNvPr id="322" name="Google Shape;322;g36b0b4efcfc_0_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36b0b4efcfc_0_0">
            <a:hlinkClick action="ppaction://hlinksldjump" r:id="rId5"/>
          </p:cNvPr>
          <p:cNvSpPr/>
          <p:nvPr/>
        </p:nvSpPr>
        <p:spPr>
          <a:xfrm>
            <a:off x="7384575" y="4121788"/>
            <a:ext cx="12513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Repository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g36b0b4efcfc_0_0"/>
          <p:cNvSpPr/>
          <p:nvPr/>
        </p:nvSpPr>
        <p:spPr>
          <a:xfrm>
            <a:off x="7385200" y="2812638"/>
            <a:ext cx="10272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Service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g36b0b4efcfc_0_0"/>
          <p:cNvSpPr/>
          <p:nvPr/>
        </p:nvSpPr>
        <p:spPr>
          <a:xfrm>
            <a:off x="4247850" y="2485050"/>
            <a:ext cx="2183700" cy="10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Web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С - Controlers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V - View (Thymleaf)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36b0b4efcfc_0_0"/>
          <p:cNvSpPr txBox="1"/>
          <p:nvPr/>
        </p:nvSpPr>
        <p:spPr>
          <a:xfrm>
            <a:off x="1183175" y="4768750"/>
            <a:ext cx="78306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PetClinic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implements two architectural concepts: a multi‑module (layered) monolith as the overall application structure, and MVC as the request processing pattern.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implemented across two modules: M in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 and V in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(Controller + Thymeleaf templates).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Service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not part of the MVC structure, but it provides the Controller with the necessary business logic.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Repository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neither directly nor indirectly related to the MVC pattern.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6b0b4efcfc_0_0"/>
          <p:cNvSpPr/>
          <p:nvPr/>
        </p:nvSpPr>
        <p:spPr>
          <a:xfrm>
            <a:off x="2396200" y="2485038"/>
            <a:ext cx="1101300" cy="107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g36b0b4efcfc_0_0"/>
          <p:cNvSpPr txBox="1"/>
          <p:nvPr/>
        </p:nvSpPr>
        <p:spPr>
          <a:xfrm>
            <a:off x="2829175" y="1254250"/>
            <a:ext cx="3871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2 - </a:t>
            </a:r>
            <a:r>
              <a:rPr b="1"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MVC Processing Pattern</a:t>
            </a:r>
            <a:r>
              <a:rPr b="1"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Architecture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g36b0b4efcfc_0_0"/>
          <p:cNvSpPr txBox="1"/>
          <p:nvPr/>
        </p:nvSpPr>
        <p:spPr>
          <a:xfrm>
            <a:off x="2771350" y="1972900"/>
            <a:ext cx="35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M</a:t>
            </a:r>
            <a:endParaRPr b="1" sz="2000"/>
          </a:p>
        </p:txBody>
      </p:sp>
      <p:sp>
        <p:nvSpPr>
          <p:cNvPr id="330" name="Google Shape;330;g36b0b4efcfc_0_0"/>
          <p:cNvSpPr txBox="1"/>
          <p:nvPr/>
        </p:nvSpPr>
        <p:spPr>
          <a:xfrm>
            <a:off x="4761575" y="1972900"/>
            <a:ext cx="35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V</a:t>
            </a:r>
            <a:endParaRPr b="1" sz="2000"/>
          </a:p>
        </p:txBody>
      </p:sp>
      <p:sp>
        <p:nvSpPr>
          <p:cNvPr id="331" name="Google Shape;331;g36b0b4efcfc_0_0"/>
          <p:cNvSpPr txBox="1"/>
          <p:nvPr/>
        </p:nvSpPr>
        <p:spPr>
          <a:xfrm>
            <a:off x="5427000" y="1972900"/>
            <a:ext cx="35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C</a:t>
            </a:r>
            <a:endParaRPr b="1" sz="2000"/>
          </a:p>
        </p:txBody>
      </p:sp>
      <p:sp>
        <p:nvSpPr>
          <p:cNvPr id="332" name="Google Shape;332;g36b0b4efcfc_0_0">
            <a:hlinkClick/>
          </p:cNvPr>
          <p:cNvSpPr/>
          <p:nvPr/>
        </p:nvSpPr>
        <p:spPr>
          <a:xfrm rot="-5396243">
            <a:off x="7513075" y="3532899"/>
            <a:ext cx="549000" cy="20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Data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" name="Google Shape;333;g36b0b4efcfc_0_0"/>
          <p:cNvCxnSpPr/>
          <p:nvPr/>
        </p:nvCxnSpPr>
        <p:spPr>
          <a:xfrm rot="10800000">
            <a:off x="7619613" y="3405000"/>
            <a:ext cx="96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g36b0b4efcfc_0_0"/>
          <p:cNvCxnSpPr/>
          <p:nvPr/>
        </p:nvCxnSpPr>
        <p:spPr>
          <a:xfrm>
            <a:off x="8176188" y="3400650"/>
            <a:ext cx="18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g36b0b4efcfc_0_0">
            <a:hlinkClick/>
          </p:cNvPr>
          <p:cNvSpPr/>
          <p:nvPr/>
        </p:nvSpPr>
        <p:spPr>
          <a:xfrm rot="-5395773">
            <a:off x="7454950" y="3532901"/>
            <a:ext cx="975901" cy="20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Exchange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g36b0b4efcfc_0_0"/>
          <p:cNvSpPr/>
          <p:nvPr/>
        </p:nvSpPr>
        <p:spPr>
          <a:xfrm>
            <a:off x="1391975" y="1688750"/>
            <a:ext cx="5560704" cy="308005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6b0b4efcfc_0_0"/>
          <p:cNvSpPr/>
          <p:nvPr/>
        </p:nvSpPr>
        <p:spPr>
          <a:xfrm rot="3706">
            <a:off x="6490912" y="2832600"/>
            <a:ext cx="834900" cy="20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Data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" name="Google Shape;338;g36b0b4efcfc_0_0"/>
          <p:cNvCxnSpPr/>
          <p:nvPr/>
        </p:nvCxnSpPr>
        <p:spPr>
          <a:xfrm rot="5400000">
            <a:off x="6907470" y="2989583"/>
            <a:ext cx="1800" cy="5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g36b0b4efcfc_0_0"/>
          <p:cNvSpPr/>
          <p:nvPr/>
        </p:nvSpPr>
        <p:spPr>
          <a:xfrm rot="4613">
            <a:off x="6431549" y="3005374"/>
            <a:ext cx="894301" cy="20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Exchange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g36b0b4efcfc_0_0"/>
          <p:cNvSpPr/>
          <p:nvPr/>
        </p:nvSpPr>
        <p:spPr>
          <a:xfrm rot="5464050">
            <a:off x="4119995" y="3020888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6b0b4efcfc_0_0"/>
          <p:cNvSpPr/>
          <p:nvPr/>
        </p:nvSpPr>
        <p:spPr>
          <a:xfrm rot="5464050">
            <a:off x="3939020" y="3020888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6b0b4efcfc_0_0"/>
          <p:cNvSpPr/>
          <p:nvPr/>
        </p:nvSpPr>
        <p:spPr>
          <a:xfrm rot="5464050">
            <a:off x="3758045" y="3020888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6b0b4efcfc_0_0"/>
          <p:cNvSpPr/>
          <p:nvPr/>
        </p:nvSpPr>
        <p:spPr>
          <a:xfrm rot="5464050">
            <a:off x="3577070" y="3020888"/>
            <a:ext cx="48308" cy="51903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6b0b4efcfc_0_0"/>
          <p:cNvSpPr txBox="1"/>
          <p:nvPr/>
        </p:nvSpPr>
        <p:spPr>
          <a:xfrm rot="-2471">
            <a:off x="3455225" y="2996989"/>
            <a:ext cx="834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Wrapping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g36b0b4efcfc_0_0"/>
          <p:cNvSpPr txBox="1"/>
          <p:nvPr/>
        </p:nvSpPr>
        <p:spPr>
          <a:xfrm rot="-4139">
            <a:off x="3623525" y="2703593"/>
            <a:ext cx="4983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Roboto"/>
                <a:ea typeface="Roboto"/>
                <a:cs typeface="Roboto"/>
                <a:sym typeface="Roboto"/>
              </a:rPr>
              <a:t>Data</a:t>
            </a:r>
            <a:endParaRPr i="1"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6" name="Google Shape;346;g36b0b4efcfc_0_0"/>
          <p:cNvCxnSpPr/>
          <p:nvPr/>
        </p:nvCxnSpPr>
        <p:spPr>
          <a:xfrm>
            <a:off x="6596370" y="2844458"/>
            <a:ext cx="624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a1891055d_0_30"/>
          <p:cNvSpPr txBox="1"/>
          <p:nvPr/>
        </p:nvSpPr>
        <p:spPr>
          <a:xfrm>
            <a:off x="3551125" y="1019775"/>
            <a:ext cx="2412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Presentation Outline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6a1891055d_0_3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1" name="Google Shape;71;g36a1891055d_0_3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36a1891055d_0_30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3" name="Google Shape;73;g36a1891055d_0_30">
            <a:hlinkClick action="ppaction://hlinksldjump" r:id="rId5"/>
          </p:cNvPr>
          <p:cNvSpPr/>
          <p:nvPr/>
        </p:nvSpPr>
        <p:spPr>
          <a:xfrm>
            <a:off x="1560875" y="1954275"/>
            <a:ext cx="2781600" cy="33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 Introduction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(#3-#4)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36a1891055d_0_30">
            <a:hlinkClick action="ppaction://hlinksldjump" r:id="rId6"/>
          </p:cNvPr>
          <p:cNvSpPr/>
          <p:nvPr/>
        </p:nvSpPr>
        <p:spPr>
          <a:xfrm>
            <a:off x="1560875" y="2488061"/>
            <a:ext cx="2781600" cy="33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 Tech Stack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(#5-#17)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36a1891055d_0_30">
            <a:hlinkClick action="ppaction://hlinksldjump" r:id="rId7"/>
          </p:cNvPr>
          <p:cNvSpPr/>
          <p:nvPr/>
        </p:nvSpPr>
        <p:spPr>
          <a:xfrm>
            <a:off x="1560875" y="3021846"/>
            <a:ext cx="2781600" cy="33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 Architecture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(#18-#20)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g36a1891055d_0_30">
            <a:hlinkClick action="ppaction://hlinksldjump" r:id="rId8"/>
          </p:cNvPr>
          <p:cNvSpPr/>
          <p:nvPr/>
        </p:nvSpPr>
        <p:spPr>
          <a:xfrm>
            <a:off x="1560875" y="3555632"/>
            <a:ext cx="2781600" cy="33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Module Roles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(#21-#29)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36a1891055d_0_30">
            <a:hlinkClick action="ppaction://hlinksldjump" r:id="rId9"/>
          </p:cNvPr>
          <p:cNvSpPr/>
          <p:nvPr/>
        </p:nvSpPr>
        <p:spPr>
          <a:xfrm>
            <a:off x="1560875" y="4089417"/>
            <a:ext cx="2781600" cy="33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V. Testing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(#30-#31)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36a1891055d_0_30"/>
          <p:cNvSpPr txBox="1"/>
          <p:nvPr/>
        </p:nvSpPr>
        <p:spPr>
          <a:xfrm>
            <a:off x="1743525" y="1491375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  <p:sp>
        <p:nvSpPr>
          <p:cNvPr id="79" name="Google Shape;79;g36a1891055d_0_30">
            <a:hlinkClick action="ppaction://hlinksldjump" r:id="rId10"/>
          </p:cNvPr>
          <p:cNvSpPr/>
          <p:nvPr/>
        </p:nvSpPr>
        <p:spPr>
          <a:xfrm>
            <a:off x="5151875" y="1958100"/>
            <a:ext cx="3564300" cy="33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Specification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(#32)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36a1891055d_0_30">
            <a:hlinkClick action="ppaction://hlinksldjump" r:id="rId11"/>
          </p:cNvPr>
          <p:cNvSpPr/>
          <p:nvPr/>
        </p:nvSpPr>
        <p:spPr>
          <a:xfrm>
            <a:off x="5151875" y="2491875"/>
            <a:ext cx="3564300" cy="33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&amp; Local Testing</a:t>
            </a:r>
            <a:r>
              <a:rPr lang="ru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(#33)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g36a1891055d_0_30">
            <a:hlinkClick action="ppaction://hlinksldjump" r:id="rId12"/>
          </p:cNvPr>
          <p:cNvSpPr/>
          <p:nvPr/>
        </p:nvSpPr>
        <p:spPr>
          <a:xfrm>
            <a:off x="5125175" y="3021850"/>
            <a:ext cx="3564300" cy="33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III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(#34)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g36a1891055d_0_30"/>
          <p:cNvSpPr txBox="1"/>
          <p:nvPr/>
        </p:nvSpPr>
        <p:spPr>
          <a:xfrm>
            <a:off x="6117650" y="1491375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Lifecycle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36a1891055d_0_30">
            <a:hlinkClick action="ppaction://hlinksldjump" r:id="rId13"/>
          </p:cNvPr>
          <p:cNvSpPr/>
          <p:nvPr/>
        </p:nvSpPr>
        <p:spPr>
          <a:xfrm>
            <a:off x="5125175" y="3551825"/>
            <a:ext cx="3564300" cy="33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Startup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(#35)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36a1891055d_0_30"/>
          <p:cNvSpPr txBox="1"/>
          <p:nvPr/>
        </p:nvSpPr>
        <p:spPr>
          <a:xfrm>
            <a:off x="1039025" y="4648113"/>
            <a:ext cx="81804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presentation consists of two parts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 of the Pet Clinic Application: Global Architectural Components.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Its present the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Pet Clinic app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structural components — modules, architectural layers, technology stack  and explain how they interact within the context of Spring Boot architecture.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Development Lifecycle Stages in Pet Clinic.</a:t>
            </a:r>
            <a:b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followed a simplified development cycle, which is typical for demo, educational, or small-scale applications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ae1a6dcfc_1_1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52" name="Google Shape;352;g36ae1a6dcfc_1_1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36ae1a6dcfc_1_1"/>
          <p:cNvSpPr txBox="1"/>
          <p:nvPr/>
        </p:nvSpPr>
        <p:spPr>
          <a:xfrm>
            <a:off x="1213925" y="5658125"/>
            <a:ext cx="7830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structure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IDE (the developer’s view).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clean multi‑layered monolith: a single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.jar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 module contains its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 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6ae1a6dcfc_1_1"/>
          <p:cNvSpPr txBox="1"/>
          <p:nvPr/>
        </p:nvSpPr>
        <p:spPr>
          <a:xfrm>
            <a:off x="2396200" y="909425"/>
            <a:ext cx="41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     III.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Overview</a:t>
            </a:r>
            <a:endParaRPr i="1"/>
          </a:p>
        </p:txBody>
      </p:sp>
      <p:sp>
        <p:nvSpPr>
          <p:cNvPr id="355" name="Google Shape;355;g36ae1a6dcfc_1_1"/>
          <p:cNvSpPr txBox="1"/>
          <p:nvPr/>
        </p:nvSpPr>
        <p:spPr>
          <a:xfrm>
            <a:off x="2516825" y="1258600"/>
            <a:ext cx="42768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3 - Code Architecture of the Application</a:t>
            </a:r>
            <a:endParaRPr i="1"/>
          </a:p>
        </p:txBody>
      </p:sp>
      <p:sp>
        <p:nvSpPr>
          <p:cNvPr id="356" name="Google Shape;356;g36ae1a6dcfc_1_1"/>
          <p:cNvSpPr txBox="1"/>
          <p:nvPr/>
        </p:nvSpPr>
        <p:spPr>
          <a:xfrm>
            <a:off x="1281150" y="1743500"/>
            <a:ext cx="7697700" cy="38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spring-petclinic/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├─ src/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│  └─ main/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│     └─ java/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│           └─ org.springframework.samples.petclinic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│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├──  pom.xml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│               ├─</a:t>
            </a: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model   	← Package: org.springframework.samples.petclinic.model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│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├──  pom.xml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│               ├─ repository  ← Package: org.springframework.samples.petclinic.repository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│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├──  pom.xml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│               ├─</a:t>
            </a: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service 	← Package: org.springframework.samples.petclinic.service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│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├──  pom.xml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│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</a:t>
            </a: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└─ web     	← Package: org.springframework.samples.petclinic.web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├─ resources/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│         └─ templates/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├─ test/java/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├─ pom.xml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b0246003c_0_62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62" name="Google Shape;362;g36b0246003c_0_62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6b0246003c_0_62"/>
          <p:cNvSpPr txBox="1"/>
          <p:nvPr/>
        </p:nvSpPr>
        <p:spPr>
          <a:xfrm>
            <a:off x="3355450" y="1217150"/>
            <a:ext cx="3168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IV.  Application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Module Roles OverView</a:t>
            </a:r>
            <a:endParaRPr/>
          </a:p>
        </p:txBody>
      </p:sp>
      <p:pic>
        <p:nvPicPr>
          <p:cNvPr id="364" name="Google Shape;364;g36b0246003c_0_62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36b0246003c_0_62">
            <a:hlinkClick action="ppaction://hlinksldjump" r:id="rId5"/>
          </p:cNvPr>
          <p:cNvSpPr/>
          <p:nvPr/>
        </p:nvSpPr>
        <p:spPr>
          <a:xfrm>
            <a:off x="5336588" y="3721500"/>
            <a:ext cx="1719900" cy="75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Model Module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Slide 28-29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g36b0246003c_0_62">
            <a:hlinkClick action="ppaction://hlinksldjump" r:id="rId6"/>
          </p:cNvPr>
          <p:cNvSpPr/>
          <p:nvPr/>
        </p:nvSpPr>
        <p:spPr>
          <a:xfrm>
            <a:off x="2984638" y="3721500"/>
            <a:ext cx="1670400" cy="75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Repository Module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Slide 26-27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g36b0246003c_0_62">
            <a:hlinkClick action="ppaction://hlinksldjump" r:id="rId7"/>
          </p:cNvPr>
          <p:cNvSpPr/>
          <p:nvPr/>
        </p:nvSpPr>
        <p:spPr>
          <a:xfrm>
            <a:off x="5336600" y="2404700"/>
            <a:ext cx="1719900" cy="75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Service Module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Slide 24-25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g36b0246003c_0_62">
            <a:hlinkClick action="ppaction://hlinksldjump" r:id="rId8"/>
          </p:cNvPr>
          <p:cNvSpPr/>
          <p:nvPr/>
        </p:nvSpPr>
        <p:spPr>
          <a:xfrm>
            <a:off x="2935150" y="2404650"/>
            <a:ext cx="1719900" cy="75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Web Module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Slide 22-23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b0246003c_1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74" name="Google Shape;374;g36b0246003c_1_0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6b0246003c_1_0"/>
          <p:cNvSpPr txBox="1"/>
          <p:nvPr/>
        </p:nvSpPr>
        <p:spPr>
          <a:xfrm>
            <a:off x="2396200" y="909425"/>
            <a:ext cx="465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App Module Roles:  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Web Module</a:t>
            </a:r>
            <a:endParaRPr i="1"/>
          </a:p>
        </p:txBody>
      </p:sp>
      <p:pic>
        <p:nvPicPr>
          <p:cNvPr id="376" name="Google Shape;376;g36b0246003c_1_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36b0246003c_1_0"/>
          <p:cNvSpPr/>
          <p:nvPr/>
        </p:nvSpPr>
        <p:spPr>
          <a:xfrm>
            <a:off x="1214700" y="3383975"/>
            <a:ext cx="3392400" cy="70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Controllers</a:t>
            </a: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i="1" lang="ru">
                <a:latin typeface="Roboto"/>
                <a:ea typeface="Roboto"/>
                <a:cs typeface="Roboto"/>
                <a:sym typeface="Roboto"/>
              </a:rPr>
              <a:t>Processing HTTP requests, preparing rendering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g36b0246003c_1_0"/>
          <p:cNvSpPr txBox="1"/>
          <p:nvPr/>
        </p:nvSpPr>
        <p:spPr>
          <a:xfrm>
            <a:off x="1214700" y="5618522"/>
            <a:ext cx="7830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web module in Spring PetClinic follows a clear internal split: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Controllers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 requests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coordinate logic via the service layer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Thymeleaf templates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render views based on model data returned by the controllers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g36b0246003c_1_0"/>
          <p:cNvSpPr txBox="1"/>
          <p:nvPr/>
        </p:nvSpPr>
        <p:spPr>
          <a:xfrm>
            <a:off x="2752425" y="1247600"/>
            <a:ext cx="4215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1 - </a:t>
            </a: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 of the Web Module</a:t>
            </a:r>
            <a:endParaRPr i="1"/>
          </a:p>
        </p:txBody>
      </p:sp>
      <p:sp>
        <p:nvSpPr>
          <p:cNvPr id="380" name="Google Shape;380;g36b0246003c_1_0"/>
          <p:cNvSpPr/>
          <p:nvPr/>
        </p:nvSpPr>
        <p:spPr>
          <a:xfrm>
            <a:off x="5677550" y="3348475"/>
            <a:ext cx="2985300" cy="73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Thymeleaf templates - 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 the final HTML 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g36b0246003c_1_0"/>
          <p:cNvSpPr/>
          <p:nvPr/>
        </p:nvSpPr>
        <p:spPr>
          <a:xfrm>
            <a:off x="4606963" y="2781313"/>
            <a:ext cx="10272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Roboto"/>
                <a:ea typeface="Roboto"/>
                <a:cs typeface="Roboto"/>
                <a:sym typeface="Roboto"/>
              </a:rPr>
              <a:t>Web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g36b0246003c_1_0"/>
          <p:cNvSpPr txBox="1"/>
          <p:nvPr/>
        </p:nvSpPr>
        <p:spPr>
          <a:xfrm>
            <a:off x="6781825" y="2920250"/>
            <a:ext cx="62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Input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g36b0246003c_1_0"/>
          <p:cNvSpPr txBox="1"/>
          <p:nvPr/>
        </p:nvSpPr>
        <p:spPr>
          <a:xfrm>
            <a:off x="6742325" y="4144463"/>
            <a:ext cx="756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i="1" lang="ru">
                <a:latin typeface="Roboto"/>
                <a:ea typeface="Roboto"/>
                <a:cs typeface="Roboto"/>
                <a:sym typeface="Roboto"/>
              </a:rPr>
              <a:t>put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4" name="Google Shape;384;g36b0246003c_1_0"/>
          <p:cNvCxnSpPr/>
          <p:nvPr/>
        </p:nvCxnSpPr>
        <p:spPr>
          <a:xfrm>
            <a:off x="7050425" y="4454488"/>
            <a:ext cx="8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g36b0246003c_1_0"/>
          <p:cNvCxnSpPr/>
          <p:nvPr/>
        </p:nvCxnSpPr>
        <p:spPr>
          <a:xfrm>
            <a:off x="7089925" y="2762025"/>
            <a:ext cx="8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g36b0246003c_1_0"/>
          <p:cNvSpPr txBox="1"/>
          <p:nvPr/>
        </p:nvSpPr>
        <p:spPr>
          <a:xfrm>
            <a:off x="5821225" y="1871075"/>
            <a:ext cx="2985300" cy="79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from the controller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from the domain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g36b0246003c_1_0"/>
          <p:cNvSpPr txBox="1"/>
          <p:nvPr/>
        </p:nvSpPr>
        <p:spPr>
          <a:xfrm>
            <a:off x="2834425" y="2939550"/>
            <a:ext cx="62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Input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g36b0246003c_1_0"/>
          <p:cNvCxnSpPr/>
          <p:nvPr/>
        </p:nvCxnSpPr>
        <p:spPr>
          <a:xfrm>
            <a:off x="3142525" y="2781325"/>
            <a:ext cx="8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g36b0246003c_1_0"/>
          <p:cNvSpPr txBox="1"/>
          <p:nvPr/>
        </p:nvSpPr>
        <p:spPr>
          <a:xfrm>
            <a:off x="1345850" y="1871075"/>
            <a:ext cx="3040500" cy="79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 from the browser (via URL)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from the Service &amp;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g36b0246003c_1_0"/>
          <p:cNvSpPr txBox="1"/>
          <p:nvPr/>
        </p:nvSpPr>
        <p:spPr>
          <a:xfrm>
            <a:off x="5754325" y="4796480"/>
            <a:ext cx="2985300" cy="54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response to the browser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g36b0246003c_1_0"/>
          <p:cNvSpPr txBox="1"/>
          <p:nvPr/>
        </p:nvSpPr>
        <p:spPr>
          <a:xfrm>
            <a:off x="2862000" y="4144463"/>
            <a:ext cx="756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Output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g36b0246003c_1_0"/>
          <p:cNvCxnSpPr/>
          <p:nvPr/>
        </p:nvCxnSpPr>
        <p:spPr>
          <a:xfrm>
            <a:off x="3235950" y="4462313"/>
            <a:ext cx="8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g36b0246003c_1_0"/>
          <p:cNvSpPr txBox="1"/>
          <p:nvPr/>
        </p:nvSpPr>
        <p:spPr>
          <a:xfrm>
            <a:off x="1383825" y="4814213"/>
            <a:ext cx="3473400" cy="73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redirect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Commands, parameters, data to the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Service,  Model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g36b0246003c_1_0"/>
          <p:cNvCxnSpPr>
            <a:stCxn id="381" idx="2"/>
          </p:cNvCxnSpPr>
          <p:nvPr/>
        </p:nvCxnSpPr>
        <p:spPr>
          <a:xfrm>
            <a:off x="5120563" y="3196813"/>
            <a:ext cx="114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g36b0246003c_1_0"/>
          <p:cNvCxnSpPr>
            <a:stCxn id="380" idx="1"/>
            <a:endCxn id="377" idx="3"/>
          </p:cNvCxnSpPr>
          <p:nvPr/>
        </p:nvCxnSpPr>
        <p:spPr>
          <a:xfrm flipH="1">
            <a:off x="4607150" y="3717625"/>
            <a:ext cx="10704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6b293baac1_0_66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01" name="Google Shape;401;g36b293baac1_0_66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g36b293baac1_0_66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36b293baac1_0_66"/>
          <p:cNvSpPr txBox="1"/>
          <p:nvPr/>
        </p:nvSpPr>
        <p:spPr>
          <a:xfrm>
            <a:off x="1249400" y="5515775"/>
            <a:ext cx="783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structure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IDE (the developer’s view).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Controllers and view templates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physically separated, but together they form a single functional unit of the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module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Spring MVC automatically links both components.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its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 pom.xml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root of the module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g36b293baac1_0_66"/>
          <p:cNvSpPr txBox="1"/>
          <p:nvPr/>
        </p:nvSpPr>
        <p:spPr>
          <a:xfrm>
            <a:off x="2396200" y="909425"/>
            <a:ext cx="465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App Module Roles:  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Web Module</a:t>
            </a:r>
            <a:endParaRPr i="1"/>
          </a:p>
        </p:txBody>
      </p:sp>
      <p:sp>
        <p:nvSpPr>
          <p:cNvPr id="405" name="Google Shape;405;g36b293baac1_0_66"/>
          <p:cNvSpPr txBox="1"/>
          <p:nvPr/>
        </p:nvSpPr>
        <p:spPr>
          <a:xfrm>
            <a:off x="2752425" y="1247600"/>
            <a:ext cx="42981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2 - </a:t>
            </a: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Architecture of the Web Module</a:t>
            </a:r>
            <a:endParaRPr i="1"/>
          </a:p>
        </p:txBody>
      </p:sp>
      <p:sp>
        <p:nvSpPr>
          <p:cNvPr id="406" name="Google Shape;406;g36b293baac1_0_66"/>
          <p:cNvSpPr txBox="1"/>
          <p:nvPr/>
        </p:nvSpPr>
        <p:spPr>
          <a:xfrm>
            <a:off x="1315850" y="1618100"/>
            <a:ext cx="7697700" cy="395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├──  pom.xml</a:t>
            </a: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└─ web     	← Package: org.springframework.samples.petclinic.web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├── ClinicController.java   - 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application pages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├── CrashController.java  -  Demo for error handling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├── OwnerController.java  -  CRUD operations for pet owners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├── PetController.java  -  CRUD operations for pets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├── VisitController.java  -  CRUD operations for visits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├── VetController.java  -  Displaying the list of veterinarians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├── WelcomeController.java  -  Home page display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├── PetTypeFormatter.java  -  Formatter for pet types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└──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ClinicBindingInitializer.java  -  Spring MVC binder configuration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├─ resources/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└─ templates/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├── owners/  -  HTML forms for pet owners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├── pets/  -  HTML forms for pet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├── visits/ -  HTML forms for visits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├── vets/  -  HTML forms for veterinarians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 └── welcome.html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шаблонов соответствует контроллерам, поддерживая CRUD-логики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6b4ba41142_0_7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12" name="Google Shape;412;g36b4ba41142_0_7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g36b4ba41142_0_7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36b4ba41142_0_7"/>
          <p:cNvSpPr txBox="1"/>
          <p:nvPr/>
        </p:nvSpPr>
        <p:spPr>
          <a:xfrm>
            <a:off x="1235975" y="5841950"/>
            <a:ext cx="7830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Service module has a flat and uniform structure without any internal separation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business logic of the application is implemented in the Service module.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g36b4ba41142_0_7"/>
          <p:cNvSpPr txBox="1"/>
          <p:nvPr/>
        </p:nvSpPr>
        <p:spPr>
          <a:xfrm>
            <a:off x="2396200" y="909425"/>
            <a:ext cx="465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App Module Roles:  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Service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 Module</a:t>
            </a:r>
            <a:endParaRPr i="1"/>
          </a:p>
        </p:txBody>
      </p:sp>
      <p:sp>
        <p:nvSpPr>
          <p:cNvPr id="416" name="Google Shape;416;g36b4ba41142_0_7"/>
          <p:cNvSpPr txBox="1"/>
          <p:nvPr/>
        </p:nvSpPr>
        <p:spPr>
          <a:xfrm>
            <a:off x="2565925" y="1247600"/>
            <a:ext cx="4484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1 - Internal Structure of the Service Module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g36b4ba41142_0_7"/>
          <p:cNvSpPr/>
          <p:nvPr/>
        </p:nvSpPr>
        <p:spPr>
          <a:xfrm>
            <a:off x="2829125" y="3472000"/>
            <a:ext cx="5296200" cy="44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Service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i="1" lang="ru">
                <a:latin typeface="Roboto"/>
                <a:ea typeface="Roboto"/>
                <a:cs typeface="Roboto"/>
                <a:sym typeface="Roboto"/>
              </a:rPr>
              <a:t>Implementation of the application's business logic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g36b4ba41142_0_7"/>
          <p:cNvSpPr txBox="1"/>
          <p:nvPr/>
        </p:nvSpPr>
        <p:spPr>
          <a:xfrm>
            <a:off x="4523850" y="3143788"/>
            <a:ext cx="62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Input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9" name="Google Shape;419;g36b4ba41142_0_7"/>
          <p:cNvCxnSpPr/>
          <p:nvPr/>
        </p:nvCxnSpPr>
        <p:spPr>
          <a:xfrm>
            <a:off x="4467800" y="3186088"/>
            <a:ext cx="8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g36b4ba41142_0_7"/>
          <p:cNvSpPr txBox="1"/>
          <p:nvPr/>
        </p:nvSpPr>
        <p:spPr>
          <a:xfrm>
            <a:off x="1183175" y="1756400"/>
            <a:ext cx="7883400" cy="135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Source – Controllers from the Web module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Commands – Create, update, and delete operations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 for business operations – Identifiers or filters for queries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 context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Validated data from HTML forms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g36b4ba41142_0_7"/>
          <p:cNvSpPr txBox="1"/>
          <p:nvPr/>
        </p:nvSpPr>
        <p:spPr>
          <a:xfrm>
            <a:off x="4429975" y="3915263"/>
            <a:ext cx="756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Output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g36b4ba41142_0_7"/>
          <p:cNvCxnSpPr/>
          <p:nvPr/>
        </p:nvCxnSpPr>
        <p:spPr>
          <a:xfrm>
            <a:off x="4429975" y="3957563"/>
            <a:ext cx="8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g36b4ba41142_0_7"/>
          <p:cNvSpPr txBox="1"/>
          <p:nvPr/>
        </p:nvSpPr>
        <p:spPr>
          <a:xfrm>
            <a:off x="1188300" y="4259900"/>
            <a:ext cx="7883400" cy="147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 to the Web module controllers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Ready-to-use model objects: Owner, Pet, Visit, Vet, and their collections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Execution statuses (success, errors, Optional, null)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business-level results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passed to the View layer (Thymeleaf)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Repository module calls for read/write operations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2a9f097da_0_3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29" name="Google Shape;429;g362a9f097da_0_30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g362a9f097da_0_3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362a9f097da_0_30"/>
          <p:cNvSpPr txBox="1"/>
          <p:nvPr/>
        </p:nvSpPr>
        <p:spPr>
          <a:xfrm>
            <a:off x="1213925" y="5230650"/>
            <a:ext cx="7830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structure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IDE (the developer’s view)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entire implementation consists of Java classes and interfaces in a single package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business logic is concentrated in a single package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its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 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root of the module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g362a9f097da_0_30"/>
          <p:cNvSpPr txBox="1"/>
          <p:nvPr/>
        </p:nvSpPr>
        <p:spPr>
          <a:xfrm>
            <a:off x="2396200" y="909425"/>
            <a:ext cx="465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App Module Roles:  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Service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 Module</a:t>
            </a:r>
            <a:endParaRPr i="1"/>
          </a:p>
        </p:txBody>
      </p:sp>
      <p:sp>
        <p:nvSpPr>
          <p:cNvPr id="433" name="Google Shape;433;g362a9f097da_0_30"/>
          <p:cNvSpPr txBox="1"/>
          <p:nvPr/>
        </p:nvSpPr>
        <p:spPr>
          <a:xfrm>
            <a:off x="2533025" y="1247600"/>
            <a:ext cx="4517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2 - Code Architecture of the Service Module</a:t>
            </a:r>
            <a:endParaRPr i="1"/>
          </a:p>
        </p:txBody>
      </p:sp>
      <p:sp>
        <p:nvSpPr>
          <p:cNvPr id="434" name="Google Shape;434;g362a9f097da_0_30"/>
          <p:cNvSpPr txBox="1"/>
          <p:nvPr/>
        </p:nvSpPr>
        <p:spPr>
          <a:xfrm>
            <a:off x="1281150" y="2390500"/>
            <a:ext cx="7697700" cy="196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├──  pom.xml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└── service    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← Package: org.springframework.samples.petclinic.service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├── ClinicService.java - Interface for managing owners, pets, visits, and veterinarians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├── ClinicServiceImpl.java -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class implementing the ClinicService interface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├── OwnerService.java - Interface for managing owners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├── PetService.java - Interface for managing pets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├── VetService.java - Interface for managing veterinarians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└── VisitService.java - Interface for managing visits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b67652754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40" name="Google Shape;440;g36b67652754_0_0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g36b67652754_0_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36b67652754_0_0"/>
          <p:cNvSpPr txBox="1"/>
          <p:nvPr/>
        </p:nvSpPr>
        <p:spPr>
          <a:xfrm>
            <a:off x="1211375" y="5782451"/>
            <a:ext cx="783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Repository module has a flat and uniform structure without any internal separation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module serves as a bridge between the business logic and the database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g36b67652754_0_0"/>
          <p:cNvSpPr txBox="1"/>
          <p:nvPr/>
        </p:nvSpPr>
        <p:spPr>
          <a:xfrm>
            <a:off x="2210350" y="909425"/>
            <a:ext cx="475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App Module Roles:  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Repository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 Module</a:t>
            </a:r>
            <a:endParaRPr i="1"/>
          </a:p>
        </p:txBody>
      </p:sp>
      <p:sp>
        <p:nvSpPr>
          <p:cNvPr id="444" name="Google Shape;444;g36b67652754_0_0"/>
          <p:cNvSpPr txBox="1"/>
          <p:nvPr/>
        </p:nvSpPr>
        <p:spPr>
          <a:xfrm>
            <a:off x="2297650" y="1247600"/>
            <a:ext cx="4752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1 - Internal Structure of the Repository Module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g36b67652754_0_0"/>
          <p:cNvSpPr/>
          <p:nvPr/>
        </p:nvSpPr>
        <p:spPr>
          <a:xfrm>
            <a:off x="3191725" y="3621963"/>
            <a:ext cx="3236700" cy="78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latin typeface="Roboto"/>
                <a:ea typeface="Roboto"/>
                <a:cs typeface="Roboto"/>
                <a:sym typeface="Roboto"/>
              </a:rPr>
              <a:t>Repository                       </a:t>
            </a:r>
            <a:r>
              <a:rPr b="1" i="1" lang="ru">
                <a:latin typeface="Roboto"/>
                <a:ea typeface="Roboto"/>
                <a:cs typeface="Roboto"/>
                <a:sym typeface="Roboto"/>
              </a:rPr>
              <a:t> Providing data access to the database via Spring Data JPA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g36b67652754_0_0"/>
          <p:cNvSpPr txBox="1"/>
          <p:nvPr/>
        </p:nvSpPr>
        <p:spPr>
          <a:xfrm>
            <a:off x="4898463" y="3177588"/>
            <a:ext cx="624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Input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g36b67652754_0_0"/>
          <p:cNvCxnSpPr/>
          <p:nvPr/>
        </p:nvCxnSpPr>
        <p:spPr>
          <a:xfrm>
            <a:off x="4805713" y="3219888"/>
            <a:ext cx="8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g36b67652754_0_0"/>
          <p:cNvSpPr txBox="1"/>
          <p:nvPr/>
        </p:nvSpPr>
        <p:spPr>
          <a:xfrm>
            <a:off x="1184975" y="2009500"/>
            <a:ext cx="7883400" cy="108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Source – Service module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identifiers (ID)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Domain objects themselves (Owner, Pet, Visit, Vet)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 filtering parameters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g36b67652754_0_0"/>
          <p:cNvSpPr txBox="1"/>
          <p:nvPr/>
        </p:nvSpPr>
        <p:spPr>
          <a:xfrm>
            <a:off x="4969088" y="4480013"/>
            <a:ext cx="756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Output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0" name="Google Shape;450;g36b67652754_0_0"/>
          <p:cNvCxnSpPr/>
          <p:nvPr/>
        </p:nvCxnSpPr>
        <p:spPr>
          <a:xfrm>
            <a:off x="4805713" y="4549713"/>
            <a:ext cx="87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g36b67652754_0_0"/>
          <p:cNvSpPr txBox="1"/>
          <p:nvPr/>
        </p:nvSpPr>
        <p:spPr>
          <a:xfrm>
            <a:off x="1188288" y="4884738"/>
            <a:ext cx="7883400" cy="78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 to the Service module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Entities — complete Owner, Pet, Visit, and Vet objects (or their lists) retrieved from the database.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62b110e566_0_21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57" name="Google Shape;457;g362b110e566_0_21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g362b110e566_0_21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362b110e566_0_21"/>
          <p:cNvSpPr txBox="1"/>
          <p:nvPr/>
        </p:nvSpPr>
        <p:spPr>
          <a:xfrm>
            <a:off x="1213925" y="5230650"/>
            <a:ext cx="7830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structure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IDE (the developer’s view)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entire implementation consists of Java classes and interfaces in a single package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its </a:t>
            </a:r>
            <a:r>
              <a:rPr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 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root of the module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g362b110e566_0_21"/>
          <p:cNvSpPr txBox="1"/>
          <p:nvPr/>
        </p:nvSpPr>
        <p:spPr>
          <a:xfrm>
            <a:off x="2265175" y="898450"/>
            <a:ext cx="484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App Module Roles:  </a:t>
            </a:r>
            <a:r>
              <a:rPr b="1" i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 Module</a:t>
            </a:r>
            <a:endParaRPr i="1"/>
          </a:p>
        </p:txBody>
      </p:sp>
      <p:sp>
        <p:nvSpPr>
          <p:cNvPr id="461" name="Google Shape;461;g362b110e566_0_21"/>
          <p:cNvSpPr txBox="1"/>
          <p:nvPr/>
        </p:nvSpPr>
        <p:spPr>
          <a:xfrm>
            <a:off x="2265175" y="1247600"/>
            <a:ext cx="4895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2 - Code Architecture of the Repository Module</a:t>
            </a:r>
            <a:endParaRPr i="1"/>
          </a:p>
        </p:txBody>
      </p:sp>
      <p:sp>
        <p:nvSpPr>
          <p:cNvPr id="462" name="Google Shape;462;g362b110e566_0_21"/>
          <p:cNvSpPr txBox="1"/>
          <p:nvPr/>
        </p:nvSpPr>
        <p:spPr>
          <a:xfrm>
            <a:off x="1281150" y="2390500"/>
            <a:ext cx="7697700" cy="196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├──  pom.xml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└── repository    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← Package: org.springframework.samples.petclinic.repository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├──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OwnerRepository.java - Owner Data Access Interface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├──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PetRepository.java - Pet Data Access Interface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├──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VetRepository.java - Vet Data Access Interface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└──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VisitRepository.java - Visit Data Access Interface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b8698de42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68" name="Google Shape;468;g36b8698de42_0_0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g36b8698de42_0_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36b8698de42_0_0"/>
          <p:cNvSpPr txBox="1"/>
          <p:nvPr/>
        </p:nvSpPr>
        <p:spPr>
          <a:xfrm>
            <a:off x="1214700" y="4920950"/>
            <a:ext cx="78306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functioning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the Web, Service, and Repository modules in the PetClinic application, as well as the 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flow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data between them, i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based on the use of entities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(POJO classes) from the 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module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Model module does 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depend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any other module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aligned (not dependent) with 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table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through annotations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other modules 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depend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the Model because they 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its entities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6b8698de42_0_0"/>
          <p:cNvSpPr/>
          <p:nvPr/>
        </p:nvSpPr>
        <p:spPr>
          <a:xfrm>
            <a:off x="1656313" y="1857550"/>
            <a:ext cx="4802700" cy="271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g36b8698de42_0_0"/>
          <p:cNvSpPr txBox="1"/>
          <p:nvPr/>
        </p:nvSpPr>
        <p:spPr>
          <a:xfrm rot="-3725">
            <a:off x="2626662" y="3218164"/>
            <a:ext cx="3322502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i="1" lang="ru">
                <a:latin typeface="Roboto"/>
                <a:ea typeface="Roboto"/>
                <a:cs typeface="Roboto"/>
                <a:sym typeface="Roboto"/>
              </a:rPr>
              <a:t>Data exchange between modules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g36b8698de42_0_0"/>
          <p:cNvSpPr txBox="1"/>
          <p:nvPr/>
        </p:nvSpPr>
        <p:spPr>
          <a:xfrm>
            <a:off x="2210350" y="909425"/>
            <a:ext cx="475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App Module Roles:  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 Module</a:t>
            </a:r>
            <a:endParaRPr i="1"/>
          </a:p>
        </p:txBody>
      </p:sp>
      <p:sp>
        <p:nvSpPr>
          <p:cNvPr id="474" name="Google Shape;474;g36b8698de42_0_0"/>
          <p:cNvSpPr txBox="1"/>
          <p:nvPr/>
        </p:nvSpPr>
        <p:spPr>
          <a:xfrm>
            <a:off x="2297650" y="1247600"/>
            <a:ext cx="4752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1 - Internal Structure of the Model Module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g36b8698de42_0_0"/>
          <p:cNvSpPr txBox="1"/>
          <p:nvPr/>
        </p:nvSpPr>
        <p:spPr>
          <a:xfrm rot="-4437">
            <a:off x="1764948" y="2920670"/>
            <a:ext cx="4648504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i="1" lang="ru">
                <a:latin typeface="Roboto"/>
                <a:ea typeface="Roboto"/>
                <a:cs typeface="Roboto"/>
                <a:sym typeface="Roboto"/>
              </a:rPr>
              <a:t>Functioning of the Web, Service, and Repository modules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36b8698de42_0_0"/>
          <p:cNvSpPr txBox="1"/>
          <p:nvPr/>
        </p:nvSpPr>
        <p:spPr>
          <a:xfrm rot="-4083">
            <a:off x="2160199" y="2504987"/>
            <a:ext cx="3789003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module POJO space for: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g36b8698de42_0_0"/>
          <p:cNvSpPr/>
          <p:nvPr/>
        </p:nvSpPr>
        <p:spPr>
          <a:xfrm>
            <a:off x="7715125" y="3104763"/>
            <a:ext cx="570300" cy="308400"/>
          </a:xfrm>
          <a:prstGeom prst="ca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6b8698de42_0_0"/>
          <p:cNvSpPr/>
          <p:nvPr/>
        </p:nvSpPr>
        <p:spPr>
          <a:xfrm>
            <a:off x="7715125" y="2971588"/>
            <a:ext cx="570300" cy="308400"/>
          </a:xfrm>
          <a:prstGeom prst="ca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6b8698de42_0_0"/>
          <p:cNvSpPr/>
          <p:nvPr/>
        </p:nvSpPr>
        <p:spPr>
          <a:xfrm>
            <a:off x="7715125" y="2885238"/>
            <a:ext cx="570300" cy="263400"/>
          </a:xfrm>
          <a:prstGeom prst="ca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DB</a:t>
            </a:r>
            <a:endParaRPr b="1"/>
          </a:p>
        </p:txBody>
      </p:sp>
      <p:cxnSp>
        <p:nvCxnSpPr>
          <p:cNvPr id="480" name="Google Shape;480;g36b8698de42_0_0"/>
          <p:cNvCxnSpPr/>
          <p:nvPr/>
        </p:nvCxnSpPr>
        <p:spPr>
          <a:xfrm>
            <a:off x="6413450" y="2969563"/>
            <a:ext cx="1301700" cy="195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g36b8698de42_0_0"/>
          <p:cNvSpPr txBox="1"/>
          <p:nvPr/>
        </p:nvSpPr>
        <p:spPr>
          <a:xfrm rot="521590">
            <a:off x="6423175" y="2693204"/>
            <a:ext cx="1282230" cy="308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Entity-to-table</a:t>
            </a:r>
            <a:endParaRPr i="1"/>
          </a:p>
        </p:txBody>
      </p:sp>
      <p:sp>
        <p:nvSpPr>
          <p:cNvPr id="482" name="Google Shape;482;g36b8698de42_0_0"/>
          <p:cNvSpPr txBox="1"/>
          <p:nvPr/>
        </p:nvSpPr>
        <p:spPr>
          <a:xfrm rot="489116">
            <a:off x="6584105" y="2956058"/>
            <a:ext cx="890700" cy="3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mapping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62b9cb45ec_0_18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88" name="Google Shape;488;g362b9cb45ec_0_18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g362b9cb45ec_0_18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362b9cb45ec_0_18"/>
          <p:cNvSpPr txBox="1"/>
          <p:nvPr/>
        </p:nvSpPr>
        <p:spPr>
          <a:xfrm>
            <a:off x="1183175" y="5526725"/>
            <a:ext cx="78306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structure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IDE (the developer’s view)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entire implementation consists of Java classes in a single package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its </a:t>
            </a:r>
            <a:r>
              <a:rPr i="1" lang="ru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own 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root of the module, without dependency tags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g362b9cb45ec_0_18"/>
          <p:cNvSpPr txBox="1"/>
          <p:nvPr/>
        </p:nvSpPr>
        <p:spPr>
          <a:xfrm>
            <a:off x="2265175" y="898450"/>
            <a:ext cx="484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App Module Roles:  </a:t>
            </a:r>
            <a:r>
              <a:rPr b="1" i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b="1" i="1" lang="ru" sz="1900">
                <a:latin typeface="Roboto"/>
                <a:ea typeface="Roboto"/>
                <a:cs typeface="Roboto"/>
                <a:sym typeface="Roboto"/>
              </a:rPr>
              <a:t> Module</a:t>
            </a:r>
            <a:endParaRPr i="1"/>
          </a:p>
        </p:txBody>
      </p:sp>
      <p:sp>
        <p:nvSpPr>
          <p:cNvPr id="492" name="Google Shape;492;g362b9cb45ec_0_18"/>
          <p:cNvSpPr txBox="1"/>
          <p:nvPr/>
        </p:nvSpPr>
        <p:spPr>
          <a:xfrm>
            <a:off x="2265175" y="1247600"/>
            <a:ext cx="4895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2 - Code Architecture of the Model Module</a:t>
            </a:r>
            <a:endParaRPr i="1"/>
          </a:p>
        </p:txBody>
      </p:sp>
      <p:sp>
        <p:nvSpPr>
          <p:cNvPr id="493" name="Google Shape;493;g362b9cb45ec_0_18"/>
          <p:cNvSpPr txBox="1"/>
          <p:nvPr/>
        </p:nvSpPr>
        <p:spPr>
          <a:xfrm>
            <a:off x="1281150" y="2390500"/>
            <a:ext cx="7697700" cy="284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├──  pom.xml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└── model    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← Package: org.springframework.samples.petclinic.model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</a:t>
            </a: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├──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BaseEntity.java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Contains the common id field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├──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NamedEntity.java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Extends BaseEntity, adds the name field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├──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Owner.java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Pet owner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   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├── Pet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.java - A pet, with references to its type, visits, and owner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   ├── PetType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.java - Type of pet (e.g., cat, dog, etc.)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   ├── Specialty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.java - Vet's specialty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   ├── Vet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.java - Veterinarian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         └──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Visit.java - </a:t>
            </a:r>
            <a:r>
              <a:rPr lang="ru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pet's visit to the veterinarian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1891055d_0_34"/>
          <p:cNvSpPr txBox="1"/>
          <p:nvPr/>
        </p:nvSpPr>
        <p:spPr>
          <a:xfrm>
            <a:off x="2324675" y="932050"/>
            <a:ext cx="4561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I. Introduction &amp; Goals — Part 1 (Overview)</a:t>
            </a:r>
            <a:endParaRPr b="1" sz="19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6a1891055d_0_34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1" name="Google Shape;91;g36a1891055d_0_34"/>
          <p:cNvSpPr txBox="1"/>
          <p:nvPr/>
        </p:nvSpPr>
        <p:spPr>
          <a:xfrm>
            <a:off x="1216600" y="2741750"/>
            <a:ext cx="76431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Why is it needed?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hands‑on learning reference for Spring Boot, MVC, REST, and JPA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blueprint for enterprise‑grade application architecture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Enables quick ramp‑up for new team members and projects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92" name="Google Shape;92;g36a1891055d_0_34"/>
          <p:cNvSpPr txBox="1"/>
          <p:nvPr/>
        </p:nvSpPr>
        <p:spPr>
          <a:xfrm>
            <a:off x="1222750" y="3816350"/>
            <a:ext cx="76431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Whom is it for?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Developers new to Spring Framework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Architects &amp; senior engineers exploring best practices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Trainers &amp; mentors teaching Spring Boot and its patterns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93" name="Google Shape;93;g36a1891055d_0_34"/>
          <p:cNvSpPr txBox="1"/>
          <p:nvPr/>
        </p:nvSpPr>
        <p:spPr>
          <a:xfrm>
            <a:off x="1222750" y="4890950"/>
            <a:ext cx="76200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Why is it interesting?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Created and endorsed by the Spring Framework team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Shows how a modern Spring app is structured and implemented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Enables learning by doing — exploring real working code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Provides a solid foundation for extending or building your own projects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94" name="Google Shape;94;g36a1891055d_0_34"/>
          <p:cNvSpPr txBox="1"/>
          <p:nvPr/>
        </p:nvSpPr>
        <p:spPr>
          <a:xfrm>
            <a:off x="1187350" y="1419350"/>
            <a:ext cx="77139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                W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hat is it?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PetClinic is an official sample application that demonstrates best practices and common design patterns in the Spring Framework ecosystem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built as a fully functional, production‑ready example for learning and exploring modern Java/Spring application architecture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36a1891055d_0_34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6" name="Google Shape;96;g36a1891055d_0_34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6c88f0965d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99" name="Google Shape;499;g36c88f0965d_0_0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g36c88f0965d_0_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36c88f0965d_0_0"/>
          <p:cNvSpPr txBox="1"/>
          <p:nvPr/>
        </p:nvSpPr>
        <p:spPr>
          <a:xfrm>
            <a:off x="1211375" y="4031100"/>
            <a:ext cx="78306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module in PetClinic has two structures: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production structure – operates in the production environment.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test structure – used for testing and verifying the functionality of the component.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test structure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part of the module's overall structure – it does not exist separately, but its purpose is to verify the behavior of the production structure in isolation and under test control.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software objects that replace real dependencies in modules to isolate the test layer from the production environment.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Assertions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verification commands used in tests to ensure that a module functions correctly, returns the expected data, and exhibits the intended behavior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g36c88f0965d_0_0"/>
          <p:cNvSpPr txBox="1"/>
          <p:nvPr/>
        </p:nvSpPr>
        <p:spPr>
          <a:xfrm>
            <a:off x="2210350" y="909425"/>
            <a:ext cx="475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V. Testing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Strategies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g36c88f0965d_0_0"/>
          <p:cNvSpPr txBox="1"/>
          <p:nvPr/>
        </p:nvSpPr>
        <p:spPr>
          <a:xfrm>
            <a:off x="2517100" y="1247600"/>
            <a:ext cx="4358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1 - </a:t>
            </a: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 scheme of the each module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4" name="Google Shape;504;g36c88f0965d_0_0"/>
          <p:cNvCxnSpPr/>
          <p:nvPr/>
        </p:nvCxnSpPr>
        <p:spPr>
          <a:xfrm>
            <a:off x="3657550" y="2798425"/>
            <a:ext cx="290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g36c88f0965d_0_0"/>
          <p:cNvSpPr/>
          <p:nvPr/>
        </p:nvSpPr>
        <p:spPr>
          <a:xfrm>
            <a:off x="4158000" y="2952650"/>
            <a:ext cx="1944000" cy="863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6c88f0965d_0_0"/>
          <p:cNvSpPr/>
          <p:nvPr/>
        </p:nvSpPr>
        <p:spPr>
          <a:xfrm>
            <a:off x="4158000" y="2299725"/>
            <a:ext cx="1944000" cy="863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6c88f0965d_0_0"/>
          <p:cNvSpPr txBox="1"/>
          <p:nvPr/>
        </p:nvSpPr>
        <p:spPr>
          <a:xfrm>
            <a:off x="4157988" y="2494725"/>
            <a:ext cx="17796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Real production structur</a:t>
            </a:r>
            <a:r>
              <a:rPr lang="ru"/>
              <a:t>e &amp; function </a:t>
            </a:r>
            <a:endParaRPr/>
          </a:p>
        </p:txBody>
      </p:sp>
      <p:sp>
        <p:nvSpPr>
          <p:cNvPr id="508" name="Google Shape;508;g36c88f0965d_0_0"/>
          <p:cNvSpPr txBox="1"/>
          <p:nvPr/>
        </p:nvSpPr>
        <p:spPr>
          <a:xfrm>
            <a:off x="4225550" y="3147650"/>
            <a:ext cx="12390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Test structure &amp; function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g36c88f0965d_0_0"/>
          <p:cNvSpPr txBox="1"/>
          <p:nvPr/>
        </p:nvSpPr>
        <p:spPr>
          <a:xfrm>
            <a:off x="4240200" y="1845350"/>
            <a:ext cx="1779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Functioning module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g36c88f0965d_0_0"/>
          <p:cNvSpPr txBox="1"/>
          <p:nvPr/>
        </p:nvSpPr>
        <p:spPr>
          <a:xfrm>
            <a:off x="1469625" y="2449425"/>
            <a:ext cx="2073600" cy="56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data input from module-source</a:t>
            </a:r>
            <a:endParaRPr/>
          </a:p>
        </p:txBody>
      </p:sp>
      <p:sp>
        <p:nvSpPr>
          <p:cNvPr id="511" name="Google Shape;511;g36c88f0965d_0_0"/>
          <p:cNvSpPr txBox="1"/>
          <p:nvPr/>
        </p:nvSpPr>
        <p:spPr>
          <a:xfrm>
            <a:off x="6716775" y="2449425"/>
            <a:ext cx="2073600" cy="56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data output to module-receiver</a:t>
            </a:r>
            <a:endParaRPr/>
          </a:p>
        </p:txBody>
      </p:sp>
      <p:cxnSp>
        <p:nvCxnSpPr>
          <p:cNvPr id="512" name="Google Shape;512;g36c88f0965d_0_0"/>
          <p:cNvCxnSpPr/>
          <p:nvPr/>
        </p:nvCxnSpPr>
        <p:spPr>
          <a:xfrm>
            <a:off x="6244300" y="2798425"/>
            <a:ext cx="290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g36c88f0965d_0_0"/>
          <p:cNvCxnSpPr/>
          <p:nvPr/>
        </p:nvCxnSpPr>
        <p:spPr>
          <a:xfrm>
            <a:off x="3657550" y="3499175"/>
            <a:ext cx="290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g36c88f0965d_0_0"/>
          <p:cNvSpPr txBox="1"/>
          <p:nvPr/>
        </p:nvSpPr>
        <p:spPr>
          <a:xfrm>
            <a:off x="1469625" y="3218425"/>
            <a:ext cx="2073600" cy="56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Simulated data (mocks) from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Mockito library</a:t>
            </a:r>
            <a:endParaRPr/>
          </a:p>
        </p:txBody>
      </p:sp>
      <p:sp>
        <p:nvSpPr>
          <p:cNvPr id="515" name="Google Shape;515;g36c88f0965d_0_0"/>
          <p:cNvSpPr txBox="1"/>
          <p:nvPr/>
        </p:nvSpPr>
        <p:spPr>
          <a:xfrm>
            <a:off x="6716775" y="3218075"/>
            <a:ext cx="2073600" cy="56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output to a</a:t>
            </a:r>
            <a:r>
              <a:rPr i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ssertion mechanism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g36c88f0965d_0_0"/>
          <p:cNvCxnSpPr/>
          <p:nvPr/>
        </p:nvCxnSpPr>
        <p:spPr>
          <a:xfrm>
            <a:off x="6244300" y="3383450"/>
            <a:ext cx="290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6d254afd09_0_13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22" name="Google Shape;522;g36d254afd09_0_13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36d254afd09_0_13"/>
          <p:cNvSpPr txBox="1"/>
          <p:nvPr/>
        </p:nvSpPr>
        <p:spPr>
          <a:xfrm>
            <a:off x="1213925" y="5988425"/>
            <a:ext cx="783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structure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IDE (the developer’s view).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6d254afd09_0_13"/>
          <p:cNvSpPr txBox="1"/>
          <p:nvPr/>
        </p:nvSpPr>
        <p:spPr>
          <a:xfrm>
            <a:off x="2396200" y="909425"/>
            <a:ext cx="41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V. Testing Strategies</a:t>
            </a:r>
            <a:endParaRPr i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g36d254afd09_0_13"/>
          <p:cNvSpPr txBox="1"/>
          <p:nvPr/>
        </p:nvSpPr>
        <p:spPr>
          <a:xfrm>
            <a:off x="2516825" y="1258600"/>
            <a:ext cx="4479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 2 - The code-level  of Testing Strategies </a:t>
            </a:r>
            <a:endParaRPr i="1"/>
          </a:p>
        </p:txBody>
      </p:sp>
      <p:sp>
        <p:nvSpPr>
          <p:cNvPr id="526" name="Google Shape;526;g36d254afd09_0_13"/>
          <p:cNvSpPr txBox="1"/>
          <p:nvPr/>
        </p:nvSpPr>
        <p:spPr>
          <a:xfrm>
            <a:off x="1281150" y="1743500"/>
            <a:ext cx="7697700" cy="424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spring-petclinic/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├─ src/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│  └─ main/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│     └─ java/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│           └─ org.springframework.samples.petclinic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├─ resources/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│         └─ templates/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─ </a:t>
            </a:r>
            <a:r>
              <a:rPr b="1" lang="ru" sz="1800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test/java/</a:t>
            </a:r>
            <a:endParaRPr b="1" sz="1800"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r>
              <a:rPr lang="ru" sz="1800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ru" sz="18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└─ java/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│             └── org/springframework/samples/petclinic/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├── model/    	← Unit tests for models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│               ├── repository/   ← JPA tests for repositories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│               ├── service/  	← Unit and integration tests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│               ├── web/      	← MockMvc web tests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│</a:t>
            </a:r>
            <a:r>
              <a:rPr lang="ru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└── PetClinicApplicationTests/ 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← General tests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├─ pom.xml</a:t>
            </a:r>
            <a:endParaRPr>
              <a:solidFill>
                <a:schemeClr val="lt1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g36313b6f297_0_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36313b6f297_0_0"/>
          <p:cNvSpPr txBox="1"/>
          <p:nvPr/>
        </p:nvSpPr>
        <p:spPr>
          <a:xfrm>
            <a:off x="1138175" y="5318325"/>
            <a:ext cx="7982100" cy="8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Specification (TS) is a document that defines the core requirements of a software product — its functionality, interfaces, architecture, constraints, and acceptance criteria. It serves as the foundation for development, testing, and client-developer collaboration.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g36313b6f297_0_0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534" name="Google Shape;534;g36313b6f297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35" name="Google Shape;535;g36313b6f297_0_0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 Technical Specification </a:t>
            </a: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g36313b6f297_0_0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Lifecycle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  <p:graphicFrame>
        <p:nvGraphicFramePr>
          <p:cNvPr id="537" name="Google Shape;537;g36313b6f297_0_0"/>
          <p:cNvGraphicFramePr/>
          <p:nvPr/>
        </p:nvGraphicFramePr>
        <p:xfrm>
          <a:off x="1138125" y="246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{8DB58565-E625-4895-A74D-9AFE870932E4}</a:tableStyleId>
              </a:tblPr>
              <a:tblGrid>
                <a:gridCol w="2894550"/>
                <a:gridCol w="5087650"/>
              </a:tblGrid>
              <a:tr h="40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Section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Application Goals and Purpose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Understand why the product is being created and what problems it solves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2. </a:t>
                      </a: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Functional Requirements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the essential features of the application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3. </a:t>
                      </a: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Structure and Entities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Clarify what information is stored and how it is structured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</a:tr>
              <a:tr h="36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4. </a:t>
                      </a: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Roles and Access Rights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the security and permission model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</a:tr>
              <a:tr h="65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Implementation Constraints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Specify the required technologies, environment, and integration boundaries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" marB="9525" marR="9525" marL="9525"/>
                </a:tc>
              </a:tr>
            </a:tbl>
          </a:graphicData>
        </a:graphic>
      </p:graphicFrame>
      <p:sp>
        <p:nvSpPr>
          <p:cNvPr id="538" name="Google Shape;538;g36313b6f297_0_0"/>
          <p:cNvSpPr txBox="1"/>
          <p:nvPr/>
        </p:nvSpPr>
        <p:spPr>
          <a:xfrm>
            <a:off x="2313725" y="1864150"/>
            <a:ext cx="46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Essential Sections of the Technical Specification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g363191b4715_0_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363191b4715_0_0"/>
          <p:cNvSpPr txBox="1"/>
          <p:nvPr/>
        </p:nvSpPr>
        <p:spPr>
          <a:xfrm>
            <a:off x="1084125" y="1562900"/>
            <a:ext cx="7982100" cy="48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this stage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 application is developed as a system of source files.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Developers create entities, repositories, services, and controllers.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logic is implemented, and request mappings are configured.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interactions are defined.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the same time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unit and layer tests are written to verify components in isolation.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Unit tests are created for services and controllers.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Mocks are used to isolate the test logic.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development runs in parallel: each feature is accompanied by tests verifying its behavior in isolation.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Bugs are detected early and fixed iteratively.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for a new project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not written from scratch, but assembled using Spring Initializr or well-established building blocks.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skeleton may include: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packages (controller, service, repository, etc.).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 test structure: src/test/java.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Default test dependencies: JUnit, Mockito, Spring Test.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application is launched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this stage — before the build — from the development environment (IDE) or via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mvn spring-boot:run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g363191b4715_0_0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546" name="Google Shape;546;g363191b4715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47" name="Google Shape;547;g363191b4715_0_0"/>
          <p:cNvSpPr txBox="1"/>
          <p:nvPr/>
        </p:nvSpPr>
        <p:spPr>
          <a:xfrm>
            <a:off x="2883925" y="1217150"/>
            <a:ext cx="3849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II. Development &amp; Local Testing </a:t>
            </a: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g363191b4715_0_0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Lifecycle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g363191b4715_0_32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363191b4715_0_32"/>
          <p:cNvSpPr txBox="1"/>
          <p:nvPr/>
        </p:nvSpPr>
        <p:spPr>
          <a:xfrm>
            <a:off x="1138950" y="2097475"/>
            <a:ext cx="7982100" cy="36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стадии Build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вся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система файлов исходного кода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собирается  в один исполняемый JAR-файл (или WAR)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Сборка происходит по команде Maven:·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mvn clean install;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Состав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JAR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.class-файлы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ресурсы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зависимости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META-INF, манифест, bootloader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Исполняемый файл размещается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папке target/ (например, target/petclinic.jar)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JAR-файл является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самодостаточным исполняемым артефактом, переносимым и запускаемым как единое целое.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Исполняемый файл  запускает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приложение вне среды разработки IDE и пригодный для переноса, тестирования в других средах и деплоя.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g363191b4715_0_32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556" name="Google Shape;556;g363191b4715_0_32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7" name="Google Shape;557;g363191b4715_0_32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III. Build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g363191b4715_0_32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Lifecycle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  <p:sp>
        <p:nvSpPr>
          <p:cNvPr id="559" name="Google Shape;559;g363191b4715_0_32"/>
          <p:cNvSpPr txBox="1"/>
          <p:nvPr/>
        </p:nvSpPr>
        <p:spPr>
          <a:xfrm>
            <a:off x="2560550" y="1708463"/>
            <a:ext cx="36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it works in practice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g363191b4715_0_42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363191b4715_0_42"/>
          <p:cNvSpPr txBox="1"/>
          <p:nvPr/>
        </p:nvSpPr>
        <p:spPr>
          <a:xfrm>
            <a:off x="1138950" y="1831300"/>
            <a:ext cx="7982100" cy="46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Стадия Application Startup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в Spring PetClinic представляет собой момент запуска собранного приложения, в ходе которого происходит автоматическая инициализация всех компонентов, подключение к базе данных и активация встроенного веб-сервера.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Благодаря Spring Boot, эта стадия требует минимальной ручной настройки и выполняется по принципу "convention over configuration".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Запуск JAR-файла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происходит по команде: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java -jar spring-petclinic.jar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Внутренние процессы 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после запуска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Вызывается SpringApplication.run(...)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Инициализируется Spring Boot ApplicationContext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Сканируются компоненты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Настраиваются зависимости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Запускается встроенный Tomcat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Подключается БД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После успешного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запуска и инициализации выводится сообщение: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Started PetClinicApplication in X seconds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Пользователь может открыть браузер и перейти на: </a:t>
            </a:r>
            <a:r>
              <a:rPr lang="ru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http://localhost:8080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 результате, приложение готово принимать HTTP-запросы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g363191b4715_0_42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567" name="Google Shape;567;g363191b4715_0_42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68" name="Google Shape;568;g363191b4715_0_42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IV. Application Startup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g363191b4715_0_42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Lifecycle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  <p:sp>
        <p:nvSpPr>
          <p:cNvPr id="570" name="Google Shape;570;g363191b4715_0_42"/>
          <p:cNvSpPr txBox="1"/>
          <p:nvPr/>
        </p:nvSpPr>
        <p:spPr>
          <a:xfrm>
            <a:off x="2560550" y="1538750"/>
            <a:ext cx="36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it works in practice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6a78ca2094_0_0"/>
          <p:cNvSpPr txBox="1"/>
          <p:nvPr/>
        </p:nvSpPr>
        <p:spPr>
          <a:xfrm>
            <a:off x="2763300" y="2511100"/>
            <a:ext cx="2883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образец чистый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36a78ca2094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77" name="Google Shape;577;g36a78ca2094_0_0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3d147940d8_0_14"/>
          <p:cNvSpPr txBox="1"/>
          <p:nvPr/>
        </p:nvSpPr>
        <p:spPr>
          <a:xfrm>
            <a:off x="1481700" y="1174750"/>
            <a:ext cx="2751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Spring Petclinic</a:t>
            </a:r>
            <a:endParaRPr b="0" i="0" sz="2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3" name="Google Shape;583;g33d147940d8_0_14" title="slide0-skrinshot-proba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2963" y="3393550"/>
            <a:ext cx="4452524" cy="26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33d147940d8_0_14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" title="slide0-skrinshot-proba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4400" y="2812225"/>
            <a:ext cx="5880149" cy="35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3" name="Google Shape;103;p4">
            <a:hlinkClick r:id="rId5"/>
          </p:cNvPr>
          <p:cNvSpPr/>
          <p:nvPr/>
        </p:nvSpPr>
        <p:spPr>
          <a:xfrm>
            <a:off x="2478200" y="2061550"/>
            <a:ext cx="3411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u="sng">
                <a:solidFill>
                  <a:schemeClr val="dk1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 to view the live demo</a:t>
            </a:r>
            <a:endParaRPr sz="1700" u="sng">
              <a:solidFill>
                <a:schemeClr val="dk1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2094400" y="899150"/>
            <a:ext cx="4759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I. Introduction &amp; Goals — Part 2 (Links &amp; Demo)</a:t>
            </a:r>
            <a:endParaRPr b="1" sz="19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1579025" y="1310875"/>
            <a:ext cx="2259000" cy="33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>
            <a:hlinkClick r:id="rId7"/>
          </p:cNvPr>
          <p:cNvSpPr/>
          <p:nvPr/>
        </p:nvSpPr>
        <p:spPr>
          <a:xfrm>
            <a:off x="2478200" y="1480350"/>
            <a:ext cx="39915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 u="sng">
                <a:solidFill>
                  <a:schemeClr val="dk1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Click here to copy the Pet Clinic link</a:t>
            </a:r>
            <a:endParaRPr/>
          </a:p>
        </p:txBody>
      </p:sp>
      <p:sp>
        <p:nvSpPr>
          <p:cNvPr id="107" name="Google Shape;107;p4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a5b8046c9_0_0"/>
          <p:cNvSpPr txBox="1"/>
          <p:nvPr/>
        </p:nvSpPr>
        <p:spPr>
          <a:xfrm>
            <a:off x="2210350" y="1217150"/>
            <a:ext cx="4912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Modern Spring Boot Technology Stacks </a:t>
            </a:r>
            <a:endParaRPr/>
          </a:p>
        </p:txBody>
      </p:sp>
      <p:sp>
        <p:nvSpPr>
          <p:cNvPr id="113" name="Google Shape;113;g36a5b8046c9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4" name="Google Shape;114;g36a5b8046c9_0_0">
            <a:hlinkClick action="ppaction://hlinksldjump" r:id="rId4"/>
          </p:cNvPr>
          <p:cNvSpPr/>
          <p:nvPr/>
        </p:nvSpPr>
        <p:spPr>
          <a:xfrm>
            <a:off x="2305550" y="2521725"/>
            <a:ext cx="1945200" cy="100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 Overview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Slide 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36a5b8046c9_0_0">
            <a:hlinkClick action="ppaction://hlinksldjump" r:id="rId5"/>
          </p:cNvPr>
          <p:cNvSpPr/>
          <p:nvPr/>
        </p:nvSpPr>
        <p:spPr>
          <a:xfrm>
            <a:off x="5629310" y="2521725"/>
            <a:ext cx="1945200" cy="100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Substack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Slide 14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g36a5b8046c9_0_0" title="Welcom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6a5b8046c9_0_0"/>
          <p:cNvSpPr txBox="1"/>
          <p:nvPr>
            <p:ph idx="4294967295" type="sldNum"/>
          </p:nvPr>
        </p:nvSpPr>
        <p:spPr>
          <a:xfrm>
            <a:off x="8962935" y="7047900"/>
            <a:ext cx="935700" cy="584400"/>
          </a:xfrm>
          <a:prstGeom prst="rect">
            <a:avLst/>
          </a:prstGeom>
        </p:spPr>
        <p:txBody>
          <a:bodyPr anchorCtr="0" anchor="ctr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8" name="Google Shape;118;g36a5b8046c9_0_0"/>
          <p:cNvSpPr txBox="1"/>
          <p:nvPr/>
        </p:nvSpPr>
        <p:spPr>
          <a:xfrm>
            <a:off x="1240050" y="4561650"/>
            <a:ext cx="7779900" cy="1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section aims to present the technologies applied and clarify their respective roles within the context of the PetClinic application.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Core Stack includes the fundamental technologies and libraries on which the PetClinic application is built.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Substack consists of additional tools and debugging utilities. These components are not essential for launching or building the application architecture and can be disabled without affecting its core functionality.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36a5b8046c9_0_0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36a3f435c08_0_11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6a3f435c08_0_11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</a:t>
            </a: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Core Technology Stack</a:t>
            </a: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26" name="Google Shape;126;g36a3f435c08_0_11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127" name="Google Shape;127;g36a3f435c08_0_11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8" name="Google Shape;128;g36a3f435c08_0_11">
            <a:hlinkClick action="ppaction://hlinksldjump" r:id="rId5"/>
          </p:cNvPr>
          <p:cNvSpPr/>
          <p:nvPr/>
        </p:nvSpPr>
        <p:spPr>
          <a:xfrm>
            <a:off x="2609825" y="1688750"/>
            <a:ext cx="46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17 LTS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Language and Platform (Slide 7 )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36a3f435c08_0_11">
            <a:hlinkClick action="ppaction://hlinksldjump" r:id="rId6"/>
          </p:cNvPr>
          <p:cNvSpPr/>
          <p:nvPr/>
        </p:nvSpPr>
        <p:spPr>
          <a:xfrm>
            <a:off x="2609825" y="2246875"/>
            <a:ext cx="46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Maven 3.9.6 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Build and Dependency (Slide 8)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36a3f435c08_0_11">
            <a:hlinkClick action="ppaction://hlinksldjump" r:id="rId7"/>
          </p:cNvPr>
          <p:cNvSpPr/>
          <p:nvPr/>
        </p:nvSpPr>
        <p:spPr>
          <a:xfrm>
            <a:off x="2609825" y="2805000"/>
            <a:ext cx="46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Framework 6.1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— The Core Framework (Slide 9)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36a3f435c08_0_11">
            <a:hlinkClick action="ppaction://hlinksldjump" r:id="rId8"/>
          </p:cNvPr>
          <p:cNvSpPr/>
          <p:nvPr/>
        </p:nvSpPr>
        <p:spPr>
          <a:xfrm>
            <a:off x="2609825" y="3363125"/>
            <a:ext cx="46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Boot 3.3.1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— Process Automation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(Slide 10)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36a3f435c08_0_11">
            <a:hlinkClick action="ppaction://hlinksldjump" r:id="rId9"/>
          </p:cNvPr>
          <p:cNvSpPr/>
          <p:nvPr/>
        </p:nvSpPr>
        <p:spPr>
          <a:xfrm>
            <a:off x="2609825" y="4593475"/>
            <a:ext cx="46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Thymeleaf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 Visualization (HTML Templates) (Slide 12)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36a3f435c08_0_11">
            <a:hlinkClick action="ppaction://hlinksldjump" r:id="rId10"/>
          </p:cNvPr>
          <p:cNvSpPr/>
          <p:nvPr/>
        </p:nvSpPr>
        <p:spPr>
          <a:xfrm>
            <a:off x="2609825" y="3978300"/>
            <a:ext cx="4649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 Endpoints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Communication Interface (Slide 11)</a:t>
            </a:r>
            <a:r>
              <a:rPr b="1" lang="ru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/>
          </a:p>
        </p:txBody>
      </p:sp>
      <p:sp>
        <p:nvSpPr>
          <p:cNvPr id="134" name="Google Shape;134;g36a3f435c08_0_11">
            <a:hlinkClick action="ppaction://hlinksldjump" r:id="rId11"/>
          </p:cNvPr>
          <p:cNvSpPr/>
          <p:nvPr/>
        </p:nvSpPr>
        <p:spPr>
          <a:xfrm>
            <a:off x="2609825" y="5208650"/>
            <a:ext cx="4649400" cy="369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H2</a:t>
            </a:r>
            <a:r>
              <a:rPr lang="ru">
                <a:solidFill>
                  <a:schemeClr val="dk1"/>
                </a:solidFill>
                <a:highlight>
                  <a:srgbClr val="F3F3F3"/>
                </a:highlight>
                <a:latin typeface="Roboto"/>
                <a:ea typeface="Roboto"/>
                <a:cs typeface="Roboto"/>
                <a:sym typeface="Roboto"/>
              </a:rPr>
              <a:t> – the default database used (Slide 13)</a:t>
            </a:r>
            <a:endParaRPr>
              <a:highlight>
                <a:srgbClr val="F3F3F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36a3f435c08_0_11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362e00495ec_0_8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62e00495ec_0_8"/>
          <p:cNvSpPr txBox="1"/>
          <p:nvPr/>
        </p:nvSpPr>
        <p:spPr>
          <a:xfrm>
            <a:off x="1532450" y="2204075"/>
            <a:ext cx="7325100" cy="40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17 LTS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 core language of the Spring ecosystem. It supports modern language features and ensures long-term stability.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not part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application code itself and does not reside inside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spring-petclinic/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project directory.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performed manually and is recommended from the official Oracle site: </a:t>
            </a:r>
            <a:r>
              <a:rPr lang="ru">
                <a:solidFill>
                  <a:srgbClr val="18803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https://jdk.java.net/17/</a:t>
            </a:r>
            <a:endParaRPr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Once installed,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is placed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 system directory. For Windows, the typical path is: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C:\Program Files\Java\jdk-17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check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installed version, run the following command in the terminal: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java -version</a:t>
            </a:r>
            <a:endParaRPr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unpacked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Oracle distribution typically takes up ~300–350 MB of disk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Function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Java serves as the runtime platform for the entire application: it compiles the code and executes all classes in Spring Framework and Spring Boot.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Compatibility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Java 17 LTS works seamlessly with Maven, Gradle, and IntelliJ IDEA, and is required for Spring Boot 3.x and Spring Framework 6.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362e00495ec_0_8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143" name="Google Shape;143;g362e00495ec_0_8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g362e00495ec_0_8"/>
          <p:cNvSpPr txBox="1"/>
          <p:nvPr/>
        </p:nvSpPr>
        <p:spPr>
          <a:xfrm>
            <a:off x="3211750" y="1610775"/>
            <a:ext cx="3300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1 - </a:t>
            </a:r>
            <a:r>
              <a:rPr b="1" i="1"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17 LTS</a:t>
            </a:r>
            <a:r>
              <a:rPr b="1" i="1" lang="ru" sz="1700">
                <a:latin typeface="Roboto"/>
                <a:ea typeface="Roboto"/>
                <a:cs typeface="Roboto"/>
                <a:sym typeface="Roboto"/>
              </a:rPr>
              <a:t> </a:t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362e00495ec_0_8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Core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46" name="Google Shape;146;g362e00495ec_0_8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36d7d5aaa31_0_0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6d7d5aaa31_0_0"/>
          <p:cNvSpPr txBox="1"/>
          <p:nvPr/>
        </p:nvSpPr>
        <p:spPr>
          <a:xfrm>
            <a:off x="1532450" y="2204075"/>
            <a:ext cx="7325100" cy="40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Maven 3.9.6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Build and Dependency Management System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not part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application code itself and does not reside inside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spring-petclinic/ projec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directory.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Maven is installed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manually from the official Apache website: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>
                <a:solidFill>
                  <a:srgbClr val="18803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https://maven.apache.org/download.cgi</a:t>
            </a:r>
            <a:endParaRPr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installation folder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be arbitrary. For example:                                                 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C:\Program Files\Apache\Maven\apache-maven-3.9.6\</a:t>
            </a:r>
            <a:endParaRPr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unpacked Maven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folder occupies approximately 10–15 MB.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downloaded project dependencies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stored in: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C:\Users\&lt;user&gt;\.m2\repository\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(This directory is called the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local Maven repository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local repository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may consume anywhere from 100 MB to several GB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check the installed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version, run the following command in the terminal: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 mvn -v</a:t>
            </a:r>
            <a:endParaRPr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Maven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Primary Functions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— 1. A build and dependency management system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2.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It invokes Java to compile and run the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Maven → invokes Java → Java compiles and launches the application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36d7d5aaa31_0_0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154" name="Google Shape;154;g36d7d5aaa31_0_0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g36d7d5aaa31_0_0"/>
          <p:cNvSpPr txBox="1"/>
          <p:nvPr/>
        </p:nvSpPr>
        <p:spPr>
          <a:xfrm>
            <a:off x="3211750" y="1610775"/>
            <a:ext cx="3300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2</a:t>
            </a: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i="1"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Maven 3.9.6 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36d7d5aaa31_0_0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Core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57" name="Google Shape;157;g36d7d5aaa31_0_0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362eda70a71_0_1" title="Welco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175" y="778025"/>
            <a:ext cx="1027174" cy="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62eda70a71_0_1"/>
          <p:cNvSpPr txBox="1"/>
          <p:nvPr/>
        </p:nvSpPr>
        <p:spPr>
          <a:xfrm>
            <a:off x="1381650" y="2017650"/>
            <a:ext cx="7476000" cy="42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Framework 6.1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framework (set of libraries) for building Java applications. It can be added to a project as a dependency.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not part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application code itself and does not reside inside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spring-petclinic/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directory.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is not installed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manually. Spring Framework is automatically included in the project via Maven. It is added to the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a dependency, and Maven automatically downloads all required modules from the central repository and saves them in the local repository.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check the installed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version - the version can be found in the parent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pom.xml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tags.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resides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local repository folder </a:t>
            </a:r>
            <a:r>
              <a:rPr lang="ru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C:\Users\&lt;user&gt;\.m2\repository\org\springframework\ </a:t>
            </a:r>
            <a:endParaRPr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entire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Framework 6.1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typically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occupies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~15–25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MB in the local repository.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Framework 6.1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Primary Functions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— 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the foundation on which all Spring-based applications are built. </a:t>
            </a: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provides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1. DI/IoC container (dependency injection and management); 2. Application context; 3. Bean lifecycle management; 4. Core infrastructure for Spring Boot.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Framework 6.1 is a mandatory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base for applications built with Spring Boot 3.x.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362eda70a71_0_1"/>
          <p:cNvSpPr txBox="1"/>
          <p:nvPr/>
        </p:nvSpPr>
        <p:spPr>
          <a:xfrm>
            <a:off x="0" y="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200">
                <a:solidFill>
                  <a:schemeClr val="dk2"/>
                </a:solidFill>
              </a:rPr>
              <a:t>‹#›</a:t>
            </a:fld>
            <a:endParaRPr/>
          </a:p>
        </p:txBody>
      </p:sp>
      <p:sp>
        <p:nvSpPr>
          <p:cNvPr id="165" name="Google Shape;165;g362eda70a71_0_1"/>
          <p:cNvSpPr txBox="1"/>
          <p:nvPr>
            <p:ph idx="12" type="sldNum"/>
          </p:nvPr>
        </p:nvSpPr>
        <p:spPr>
          <a:xfrm>
            <a:off x="9601116" y="7047898"/>
            <a:ext cx="615600" cy="584400"/>
          </a:xfrm>
          <a:prstGeom prst="rect">
            <a:avLst/>
          </a:prstGeom>
        </p:spPr>
        <p:txBody>
          <a:bodyPr anchorCtr="0" anchor="t" bIns="113600" lIns="113600" spcFirstLastPara="1" rIns="113600" wrap="square" tIns="1136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6" name="Google Shape;166;g362eda70a71_0_1"/>
          <p:cNvSpPr txBox="1"/>
          <p:nvPr/>
        </p:nvSpPr>
        <p:spPr>
          <a:xfrm>
            <a:off x="3211750" y="1610775"/>
            <a:ext cx="3521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7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3 - </a:t>
            </a:r>
            <a:r>
              <a:rPr b="1" i="1"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Spring Framework 6.1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362eda70a71_0_1"/>
          <p:cNvSpPr txBox="1"/>
          <p:nvPr/>
        </p:nvSpPr>
        <p:spPr>
          <a:xfrm>
            <a:off x="3259025" y="1217150"/>
            <a:ext cx="3000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Roboto"/>
                <a:ea typeface="Roboto"/>
                <a:cs typeface="Roboto"/>
                <a:sym typeface="Roboto"/>
              </a:rPr>
              <a:t>II. Core Technology Stack </a:t>
            </a:r>
            <a:r>
              <a:rPr b="1"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168" name="Google Shape;168;g362eda70a71_0_1"/>
          <p:cNvSpPr txBox="1"/>
          <p:nvPr/>
        </p:nvSpPr>
        <p:spPr>
          <a:xfrm>
            <a:off x="3103250" y="847850"/>
            <a:ext cx="25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Internal Structure</a:t>
            </a:r>
            <a:r>
              <a:rPr b="1" lang="ru" sz="1600">
                <a:solidFill>
                  <a:schemeClr val="dk1"/>
                </a:solidFill>
                <a:highlight>
                  <a:srgbClr val="FF0000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tClini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