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0"/>
  </p:notesMasterIdLst>
  <p:sldIdLst>
    <p:sldId id="256" r:id="rId2"/>
    <p:sldId id="329" r:id="rId3"/>
    <p:sldId id="258" r:id="rId4"/>
    <p:sldId id="263" r:id="rId5"/>
    <p:sldId id="316" r:id="rId6"/>
    <p:sldId id="260" r:id="rId7"/>
    <p:sldId id="261" r:id="rId8"/>
    <p:sldId id="328" r:id="rId9"/>
  </p:sldIdLst>
  <p:sldSz cx="9144000" cy="5143500" type="screen16x9"/>
  <p:notesSz cx="6858000" cy="9144000"/>
  <p:embeddedFontLst>
    <p:embeddedFont>
      <p:font typeface="Crimson Text" panose="020B0604020202020204" charset="0"/>
      <p:regular r:id="rId11"/>
      <p:bold r:id="rId12"/>
      <p:italic r:id="rId13"/>
      <p:boldItalic r:id="rId14"/>
    </p:embeddedFont>
    <p:embeddedFont>
      <p:font typeface="Merriweather Light" panose="00000400000000000000" pitchFamily="2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  <p:embeddedFont>
      <p:font typeface="Vidaloka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704">
          <p15:clr>
            <a:srgbClr val="9AA0A6"/>
          </p15:clr>
        </p15:guide>
        <p15:guide id="2" pos="4392">
          <p15:clr>
            <a:srgbClr val="9AA0A6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F14FDC-98E3-4251-9F1F-F436A2BD2F66}">
  <a:tblStyle styleId="{5CF14FDC-98E3-4251-9F1F-F436A2BD2F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8" y="62"/>
      </p:cViewPr>
      <p:guideLst>
        <p:guide pos="3704"/>
        <p:guide pos="4392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cc7554a049_0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cc7554a049_0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083f33e91c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g1083f33e91c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859325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859325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903925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903925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859325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859325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903925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903975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798575" y="141791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4753975" y="1403976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798625" y="317677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4753975" y="316283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1" r:id="rId5"/>
    <p:sldLayoutId id="2147483662" r:id="rId6"/>
    <p:sldLayoutId id="2147483663" r:id="rId7"/>
    <p:sldLayoutId id="2147483691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655718" y="1248300"/>
            <a:ext cx="7832563" cy="1630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O</a:t>
            </a:r>
            <a:r>
              <a:rPr lang="en-US" sz="4800" dirty="0"/>
              <a:t>n</a:t>
            </a:r>
            <a:r>
              <a:rPr lang="en" sz="4800" dirty="0"/>
              <a:t>tology for music analysis</a:t>
            </a:r>
            <a:br>
              <a:rPr lang="en" sz="4800" dirty="0"/>
            </a:br>
            <a:r>
              <a:rPr lang="en" sz="2800" dirty="0"/>
              <a:t>Semantic Web</a:t>
            </a:r>
            <a:endParaRPr sz="48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21444" y="4515338"/>
            <a:ext cx="244625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Ghi</a:t>
            </a:r>
            <a:r>
              <a:rPr lang="ro-RO" sz="1100">
                <a:solidFill>
                  <a:schemeClr val="dk1"/>
                </a:solidFill>
              </a:rPr>
              <a:t>ț</a:t>
            </a:r>
            <a:r>
              <a:rPr lang="en" sz="1100">
                <a:solidFill>
                  <a:schemeClr val="dk1"/>
                </a:solidFill>
              </a:rPr>
              <a:t>eanu </a:t>
            </a:r>
            <a:r>
              <a:rPr lang="en" sz="1100" dirty="0">
                <a:solidFill>
                  <a:schemeClr val="dk1"/>
                </a:solidFill>
              </a:rPr>
              <a:t>Andrei-Daniel, ISI</a:t>
            </a:r>
            <a:endParaRPr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109D2A2F-B486-D01F-4877-D67513CD1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7500" y="1433050"/>
            <a:ext cx="2617394" cy="357000"/>
          </a:xfrm>
        </p:spPr>
        <p:txBody>
          <a:bodyPr/>
          <a:lstStyle/>
          <a:p>
            <a:r>
              <a:rPr lang="en-US" dirty="0"/>
              <a:t>Music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9025F29-F4E0-734E-D23A-2326151D83C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247500" y="2050256"/>
            <a:ext cx="5160300" cy="2493794"/>
          </a:xfrm>
        </p:spPr>
        <p:txBody>
          <a:bodyPr/>
          <a:lstStyle/>
          <a:p>
            <a:r>
              <a:rPr lang="en-US" dirty="0"/>
              <a:t>Create a music ontology with concepts useful for music score analysis</a:t>
            </a:r>
          </a:p>
          <a:p>
            <a:r>
              <a:rPr lang="en-US" dirty="0"/>
              <a:t>Ability to observe relationships from which compositional rules can be deduced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37FCF-53AF-2E9C-96CC-F56C6037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goal</a:t>
            </a:r>
          </a:p>
        </p:txBody>
      </p:sp>
    </p:spTree>
    <p:extLst>
      <p:ext uri="{BB962C8B-B14F-4D97-AF65-F5344CB8AC3E}">
        <p14:creationId xmlns:p14="http://schemas.microsoft.com/office/powerpoint/2010/main" val="22540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95" name="Google Shape;495;p61"/>
          <p:cNvSpPr txBox="1">
            <a:spLocks noGrp="1"/>
          </p:cNvSpPr>
          <p:nvPr>
            <p:ph type="subTitle" idx="3"/>
          </p:nvPr>
        </p:nvSpPr>
        <p:spPr>
          <a:xfrm>
            <a:off x="1903925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96" name="Google Shape;496;p61"/>
          <p:cNvSpPr txBox="1">
            <a:spLocks noGrp="1"/>
          </p:cNvSpPr>
          <p:nvPr>
            <p:ph type="subTitle" idx="1"/>
          </p:nvPr>
        </p:nvSpPr>
        <p:spPr>
          <a:xfrm>
            <a:off x="5859325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497" name="Google Shape;497;p61"/>
          <p:cNvSpPr txBox="1">
            <a:spLocks noGrp="1"/>
          </p:cNvSpPr>
          <p:nvPr>
            <p:ph type="subTitle" idx="2"/>
          </p:nvPr>
        </p:nvSpPr>
        <p:spPr>
          <a:xfrm>
            <a:off x="5859325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 vs Feature Extraction</a:t>
            </a:r>
            <a:endParaRPr dirty="0"/>
          </a:p>
        </p:txBody>
      </p:sp>
      <p:sp>
        <p:nvSpPr>
          <p:cNvPr id="498" name="Google Shape;498;p61"/>
          <p:cNvSpPr txBox="1">
            <a:spLocks noGrp="1"/>
          </p:cNvSpPr>
          <p:nvPr>
            <p:ph type="subTitle" idx="4"/>
          </p:nvPr>
        </p:nvSpPr>
        <p:spPr>
          <a:xfrm>
            <a:off x="1903925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Music Ontology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sp>
        <p:nvSpPr>
          <p:cNvPr id="501" name="Google Shape;501;p61"/>
          <p:cNvSpPr txBox="1">
            <a:spLocks noGrp="1"/>
          </p:cNvSpPr>
          <p:nvPr>
            <p:ph type="subTitle" idx="7"/>
          </p:nvPr>
        </p:nvSpPr>
        <p:spPr>
          <a:xfrm>
            <a:off x="4030525" y="320619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steps</a:t>
            </a:r>
            <a:endParaRPr dirty="0"/>
          </a:p>
        </p:txBody>
      </p:sp>
      <p:sp>
        <p:nvSpPr>
          <p:cNvPr id="502" name="Google Shape;502;p61"/>
          <p:cNvSpPr txBox="1">
            <a:spLocks noGrp="1"/>
          </p:cNvSpPr>
          <p:nvPr>
            <p:ph type="subTitle" idx="8"/>
          </p:nvPr>
        </p:nvSpPr>
        <p:spPr>
          <a:xfrm>
            <a:off x="4030525" y="3667598"/>
            <a:ext cx="255215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MusicXML files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FEMs</a:t>
            </a:r>
            <a:endParaRPr dirty="0"/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xfrm>
            <a:off x="798575" y="141791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4" name="Google Shape;504;p61"/>
          <p:cNvSpPr txBox="1">
            <a:spLocks noGrp="1"/>
          </p:cNvSpPr>
          <p:nvPr>
            <p:ph type="title" idx="13"/>
          </p:nvPr>
        </p:nvSpPr>
        <p:spPr>
          <a:xfrm>
            <a:off x="4753975" y="1403976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5" name="Google Shape;505;p61"/>
          <p:cNvSpPr txBox="1">
            <a:spLocks noGrp="1"/>
          </p:cNvSpPr>
          <p:nvPr>
            <p:ph type="title" idx="14"/>
          </p:nvPr>
        </p:nvSpPr>
        <p:spPr>
          <a:xfrm>
            <a:off x="2902028" y="320619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>
            <a:spLocks noGrp="1"/>
          </p:cNvSpPr>
          <p:nvPr>
            <p:ph type="subTitle" idx="1"/>
          </p:nvPr>
        </p:nvSpPr>
        <p:spPr>
          <a:xfrm>
            <a:off x="2250281" y="1639137"/>
            <a:ext cx="4643437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Model for structured music-related data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Built on RDF</a:t>
            </a:r>
            <a:endParaRPr dirty="0">
              <a:solidFill>
                <a:schemeClr val="dk1"/>
              </a:solidFill>
            </a:endParaRPr>
          </a:p>
          <a:p>
            <a:endParaRPr lang="en-US" dirty="0"/>
          </a:p>
          <a:p>
            <a:pPr lvl="0" indent="-317500"/>
            <a:r>
              <a:rPr lang="en-US" dirty="0"/>
              <a:t>Integrating music-related data across multiple sources</a:t>
            </a:r>
          </a:p>
          <a:p>
            <a:pPr lvl="0" indent="-317500"/>
            <a:endParaRPr lang="en-US" dirty="0"/>
          </a:p>
          <a:p>
            <a:pPr lvl="0" indent="-317500"/>
            <a:r>
              <a:rPr lang="en-US" dirty="0"/>
              <a:t>Can express a wide range of music-related information</a:t>
            </a:r>
          </a:p>
          <a:p>
            <a:pPr marL="139700" lvl="0" indent="0"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0" y="423594"/>
            <a:ext cx="396478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Music Ontology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119"/>
          <p:cNvSpPr txBox="1">
            <a:spLocks noGrp="1"/>
          </p:cNvSpPr>
          <p:nvPr>
            <p:ph type="subTitle" idx="1"/>
          </p:nvPr>
        </p:nvSpPr>
        <p:spPr>
          <a:xfrm>
            <a:off x="713225" y="1382087"/>
            <a:ext cx="5787588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92929"/>
                </a:solidFill>
                <a:effectLst/>
                <a:latin typeface="Source Sans Pro" panose="020B0503030403020204" pitchFamily="34" charset="0"/>
              </a:rPr>
              <a:t>"A particular arrangement of the Trout Quintet by Franz Schubert was interpreted in this performance.“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292929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92929"/>
                </a:solidFill>
                <a:effectLst/>
                <a:latin typeface="Source Sans Pro" panose="020B0503030403020204" pitchFamily="34" charset="0"/>
              </a:rPr>
              <a:t>"This work was performed ten times, but only two of these performances were recorded.“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292929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92929"/>
                </a:solidFill>
                <a:effectLst/>
                <a:latin typeface="Source Sans Pro" panose="020B0503030403020204" pitchFamily="34" charset="0"/>
              </a:rPr>
              <a:t>"During this gig, the band played ten songs. During the last one (a cover of "Eight days a week"), the drummer from the support band joined to play with them."</a:t>
            </a:r>
          </a:p>
        </p:txBody>
      </p:sp>
      <p:sp>
        <p:nvSpPr>
          <p:cNvPr id="1531" name="Google Shape;1531;p1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3"/>
          <p:cNvSpPr txBox="1">
            <a:spLocks noGrp="1"/>
          </p:cNvSpPr>
          <p:nvPr>
            <p:ph type="title"/>
          </p:nvPr>
        </p:nvSpPr>
        <p:spPr>
          <a:xfrm>
            <a:off x="1842900" y="600833"/>
            <a:ext cx="5458200" cy="1299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Datasets</a:t>
            </a:r>
            <a:br>
              <a:rPr lang="en" sz="2400" dirty="0"/>
            </a:br>
            <a:r>
              <a:rPr lang="en" sz="2400" dirty="0"/>
              <a:t> vs</a:t>
            </a:r>
            <a:br>
              <a:rPr lang="en" sz="2400" dirty="0"/>
            </a:br>
            <a:r>
              <a:rPr lang="en" sz="2400" dirty="0"/>
              <a:t> Feature Extraction</a:t>
            </a:r>
            <a:endParaRPr sz="2400" dirty="0"/>
          </a:p>
        </p:txBody>
      </p:sp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414338" y="2014538"/>
            <a:ext cx="8515350" cy="2671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No dataset found that contains elements of interest for musical analysis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It consists mostly in tracks and song details (year, album, genre, etc.)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Feature Extraction Methods can be used to relevant information (</a:t>
            </a:r>
            <a:r>
              <a:rPr lang="en-US" sz="1400" i="1" dirty="0"/>
              <a:t>music21</a:t>
            </a:r>
            <a:r>
              <a:rPr lang="en-US" sz="1400" dirty="0"/>
              <a:t> package)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699900" y="921026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steps</a:t>
            </a:r>
            <a:endParaRPr dirty="0"/>
          </a:p>
        </p:txBody>
      </p:sp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699900" y="1897437"/>
            <a:ext cx="6715313" cy="1827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Obtain songs in MusicXML format from different categories (voice and 1-3 instruments, voice and more than 3 instruments, only instrumental tracks; source: Musicalion)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Test FEMs to obtain features from music files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Define concepts in the ontology depending on the extracted features</a:t>
            </a:r>
            <a:endParaRPr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131"/>
          <p:cNvSpPr txBox="1">
            <a:spLocks noGrp="1"/>
          </p:cNvSpPr>
          <p:nvPr>
            <p:ph type="title"/>
          </p:nvPr>
        </p:nvSpPr>
        <p:spPr>
          <a:xfrm>
            <a:off x="1617484" y="1929869"/>
            <a:ext cx="5909031" cy="920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your attention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F1E2"/>
      </a:lt1>
      <a:dk2>
        <a:srgbClr val="000000"/>
      </a:dk2>
      <a:lt2>
        <a:srgbClr val="E3F1E2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262</Words>
  <Application>Microsoft Office PowerPoint</Application>
  <PresentationFormat>On-screen Show (16:9)</PresentationFormat>
  <Paragraphs>42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Montserrat</vt:lpstr>
      <vt:lpstr>Source Sans Pro</vt:lpstr>
      <vt:lpstr>Crimson Text</vt:lpstr>
      <vt:lpstr>Arial</vt:lpstr>
      <vt:lpstr>Merriweather Light</vt:lpstr>
      <vt:lpstr>Vidaloka</vt:lpstr>
      <vt:lpstr>Minimalist Business Slides XL by Slidesgo</vt:lpstr>
      <vt:lpstr>Ontology for music analysis Semantic Web</vt:lpstr>
      <vt:lpstr>Main goal</vt:lpstr>
      <vt:lpstr>Table of contents</vt:lpstr>
      <vt:lpstr>Music Ontology</vt:lpstr>
      <vt:lpstr>Examples</vt:lpstr>
      <vt:lpstr>Datasets  vs  Feature Extraction</vt:lpstr>
      <vt:lpstr>Future steps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for music analysis Semantic Web</dc:title>
  <cp:lastModifiedBy>Andrei Ghiteanu</cp:lastModifiedBy>
  <cp:revision>12</cp:revision>
  <dcterms:modified xsi:type="dcterms:W3CDTF">2023-03-28T07:44:21Z</dcterms:modified>
</cp:coreProperties>
</file>