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60" r:id="rId3"/>
    <p:sldId id="261" r:id="rId4"/>
    <p:sldId id="282" r:id="rId5"/>
    <p:sldId id="267" r:id="rId6"/>
    <p:sldId id="264" r:id="rId7"/>
    <p:sldId id="265" r:id="rId8"/>
    <p:sldId id="274" r:id="rId9"/>
    <p:sldId id="281" r:id="rId10"/>
    <p:sldId id="283" r:id="rId11"/>
    <p:sldId id="258" r:id="rId12"/>
    <p:sldId id="266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2A4444-1419-4954-BB20-B9A76303C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161f6db21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161f6db21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1e87cec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1e87cec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1e87cec6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1e87cec6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1e87cec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1e87cec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1e87cec6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1e87cec6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39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2"/>
          <p:cNvSpPr/>
          <p:nvPr/>
        </p:nvSpPr>
        <p:spPr>
          <a:xfrm rot="5399497" flipH="1">
            <a:off x="-1918147" y="1922604"/>
            <a:ext cx="4515337" cy="678344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2"/>
          <p:cNvSpPr/>
          <p:nvPr/>
        </p:nvSpPr>
        <p:spPr>
          <a:xfrm rot="-855778" flipH="1">
            <a:off x="6382945" y="4253784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470789" y="4165605"/>
            <a:ext cx="4306753" cy="153108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2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764" name="Google Shape;764;p52"/>
          <p:cNvSpPr/>
          <p:nvPr/>
        </p:nvSpPr>
        <p:spPr>
          <a:xfrm rot="10800000" flipH="1">
            <a:off x="-394184" y="-4756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2"/>
          <p:cNvSpPr/>
          <p:nvPr/>
        </p:nvSpPr>
        <p:spPr>
          <a:xfrm rot="9944222" flipH="1">
            <a:off x="-1196964" y="-40583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34948" y="4374909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6963797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6019538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78" r:id="rId10"/>
    <p:sldLayoutId id="2147483687" r:id="rId11"/>
    <p:sldLayoutId id="2147483688" r:id="rId12"/>
    <p:sldLayoutId id="2147483698" r:id="rId13"/>
    <p:sldLayoutId id="214748369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1588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Music Ontology</a:t>
            </a:r>
            <a:endParaRPr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600" y="2881466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Ontology for Music Analysis</a:t>
            </a:r>
            <a:endParaRPr sz="1800" b="1" dirty="0"/>
          </a:p>
        </p:txBody>
      </p:sp>
      <p:sp>
        <p:nvSpPr>
          <p:cNvPr id="2" name="Google Shape;1035;p74">
            <a:extLst>
              <a:ext uri="{FF2B5EF4-FFF2-40B4-BE49-F238E27FC236}">
                <a16:creationId xmlns:a16="http://schemas.microsoft.com/office/drawing/2014/main" id="{B024526E-1263-6D13-DD76-6BEAD310CA85}"/>
              </a:ext>
            </a:extLst>
          </p:cNvPr>
          <p:cNvSpPr txBox="1">
            <a:spLocks/>
          </p:cNvSpPr>
          <p:nvPr/>
        </p:nvSpPr>
        <p:spPr>
          <a:xfrm>
            <a:off x="6460272" y="4616604"/>
            <a:ext cx="3574419" cy="29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ro-RO" sz="1100" dirty="0"/>
              <a:t>Ghițeanu Andrei-Daniel, ISI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0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expansion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357B1-CF25-197E-6C3F-EC40C577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0146" y="935975"/>
            <a:ext cx="4463708" cy="4116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45248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6" name="Google Shape;480;p46">
            <a:extLst>
              <a:ext uri="{FF2B5EF4-FFF2-40B4-BE49-F238E27FC236}">
                <a16:creationId xmlns:a16="http://schemas.microsoft.com/office/drawing/2014/main" id="{37CC1EB4-4F01-1EA1-E746-24A32EEDDCB4}"/>
              </a:ext>
            </a:extLst>
          </p:cNvPr>
          <p:cNvSpPr txBox="1">
            <a:spLocks/>
          </p:cNvSpPr>
          <p:nvPr/>
        </p:nvSpPr>
        <p:spPr>
          <a:xfrm>
            <a:off x="963980" y="1776810"/>
            <a:ext cx="5899596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ontology provides a detailed and organized representation of many aspects collected from music files</a:t>
            </a:r>
          </a:p>
        </p:txBody>
      </p:sp>
      <p:sp>
        <p:nvSpPr>
          <p:cNvPr id="27" name="Google Shape;480;p46">
            <a:extLst>
              <a:ext uri="{FF2B5EF4-FFF2-40B4-BE49-F238E27FC236}">
                <a16:creationId xmlns:a16="http://schemas.microsoft.com/office/drawing/2014/main" id="{2E2D5436-FFAA-34DC-5DC2-A3AAE26C8D42}"/>
              </a:ext>
            </a:extLst>
          </p:cNvPr>
          <p:cNvSpPr txBox="1">
            <a:spLocks/>
          </p:cNvSpPr>
          <p:nvPr/>
        </p:nvSpPr>
        <p:spPr>
          <a:xfrm>
            <a:off x="963980" y="2429583"/>
            <a:ext cx="5899596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sz="1400" dirty="0"/>
              <a:t>This type of data representation, offers the possibility to connect and    correlate different musical entities</a:t>
            </a:r>
          </a:p>
        </p:txBody>
      </p:sp>
      <p:sp>
        <p:nvSpPr>
          <p:cNvPr id="28" name="Google Shape;481;p46">
            <a:extLst>
              <a:ext uri="{FF2B5EF4-FFF2-40B4-BE49-F238E27FC236}">
                <a16:creationId xmlns:a16="http://schemas.microsoft.com/office/drawing/2014/main" id="{04C1AFAC-9059-B6EA-D608-8B840F0DCC34}"/>
              </a:ext>
            </a:extLst>
          </p:cNvPr>
          <p:cNvSpPr txBox="1">
            <a:spLocks/>
          </p:cNvSpPr>
          <p:nvPr/>
        </p:nvSpPr>
        <p:spPr>
          <a:xfrm>
            <a:off x="963980" y="3082356"/>
            <a:ext cx="5975795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sz="1400" dirty="0"/>
              <a:t>This approach allows for sophisticated querying and reasoning capabilities.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604094" y="1481660"/>
            <a:ext cx="6830052" cy="2101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Epilogue"/>
              </a:rPr>
              <a:t>RDF triples that represents musical data can have different applications in the field of music: </a:t>
            </a:r>
          </a:p>
          <a:p>
            <a:pPr lvl="0" indent="-304800" algn="l">
              <a:lnSpc>
                <a:spcPct val="200000"/>
              </a:lnSpc>
              <a:buChar char="●"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Study of music similarity</a:t>
            </a:r>
            <a:endParaRPr lang="en-US" sz="1600" dirty="0">
              <a:solidFill>
                <a:schemeClr val="dk1"/>
              </a:solidFill>
            </a:endParaRPr>
          </a:p>
          <a:p>
            <a:pPr lvl="0" indent="-304800" algn="l">
              <a:lnSpc>
                <a:spcPct val="150000"/>
              </a:lnSpc>
              <a:buChar char="●"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Extraction of song characteristics</a:t>
            </a:r>
          </a:p>
          <a:p>
            <a:pPr lvl="0" indent="-304800" algn="l">
              <a:lnSpc>
                <a:spcPct val="150000"/>
              </a:lnSpc>
              <a:buChar char="●"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Recommendation systems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4116764" y="745251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1"/>
          <p:cNvSpPr txBox="1">
            <a:spLocks noGrp="1"/>
          </p:cNvSpPr>
          <p:nvPr>
            <p:ph type="title"/>
          </p:nvPr>
        </p:nvSpPr>
        <p:spPr>
          <a:xfrm>
            <a:off x="710000" y="2261338"/>
            <a:ext cx="8434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 for your attention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707650" y="1240198"/>
            <a:ext cx="8790018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Ontologies and Knowledge Graphs</a:t>
            </a:r>
            <a:endParaRPr sz="3600" dirty="0"/>
          </a:p>
        </p:txBody>
      </p:sp>
      <p:sp>
        <p:nvSpPr>
          <p:cNvPr id="1084" name="Google Shape;1084;p78"/>
          <p:cNvSpPr txBox="1">
            <a:spLocks noGrp="1"/>
          </p:cNvSpPr>
          <p:nvPr>
            <p:ph type="subTitle" idx="1"/>
          </p:nvPr>
        </p:nvSpPr>
        <p:spPr>
          <a:xfrm>
            <a:off x="707650" y="1880632"/>
            <a:ext cx="8119358" cy="2400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Ontologies are used to describe concepts, entities and properties of a specific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Contains the vocabulary and semantic interconnections</a:t>
            </a:r>
          </a:p>
          <a:p>
            <a:pPr marL="0" lvl="0" indent="0"/>
            <a:endParaRPr lang="en-US" dirty="0">
              <a:solidFill>
                <a:schemeClr val="dk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The Knowledge Graph is used to represent the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Individuals are added to populate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It facilitates the extraction and analysis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1993200" y="995585"/>
            <a:ext cx="5157600" cy="766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Main objective</a:t>
            </a:r>
            <a:endParaRPr sz="3200" dirty="0"/>
          </a:p>
        </p:txBody>
      </p:sp>
      <p:sp>
        <p:nvSpPr>
          <p:cNvPr id="4" name="Google Shape;1084;p78">
            <a:extLst>
              <a:ext uri="{FF2B5EF4-FFF2-40B4-BE49-F238E27FC236}">
                <a16:creationId xmlns:a16="http://schemas.microsoft.com/office/drawing/2014/main" id="{57AB44B3-983F-631A-855B-67981C8B31C7}"/>
              </a:ext>
            </a:extLst>
          </p:cNvPr>
          <p:cNvSpPr txBox="1">
            <a:spLocks/>
          </p:cNvSpPr>
          <p:nvPr/>
        </p:nvSpPr>
        <p:spPr>
          <a:xfrm>
            <a:off x="677913" y="1880631"/>
            <a:ext cx="8119358" cy="226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Representing data related to musical elements (notes, pitches, intervals, chords) in order to help in score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Define classes and relationships between individuals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Elements reflect musical concepts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1472419" y="153624"/>
            <a:ext cx="619916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Ontology schema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7D4C2-7038-57BB-14ED-7C6C70A66C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100000" pressure="0"/>
                    </a14:imgEffect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7556" y="975924"/>
            <a:ext cx="6148888" cy="3462378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85"/>
          <p:cNvSpPr txBox="1">
            <a:spLocks noGrp="1"/>
          </p:cNvSpPr>
          <p:nvPr>
            <p:ph type="title"/>
          </p:nvPr>
        </p:nvSpPr>
        <p:spPr>
          <a:xfrm>
            <a:off x="2550000" y="524189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Relationships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FD1C-AB53-2CF1-37DB-1C422FF8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16" y="1105709"/>
            <a:ext cx="2796367" cy="3063240"/>
          </a:xfrm>
          <a:prstGeom prst="rect">
            <a:avLst/>
          </a:prstGeom>
        </p:spPr>
      </p:pic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C24F5C2E-2952-178D-E67B-9FA6BF67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33066"/>
              </p:ext>
            </p:extLst>
          </p:nvPr>
        </p:nvGraphicFramePr>
        <p:xfrm>
          <a:off x="338250" y="1418129"/>
          <a:ext cx="4423499" cy="2438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767119">
                  <a:extLst>
                    <a:ext uri="{9D8B030D-6E8A-4147-A177-3AD203B41FA5}">
                      <a16:colId xmlns:a16="http://schemas.microsoft.com/office/drawing/2014/main" val="1339311690"/>
                    </a:ext>
                  </a:extLst>
                </a:gridCol>
                <a:gridCol w="1356692">
                  <a:extLst>
                    <a:ext uri="{9D8B030D-6E8A-4147-A177-3AD203B41FA5}">
                      <a16:colId xmlns:a16="http://schemas.microsoft.com/office/drawing/2014/main" val="2894618621"/>
                    </a:ext>
                  </a:extLst>
                </a:gridCol>
                <a:gridCol w="1299688">
                  <a:extLst>
                    <a:ext uri="{9D8B030D-6E8A-4147-A177-3AD203B41FA5}">
                      <a16:colId xmlns:a16="http://schemas.microsoft.com/office/drawing/2014/main" val="4221157416"/>
                    </a:ext>
                  </a:extLst>
                </a:gridCol>
              </a:tblGrid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54263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33684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omo:Pitch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5580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24611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19254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6287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omo:MusicInterval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93344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r>
                        <a:rPr lang="en-US" dirty="0"/>
                        <a:t>omo:Song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77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207177-46F5-EEFC-F80A-92BDD8F95F07}"/>
              </a:ext>
            </a:extLst>
          </p:cNvPr>
          <p:cNvSpPr txBox="1"/>
          <p:nvPr/>
        </p:nvSpPr>
        <p:spPr>
          <a:xfrm>
            <a:off x="5480553" y="4168949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Inter"/>
              </a:rPr>
              <a:t>Graphic representation of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2"/>
          <p:cNvSpPr txBox="1">
            <a:spLocks noGrp="1"/>
          </p:cNvSpPr>
          <p:nvPr>
            <p:ph type="subTitle" idx="2"/>
          </p:nvPr>
        </p:nvSpPr>
        <p:spPr>
          <a:xfrm>
            <a:off x="5565950" y="2510892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dirty="0"/>
              <a:t>Chords extraction depending on a specific pitch and note</a:t>
            </a:r>
          </a:p>
        </p:txBody>
      </p:sp>
      <p:sp>
        <p:nvSpPr>
          <p:cNvPr id="1114" name="Google Shape;1114;p82"/>
          <p:cNvSpPr txBox="1">
            <a:spLocks noGrp="1"/>
          </p:cNvSpPr>
          <p:nvPr>
            <p:ph type="subTitle" idx="4"/>
          </p:nvPr>
        </p:nvSpPr>
        <p:spPr>
          <a:xfrm>
            <a:off x="455905" y="3441748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" dirty="0"/>
              <a:t>Song extraction depending on an interval with a specific 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D6401-59EC-CAFD-9136-A3D40912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939" y="1701751"/>
            <a:ext cx="3572320" cy="1739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22B5C-1B90-086B-134F-679D6AF7D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5950" y="690781"/>
            <a:ext cx="2739417" cy="1739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3"/>
          <p:cNvSpPr txBox="1">
            <a:spLocks noGrp="1"/>
          </p:cNvSpPr>
          <p:nvPr>
            <p:ph type="subTitle" idx="2"/>
          </p:nvPr>
        </p:nvSpPr>
        <p:spPr>
          <a:xfrm>
            <a:off x="4047195" y="3079881"/>
            <a:ext cx="3310456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" sz="1200" dirty="0"/>
              <a:t>Extraction of two songs that contains almost the same number of a specific interval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C5CEF-3E41-93C3-DBA2-E0E7FD5F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722" y="631903"/>
            <a:ext cx="3011003" cy="318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C08A5-1FC8-F100-7E1A-10363105DF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195" y="1485061"/>
            <a:ext cx="5096805" cy="131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2735766" y="446049"/>
            <a:ext cx="6408234" cy="619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Song Expansion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1480-ACB0-B025-C2E7-32150E3896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361" y="1224553"/>
            <a:ext cx="6058829" cy="358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9"/>
          <p:cNvSpPr txBox="1">
            <a:spLocks noGrp="1"/>
          </p:cNvSpPr>
          <p:nvPr>
            <p:ph type="title"/>
          </p:nvPr>
        </p:nvSpPr>
        <p:spPr>
          <a:xfrm>
            <a:off x="1595649" y="436477"/>
            <a:ext cx="74963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Measure and Chord expansions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5E7FF-1337-D185-2FE0-FC0E66FF2E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000" y="1294901"/>
            <a:ext cx="8064001" cy="3412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255</Words>
  <Application>Microsoft Office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Fira Sans Condensed</vt:lpstr>
      <vt:lpstr>Inter</vt:lpstr>
      <vt:lpstr>Josefin Sans</vt:lpstr>
      <vt:lpstr>Open Sans</vt:lpstr>
      <vt:lpstr>Wingdings</vt:lpstr>
      <vt:lpstr>Aquatic and Physical Therapy Center XL by Slidesgo</vt:lpstr>
      <vt:lpstr>One Music Ontology</vt:lpstr>
      <vt:lpstr>Ontologies and Knowledge Graphs</vt:lpstr>
      <vt:lpstr>Main objective</vt:lpstr>
      <vt:lpstr>Ontology schema</vt:lpstr>
      <vt:lpstr>Relationships </vt:lpstr>
      <vt:lpstr>PowerPoint Presentation</vt:lpstr>
      <vt:lpstr>PowerPoint Presentation</vt:lpstr>
      <vt:lpstr>Song Expansion</vt:lpstr>
      <vt:lpstr>Measure and Chord expansions</vt:lpstr>
      <vt:lpstr>Part expansion</vt:lpstr>
      <vt:lpstr>Conclusions</vt:lpstr>
      <vt:lpstr>Future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Music Ontology</dc:title>
  <cp:lastModifiedBy>Andrei Ghiteanu</cp:lastModifiedBy>
  <cp:revision>10</cp:revision>
  <dcterms:modified xsi:type="dcterms:W3CDTF">2023-05-30T21:08:21Z</dcterms:modified>
</cp:coreProperties>
</file>