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362D6-909F-41FA-AF34-861C1FFB6C5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59271-CFCD-4F8B-9994-BA9123B2F3AB}">
      <dgm:prSet/>
      <dgm:spPr/>
      <dgm:t>
        <a:bodyPr/>
        <a:lstStyle/>
        <a:p>
          <a:r>
            <a:rPr lang="en-US" b="0" i="0" dirty="0" err="1"/>
            <a:t>Comunicarea</a:t>
          </a:r>
          <a:r>
            <a:rPr lang="en-US" b="0" i="0" dirty="0"/>
            <a:t> </a:t>
          </a:r>
          <a:r>
            <a:rPr lang="en-US" b="0" i="0" dirty="0" err="1"/>
            <a:t>Eficientă</a:t>
          </a:r>
          <a:r>
            <a:rPr lang="en-US" b="0" i="0" dirty="0"/>
            <a:t>: </a:t>
          </a:r>
          <a:r>
            <a:rPr lang="en-US" b="0" i="0" dirty="0" err="1"/>
            <a:t>Stabilirea</a:t>
          </a:r>
          <a:r>
            <a:rPr lang="en-US" b="0" i="0" dirty="0"/>
            <a:t> </a:t>
          </a:r>
          <a:r>
            <a:rPr lang="en-US" b="0" i="0" dirty="0" err="1"/>
            <a:t>regulilor</a:t>
          </a:r>
          <a:r>
            <a:rPr lang="en-US" b="0" i="0" dirty="0"/>
            <a:t> </a:t>
          </a:r>
          <a:r>
            <a:rPr lang="en-US" b="0" i="0" dirty="0" err="1"/>
            <a:t>clare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utilizarea</a:t>
          </a:r>
          <a:r>
            <a:rPr lang="en-US" b="0" i="0" dirty="0"/>
            <a:t> </a:t>
          </a:r>
          <a:r>
            <a:rPr lang="en-US" b="0" i="0" dirty="0" err="1"/>
            <a:t>instrumentelor</a:t>
          </a:r>
          <a:r>
            <a:rPr lang="en-US" b="0" i="0" dirty="0"/>
            <a:t> </a:t>
          </a:r>
          <a:r>
            <a:rPr lang="en-US" b="0" i="0" dirty="0" err="1"/>
            <a:t>adecvate</a:t>
          </a:r>
          <a:r>
            <a:rPr lang="en-US" b="0" i="0" dirty="0"/>
            <a:t> </a:t>
          </a:r>
          <a:r>
            <a:rPr lang="en-US" b="0" i="0" dirty="0" err="1"/>
            <a:t>pentru</a:t>
          </a:r>
          <a:r>
            <a:rPr lang="en-US" b="0" i="0" dirty="0"/>
            <a:t> a </a:t>
          </a:r>
          <a:r>
            <a:rPr lang="en-US" b="0" i="0" dirty="0" err="1"/>
            <a:t>evita</a:t>
          </a:r>
          <a:r>
            <a:rPr lang="en-US" b="0" i="0" dirty="0"/>
            <a:t> </a:t>
          </a:r>
          <a:r>
            <a:rPr lang="en-US" b="0" i="0" dirty="0" err="1"/>
            <a:t>neînțelegerile</a:t>
          </a:r>
          <a:r>
            <a:rPr lang="en-US" b="0" i="0" dirty="0"/>
            <a:t>. </a:t>
          </a:r>
          <a:endParaRPr lang="en-US" dirty="0"/>
        </a:p>
      </dgm:t>
    </dgm:pt>
    <dgm:pt modelId="{90A87D5D-5371-4697-88B3-1ECEE734D644}" type="parTrans" cxnId="{6C7CEABD-C971-4413-9CFD-9A5CEDA161F5}">
      <dgm:prSet/>
      <dgm:spPr/>
      <dgm:t>
        <a:bodyPr/>
        <a:lstStyle/>
        <a:p>
          <a:endParaRPr lang="en-US"/>
        </a:p>
      </dgm:t>
    </dgm:pt>
    <dgm:pt modelId="{ABD75A26-7738-47C6-9285-2CB289FAEEC0}" type="sibTrans" cxnId="{6C7CEABD-C971-4413-9CFD-9A5CEDA161F5}">
      <dgm:prSet/>
      <dgm:spPr/>
      <dgm:t>
        <a:bodyPr/>
        <a:lstStyle/>
        <a:p>
          <a:endParaRPr lang="en-US"/>
        </a:p>
      </dgm:t>
    </dgm:pt>
    <dgm:pt modelId="{B94404DA-F30F-4548-875C-D8033BAB9B24}">
      <dgm:prSet/>
      <dgm:spPr/>
      <dgm:t>
        <a:bodyPr/>
        <a:lstStyle/>
        <a:p>
          <a:r>
            <a:rPr lang="en-US" b="0" i="0" dirty="0" err="1"/>
            <a:t>Distribuția</a:t>
          </a:r>
          <a:r>
            <a:rPr lang="en-US" b="0" i="0" dirty="0"/>
            <a:t> </a:t>
          </a:r>
          <a:r>
            <a:rPr lang="en-US" b="0" i="0" dirty="0" err="1"/>
            <a:t>Echitabilă</a:t>
          </a:r>
          <a:r>
            <a:rPr lang="en-US" b="0" i="0" dirty="0"/>
            <a:t> a </a:t>
          </a:r>
          <a:r>
            <a:rPr lang="en-US" b="0" i="0" dirty="0" err="1"/>
            <a:t>Sarcinilor</a:t>
          </a:r>
          <a:r>
            <a:rPr lang="en-US" b="0" i="0" dirty="0"/>
            <a:t>: </a:t>
          </a:r>
          <a:r>
            <a:rPr lang="en-US" b="0" i="0" dirty="0" err="1"/>
            <a:t>Alocarea</a:t>
          </a:r>
          <a:r>
            <a:rPr lang="en-US" b="0" i="0" dirty="0"/>
            <a:t> </a:t>
          </a:r>
          <a:r>
            <a:rPr lang="en-US" b="0" i="0" dirty="0" err="1"/>
            <a:t>responsabilităților</a:t>
          </a:r>
          <a:r>
            <a:rPr lang="en-US" b="0" i="0" dirty="0"/>
            <a:t> pe </a:t>
          </a:r>
          <a:r>
            <a:rPr lang="en-US" b="0" i="0" dirty="0" err="1"/>
            <a:t>baza</a:t>
          </a:r>
          <a:r>
            <a:rPr lang="en-US" b="0" i="0" dirty="0"/>
            <a:t> </a:t>
          </a:r>
          <a:r>
            <a:rPr lang="en-US" b="0" i="0" dirty="0" err="1"/>
            <a:t>competențelor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revizuirea</a:t>
          </a:r>
          <a:r>
            <a:rPr lang="en-US" b="0" i="0" dirty="0"/>
            <a:t> </a:t>
          </a:r>
          <a:r>
            <a:rPr lang="en-US" b="0" i="0" dirty="0" err="1"/>
            <a:t>periodică</a:t>
          </a:r>
          <a:r>
            <a:rPr lang="en-US" b="0" i="0" dirty="0"/>
            <a:t> </a:t>
          </a:r>
          <a:r>
            <a:rPr lang="en-US" b="0" i="0" dirty="0" err="1"/>
            <a:t>pentru</a:t>
          </a:r>
          <a:r>
            <a:rPr lang="en-US" b="0" i="0" dirty="0"/>
            <a:t> </a:t>
          </a:r>
          <a:r>
            <a:rPr lang="en-US" b="0" i="0" dirty="0" err="1"/>
            <a:t>echilibru</a:t>
          </a:r>
          <a:r>
            <a:rPr lang="en-US" b="0" i="0" dirty="0"/>
            <a:t> </a:t>
          </a:r>
          <a:r>
            <a:rPr lang="en-US" b="0" i="0" dirty="0" err="1"/>
            <a:t>în</a:t>
          </a:r>
          <a:r>
            <a:rPr lang="en-US" b="0" i="0" dirty="0"/>
            <a:t> </a:t>
          </a:r>
          <a:r>
            <a:rPr lang="en-US" b="0" i="0" dirty="0" err="1"/>
            <a:t>muncă</a:t>
          </a:r>
          <a:r>
            <a:rPr lang="en-US" b="0" i="0" dirty="0"/>
            <a:t>. </a:t>
          </a:r>
          <a:endParaRPr lang="en-US" dirty="0"/>
        </a:p>
      </dgm:t>
    </dgm:pt>
    <dgm:pt modelId="{3F1D825D-BB73-4803-B557-E43E8343A45D}" type="parTrans" cxnId="{DC56AD9D-7437-4967-9A1E-7DF759D89671}">
      <dgm:prSet/>
      <dgm:spPr/>
      <dgm:t>
        <a:bodyPr/>
        <a:lstStyle/>
        <a:p>
          <a:endParaRPr lang="en-US"/>
        </a:p>
      </dgm:t>
    </dgm:pt>
    <dgm:pt modelId="{A0D7B414-3968-41EE-BF01-DEC4082C1B68}" type="sibTrans" cxnId="{DC56AD9D-7437-4967-9A1E-7DF759D89671}">
      <dgm:prSet/>
      <dgm:spPr/>
      <dgm:t>
        <a:bodyPr/>
        <a:lstStyle/>
        <a:p>
          <a:endParaRPr lang="en-US"/>
        </a:p>
      </dgm:t>
    </dgm:pt>
    <dgm:pt modelId="{27D52BA1-5526-4573-9ABA-D8EEC148C9DE}">
      <dgm:prSet/>
      <dgm:spPr/>
      <dgm:t>
        <a:bodyPr/>
        <a:lstStyle/>
        <a:p>
          <a:r>
            <a:rPr lang="en-US" b="0" i="0" dirty="0" err="1"/>
            <a:t>Gestionarea</a:t>
          </a:r>
          <a:r>
            <a:rPr lang="en-US" b="0" i="0" dirty="0"/>
            <a:t> </a:t>
          </a:r>
          <a:r>
            <a:rPr lang="en-US" b="0" i="0" dirty="0" err="1"/>
            <a:t>Timpului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Sincronizarea</a:t>
          </a:r>
          <a:r>
            <a:rPr lang="en-US" b="0" i="0" dirty="0"/>
            <a:t>: </a:t>
          </a:r>
          <a:r>
            <a:rPr lang="en-US" b="0" i="0" dirty="0" err="1"/>
            <a:t>stabilirea</a:t>
          </a:r>
          <a:r>
            <a:rPr lang="en-US" b="0" i="0" dirty="0"/>
            <a:t> de </a:t>
          </a:r>
          <a:r>
            <a:rPr lang="en-US" b="0" i="0" dirty="0" err="1"/>
            <a:t>termene</a:t>
          </a:r>
          <a:r>
            <a:rPr lang="en-US" b="0" i="0" dirty="0"/>
            <a:t> </a:t>
          </a:r>
          <a:r>
            <a:rPr lang="en-US" b="0" i="0" dirty="0" err="1"/>
            <a:t>limită</a:t>
          </a:r>
          <a:r>
            <a:rPr lang="en-US" b="0" i="0" dirty="0"/>
            <a:t> </a:t>
          </a:r>
          <a:r>
            <a:rPr lang="en-US" b="0" i="0" dirty="0" err="1"/>
            <a:t>realiste</a:t>
          </a:r>
          <a:r>
            <a:rPr lang="en-US" b="0" i="0" dirty="0"/>
            <a:t>. </a:t>
          </a:r>
          <a:endParaRPr lang="en-US" dirty="0"/>
        </a:p>
      </dgm:t>
    </dgm:pt>
    <dgm:pt modelId="{A98EA38E-35A8-496F-B29D-DFFBEB5F0AFE}" type="parTrans" cxnId="{6CD5F7AC-7995-493C-A5DB-1F4CD44CB4D1}">
      <dgm:prSet/>
      <dgm:spPr/>
      <dgm:t>
        <a:bodyPr/>
        <a:lstStyle/>
        <a:p>
          <a:endParaRPr lang="en-US"/>
        </a:p>
      </dgm:t>
    </dgm:pt>
    <dgm:pt modelId="{894E72A8-CA71-45F1-B829-0A65D50EE122}" type="sibTrans" cxnId="{6CD5F7AC-7995-493C-A5DB-1F4CD44CB4D1}">
      <dgm:prSet/>
      <dgm:spPr/>
      <dgm:t>
        <a:bodyPr/>
        <a:lstStyle/>
        <a:p>
          <a:endParaRPr lang="en-US"/>
        </a:p>
      </dgm:t>
    </dgm:pt>
    <dgm:pt modelId="{8ED08069-33CC-432E-9DDB-297EF409D9B1}">
      <dgm:prSet/>
      <dgm:spPr/>
      <dgm:t>
        <a:bodyPr/>
        <a:lstStyle/>
        <a:p>
          <a:r>
            <a:rPr lang="en-US" b="0" i="0"/>
            <a:t>Prevenirea Derapajelor de Scop (Scope Creep): Menținerea focalizării proiectului și ajustarea obiectivelor pentru a rămâne aliniați cu viziunea echipei. </a:t>
          </a:r>
          <a:endParaRPr lang="en-US"/>
        </a:p>
      </dgm:t>
    </dgm:pt>
    <dgm:pt modelId="{6604A783-5B4F-46BF-96D9-5D4E5C71C95D}" type="parTrans" cxnId="{C80A7A18-0A7D-406B-8FD7-011C34493A93}">
      <dgm:prSet/>
      <dgm:spPr/>
      <dgm:t>
        <a:bodyPr/>
        <a:lstStyle/>
        <a:p>
          <a:endParaRPr lang="en-US"/>
        </a:p>
      </dgm:t>
    </dgm:pt>
    <dgm:pt modelId="{A4F8382A-8A6C-44FA-9173-5ACDCC3A8431}" type="sibTrans" cxnId="{C80A7A18-0A7D-406B-8FD7-011C34493A93}">
      <dgm:prSet/>
      <dgm:spPr/>
      <dgm:t>
        <a:bodyPr/>
        <a:lstStyle/>
        <a:p>
          <a:endParaRPr lang="en-US"/>
        </a:p>
      </dgm:t>
    </dgm:pt>
    <dgm:pt modelId="{263BE764-D4C7-4A24-8845-DB917337C934}">
      <dgm:prSet/>
      <dgm:spPr/>
      <dgm:t>
        <a:bodyPr/>
        <a:lstStyle/>
        <a:p>
          <a:r>
            <a:rPr lang="en-US" b="0" i="0" dirty="0" err="1"/>
            <a:t>Colaborare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Angajament</a:t>
          </a:r>
          <a:r>
            <a:rPr lang="en-US" b="0" i="0" dirty="0"/>
            <a:t>: </a:t>
          </a:r>
          <a:r>
            <a:rPr lang="en-US" b="0" i="0" dirty="0" err="1"/>
            <a:t>Navigarea</a:t>
          </a:r>
          <a:r>
            <a:rPr lang="en-US" b="0" i="0" dirty="0"/>
            <a:t> </a:t>
          </a:r>
          <a:r>
            <a:rPr lang="en-US" b="0" i="0" dirty="0" err="1"/>
            <a:t>complexității</a:t>
          </a:r>
          <a:r>
            <a:rPr lang="en-US" b="0" i="0" dirty="0"/>
            <a:t> </a:t>
          </a:r>
          <a:r>
            <a:rPr lang="en-US" b="0" i="0" dirty="0" err="1"/>
            <a:t>proiectelor</a:t>
          </a:r>
          <a:r>
            <a:rPr lang="en-US" b="0" i="0" dirty="0"/>
            <a:t> </a:t>
          </a:r>
          <a:r>
            <a:rPr lang="en-US" b="0" i="0" dirty="0" err="1"/>
            <a:t>printr</a:t>
          </a:r>
          <a:r>
            <a:rPr lang="en-US" b="0" i="0" dirty="0"/>
            <a:t>-o </a:t>
          </a:r>
          <a:r>
            <a:rPr lang="en-US" b="0" i="0" dirty="0" err="1"/>
            <a:t>colaborare</a:t>
          </a:r>
          <a:r>
            <a:rPr lang="en-US" b="0" i="0" dirty="0"/>
            <a:t> </a:t>
          </a:r>
          <a:r>
            <a:rPr lang="en-US" b="0" i="0" dirty="0" err="1"/>
            <a:t>strânsă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un </a:t>
          </a:r>
          <a:r>
            <a:rPr lang="en-US" b="0" i="0" dirty="0" err="1"/>
            <a:t>angajament</a:t>
          </a:r>
          <a:r>
            <a:rPr lang="en-US" b="0" i="0" dirty="0"/>
            <a:t> </a:t>
          </a:r>
          <a:r>
            <a:rPr lang="en-US" b="0" i="0" dirty="0" err="1"/>
            <a:t>ferm</a:t>
          </a:r>
          <a:r>
            <a:rPr lang="en-US" b="0" i="0" dirty="0"/>
            <a:t> </a:t>
          </a:r>
          <a:r>
            <a:rPr lang="en-US" b="0" i="0" dirty="0" err="1"/>
            <a:t>față</a:t>
          </a:r>
          <a:r>
            <a:rPr lang="en-US" b="0" i="0" dirty="0"/>
            <a:t> de </a:t>
          </a:r>
          <a:r>
            <a:rPr lang="en-US" b="0" i="0" dirty="0" err="1"/>
            <a:t>obiectivele</a:t>
          </a:r>
          <a:r>
            <a:rPr lang="en-US" b="0" i="0" dirty="0"/>
            <a:t> </a:t>
          </a:r>
          <a:r>
            <a:rPr lang="en-US" b="0" i="0" dirty="0" err="1"/>
            <a:t>comune</a:t>
          </a:r>
          <a:r>
            <a:rPr lang="en-US" b="0" i="0" dirty="0"/>
            <a:t>.</a:t>
          </a:r>
          <a:endParaRPr lang="en-US" dirty="0"/>
        </a:p>
      </dgm:t>
    </dgm:pt>
    <dgm:pt modelId="{C230269E-A969-4156-9B31-5B41688E76AB}" type="parTrans" cxnId="{A3C547DC-0B5B-4C11-9E2B-F81E19B38438}">
      <dgm:prSet/>
      <dgm:spPr/>
      <dgm:t>
        <a:bodyPr/>
        <a:lstStyle/>
        <a:p>
          <a:endParaRPr lang="en-US"/>
        </a:p>
      </dgm:t>
    </dgm:pt>
    <dgm:pt modelId="{3D38EDE3-FBEF-4131-8FDE-9BEFBDB13992}" type="sibTrans" cxnId="{A3C547DC-0B5B-4C11-9E2B-F81E19B38438}">
      <dgm:prSet/>
      <dgm:spPr/>
      <dgm:t>
        <a:bodyPr/>
        <a:lstStyle/>
        <a:p>
          <a:endParaRPr lang="en-US"/>
        </a:p>
      </dgm:t>
    </dgm:pt>
    <dgm:pt modelId="{B6462360-9D57-491B-B44A-8747DCA4C19C}" type="pres">
      <dgm:prSet presAssocID="{FC3362D6-909F-41FA-AF34-861C1FFB6C55}" presName="diagram" presStyleCnt="0">
        <dgm:presLayoutVars>
          <dgm:dir/>
          <dgm:resizeHandles val="exact"/>
        </dgm:presLayoutVars>
      </dgm:prSet>
      <dgm:spPr/>
    </dgm:pt>
    <dgm:pt modelId="{FD0E73A3-8209-400A-99F9-B3345DD8C99C}" type="pres">
      <dgm:prSet presAssocID="{4E259271-CFCD-4F8B-9994-BA9123B2F3AB}" presName="node" presStyleLbl="node1" presStyleIdx="0" presStyleCnt="5">
        <dgm:presLayoutVars>
          <dgm:bulletEnabled val="1"/>
        </dgm:presLayoutVars>
      </dgm:prSet>
      <dgm:spPr/>
    </dgm:pt>
    <dgm:pt modelId="{53885CE4-00C8-4764-974F-A36477A7F920}" type="pres">
      <dgm:prSet presAssocID="{ABD75A26-7738-47C6-9285-2CB289FAEEC0}" presName="sibTrans" presStyleCnt="0"/>
      <dgm:spPr/>
    </dgm:pt>
    <dgm:pt modelId="{79B2C476-2D06-4F09-A2F8-076C2C9A47E4}" type="pres">
      <dgm:prSet presAssocID="{B94404DA-F30F-4548-875C-D8033BAB9B24}" presName="node" presStyleLbl="node1" presStyleIdx="1" presStyleCnt="5">
        <dgm:presLayoutVars>
          <dgm:bulletEnabled val="1"/>
        </dgm:presLayoutVars>
      </dgm:prSet>
      <dgm:spPr/>
    </dgm:pt>
    <dgm:pt modelId="{2BD51CEB-DCFA-4BE9-99BE-7DE82D6C976B}" type="pres">
      <dgm:prSet presAssocID="{A0D7B414-3968-41EE-BF01-DEC4082C1B68}" presName="sibTrans" presStyleCnt="0"/>
      <dgm:spPr/>
    </dgm:pt>
    <dgm:pt modelId="{E26D1884-762B-427B-B186-9C7C49D2C22E}" type="pres">
      <dgm:prSet presAssocID="{27D52BA1-5526-4573-9ABA-D8EEC148C9DE}" presName="node" presStyleLbl="node1" presStyleIdx="2" presStyleCnt="5">
        <dgm:presLayoutVars>
          <dgm:bulletEnabled val="1"/>
        </dgm:presLayoutVars>
      </dgm:prSet>
      <dgm:spPr/>
    </dgm:pt>
    <dgm:pt modelId="{9AC1C894-BC51-4156-824B-C96899886BAE}" type="pres">
      <dgm:prSet presAssocID="{894E72A8-CA71-45F1-B829-0A65D50EE122}" presName="sibTrans" presStyleCnt="0"/>
      <dgm:spPr/>
    </dgm:pt>
    <dgm:pt modelId="{6DB5E815-7CF5-455B-89B9-7964340E5340}" type="pres">
      <dgm:prSet presAssocID="{8ED08069-33CC-432E-9DDB-297EF409D9B1}" presName="node" presStyleLbl="node1" presStyleIdx="3" presStyleCnt="5">
        <dgm:presLayoutVars>
          <dgm:bulletEnabled val="1"/>
        </dgm:presLayoutVars>
      </dgm:prSet>
      <dgm:spPr/>
    </dgm:pt>
    <dgm:pt modelId="{A6E828FC-E0D7-41D6-A241-EC46A70085D9}" type="pres">
      <dgm:prSet presAssocID="{A4F8382A-8A6C-44FA-9173-5ACDCC3A8431}" presName="sibTrans" presStyleCnt="0"/>
      <dgm:spPr/>
    </dgm:pt>
    <dgm:pt modelId="{B9CAFD11-4976-42C5-90AC-081961F18BB9}" type="pres">
      <dgm:prSet presAssocID="{263BE764-D4C7-4A24-8845-DB917337C934}" presName="node" presStyleLbl="node1" presStyleIdx="4" presStyleCnt="5">
        <dgm:presLayoutVars>
          <dgm:bulletEnabled val="1"/>
        </dgm:presLayoutVars>
      </dgm:prSet>
      <dgm:spPr/>
    </dgm:pt>
  </dgm:ptLst>
  <dgm:cxnLst>
    <dgm:cxn modelId="{0ACC7409-CEAB-4D3D-8517-F0E5BA41731D}" type="presOf" srcId="{4E259271-CFCD-4F8B-9994-BA9123B2F3AB}" destId="{FD0E73A3-8209-400A-99F9-B3345DD8C99C}" srcOrd="0" destOrd="0" presId="urn:microsoft.com/office/officeart/2005/8/layout/default"/>
    <dgm:cxn modelId="{C80A7A18-0A7D-406B-8FD7-011C34493A93}" srcId="{FC3362D6-909F-41FA-AF34-861C1FFB6C55}" destId="{8ED08069-33CC-432E-9DDB-297EF409D9B1}" srcOrd="3" destOrd="0" parTransId="{6604A783-5B4F-46BF-96D9-5D4E5C71C95D}" sibTransId="{A4F8382A-8A6C-44FA-9173-5ACDCC3A8431}"/>
    <dgm:cxn modelId="{04EBED26-4453-4AE1-B70A-F7361B094DF8}" type="presOf" srcId="{263BE764-D4C7-4A24-8845-DB917337C934}" destId="{B9CAFD11-4976-42C5-90AC-081961F18BB9}" srcOrd="0" destOrd="0" presId="urn:microsoft.com/office/officeart/2005/8/layout/default"/>
    <dgm:cxn modelId="{6C939C4C-5C5A-41F1-9E4A-CCC5C6B002DE}" type="presOf" srcId="{FC3362D6-909F-41FA-AF34-861C1FFB6C55}" destId="{B6462360-9D57-491B-B44A-8747DCA4C19C}" srcOrd="0" destOrd="0" presId="urn:microsoft.com/office/officeart/2005/8/layout/default"/>
    <dgm:cxn modelId="{38504292-3F71-4342-924A-2FBB79198553}" type="presOf" srcId="{B94404DA-F30F-4548-875C-D8033BAB9B24}" destId="{79B2C476-2D06-4F09-A2F8-076C2C9A47E4}" srcOrd="0" destOrd="0" presId="urn:microsoft.com/office/officeart/2005/8/layout/default"/>
    <dgm:cxn modelId="{FDD4CA9B-A285-4940-8CDD-4E84D488853D}" type="presOf" srcId="{27D52BA1-5526-4573-9ABA-D8EEC148C9DE}" destId="{E26D1884-762B-427B-B186-9C7C49D2C22E}" srcOrd="0" destOrd="0" presId="urn:microsoft.com/office/officeart/2005/8/layout/default"/>
    <dgm:cxn modelId="{DC56AD9D-7437-4967-9A1E-7DF759D89671}" srcId="{FC3362D6-909F-41FA-AF34-861C1FFB6C55}" destId="{B94404DA-F30F-4548-875C-D8033BAB9B24}" srcOrd="1" destOrd="0" parTransId="{3F1D825D-BB73-4803-B557-E43E8343A45D}" sibTransId="{A0D7B414-3968-41EE-BF01-DEC4082C1B68}"/>
    <dgm:cxn modelId="{6CD5F7AC-7995-493C-A5DB-1F4CD44CB4D1}" srcId="{FC3362D6-909F-41FA-AF34-861C1FFB6C55}" destId="{27D52BA1-5526-4573-9ABA-D8EEC148C9DE}" srcOrd="2" destOrd="0" parTransId="{A98EA38E-35A8-496F-B29D-DFFBEB5F0AFE}" sibTransId="{894E72A8-CA71-45F1-B829-0A65D50EE122}"/>
    <dgm:cxn modelId="{6C7CEABD-C971-4413-9CFD-9A5CEDA161F5}" srcId="{FC3362D6-909F-41FA-AF34-861C1FFB6C55}" destId="{4E259271-CFCD-4F8B-9994-BA9123B2F3AB}" srcOrd="0" destOrd="0" parTransId="{90A87D5D-5371-4697-88B3-1ECEE734D644}" sibTransId="{ABD75A26-7738-47C6-9285-2CB289FAEEC0}"/>
    <dgm:cxn modelId="{A3C547DC-0B5B-4C11-9E2B-F81E19B38438}" srcId="{FC3362D6-909F-41FA-AF34-861C1FFB6C55}" destId="{263BE764-D4C7-4A24-8845-DB917337C934}" srcOrd="4" destOrd="0" parTransId="{C230269E-A969-4156-9B31-5B41688E76AB}" sibTransId="{3D38EDE3-FBEF-4131-8FDE-9BEFBDB13992}"/>
    <dgm:cxn modelId="{DAB366FA-7317-462D-A5A7-E9AA422C3554}" type="presOf" srcId="{8ED08069-33CC-432E-9DDB-297EF409D9B1}" destId="{6DB5E815-7CF5-455B-89B9-7964340E5340}" srcOrd="0" destOrd="0" presId="urn:microsoft.com/office/officeart/2005/8/layout/default"/>
    <dgm:cxn modelId="{706437CE-42A3-4602-91E6-4125194E813C}" type="presParOf" srcId="{B6462360-9D57-491B-B44A-8747DCA4C19C}" destId="{FD0E73A3-8209-400A-99F9-B3345DD8C99C}" srcOrd="0" destOrd="0" presId="urn:microsoft.com/office/officeart/2005/8/layout/default"/>
    <dgm:cxn modelId="{9F19878B-6D55-4497-8DAA-F1E843B5AB08}" type="presParOf" srcId="{B6462360-9D57-491B-B44A-8747DCA4C19C}" destId="{53885CE4-00C8-4764-974F-A36477A7F920}" srcOrd="1" destOrd="0" presId="urn:microsoft.com/office/officeart/2005/8/layout/default"/>
    <dgm:cxn modelId="{87038516-060E-4DF6-8A95-B9B2647BBC33}" type="presParOf" srcId="{B6462360-9D57-491B-B44A-8747DCA4C19C}" destId="{79B2C476-2D06-4F09-A2F8-076C2C9A47E4}" srcOrd="2" destOrd="0" presId="urn:microsoft.com/office/officeart/2005/8/layout/default"/>
    <dgm:cxn modelId="{93B0BBF7-C0ED-4F7B-82F6-4F7389C12D3C}" type="presParOf" srcId="{B6462360-9D57-491B-B44A-8747DCA4C19C}" destId="{2BD51CEB-DCFA-4BE9-99BE-7DE82D6C976B}" srcOrd="3" destOrd="0" presId="urn:microsoft.com/office/officeart/2005/8/layout/default"/>
    <dgm:cxn modelId="{DA2426BE-DBA7-4E3C-9FB5-3A50D2524175}" type="presParOf" srcId="{B6462360-9D57-491B-B44A-8747DCA4C19C}" destId="{E26D1884-762B-427B-B186-9C7C49D2C22E}" srcOrd="4" destOrd="0" presId="urn:microsoft.com/office/officeart/2005/8/layout/default"/>
    <dgm:cxn modelId="{D02F8334-ACC6-4FB1-A8A6-C639CEB14F25}" type="presParOf" srcId="{B6462360-9D57-491B-B44A-8747DCA4C19C}" destId="{9AC1C894-BC51-4156-824B-C96899886BAE}" srcOrd="5" destOrd="0" presId="urn:microsoft.com/office/officeart/2005/8/layout/default"/>
    <dgm:cxn modelId="{7828ACE4-B184-4B47-9354-1151B1971B61}" type="presParOf" srcId="{B6462360-9D57-491B-B44A-8747DCA4C19C}" destId="{6DB5E815-7CF5-455B-89B9-7964340E5340}" srcOrd="6" destOrd="0" presId="urn:microsoft.com/office/officeart/2005/8/layout/default"/>
    <dgm:cxn modelId="{92B6128C-6D51-442F-9859-9DF138F6526F}" type="presParOf" srcId="{B6462360-9D57-491B-B44A-8747DCA4C19C}" destId="{A6E828FC-E0D7-41D6-A241-EC46A70085D9}" srcOrd="7" destOrd="0" presId="urn:microsoft.com/office/officeart/2005/8/layout/default"/>
    <dgm:cxn modelId="{65076C49-C674-4D29-B2AD-E64893AF13EE}" type="presParOf" srcId="{B6462360-9D57-491B-B44A-8747DCA4C19C}" destId="{B9CAFD11-4976-42C5-90AC-081961F18BB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73A3-8209-400A-99F9-B3345DD8C99C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/>
            <a:t>Comunicarea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Eficientă</a:t>
          </a:r>
          <a:r>
            <a:rPr lang="en-US" sz="1500" b="0" i="0" kern="1200" dirty="0"/>
            <a:t>: </a:t>
          </a:r>
          <a:r>
            <a:rPr lang="en-US" sz="1500" b="0" i="0" kern="1200" dirty="0" err="1"/>
            <a:t>Stabilirea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regulilor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clare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utilizarea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instrumentelor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adecvate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pentru</a:t>
          </a:r>
          <a:r>
            <a:rPr lang="en-US" sz="1500" b="0" i="0" kern="1200" dirty="0"/>
            <a:t> a </a:t>
          </a:r>
          <a:r>
            <a:rPr lang="en-US" sz="1500" b="0" i="0" kern="1200" dirty="0" err="1"/>
            <a:t>evita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neînțelegerile</a:t>
          </a:r>
          <a:r>
            <a:rPr lang="en-US" sz="1500" b="0" i="0" kern="1200" dirty="0"/>
            <a:t>. </a:t>
          </a:r>
          <a:endParaRPr lang="en-US" sz="1500" kern="1200" dirty="0"/>
        </a:p>
      </dsp:txBody>
      <dsp:txXfrm>
        <a:off x="1306750" y="353"/>
        <a:ext cx="2390030" cy="1434018"/>
      </dsp:txXfrm>
    </dsp:sp>
    <dsp:sp modelId="{79B2C476-2D06-4F09-A2F8-076C2C9A47E4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/>
            <a:t>Distribuția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Echitabilă</a:t>
          </a:r>
          <a:r>
            <a:rPr lang="en-US" sz="1500" b="0" i="0" kern="1200" dirty="0"/>
            <a:t> a </a:t>
          </a:r>
          <a:r>
            <a:rPr lang="en-US" sz="1500" b="0" i="0" kern="1200" dirty="0" err="1"/>
            <a:t>Sarcinilor</a:t>
          </a:r>
          <a:r>
            <a:rPr lang="en-US" sz="1500" b="0" i="0" kern="1200" dirty="0"/>
            <a:t>: </a:t>
          </a:r>
          <a:r>
            <a:rPr lang="en-US" sz="1500" b="0" i="0" kern="1200" dirty="0" err="1"/>
            <a:t>Alocarea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responsabilităților</a:t>
          </a:r>
          <a:r>
            <a:rPr lang="en-US" sz="1500" b="0" i="0" kern="1200" dirty="0"/>
            <a:t> pe </a:t>
          </a:r>
          <a:r>
            <a:rPr lang="en-US" sz="1500" b="0" i="0" kern="1200" dirty="0" err="1"/>
            <a:t>baza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competențelor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revizuirea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periodică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pentru</a:t>
          </a:r>
          <a:r>
            <a:rPr lang="en-US" sz="1500" b="0" i="0" kern="1200" dirty="0"/>
            <a:t> </a:t>
          </a:r>
          <a:r>
            <a:rPr lang="en-US" sz="1500" b="0" i="0" kern="1200" dirty="0" err="1"/>
            <a:t>echilibru</a:t>
          </a:r>
          <a:r>
            <a:rPr lang="en-US" sz="1500" b="0" i="0" kern="1200" dirty="0"/>
            <a:t> </a:t>
          </a:r>
          <a:r>
            <a:rPr lang="en-US" sz="1500" b="0" i="0" kern="1200" dirty="0" err="1"/>
            <a:t>în</a:t>
          </a:r>
          <a:r>
            <a:rPr lang="en-US" sz="1500" b="0" i="0" kern="1200" dirty="0"/>
            <a:t> </a:t>
          </a:r>
          <a:r>
            <a:rPr lang="en-US" sz="1500" b="0" i="0" kern="1200" dirty="0" err="1"/>
            <a:t>muncă</a:t>
          </a:r>
          <a:r>
            <a:rPr lang="en-US" sz="1500" b="0" i="0" kern="1200" dirty="0"/>
            <a:t>. </a:t>
          </a:r>
          <a:endParaRPr lang="en-US" sz="1500" kern="1200" dirty="0"/>
        </a:p>
      </dsp:txBody>
      <dsp:txXfrm>
        <a:off x="3935784" y="353"/>
        <a:ext cx="2390030" cy="1434018"/>
      </dsp:txXfrm>
    </dsp:sp>
    <dsp:sp modelId="{E26D1884-762B-427B-B186-9C7C49D2C22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/>
            <a:t>Gestionarea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Timpului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Sincronizarea</a:t>
          </a:r>
          <a:r>
            <a:rPr lang="en-US" sz="1500" b="0" i="0" kern="1200" dirty="0"/>
            <a:t>: </a:t>
          </a:r>
          <a:r>
            <a:rPr lang="en-US" sz="1500" b="0" i="0" kern="1200" dirty="0" err="1"/>
            <a:t>stabilirea</a:t>
          </a:r>
          <a:r>
            <a:rPr lang="en-US" sz="1500" b="0" i="0" kern="1200" dirty="0"/>
            <a:t> de </a:t>
          </a:r>
          <a:r>
            <a:rPr lang="en-US" sz="1500" b="0" i="0" kern="1200" dirty="0" err="1"/>
            <a:t>termene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limită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realiste</a:t>
          </a:r>
          <a:r>
            <a:rPr lang="en-US" sz="1500" b="0" i="0" kern="1200" dirty="0"/>
            <a:t>. </a:t>
          </a:r>
          <a:endParaRPr lang="en-US" sz="1500" kern="1200" dirty="0"/>
        </a:p>
      </dsp:txBody>
      <dsp:txXfrm>
        <a:off x="6564818" y="353"/>
        <a:ext cx="2390030" cy="1434018"/>
      </dsp:txXfrm>
    </dsp:sp>
    <dsp:sp modelId="{6DB5E815-7CF5-455B-89B9-7964340E5340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Prevenirea Derapajelor de Scop (Scope Creep): Menținerea focalizării proiectului și ajustarea obiectivelor pentru a rămâne aliniați cu viziunea echipei. </a:t>
          </a:r>
          <a:endParaRPr lang="en-US" sz="1500" kern="1200"/>
        </a:p>
      </dsp:txBody>
      <dsp:txXfrm>
        <a:off x="2621267" y="1673375"/>
        <a:ext cx="2390030" cy="1434018"/>
      </dsp:txXfrm>
    </dsp:sp>
    <dsp:sp modelId="{B9CAFD11-4976-42C5-90AC-081961F18BB9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/>
            <a:t>Colaborare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Angajament</a:t>
          </a:r>
          <a:r>
            <a:rPr lang="en-US" sz="1500" b="0" i="0" kern="1200" dirty="0"/>
            <a:t>: </a:t>
          </a:r>
          <a:r>
            <a:rPr lang="en-US" sz="1500" b="0" i="0" kern="1200" dirty="0" err="1"/>
            <a:t>Navigarea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complexității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proiectelor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printr</a:t>
          </a:r>
          <a:r>
            <a:rPr lang="en-US" sz="1500" b="0" i="0" kern="1200" dirty="0"/>
            <a:t>-o </a:t>
          </a:r>
          <a:r>
            <a:rPr lang="en-US" sz="1500" b="0" i="0" kern="1200" dirty="0" err="1"/>
            <a:t>colaborare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strânsă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un </a:t>
          </a:r>
          <a:r>
            <a:rPr lang="en-US" sz="1500" b="0" i="0" kern="1200" dirty="0" err="1"/>
            <a:t>angajament</a:t>
          </a:r>
          <a:r>
            <a:rPr lang="en-US" sz="1500" b="0" i="0" kern="1200" dirty="0"/>
            <a:t> </a:t>
          </a:r>
          <a:r>
            <a:rPr lang="en-US" sz="1500" b="0" i="0" kern="1200" dirty="0" err="1"/>
            <a:t>ferm</a:t>
          </a:r>
          <a:r>
            <a:rPr lang="en-US" sz="1500" b="0" i="0" kern="1200" dirty="0"/>
            <a:t> </a:t>
          </a:r>
          <a:r>
            <a:rPr lang="en-US" sz="1500" b="0" i="0" kern="1200" dirty="0" err="1"/>
            <a:t>față</a:t>
          </a:r>
          <a:r>
            <a:rPr lang="en-US" sz="1500" b="0" i="0" kern="1200" dirty="0"/>
            <a:t> de </a:t>
          </a:r>
          <a:r>
            <a:rPr lang="en-US" sz="1500" b="0" i="0" kern="1200" dirty="0" err="1"/>
            <a:t>obiectivele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comune</a:t>
          </a:r>
          <a:r>
            <a:rPr lang="en-US" sz="1500" b="0" i="0" kern="1200" dirty="0"/>
            <a:t>.</a:t>
          </a:r>
          <a:endParaRPr lang="en-US" sz="1500" kern="1200" dirty="0"/>
        </a:p>
      </dsp:txBody>
      <dsp:txXfrm>
        <a:off x="5250301" y="1673375"/>
        <a:ext cx="2390030" cy="1434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C3D13E-C4D1-4FB2-B38D-0F7EE6784D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EA3308-C533-424C-9C44-2C412B23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3C0B-E1CE-1C8C-8252-349EF813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70171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/>
              <a:t>Gamification pentru activitățile didactice la nivel universitar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0E99-CE50-930E-17B6-6FFCA776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94515"/>
          </a:xfrm>
        </p:spPr>
        <p:txBody>
          <a:bodyPr/>
          <a:lstStyle/>
          <a:p>
            <a:pPr algn="r"/>
            <a:r>
              <a:rPr lang="en-US" dirty="0"/>
              <a:t>Ciupe David-Robert</a:t>
            </a:r>
          </a:p>
          <a:p>
            <a:pPr algn="r"/>
            <a:r>
              <a:rPr lang="en-US" dirty="0"/>
              <a:t>Nita </a:t>
            </a:r>
            <a:r>
              <a:rPr lang="en-US" dirty="0" err="1"/>
              <a:t>Iosif</a:t>
            </a:r>
            <a:r>
              <a:rPr lang="en-US" dirty="0"/>
              <a:t>-Gabriel</a:t>
            </a:r>
          </a:p>
          <a:p>
            <a:pPr algn="r"/>
            <a:r>
              <a:rPr lang="en-US" dirty="0"/>
              <a:t>Peter </a:t>
            </a:r>
            <a:r>
              <a:rPr lang="en-US" dirty="0" err="1"/>
              <a:t>Ciprian-Ionut</a:t>
            </a:r>
            <a:endParaRPr lang="en-US" dirty="0"/>
          </a:p>
          <a:p>
            <a:pPr algn="r"/>
            <a:r>
              <a:rPr lang="en-US" dirty="0" err="1"/>
              <a:t>Sirbu</a:t>
            </a:r>
            <a:r>
              <a:rPr lang="en-US" dirty="0"/>
              <a:t> Andrei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6EEA2-DCE5-0EB5-7ABD-19E16525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Descrierea 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45E9-B493-537D-649C-E492F076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	Proiectul adresează stimularea implicării studenților în procesul educațional și identificarea unor soluții de creștere a nivelului de interes.  Abordarea propusă pentru acest proiect este includerea unor principii din teoria “gamification” în activitățile didactice curente și propunerea unor modalități simple și eficiente de gestionare a acestora atât de către cadrele didactice cât și de către studenți.</a:t>
            </a:r>
          </a:p>
        </p:txBody>
      </p:sp>
    </p:spTree>
    <p:extLst>
      <p:ext uri="{BB962C8B-B14F-4D97-AF65-F5344CB8AC3E}">
        <p14:creationId xmlns:p14="http://schemas.microsoft.com/office/powerpoint/2010/main" val="334116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54F4-29FF-20F0-1CAC-8D01EAC2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caracteristici utilizator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C8B4-6B67-9D87-4D4C-12CF09C6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Tipuri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utilizatori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 </a:t>
            </a:r>
            <a:r>
              <a:rPr lang="en-US" dirty="0" err="1">
                <a:solidFill>
                  <a:schemeClr val="bg1"/>
                </a:solidFill>
              </a:rPr>
              <a:t>participa</a:t>
            </a:r>
            <a:r>
              <a:rPr lang="en-US" dirty="0">
                <a:solidFill>
                  <a:schemeClr val="bg1"/>
                </a:solidFill>
              </a:rPr>
              <a:t> la quiz-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a-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îmbunătăți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cunoștințele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 </a:t>
            </a:r>
            <a:r>
              <a:rPr lang="en-US" dirty="0" err="1">
                <a:solidFill>
                  <a:schemeClr val="bg1"/>
                </a:solidFill>
              </a:rPr>
              <a:t>acces</a:t>
            </a:r>
            <a:r>
              <a:rPr lang="en-US" dirty="0">
                <a:solidFill>
                  <a:schemeClr val="bg1"/>
                </a:solidFill>
              </a:rPr>
              <a:t> la un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puncte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insigne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a-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urmări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progresul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a se </a:t>
            </a:r>
            <a:r>
              <a:rPr lang="en-US" dirty="0" err="1">
                <a:solidFill>
                  <a:schemeClr val="bg1"/>
                </a:solidFill>
              </a:rPr>
              <a:t>motiva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 </a:t>
            </a:r>
            <a:r>
              <a:rPr lang="en-US" dirty="0" err="1">
                <a:solidFill>
                  <a:schemeClr val="bg1"/>
                </a:solidFill>
              </a:rPr>
              <a:t>participa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turneuri</a:t>
            </a:r>
            <a:r>
              <a:rPr lang="en-US" dirty="0">
                <a:solidFill>
                  <a:schemeClr val="bg1"/>
                </a:solidFill>
              </a:rPr>
              <a:t> online.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dirty="0" err="1">
                <a:solidFill>
                  <a:schemeClr val="bg1"/>
                </a:solidFill>
              </a:rPr>
              <a:t>Profesor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 </a:t>
            </a:r>
            <a:r>
              <a:rPr lang="en-US" dirty="0" err="1">
                <a:solidFill>
                  <a:schemeClr val="bg1"/>
                </a:solidFill>
              </a:rPr>
              <a:t>crea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personaliza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conținut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educațional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inclusiv</a:t>
            </a:r>
            <a:r>
              <a:rPr lang="en-US" dirty="0">
                <a:solidFill>
                  <a:schemeClr val="bg1"/>
                </a:solidFill>
              </a:rPr>
              <a:t> quiz-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activități</a:t>
            </a:r>
            <a:r>
              <a:rPr lang="en-US" dirty="0">
                <a:solidFill>
                  <a:schemeClr val="bg1"/>
                </a:solidFill>
              </a:rPr>
              <a:t> interactive.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 </a:t>
            </a:r>
            <a:r>
              <a:rPr lang="en-US" dirty="0" err="1">
                <a:solidFill>
                  <a:schemeClr val="bg1"/>
                </a:solidFill>
              </a:rPr>
              <a:t>instrumente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monitorizarea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evaluarea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performanței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studenților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 </a:t>
            </a:r>
            <a:r>
              <a:rPr lang="en-US" dirty="0" err="1">
                <a:solidFill>
                  <a:schemeClr val="bg1"/>
                </a:solidFill>
              </a:rPr>
              <a:t>primi</a:t>
            </a:r>
            <a:r>
              <a:rPr lang="en-US" dirty="0">
                <a:solidFill>
                  <a:schemeClr val="bg1"/>
                </a:solidFill>
              </a:rPr>
              <a:t> feedback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adapta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îmbunătăți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predare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conținutul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cursurilor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7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EFF1-67A7-F388-A62B-8D185EEA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D45E-17DD-AEBD-FF5F-D73834A5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Creșterea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implicării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studenților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Îmbunătățirea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rezultatelor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academice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Crearea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unei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experiențe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învățare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mai</a:t>
            </a:r>
            <a:r>
              <a:rPr lang="en-US" dirty="0">
                <a:solidFill>
                  <a:srgbClr val="404040"/>
                </a:solidFill>
              </a:rPr>
              <a:t> interactive.</a:t>
            </a:r>
          </a:p>
          <a:p>
            <a:r>
              <a:rPr lang="en-US" dirty="0" err="1">
                <a:solidFill>
                  <a:srgbClr val="404040"/>
                </a:solidFill>
              </a:rPr>
              <a:t>Utilizarea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Eficientă</a:t>
            </a:r>
            <a:r>
              <a:rPr lang="en-US" dirty="0">
                <a:solidFill>
                  <a:srgbClr val="404040"/>
                </a:solidFill>
              </a:rPr>
              <a:t> a </a:t>
            </a:r>
            <a:r>
              <a:rPr lang="en-US" dirty="0" err="1">
                <a:solidFill>
                  <a:srgbClr val="404040"/>
                </a:solidFill>
              </a:rPr>
              <a:t>Tehnologiei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în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Educație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Feedback </a:t>
            </a:r>
            <a:r>
              <a:rPr lang="en-US" dirty="0" err="1">
                <a:solidFill>
                  <a:srgbClr val="404040"/>
                </a:solidFill>
              </a:rPr>
              <a:t>Continuu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și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Adaptiv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2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9B8B-FB29-4CA7-503C-03C6C7E8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provocări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1618319-CA6C-78E3-A4A7-5696167E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4491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3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6A8D-6DAE-192D-EAF3-D0F28CDE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idei inovatoare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54A92E-D7E9-C7D4-E2B6-A532AB33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850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Provocări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Zilnice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Profesorii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zilnice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scurte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menține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interesul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studenților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stimula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conecteze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platformă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Turnee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Academice</a:t>
            </a:r>
            <a:r>
              <a:rPr lang="en-US" b="1" dirty="0">
                <a:solidFill>
                  <a:schemeClr val="bg1"/>
                </a:solidFill>
              </a:rPr>
              <a:t> Online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Organizarea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competiții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academice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unde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studenții</a:t>
            </a:r>
            <a:r>
              <a:rPr lang="en-US" dirty="0">
                <a:solidFill>
                  <a:schemeClr val="bg1"/>
                </a:solidFill>
              </a:rPr>
              <a:t> pot </a:t>
            </a:r>
            <a:r>
              <a:rPr lang="en-US" dirty="0" err="1">
                <a:solidFill>
                  <a:schemeClr val="bg1"/>
                </a:solidFill>
              </a:rPr>
              <a:t>demonstra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cunoștințele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abilitățile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dobândite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Obținerea</a:t>
            </a:r>
            <a:r>
              <a:rPr lang="en-US" b="1" dirty="0">
                <a:solidFill>
                  <a:schemeClr val="bg1"/>
                </a:solidFill>
              </a:rPr>
              <a:t> de Insigne </a:t>
            </a:r>
            <a:r>
              <a:rPr lang="en-US" b="1" dirty="0" err="1">
                <a:solidFill>
                  <a:schemeClr val="bg1"/>
                </a:solidFill>
              </a:rPr>
              <a:t>pentru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Rezultate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Academice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Studenții</a:t>
            </a:r>
            <a:r>
              <a:rPr lang="en-US" dirty="0">
                <a:solidFill>
                  <a:schemeClr val="bg1"/>
                </a:solidFill>
              </a:rPr>
              <a:t> pot </a:t>
            </a:r>
            <a:r>
              <a:rPr lang="en-US" dirty="0" err="1">
                <a:solidFill>
                  <a:schemeClr val="bg1"/>
                </a:solidFill>
              </a:rPr>
              <a:t>obține</a:t>
            </a:r>
            <a:r>
              <a:rPr lang="en-US" dirty="0">
                <a:solidFill>
                  <a:schemeClr val="bg1"/>
                </a:solidFill>
              </a:rPr>
              <a:t> insigne </a:t>
            </a:r>
            <a:r>
              <a:rPr lang="en-US" dirty="0" err="1">
                <a:solidFill>
                  <a:schemeClr val="bg1"/>
                </a:solidFill>
              </a:rPr>
              <a:t>digitale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recunoaștere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performanțelor</a:t>
            </a:r>
            <a:r>
              <a:rPr lang="en-US" dirty="0">
                <a:solidFill>
                  <a:schemeClr val="bg1"/>
                </a:solidFill>
              </a:rPr>
              <a:t> lor </a:t>
            </a:r>
            <a:r>
              <a:rPr lang="en-US" dirty="0" err="1">
                <a:solidFill>
                  <a:schemeClr val="bg1"/>
                </a:solidFill>
              </a:rPr>
              <a:t>academice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Analiza </a:t>
            </a:r>
            <a:r>
              <a:rPr lang="en-US" b="1" dirty="0" err="1">
                <a:solidFill>
                  <a:schemeClr val="bg1"/>
                </a:solidFill>
              </a:rPr>
              <a:t>Performanței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Studentilor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Profesorii</a:t>
            </a:r>
            <a:r>
              <a:rPr lang="en-US" dirty="0">
                <a:solidFill>
                  <a:schemeClr val="bg1"/>
                </a:solidFill>
              </a:rPr>
              <a:t> au la </a:t>
            </a:r>
            <a:r>
              <a:rPr lang="en-US" dirty="0" err="1">
                <a:solidFill>
                  <a:schemeClr val="bg1"/>
                </a:solidFill>
              </a:rPr>
              <a:t>dispoziție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analiza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performanța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academică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studenților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adapteze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predare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Sistem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inovator</a:t>
            </a:r>
            <a:r>
              <a:rPr lang="en-US" b="1" dirty="0">
                <a:solidFill>
                  <a:schemeClr val="bg1"/>
                </a:solidFill>
              </a:rPr>
              <a:t> de feedback </a:t>
            </a:r>
            <a:r>
              <a:rPr lang="en-US" b="1" dirty="0" err="1">
                <a:solidFill>
                  <a:schemeClr val="bg1"/>
                </a:solidFill>
              </a:rPr>
              <a:t>continuu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permițând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profesorilor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primească</a:t>
            </a:r>
            <a:r>
              <a:rPr lang="en-US" dirty="0">
                <a:solidFill>
                  <a:schemeClr val="bg1"/>
                </a:solidFill>
              </a:rPr>
              <a:t> feedback. </a:t>
            </a:r>
            <a:r>
              <a:rPr lang="en-US" dirty="0" err="1">
                <a:solidFill>
                  <a:schemeClr val="bg1"/>
                </a:solidFill>
              </a:rPr>
              <a:t>Această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funcție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esențială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îmbunătățirea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procesului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învățare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oferind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studenților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orientare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sprijin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personalizat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maximiza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experiența</a:t>
            </a:r>
            <a:r>
              <a:rPr lang="en-US" dirty="0">
                <a:solidFill>
                  <a:schemeClr val="bg1"/>
                </a:solidFill>
              </a:rPr>
              <a:t> lor </a:t>
            </a:r>
            <a:r>
              <a:rPr lang="en-US" dirty="0" err="1">
                <a:solidFill>
                  <a:schemeClr val="bg1"/>
                </a:solidFill>
              </a:rPr>
              <a:t>educațională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</TotalTime>
  <Words>406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Gamification pentru activitățile didactice la nivel universitar</vt:lpstr>
      <vt:lpstr>Descrierea proiectului</vt:lpstr>
      <vt:lpstr>caracteristici utilizator</vt:lpstr>
      <vt:lpstr>obiective</vt:lpstr>
      <vt:lpstr>provocări</vt:lpstr>
      <vt:lpstr>idei inovatoare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 pentru activitățile didactice la nivel universitar</dc:title>
  <dc:creator>David Robert Ciupe</dc:creator>
  <cp:lastModifiedBy>David Robert Ciupe</cp:lastModifiedBy>
  <cp:revision>15</cp:revision>
  <dcterms:created xsi:type="dcterms:W3CDTF">2024-01-15T18:41:16Z</dcterms:created>
  <dcterms:modified xsi:type="dcterms:W3CDTF">2024-01-15T19:41:35Z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2024-01-15T18:52:12Z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6b36185c-9a3f-4350-856f-253e9d309e0d</vt:lpwstr>
  </property>
  <property fmtid="{D5CDD505-2E9C-101B-9397-08002B2CF9AE}" pid="8" name="MSIP_Label_5b58b62f-6f94-46bd-8089-18e64b0a9abb_ContentBits">
    <vt:lpwstr>0</vt:lpwstr>
  </property>
</Properties>
</file>