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BB27B-0E65-4AC9-87DC-08A15BF4FED8}" v="367" dt="2022-06-24T06:52:52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23.06.2022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" TargetMode="External"/><Relationship Id="rId2" Type="http://schemas.openxmlformats.org/officeDocument/2006/relationships/hyperlink" Target="https://yamatosecurity.connpas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igmaHQ/sigma" TargetMode="External"/><Relationship Id="rId4" Type="http://schemas.openxmlformats.org/officeDocument/2006/relationships/hyperlink" Target="https://github.com/Yamato-Security/hayabusa-rules/tree/main/tools/sigmac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mato-Security/hayabusa/rele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mato-Security/hayabusa/blob/main/config/target_eventids_sample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>
                <a:ea typeface="+mj-lt"/>
                <a:cs typeface="+mj-lt"/>
              </a:rPr>
              <a:t>Hayabusa</a:t>
            </a:r>
            <a:r>
              <a:rPr lang="de-DE" b="1" dirty="0">
                <a:ea typeface="+mj-lt"/>
                <a:cs typeface="+mj-lt"/>
              </a:rPr>
              <a:t> </a:t>
            </a:r>
            <a:br>
              <a:rPr lang="de-DE" b="1" dirty="0">
                <a:ea typeface="+mj-lt"/>
                <a:cs typeface="+mj-lt"/>
              </a:rPr>
            </a:br>
            <a:r>
              <a:rPr lang="de-DE" b="1" dirty="0">
                <a:ea typeface="+mj-lt"/>
                <a:cs typeface="+mj-lt"/>
              </a:rPr>
              <a:t> "</a:t>
            </a:r>
            <a:r>
              <a:rPr lang="de-DE" b="1" dirty="0" err="1">
                <a:ea typeface="+mj-lt"/>
                <a:cs typeface="+mj-lt"/>
              </a:rPr>
              <a:t>peregrine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dirty="0" err="1">
                <a:ea typeface="+mj-lt"/>
                <a:cs typeface="+mj-lt"/>
              </a:rPr>
              <a:t>falcon</a:t>
            </a:r>
            <a:r>
              <a:rPr lang="de-DE" b="1" dirty="0">
                <a:ea typeface="+mj-lt"/>
                <a:cs typeface="+mj-lt"/>
              </a:rPr>
              <a:t>" </a:t>
            </a:r>
            <a:br>
              <a:rPr lang="de-DE" b="1" dirty="0">
                <a:ea typeface="+mj-lt"/>
                <a:cs typeface="+mj-lt"/>
              </a:rPr>
            </a:br>
            <a:endParaRPr lang="de-DE" b="1" dirty="0">
              <a:ea typeface="+mj-lt"/>
              <a:cs typeface="+mj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 err="1">
                <a:ea typeface="+mn-lt"/>
                <a:cs typeface="+mn-lt"/>
              </a:rPr>
              <a:t>Hayabusa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a </a:t>
            </a:r>
            <a:r>
              <a:rPr lang="de-DE" b="1" dirty="0">
                <a:ea typeface="+mn-lt"/>
                <a:cs typeface="+mn-lt"/>
              </a:rPr>
              <a:t>Windows </a:t>
            </a:r>
            <a:r>
              <a:rPr lang="de-DE" b="1" dirty="0" err="1">
                <a:ea typeface="+mn-lt"/>
                <a:cs typeface="+mn-lt"/>
              </a:rPr>
              <a:t>event</a:t>
            </a:r>
            <a:r>
              <a:rPr lang="de-DE" b="1" dirty="0">
                <a:ea typeface="+mn-lt"/>
                <a:cs typeface="+mn-lt"/>
              </a:rPr>
              <a:t> log fast </a:t>
            </a:r>
            <a:r>
              <a:rPr lang="de-DE" b="1" dirty="0" err="1">
                <a:ea typeface="+mn-lt"/>
                <a:cs typeface="+mn-lt"/>
              </a:rPr>
              <a:t>forensics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timeline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generator</a:t>
            </a:r>
            <a:r>
              <a:rPr lang="de-DE" dirty="0">
                <a:ea typeface="+mn-lt"/>
                <a:cs typeface="+mn-lt"/>
              </a:rPr>
              <a:t> and </a:t>
            </a:r>
            <a:r>
              <a:rPr lang="de-DE" b="1" dirty="0" err="1">
                <a:ea typeface="+mn-lt"/>
                <a:cs typeface="+mn-lt"/>
              </a:rPr>
              <a:t>threat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hunting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tool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created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>
                <a:ea typeface="+mn-lt"/>
                <a:cs typeface="+mn-lt"/>
                <a:hlinkClick r:id="rId2"/>
              </a:rPr>
              <a:t>Yamato Security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group</a:t>
            </a:r>
            <a:r>
              <a:rPr lang="de-DE" dirty="0">
                <a:ea typeface="+mn-lt"/>
                <a:cs typeface="+mn-lt"/>
              </a:rPr>
              <a:t>.</a:t>
            </a:r>
          </a:p>
          <a:p>
            <a:r>
              <a:rPr lang="de-DE" dirty="0" err="1">
                <a:ea typeface="+mn-lt"/>
                <a:cs typeface="+mn-lt"/>
              </a:rPr>
              <a:t>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written</a:t>
            </a:r>
            <a:r>
              <a:rPr lang="de-DE" dirty="0">
                <a:ea typeface="+mn-lt"/>
                <a:cs typeface="+mn-lt"/>
              </a:rPr>
              <a:t> in </a:t>
            </a:r>
            <a:r>
              <a:rPr lang="de-DE" dirty="0">
                <a:ea typeface="+mn-lt"/>
                <a:cs typeface="+mn-lt"/>
                <a:hlinkClick r:id="rId3"/>
              </a:rPr>
              <a:t>Rust</a:t>
            </a:r>
            <a:r>
              <a:rPr lang="de-DE" dirty="0">
                <a:ea typeface="+mn-lt"/>
                <a:cs typeface="+mn-lt"/>
              </a:rPr>
              <a:t> and </a:t>
            </a:r>
            <a:r>
              <a:rPr lang="de-DE" dirty="0" err="1">
                <a:ea typeface="+mn-lt"/>
                <a:cs typeface="+mn-lt"/>
              </a:rPr>
              <a:t>supports</a:t>
            </a:r>
            <a:r>
              <a:rPr lang="de-DE" dirty="0">
                <a:ea typeface="+mn-lt"/>
                <a:cs typeface="+mn-lt"/>
              </a:rPr>
              <a:t> multi-threading in </a:t>
            </a:r>
            <a:r>
              <a:rPr lang="de-DE" dirty="0" err="1">
                <a:ea typeface="+mn-lt"/>
                <a:cs typeface="+mn-lt"/>
              </a:rPr>
              <a:t>order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as</a:t>
            </a:r>
            <a:r>
              <a:rPr lang="de-DE" dirty="0">
                <a:ea typeface="+mn-lt"/>
                <a:cs typeface="+mn-lt"/>
              </a:rPr>
              <a:t> fast </a:t>
            </a:r>
            <a:r>
              <a:rPr lang="de-DE" dirty="0" err="1">
                <a:ea typeface="+mn-lt"/>
                <a:cs typeface="+mn-lt"/>
              </a:rPr>
              <a:t>as</a:t>
            </a:r>
            <a:r>
              <a:rPr lang="de-DE" dirty="0">
                <a:ea typeface="+mn-lt"/>
                <a:cs typeface="+mn-lt"/>
              </a:rPr>
              <a:t> possible. </a:t>
            </a:r>
            <a:r>
              <a:rPr lang="de-DE" dirty="0" err="1">
                <a:ea typeface="+mn-lt"/>
                <a:cs typeface="+mn-lt"/>
              </a:rPr>
              <a:t>We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provided</a:t>
            </a:r>
            <a:r>
              <a:rPr lang="de-DE" dirty="0">
                <a:ea typeface="+mn-lt"/>
                <a:cs typeface="+mn-lt"/>
              </a:rPr>
              <a:t> a </a:t>
            </a:r>
            <a:r>
              <a:rPr lang="de-DE" dirty="0">
                <a:ea typeface="+mn-lt"/>
                <a:cs typeface="+mn-lt"/>
                <a:hlinkClick r:id="rId4"/>
              </a:rPr>
              <a:t>tool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convert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>
                <a:ea typeface="+mn-lt"/>
                <a:cs typeface="+mn-lt"/>
                <a:hlinkClick r:id="rId5"/>
              </a:rPr>
              <a:t>Sigma</a:t>
            </a: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rules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Hayabusa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rule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format</a:t>
            </a:r>
            <a:r>
              <a:rPr lang="de-DE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8BAB1-6D7C-7B74-5BBE-55A08508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Import </a:t>
            </a:r>
            <a:r>
              <a:rPr lang="it-IT" dirty="0" err="1">
                <a:cs typeface="Calibri Light"/>
              </a:rPr>
              <a:t>into</a:t>
            </a:r>
            <a:r>
              <a:rPr lang="it-IT" dirty="0">
                <a:cs typeface="Calibri Light"/>
              </a:rPr>
              <a:t> ELK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B3969-4D37-FEEB-434A-15C6D7CF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https://github.com/Yamato-Security/hayabusa/blob/main/doc/ElasticStackImport/ElasticStackImport-English.md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8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CC34E-1110-3159-D9F3-8B933CBD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FBE84D-E41C-B8EB-65C8-435FA909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Hayabusa</a:t>
            </a:r>
            <a:r>
              <a:rPr lang="it-IT" dirty="0">
                <a:ea typeface="+mn-lt"/>
                <a:cs typeface="+mn-lt"/>
              </a:rPr>
              <a:t> can be </a:t>
            </a:r>
            <a:r>
              <a:rPr lang="it-IT" dirty="0" err="1">
                <a:ea typeface="+mn-lt"/>
                <a:cs typeface="+mn-lt"/>
              </a:rPr>
              <a:t>run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either</a:t>
            </a:r>
            <a:r>
              <a:rPr lang="it-IT" dirty="0">
                <a:ea typeface="+mn-lt"/>
                <a:cs typeface="+mn-lt"/>
              </a:rPr>
              <a:t> on single running systems for live </a:t>
            </a:r>
            <a:r>
              <a:rPr lang="it-IT" dirty="0" err="1">
                <a:ea typeface="+mn-lt"/>
                <a:cs typeface="+mn-lt"/>
              </a:rPr>
              <a:t>analysis</a:t>
            </a:r>
            <a:r>
              <a:rPr lang="it-IT" dirty="0">
                <a:ea typeface="+mn-lt"/>
                <a:cs typeface="+mn-lt"/>
              </a:rPr>
              <a:t>, by </a:t>
            </a:r>
            <a:r>
              <a:rPr lang="it-IT" dirty="0" err="1">
                <a:ea typeface="+mn-lt"/>
                <a:cs typeface="+mn-lt"/>
              </a:rPr>
              <a:t>gathering</a:t>
            </a:r>
            <a:r>
              <a:rPr lang="it-IT" dirty="0">
                <a:ea typeface="+mn-lt"/>
                <a:cs typeface="+mn-lt"/>
              </a:rPr>
              <a:t> logs from single or multiple systems for offline </a:t>
            </a:r>
            <a:r>
              <a:rPr lang="it-IT" dirty="0" err="1">
                <a:ea typeface="+mn-lt"/>
                <a:cs typeface="+mn-lt"/>
              </a:rPr>
              <a:t>analysis</a:t>
            </a:r>
            <a:r>
              <a:rPr lang="it-IT" dirty="0">
                <a:ea typeface="+mn-lt"/>
                <a:cs typeface="+mn-lt"/>
              </a:rPr>
              <a:t>, or by running the </a:t>
            </a:r>
            <a:r>
              <a:rPr lang="it-IT" dirty="0" err="1">
                <a:ea typeface="+mn-lt"/>
                <a:cs typeface="+mn-lt"/>
              </a:rPr>
              <a:t>Hayabusa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artifact</a:t>
            </a:r>
            <a:r>
              <a:rPr lang="it-IT" dirty="0">
                <a:ea typeface="+mn-lt"/>
                <a:cs typeface="+mn-lt"/>
              </a:rPr>
              <a:t> with Velociraptor for </a:t>
            </a:r>
            <a:r>
              <a:rPr lang="it-IT" dirty="0" err="1">
                <a:ea typeface="+mn-lt"/>
                <a:cs typeface="+mn-lt"/>
              </a:rPr>
              <a:t>enterprise</a:t>
            </a:r>
            <a:r>
              <a:rPr lang="it-IT" dirty="0">
                <a:ea typeface="+mn-lt"/>
                <a:cs typeface="+mn-lt"/>
              </a:rPr>
              <a:t>-wide </a:t>
            </a:r>
            <a:r>
              <a:rPr lang="it-IT" dirty="0" err="1">
                <a:ea typeface="+mn-lt"/>
                <a:cs typeface="+mn-lt"/>
              </a:rPr>
              <a:t>threat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hunting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incident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response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The output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be </a:t>
            </a:r>
            <a:r>
              <a:rPr lang="it-IT" dirty="0" err="1">
                <a:ea typeface="+mn-lt"/>
                <a:cs typeface="+mn-lt"/>
              </a:rPr>
              <a:t>consolidated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into</a:t>
            </a:r>
            <a:r>
              <a:rPr lang="it-IT" dirty="0">
                <a:ea typeface="+mn-lt"/>
                <a:cs typeface="+mn-lt"/>
              </a:rPr>
              <a:t> a single CSV timeline for easy </a:t>
            </a:r>
            <a:r>
              <a:rPr lang="it-IT" dirty="0" err="1">
                <a:ea typeface="+mn-lt"/>
                <a:cs typeface="+mn-lt"/>
              </a:rPr>
              <a:t>analysis</a:t>
            </a:r>
            <a:r>
              <a:rPr lang="it-IT" dirty="0">
                <a:ea typeface="+mn-lt"/>
                <a:cs typeface="+mn-lt"/>
              </a:rPr>
              <a:t> in Excel, Timeline Explorer, or </a:t>
            </a:r>
            <a:r>
              <a:rPr lang="it-IT" dirty="0" err="1">
                <a:ea typeface="+mn-lt"/>
                <a:cs typeface="+mn-lt"/>
              </a:rPr>
              <a:t>Elastic</a:t>
            </a:r>
            <a:r>
              <a:rPr lang="it-IT" dirty="0">
                <a:ea typeface="+mn-lt"/>
                <a:cs typeface="+mn-lt"/>
              </a:rPr>
              <a:t> Stack.</a:t>
            </a:r>
            <a:endParaRPr lang="it-I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49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47F47-1589-D304-1FA9-ED1DF08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147"/>
          </a:xfrm>
        </p:spPr>
        <p:txBody>
          <a:bodyPr>
            <a:normAutofit fontScale="90000"/>
          </a:bodyPr>
          <a:lstStyle/>
          <a:p>
            <a:r>
              <a:rPr lang="it-IT" b="1"/>
              <a:t>Threat Hunting and Enterprise-wide DFIR</a:t>
            </a:r>
            <a:endParaRPr lang="it-IT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F425E0-4394-D4F4-916B-F3CA20EF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292"/>
            <a:ext cx="10515600" cy="1927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Hayabusa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currently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has</a:t>
            </a:r>
            <a:r>
              <a:rPr lang="it-IT" dirty="0">
                <a:ea typeface="+mn-lt"/>
                <a:cs typeface="+mn-lt"/>
              </a:rPr>
              <a:t> over 2400 Sigma rules and over 130 </a:t>
            </a:r>
            <a:r>
              <a:rPr lang="it-IT" dirty="0" err="1">
                <a:ea typeface="+mn-lt"/>
                <a:cs typeface="+mn-lt"/>
              </a:rPr>
              <a:t>Hayabusa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built</a:t>
            </a:r>
            <a:r>
              <a:rPr lang="it-IT" dirty="0">
                <a:ea typeface="+mn-lt"/>
                <a:cs typeface="+mn-lt"/>
              </a:rPr>
              <a:t>-in </a:t>
            </a:r>
            <a:r>
              <a:rPr lang="it-IT" dirty="0" err="1">
                <a:ea typeface="+mn-lt"/>
                <a:cs typeface="+mn-lt"/>
              </a:rPr>
              <a:t>detection</a:t>
            </a:r>
            <a:r>
              <a:rPr lang="it-IT" dirty="0">
                <a:ea typeface="+mn-lt"/>
                <a:cs typeface="+mn-lt"/>
              </a:rPr>
              <a:t> rules with more rules </a:t>
            </a:r>
            <a:r>
              <a:rPr lang="it-IT" dirty="0" err="1">
                <a:ea typeface="+mn-lt"/>
                <a:cs typeface="+mn-lt"/>
              </a:rPr>
              <a:t>being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added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regularly</a:t>
            </a:r>
            <a:r>
              <a:rPr lang="it-IT" dirty="0">
                <a:ea typeface="+mn-lt"/>
                <a:cs typeface="+mn-lt"/>
              </a:rPr>
              <a:t>. </a:t>
            </a:r>
            <a:r>
              <a:rPr lang="it-IT" dirty="0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can be </a:t>
            </a:r>
            <a:r>
              <a:rPr lang="it-IT" dirty="0" err="1">
                <a:ea typeface="+mn-lt"/>
                <a:cs typeface="+mn-lt"/>
              </a:rPr>
              <a:t>used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enterprise</a:t>
            </a:r>
            <a:r>
              <a:rPr lang="it-IT" dirty="0">
                <a:ea typeface="+mn-lt"/>
                <a:cs typeface="+mn-lt"/>
              </a:rPr>
              <a:t>-wide </a:t>
            </a:r>
            <a:r>
              <a:rPr lang="it-IT" dirty="0" err="1">
                <a:ea typeface="+mn-lt"/>
                <a:cs typeface="+mn-lt"/>
              </a:rPr>
              <a:t>proactive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threat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hunting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well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DFIR (Digital </a:t>
            </a:r>
            <a:r>
              <a:rPr lang="it-IT" dirty="0" err="1">
                <a:ea typeface="+mn-lt"/>
                <a:cs typeface="+mn-lt"/>
              </a:rPr>
              <a:t>Forensics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Incident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Response</a:t>
            </a:r>
            <a:r>
              <a:rPr lang="it-IT" dirty="0">
                <a:ea typeface="+mn-lt"/>
                <a:cs typeface="+mn-lt"/>
              </a:rPr>
              <a:t>) for free 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D88925-C788-CDBB-25A3-81372246AAF4}"/>
              </a:ext>
            </a:extLst>
          </p:cNvPr>
          <p:cNvSpPr txBox="1"/>
          <p:nvPr/>
        </p:nvSpPr>
        <p:spPr>
          <a:xfrm>
            <a:off x="205317" y="3200400"/>
            <a:ext cx="1180253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solidFill>
                  <a:srgbClr val="24292F"/>
                </a:solidFill>
                <a:latin typeface="-apple-system"/>
                <a:ea typeface="-apple-system"/>
                <a:cs typeface="-apple-system"/>
              </a:rPr>
              <a:t>Fast </a:t>
            </a:r>
            <a:r>
              <a:rPr lang="it-IT" b="1" dirty="0" err="1">
                <a:solidFill>
                  <a:srgbClr val="24292F"/>
                </a:solidFill>
                <a:latin typeface="-apple-system"/>
                <a:ea typeface="-apple-system"/>
                <a:cs typeface="-apple-system"/>
              </a:rPr>
              <a:t>Forensics</a:t>
            </a:r>
            <a:r>
              <a:rPr lang="it-IT" b="1" dirty="0">
                <a:solidFill>
                  <a:srgbClr val="24292F"/>
                </a:solidFill>
                <a:latin typeface="-apple-system"/>
                <a:ea typeface="-apple-system"/>
                <a:cs typeface="-apple-system"/>
              </a:rPr>
              <a:t> Timeline Generation</a:t>
            </a:r>
          </a:p>
          <a:p>
            <a:endParaRPr lang="it-IT" b="1" dirty="0">
              <a:solidFill>
                <a:srgbClr val="24292F"/>
              </a:solidFill>
              <a:latin typeface="-apple-system"/>
              <a:ea typeface="-apple-system"/>
              <a:cs typeface="-apple-system"/>
            </a:endParaRPr>
          </a:p>
          <a:p>
            <a:r>
              <a:rPr lang="it-IT" dirty="0">
                <a:ea typeface="+mn-lt"/>
                <a:cs typeface="+mn-lt"/>
              </a:rPr>
              <a:t>Windows event log </a:t>
            </a:r>
            <a:r>
              <a:rPr lang="it-IT" dirty="0" err="1">
                <a:ea typeface="+mn-lt"/>
                <a:cs typeface="+mn-lt"/>
              </a:rPr>
              <a:t>analysis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traditionally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dirty="0" err="1">
                <a:ea typeface="+mn-lt"/>
                <a:cs typeface="+mn-lt"/>
              </a:rPr>
              <a:t>very</a:t>
            </a:r>
            <a:r>
              <a:rPr lang="it-IT" dirty="0">
                <a:ea typeface="+mn-lt"/>
                <a:cs typeface="+mn-lt"/>
              </a:rPr>
              <a:t> long and </a:t>
            </a:r>
            <a:r>
              <a:rPr lang="it-IT" dirty="0" err="1">
                <a:ea typeface="+mn-lt"/>
                <a:cs typeface="+mn-lt"/>
              </a:rPr>
              <a:t>tedious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process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because</a:t>
            </a:r>
            <a:r>
              <a:rPr lang="it-IT" dirty="0">
                <a:ea typeface="+mn-lt"/>
                <a:cs typeface="+mn-lt"/>
              </a:rPr>
              <a:t> Windows event logs are 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1) in a data format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hard to </a:t>
            </a:r>
            <a:r>
              <a:rPr lang="it-IT" dirty="0" err="1">
                <a:ea typeface="+mn-lt"/>
                <a:cs typeface="+mn-lt"/>
              </a:rPr>
              <a:t>analyze</a:t>
            </a:r>
            <a:r>
              <a:rPr lang="it-IT" dirty="0">
                <a:ea typeface="+mn-lt"/>
                <a:cs typeface="+mn-lt"/>
              </a:rPr>
              <a:t> and  2) the </a:t>
            </a:r>
            <a:r>
              <a:rPr lang="it-IT" dirty="0" err="1">
                <a:ea typeface="+mn-lt"/>
                <a:cs typeface="+mn-lt"/>
              </a:rPr>
              <a:t>majority</a:t>
            </a:r>
            <a:r>
              <a:rPr lang="it-IT" dirty="0">
                <a:ea typeface="+mn-lt"/>
                <a:cs typeface="+mn-lt"/>
              </a:rPr>
              <a:t> of data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noise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useful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investigations</a:t>
            </a:r>
            <a:r>
              <a:rPr lang="it-IT" dirty="0">
                <a:ea typeface="+mn-lt"/>
                <a:cs typeface="+mn-lt"/>
              </a:rPr>
              <a:t>. </a:t>
            </a:r>
            <a:endParaRPr lang="it-IT">
              <a:ea typeface="+mn-lt"/>
              <a:cs typeface="+mn-lt"/>
            </a:endParaRP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Hayabusa's</a:t>
            </a:r>
            <a:r>
              <a:rPr lang="it-IT" dirty="0">
                <a:ea typeface="+mn-lt"/>
                <a:cs typeface="+mn-lt"/>
              </a:rPr>
              <a:t> goal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extract</a:t>
            </a:r>
            <a:r>
              <a:rPr lang="it-IT" dirty="0">
                <a:ea typeface="+mn-lt"/>
                <a:cs typeface="+mn-lt"/>
              </a:rPr>
              <a:t> out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useful</a:t>
            </a:r>
            <a:r>
              <a:rPr lang="it-IT" dirty="0">
                <a:ea typeface="+mn-lt"/>
                <a:cs typeface="+mn-lt"/>
              </a:rPr>
              <a:t> data and </a:t>
            </a:r>
            <a:r>
              <a:rPr lang="it-IT" dirty="0" err="1">
                <a:ea typeface="+mn-lt"/>
                <a:cs typeface="+mn-lt"/>
              </a:rPr>
              <a:t>present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in a concise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possible</a:t>
            </a:r>
            <a:r>
              <a:rPr lang="it-IT" dirty="0">
                <a:ea typeface="+mn-lt"/>
                <a:cs typeface="+mn-lt"/>
              </a:rPr>
              <a:t> easy-to-</a:t>
            </a:r>
            <a:r>
              <a:rPr lang="it-IT" dirty="0" err="1">
                <a:ea typeface="+mn-lt"/>
                <a:cs typeface="+mn-lt"/>
              </a:rPr>
              <a:t>read</a:t>
            </a:r>
            <a:r>
              <a:rPr lang="it-IT" dirty="0">
                <a:ea typeface="+mn-lt"/>
                <a:cs typeface="+mn-lt"/>
              </a:rPr>
              <a:t> format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usable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by </a:t>
            </a:r>
            <a:r>
              <a:rPr lang="it-IT" dirty="0" err="1">
                <a:ea typeface="+mn-lt"/>
                <a:cs typeface="+mn-lt"/>
              </a:rPr>
              <a:t>professionally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trained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analysts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but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any</a:t>
            </a:r>
            <a:r>
              <a:rPr lang="it-IT" dirty="0">
                <a:ea typeface="+mn-lt"/>
                <a:cs typeface="+mn-lt"/>
              </a:rPr>
              <a:t> Windows system </a:t>
            </a:r>
            <a:r>
              <a:rPr lang="it-IT" dirty="0" err="1">
                <a:ea typeface="+mn-lt"/>
                <a:cs typeface="+mn-lt"/>
              </a:rPr>
              <a:t>administrator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>
              <a:cs typeface="Calibri"/>
            </a:endParaRP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Hayabusa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hopes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let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analysts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get</a:t>
            </a:r>
            <a:r>
              <a:rPr lang="it-IT" dirty="0">
                <a:ea typeface="+mn-lt"/>
                <a:cs typeface="+mn-lt"/>
              </a:rPr>
              <a:t> 80% of </a:t>
            </a:r>
            <a:r>
              <a:rPr lang="it-IT" dirty="0" err="1">
                <a:ea typeface="+mn-lt"/>
                <a:cs typeface="+mn-lt"/>
              </a:rPr>
              <a:t>their</a:t>
            </a:r>
            <a:r>
              <a:rPr lang="it-IT" dirty="0">
                <a:ea typeface="+mn-lt"/>
                <a:cs typeface="+mn-lt"/>
              </a:rPr>
              <a:t> work </a:t>
            </a:r>
            <a:r>
              <a:rPr lang="it-IT" dirty="0" err="1">
                <a:ea typeface="+mn-lt"/>
                <a:cs typeface="+mn-lt"/>
              </a:rPr>
              <a:t>done</a:t>
            </a:r>
            <a:r>
              <a:rPr lang="it-IT" dirty="0">
                <a:ea typeface="+mn-lt"/>
                <a:cs typeface="+mn-lt"/>
              </a:rPr>
              <a:t> in 20% of the time </a:t>
            </a:r>
            <a:r>
              <a:rPr lang="it-IT" dirty="0" err="1">
                <a:ea typeface="+mn-lt"/>
                <a:cs typeface="+mn-lt"/>
              </a:rPr>
              <a:t>when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compared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traditional</a:t>
            </a:r>
            <a:r>
              <a:rPr lang="it-IT" dirty="0">
                <a:ea typeface="+mn-lt"/>
                <a:cs typeface="+mn-lt"/>
              </a:rPr>
              <a:t> Windows event log </a:t>
            </a:r>
            <a:r>
              <a:rPr lang="it-IT" dirty="0" err="1">
                <a:ea typeface="+mn-lt"/>
                <a:cs typeface="+mn-lt"/>
              </a:rPr>
              <a:t>analysis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3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F3B0A-647C-BF77-A3DA-C996B04D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Extract</a:t>
            </a:r>
            <a:r>
              <a:rPr lang="it-IT" dirty="0">
                <a:cs typeface="Calibri Light"/>
              </a:rPr>
              <a:t> logs with EDR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0BA416-29E9-DD50-BD9F-47C63A70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EDR SYSTEM go to -&gt; </a:t>
            </a:r>
            <a:r>
              <a:rPr lang="it-IT" dirty="0">
                <a:ea typeface="+mn-lt"/>
                <a:cs typeface="+mn-lt"/>
              </a:rPr>
              <a:t>C:\Windows\System32\winevt\Logs</a:t>
            </a:r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9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7B81A7-1B83-6BA4-0DB0-FDBFEF0C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6"/>
            <a:ext cx="10515600" cy="66146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Calibri Light"/>
              </a:rPr>
              <a:t>Tool running</a:t>
            </a:r>
            <a:br>
              <a:rPr lang="it-IT" dirty="0">
                <a:cs typeface="Calibri Light"/>
              </a:rPr>
            </a:br>
            <a:r>
              <a:rPr lang="it-IT" dirty="0">
                <a:cs typeface="Calibri Light"/>
              </a:rPr>
              <a:t> </a:t>
            </a:r>
            <a:r>
              <a:rPr lang="it-IT" sz="2000" dirty="0">
                <a:ea typeface="+mj-lt"/>
                <a:cs typeface="+mj-lt"/>
              </a:rPr>
              <a:t>./hayabusa-1.3.2-lin-x64-gnu -d /home/Logs/  -v  -o result.csv</a:t>
            </a: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DE8CA5-47B4-66EF-4FB9-F43B182EF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83" y="1264709"/>
            <a:ext cx="10691749" cy="5441420"/>
          </a:xfrm>
        </p:spPr>
      </p:pic>
    </p:spTree>
    <p:extLst>
      <p:ext uri="{BB962C8B-B14F-4D97-AF65-F5344CB8AC3E}">
        <p14:creationId xmlns:p14="http://schemas.microsoft.com/office/powerpoint/2010/main" val="13315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87308-B9F6-DAF1-9B4F-7227E55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Tool info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751B0-C957-C3AF-956F-11D142AA6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  <a:hlinkClick r:id="rId2"/>
              </a:rPr>
              <a:t>https://github.com/Yamato-Security/hayabusa/releases</a:t>
            </a:r>
            <a:endParaRPr lang="it-IT">
              <a:ea typeface="+mn-lt"/>
              <a:cs typeface="+mn-lt"/>
            </a:endParaRPr>
          </a:p>
          <a:p>
            <a:endParaRPr lang="it-IT" dirty="0">
              <a:cs typeface="Calibri"/>
            </a:endParaRPr>
          </a:p>
          <a:p>
            <a:endParaRPr lang="it-IT" dirty="0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900399-BC63-C9F7-DC70-73C123DE8ABD}"/>
              </a:ext>
            </a:extLst>
          </p:cNvPr>
          <p:cNvSpPr txBox="1"/>
          <p:nvPr/>
        </p:nvSpPr>
        <p:spPr>
          <a:xfrm>
            <a:off x="543984" y="3200400"/>
            <a:ext cx="112839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Export to a single CSV file for further analysis with excel, timeline explorer, elastic stack, etc... and include all field information:</a:t>
            </a:r>
          </a:p>
          <a:p>
            <a:pPr>
              <a:buChar char="•"/>
            </a:pPr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r>
              <a:rPr lang="en-US" b="1" dirty="0">
                <a:solidFill>
                  <a:srgbClr val="24292F"/>
                </a:solidFill>
                <a:latin typeface="-apple-system"/>
              </a:rPr>
              <a:t>hayabusa-1.3.2-win-x64.exe -d .\</a:t>
            </a:r>
            <a:r>
              <a:rPr lang="en-US" b="1" dirty="0" err="1">
                <a:solidFill>
                  <a:srgbClr val="24292F"/>
                </a:solidFill>
                <a:latin typeface="-apple-system"/>
              </a:rPr>
              <a:t>hayabusa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-sample-</a:t>
            </a:r>
            <a:r>
              <a:rPr lang="en-US" b="1" dirty="0" err="1">
                <a:solidFill>
                  <a:srgbClr val="24292F"/>
                </a:solidFill>
                <a:latin typeface="-apple-system"/>
              </a:rPr>
              <a:t>evtx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 -o results.csv -F</a:t>
            </a:r>
          </a:p>
        </p:txBody>
      </p:sp>
    </p:spTree>
    <p:extLst>
      <p:ext uri="{BB962C8B-B14F-4D97-AF65-F5344CB8AC3E}">
        <p14:creationId xmlns:p14="http://schemas.microsoft.com/office/powerpoint/2010/main" val="86857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8B1D4-0AAB-8328-7035-7BEB756B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147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Calibri Light"/>
              </a:rPr>
              <a:t>Timexplorer</a:t>
            </a:r>
            <a:endParaRPr lang="it-IT" dirty="0" err="1"/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958647-A61F-4CF1-D81D-599C0257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6" y="1063625"/>
            <a:ext cx="12137025" cy="6489170"/>
          </a:xfrm>
        </p:spPr>
      </p:pic>
    </p:spTree>
    <p:extLst>
      <p:ext uri="{BB962C8B-B14F-4D97-AF65-F5344CB8AC3E}">
        <p14:creationId xmlns:p14="http://schemas.microsoft.com/office/powerpoint/2010/main" val="64144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DDAEE-9150-2CAA-5559-70822D41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 err="1"/>
              <a:t>Detection</a:t>
            </a:r>
            <a:r>
              <a:rPr lang="it-IT" sz="3200" b="1" dirty="0"/>
              <a:t> Rule Tuning</a:t>
            </a:r>
            <a:endParaRPr lang="it-IT" sz="3200"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BDECD-6B5F-411F-9289-510820A1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30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sz="2000" dirty="0">
                <a:latin typeface="Calibri Light"/>
                <a:ea typeface="+mn-lt"/>
                <a:cs typeface="+mn-lt"/>
              </a:rPr>
              <a:t>Like firewalls and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IDSes</a:t>
            </a:r>
            <a:r>
              <a:rPr lang="it-IT" sz="2000" dirty="0">
                <a:latin typeface="Calibri Light"/>
                <a:ea typeface="+mn-lt"/>
                <a:cs typeface="+mn-lt"/>
              </a:rPr>
              <a:t>,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any</a:t>
            </a:r>
            <a:r>
              <a:rPr lang="it-IT" sz="2000" dirty="0">
                <a:latin typeface="Calibri Light"/>
                <a:ea typeface="+mn-lt"/>
                <a:cs typeface="+mn-lt"/>
              </a:rPr>
              <a:t> signature-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based</a:t>
            </a:r>
            <a:r>
              <a:rPr lang="it-IT" sz="2000" dirty="0">
                <a:latin typeface="Calibri Light"/>
                <a:ea typeface="+mn-lt"/>
                <a:cs typeface="+mn-lt"/>
              </a:rPr>
              <a:t> tool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will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require</a:t>
            </a:r>
            <a:r>
              <a:rPr lang="it-IT" sz="2000" dirty="0">
                <a:latin typeface="Calibri Light"/>
                <a:ea typeface="+mn-lt"/>
                <a:cs typeface="+mn-lt"/>
              </a:rPr>
              <a:t> some tuning to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fit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your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environment</a:t>
            </a:r>
            <a:r>
              <a:rPr lang="it-IT" sz="2000" dirty="0">
                <a:latin typeface="Calibri Light"/>
                <a:ea typeface="+mn-lt"/>
                <a:cs typeface="+mn-lt"/>
              </a:rPr>
              <a:t> so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you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may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need</a:t>
            </a:r>
            <a:r>
              <a:rPr lang="it-IT" sz="2000" dirty="0">
                <a:latin typeface="Calibri Light"/>
                <a:ea typeface="+mn-lt"/>
                <a:cs typeface="+mn-lt"/>
              </a:rPr>
              <a:t> to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permanently</a:t>
            </a:r>
            <a:r>
              <a:rPr lang="it-IT" sz="2000" dirty="0">
                <a:latin typeface="Calibri Light"/>
                <a:ea typeface="+mn-lt"/>
                <a:cs typeface="+mn-lt"/>
              </a:rPr>
              <a:t> or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temporarily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exclude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certain</a:t>
            </a:r>
            <a:r>
              <a:rPr lang="it-IT" sz="2000" dirty="0">
                <a:latin typeface="Calibri Light"/>
                <a:ea typeface="+mn-lt"/>
                <a:cs typeface="+mn-lt"/>
              </a:rPr>
              <a:t> rules.</a:t>
            </a:r>
            <a:endParaRPr lang="it-IT" sz="2000">
              <a:latin typeface="Calibri Light"/>
              <a:ea typeface="+mn-lt"/>
              <a:cs typeface="+mn-lt"/>
            </a:endParaRPr>
          </a:p>
          <a:p>
            <a:r>
              <a:rPr lang="it-IT" sz="2000" dirty="0" err="1">
                <a:latin typeface="Calibri Light"/>
                <a:ea typeface="+mn-lt"/>
                <a:cs typeface="+mn-lt"/>
              </a:rPr>
              <a:t>You</a:t>
            </a:r>
            <a:r>
              <a:rPr lang="it-IT" sz="2000" dirty="0">
                <a:latin typeface="Calibri Light"/>
                <a:ea typeface="+mn-lt"/>
                <a:cs typeface="+mn-lt"/>
              </a:rPr>
              <a:t> can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add</a:t>
            </a:r>
            <a:r>
              <a:rPr lang="it-IT" sz="2000" dirty="0">
                <a:latin typeface="Calibri Light"/>
                <a:ea typeface="+mn-lt"/>
                <a:cs typeface="+mn-lt"/>
              </a:rPr>
              <a:t> a rule ID (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Example</a:t>
            </a:r>
            <a:r>
              <a:rPr lang="it-IT" sz="2000" dirty="0">
                <a:latin typeface="Calibri Light"/>
                <a:ea typeface="+mn-lt"/>
                <a:cs typeface="+mn-lt"/>
              </a:rPr>
              <a:t>: </a:t>
            </a:r>
            <a:r>
              <a:rPr lang="it-IT" sz="2000" dirty="0">
                <a:latin typeface="Calibri Light"/>
                <a:cs typeface="Calibri Light"/>
              </a:rPr>
              <a:t>4fe151c2-ecf9-4fae-95ae-b88ec9c2fca6</a:t>
            </a:r>
            <a:r>
              <a:rPr lang="it-IT" sz="2000" dirty="0">
                <a:latin typeface="Calibri Light"/>
                <a:ea typeface="+mn-lt"/>
                <a:cs typeface="+mn-lt"/>
              </a:rPr>
              <a:t>) to </a:t>
            </a:r>
            <a:r>
              <a:rPr lang="it-IT" sz="2000" dirty="0">
                <a:latin typeface="Calibri Light"/>
                <a:cs typeface="Calibri Light"/>
              </a:rPr>
              <a:t>rules/</a:t>
            </a:r>
            <a:r>
              <a:rPr lang="it-IT" sz="2000" dirty="0" err="1">
                <a:latin typeface="Calibri Light"/>
                <a:cs typeface="Calibri Light"/>
              </a:rPr>
              <a:t>config</a:t>
            </a:r>
            <a:r>
              <a:rPr lang="it-IT" sz="2000" dirty="0">
                <a:latin typeface="Calibri Light"/>
                <a:cs typeface="Calibri Light"/>
              </a:rPr>
              <a:t>/exclude_rules.txt</a:t>
            </a:r>
            <a:r>
              <a:rPr lang="it-IT" sz="2000" dirty="0">
                <a:latin typeface="Calibri Light"/>
                <a:ea typeface="+mn-lt"/>
                <a:cs typeface="+mn-lt"/>
              </a:rPr>
              <a:t> in order to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ignore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any</a:t>
            </a:r>
            <a:r>
              <a:rPr lang="it-IT" sz="2000" dirty="0">
                <a:latin typeface="Calibri Light"/>
                <a:ea typeface="+mn-lt"/>
                <a:cs typeface="+mn-lt"/>
              </a:rPr>
              <a:t> rule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that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you</a:t>
            </a:r>
            <a:r>
              <a:rPr lang="it-IT" sz="2000" dirty="0">
                <a:latin typeface="Calibri Light"/>
                <a:ea typeface="+mn-lt"/>
                <a:cs typeface="+mn-lt"/>
              </a:rPr>
              <a:t> do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not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need</a:t>
            </a:r>
            <a:r>
              <a:rPr lang="it-IT" sz="2000" dirty="0">
                <a:latin typeface="Calibri Light"/>
                <a:ea typeface="+mn-lt"/>
                <a:cs typeface="+mn-lt"/>
              </a:rPr>
              <a:t> or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cannot</a:t>
            </a:r>
            <a:r>
              <a:rPr lang="it-IT" sz="2000" dirty="0">
                <a:latin typeface="Calibri Light"/>
                <a:ea typeface="+mn-lt"/>
                <a:cs typeface="+mn-lt"/>
              </a:rPr>
              <a:t> be </a:t>
            </a:r>
            <a:r>
              <a:rPr lang="it-IT" sz="2000" dirty="0" err="1">
                <a:latin typeface="Calibri Light"/>
                <a:ea typeface="+mn-lt"/>
                <a:cs typeface="+mn-lt"/>
              </a:rPr>
              <a:t>used</a:t>
            </a:r>
            <a:r>
              <a:rPr lang="it-IT" sz="2000" dirty="0">
                <a:latin typeface="Calibri Light"/>
                <a:ea typeface="+mn-lt"/>
                <a:cs typeface="+mn-lt"/>
              </a:rPr>
              <a:t>.</a:t>
            </a:r>
            <a:endParaRPr lang="it-IT">
              <a:latin typeface="Calibri Light"/>
              <a:ea typeface="+mn-lt"/>
              <a:cs typeface="+mn-lt"/>
            </a:endParaRPr>
          </a:p>
          <a:p>
            <a:r>
              <a:rPr lang="it-IT" sz="2000" err="1">
                <a:latin typeface="Calibri Light"/>
                <a:ea typeface="+mn-lt"/>
                <a:cs typeface="+mn-lt"/>
              </a:rPr>
              <a:t>You</a:t>
            </a:r>
            <a:r>
              <a:rPr lang="it-IT" sz="2000" dirty="0">
                <a:latin typeface="Calibri Light"/>
                <a:ea typeface="+mn-lt"/>
                <a:cs typeface="+mn-lt"/>
              </a:rPr>
              <a:t> can </a:t>
            </a:r>
            <a:r>
              <a:rPr lang="it-IT" sz="2000" err="1">
                <a:latin typeface="Calibri Light"/>
                <a:ea typeface="+mn-lt"/>
                <a:cs typeface="+mn-lt"/>
              </a:rPr>
              <a:t>also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err="1">
                <a:latin typeface="Calibri Light"/>
                <a:ea typeface="+mn-lt"/>
                <a:cs typeface="+mn-lt"/>
              </a:rPr>
              <a:t>add</a:t>
            </a:r>
            <a:r>
              <a:rPr lang="it-IT" sz="2000" dirty="0">
                <a:latin typeface="Calibri Light"/>
                <a:ea typeface="+mn-lt"/>
                <a:cs typeface="+mn-lt"/>
              </a:rPr>
              <a:t> a rule ID to </a:t>
            </a:r>
            <a:r>
              <a:rPr lang="it-IT" sz="2000" dirty="0">
                <a:latin typeface="Calibri Light"/>
                <a:cs typeface="Calibri Light"/>
              </a:rPr>
              <a:t>rules/</a:t>
            </a:r>
            <a:r>
              <a:rPr lang="it-IT" sz="2000" err="1">
                <a:latin typeface="Calibri Light"/>
                <a:cs typeface="Calibri Light"/>
              </a:rPr>
              <a:t>config</a:t>
            </a:r>
            <a:r>
              <a:rPr lang="it-IT" sz="2000" dirty="0">
                <a:latin typeface="Calibri Light"/>
                <a:cs typeface="Calibri Light"/>
              </a:rPr>
              <a:t>/noisy_rules.txt</a:t>
            </a:r>
            <a:r>
              <a:rPr lang="it-IT" sz="2000" dirty="0">
                <a:latin typeface="Calibri Light"/>
                <a:ea typeface="+mn-lt"/>
                <a:cs typeface="+mn-lt"/>
              </a:rPr>
              <a:t> in order to </a:t>
            </a:r>
            <a:r>
              <a:rPr lang="it-IT" sz="2000" err="1">
                <a:latin typeface="Calibri Light"/>
                <a:ea typeface="+mn-lt"/>
                <a:cs typeface="+mn-lt"/>
              </a:rPr>
              <a:t>ignore</a:t>
            </a:r>
            <a:r>
              <a:rPr lang="it-IT" sz="2000" dirty="0">
                <a:latin typeface="Calibri Light"/>
                <a:ea typeface="+mn-lt"/>
                <a:cs typeface="+mn-lt"/>
              </a:rPr>
              <a:t> the rule by default </a:t>
            </a:r>
            <a:r>
              <a:rPr lang="it-IT" sz="2000" err="1">
                <a:latin typeface="Calibri Light"/>
                <a:ea typeface="+mn-lt"/>
                <a:cs typeface="+mn-lt"/>
              </a:rPr>
              <a:t>but</a:t>
            </a:r>
            <a:r>
              <a:rPr lang="it-IT" sz="2000" dirty="0">
                <a:latin typeface="Calibri Light"/>
                <a:ea typeface="+mn-lt"/>
                <a:cs typeface="+mn-lt"/>
              </a:rPr>
              <a:t> </a:t>
            </a:r>
            <a:r>
              <a:rPr lang="it-IT" sz="2000" err="1">
                <a:latin typeface="Calibri Light"/>
                <a:ea typeface="+mn-lt"/>
                <a:cs typeface="+mn-lt"/>
              </a:rPr>
              <a:t>still</a:t>
            </a:r>
            <a:r>
              <a:rPr lang="it-IT" sz="2000" dirty="0">
                <a:latin typeface="Calibri Light"/>
                <a:ea typeface="+mn-lt"/>
                <a:cs typeface="+mn-lt"/>
              </a:rPr>
              <a:t> be </a:t>
            </a:r>
            <a:r>
              <a:rPr lang="it-IT" sz="2000" err="1">
                <a:latin typeface="Calibri Light"/>
                <a:ea typeface="+mn-lt"/>
                <a:cs typeface="+mn-lt"/>
              </a:rPr>
              <a:t>able</a:t>
            </a:r>
            <a:r>
              <a:rPr lang="it-IT" sz="2000" dirty="0">
                <a:latin typeface="Calibri Light"/>
                <a:ea typeface="+mn-lt"/>
                <a:cs typeface="+mn-lt"/>
              </a:rPr>
              <a:t> to use the rule with the </a:t>
            </a:r>
            <a:r>
              <a:rPr lang="it-IT" sz="2000" dirty="0">
                <a:latin typeface="Calibri Light"/>
                <a:cs typeface="Calibri Light"/>
              </a:rPr>
              <a:t>-n</a:t>
            </a:r>
            <a:r>
              <a:rPr lang="it-IT" sz="2000" dirty="0">
                <a:latin typeface="Calibri Light"/>
                <a:ea typeface="+mn-lt"/>
                <a:cs typeface="+mn-lt"/>
              </a:rPr>
              <a:t> or </a:t>
            </a:r>
            <a:r>
              <a:rPr lang="it-IT" sz="2000" dirty="0">
                <a:latin typeface="Calibri Light"/>
                <a:cs typeface="Calibri Light"/>
              </a:rPr>
              <a:t>--</a:t>
            </a:r>
            <a:r>
              <a:rPr lang="it-IT" sz="2000" err="1">
                <a:latin typeface="Calibri Light"/>
                <a:cs typeface="Calibri Light"/>
              </a:rPr>
              <a:t>enable</a:t>
            </a:r>
            <a:r>
              <a:rPr lang="it-IT" sz="2000" dirty="0">
                <a:latin typeface="Calibri Light"/>
                <a:cs typeface="Calibri Light"/>
              </a:rPr>
              <a:t>-</a:t>
            </a:r>
            <a:r>
              <a:rPr lang="it-IT" sz="2000" err="1">
                <a:latin typeface="Calibri Light"/>
                <a:cs typeface="Calibri Light"/>
              </a:rPr>
              <a:t>noisy</a:t>
            </a:r>
            <a:r>
              <a:rPr lang="it-IT" sz="2000" dirty="0">
                <a:latin typeface="Calibri Light"/>
                <a:cs typeface="Calibri Light"/>
              </a:rPr>
              <a:t>-rules</a:t>
            </a:r>
            <a:r>
              <a:rPr lang="it-IT" sz="2000" dirty="0">
                <a:latin typeface="Calibri Light"/>
                <a:ea typeface="+mn-lt"/>
                <a:cs typeface="+mn-lt"/>
              </a:rPr>
              <a:t> option.</a:t>
            </a:r>
            <a:br>
              <a:rPr lang="en-US" dirty="0">
                <a:latin typeface="Calibri Light"/>
              </a:rPr>
            </a:br>
            <a:endParaRPr lang="en-US">
              <a:latin typeface="Calibri"/>
              <a:cs typeface="Calibri"/>
            </a:endParaRPr>
          </a:p>
          <a:p>
            <a:endParaRPr lang="it-IT" dirty="0">
              <a:latin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731538-0DB1-8FBA-CFB4-0311B918243C}"/>
              </a:ext>
            </a:extLst>
          </p:cNvPr>
          <p:cNvSpPr txBox="1"/>
          <p:nvPr/>
        </p:nvSpPr>
        <p:spPr>
          <a:xfrm>
            <a:off x="999067" y="4036483"/>
            <a:ext cx="10606616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24292F"/>
                </a:solidFill>
                <a:latin typeface="-apple-system"/>
              </a:rPr>
              <a:t>Detection Level Tuning</a:t>
            </a:r>
          </a:p>
          <a:p>
            <a:endParaRPr lang="en-US" sz="2400" b="1" dirty="0">
              <a:solidFill>
                <a:srgbClr val="24292F"/>
              </a:solidFill>
              <a:latin typeface="Calibri Light"/>
              <a:ea typeface="+mn-lt"/>
              <a:cs typeface="+mn-lt"/>
            </a:endParaRPr>
          </a:p>
          <a:p>
            <a:r>
              <a:rPr lang="en-US" sz="2400" dirty="0">
                <a:latin typeface="Calibri Light"/>
                <a:ea typeface="+mn-lt"/>
                <a:cs typeface="+mn-lt"/>
              </a:rPr>
              <a:t>You can tune the risk level of the rules by adding them to </a:t>
            </a:r>
            <a:r>
              <a:rPr lang="en-US" sz="2400" dirty="0">
                <a:latin typeface="Calibri Light"/>
                <a:cs typeface="Calibri Light"/>
              </a:rPr>
              <a:t>./rules/config/level_tuning.txt</a:t>
            </a:r>
            <a:r>
              <a:rPr lang="en-US" sz="2400" dirty="0">
                <a:latin typeface="Calibri Light"/>
                <a:ea typeface="+mn-lt"/>
                <a:cs typeface="+mn-lt"/>
              </a:rPr>
              <a:t> and executing </a:t>
            </a:r>
            <a:r>
              <a:rPr lang="en-US" sz="2400" dirty="0">
                <a:latin typeface="Calibri Light"/>
                <a:cs typeface="Calibri Light"/>
              </a:rPr>
              <a:t>hayabusa-1.3.2-win-x64.exe --level-tuning</a:t>
            </a:r>
            <a:r>
              <a:rPr lang="en-US" sz="2400" dirty="0">
                <a:latin typeface="Calibri Light"/>
                <a:ea typeface="+mn-lt"/>
                <a:cs typeface="+mn-lt"/>
              </a:rPr>
              <a:t> which will update the </a:t>
            </a:r>
            <a:r>
              <a:rPr lang="en-US" sz="2400" dirty="0">
                <a:latin typeface="Calibri Light"/>
                <a:cs typeface="Calibri Light"/>
              </a:rPr>
              <a:t>level</a:t>
            </a:r>
            <a:r>
              <a:rPr lang="en-US" sz="2400" dirty="0">
                <a:latin typeface="Calibri Light"/>
                <a:ea typeface="+mn-lt"/>
                <a:cs typeface="+mn-lt"/>
              </a:rPr>
              <a:t> line in the rule file. Please note that the rule file will be updated directly.</a:t>
            </a:r>
            <a:endParaRPr lang="en-US" sz="2400">
              <a:latin typeface="Calibri Light"/>
              <a:cs typeface="Calibri"/>
            </a:endParaRPr>
          </a:p>
          <a:p>
            <a:r>
              <a:rPr lang="en-US" sz="2400" dirty="0">
                <a:latin typeface="Calibri Light"/>
                <a:cs typeface="Calibri Light"/>
              </a:rPr>
              <a:t>./rules/config/level_tuning.txt</a:t>
            </a:r>
            <a:r>
              <a:rPr lang="en-US" sz="2400" dirty="0">
                <a:latin typeface="Calibri Light"/>
                <a:ea typeface="+mn-lt"/>
                <a:cs typeface="+mn-lt"/>
              </a:rPr>
              <a:t> sample line:</a:t>
            </a:r>
            <a:endParaRPr lang="en-US" sz="2400" dirty="0">
              <a:latin typeface="Calibri Light"/>
            </a:endParaRPr>
          </a:p>
          <a:p>
            <a:endParaRPr lang="en-US" sz="3200" b="1" dirty="0">
              <a:solidFill>
                <a:srgbClr val="24292F"/>
              </a:solidFill>
              <a:latin typeface="-apple-system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940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273DA-9777-112A-96DE-DC1F42C8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375"/>
            <a:ext cx="10515600" cy="616479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Event ID Filtering</a:t>
            </a:r>
            <a:endParaRPr lang="it-IT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6BB8D0-EC38-13A8-C4B6-49B90A53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 err="1">
                <a:ea typeface="+mn-lt"/>
                <a:cs typeface="+mn-lt"/>
              </a:rPr>
              <a:t>You</a:t>
            </a:r>
            <a:r>
              <a:rPr lang="it-IT" sz="2400" dirty="0">
                <a:ea typeface="+mn-lt"/>
                <a:cs typeface="+mn-lt"/>
              </a:rPr>
              <a:t> can filter on event </a:t>
            </a:r>
            <a:r>
              <a:rPr lang="it-IT" sz="2400" dirty="0" err="1">
                <a:ea typeface="+mn-lt"/>
                <a:cs typeface="+mn-lt"/>
              </a:rPr>
              <a:t>IDs</a:t>
            </a:r>
            <a:r>
              <a:rPr lang="it-IT" sz="2400" dirty="0">
                <a:ea typeface="+mn-lt"/>
                <a:cs typeface="+mn-lt"/>
              </a:rPr>
              <a:t> by </a:t>
            </a:r>
            <a:r>
              <a:rPr lang="it-IT" sz="2400" dirty="0" err="1">
                <a:ea typeface="+mn-lt"/>
                <a:cs typeface="+mn-lt"/>
              </a:rPr>
              <a:t>placing</a:t>
            </a:r>
            <a:r>
              <a:rPr lang="it-IT" sz="2400" dirty="0">
                <a:ea typeface="+mn-lt"/>
                <a:cs typeface="+mn-lt"/>
              </a:rPr>
              <a:t> event ID </a:t>
            </a:r>
            <a:r>
              <a:rPr lang="it-IT" sz="2400" dirty="0" err="1">
                <a:ea typeface="+mn-lt"/>
                <a:cs typeface="+mn-lt"/>
              </a:rPr>
              <a:t>numbers</a:t>
            </a:r>
            <a:r>
              <a:rPr lang="it-IT" sz="2400" dirty="0">
                <a:ea typeface="+mn-lt"/>
                <a:cs typeface="+mn-lt"/>
              </a:rPr>
              <a:t> in </a:t>
            </a:r>
            <a:r>
              <a:rPr lang="it-IT" sz="2400" dirty="0" err="1">
                <a:latin typeface="Calibri"/>
                <a:cs typeface="Calibri"/>
              </a:rPr>
              <a:t>config</a:t>
            </a:r>
            <a:r>
              <a:rPr lang="it-IT" sz="2400" dirty="0">
                <a:latin typeface="Calibri"/>
                <a:cs typeface="Calibri"/>
              </a:rPr>
              <a:t>/target_eventids.txt</a:t>
            </a:r>
            <a:r>
              <a:rPr lang="it-IT" sz="2400" dirty="0">
                <a:ea typeface="+mn-lt"/>
                <a:cs typeface="+mn-lt"/>
              </a:rPr>
              <a:t>. </a:t>
            </a:r>
          </a:p>
          <a:p>
            <a:r>
              <a:rPr lang="it-IT" sz="2400" dirty="0" err="1">
                <a:ea typeface="+mn-lt"/>
                <a:cs typeface="+mn-lt"/>
              </a:rPr>
              <a:t>This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will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increase</a:t>
            </a:r>
            <a:r>
              <a:rPr lang="it-IT" sz="2400" dirty="0">
                <a:ea typeface="+mn-lt"/>
                <a:cs typeface="+mn-lt"/>
              </a:rPr>
              <a:t> performance so </a:t>
            </a:r>
            <a:r>
              <a:rPr lang="it-IT" sz="2400" dirty="0" err="1">
                <a:ea typeface="+mn-lt"/>
                <a:cs typeface="+mn-lt"/>
              </a:rPr>
              <a:t>it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is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recommended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if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you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only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need</a:t>
            </a:r>
            <a:r>
              <a:rPr lang="it-IT" sz="2400" dirty="0">
                <a:ea typeface="+mn-lt"/>
                <a:cs typeface="+mn-lt"/>
              </a:rPr>
              <a:t> to </a:t>
            </a:r>
            <a:r>
              <a:rPr lang="it-IT" sz="2400" dirty="0" err="1">
                <a:ea typeface="+mn-lt"/>
                <a:cs typeface="+mn-lt"/>
              </a:rPr>
              <a:t>search</a:t>
            </a:r>
            <a:r>
              <a:rPr lang="it-IT" sz="2400" dirty="0">
                <a:ea typeface="+mn-lt"/>
                <a:cs typeface="+mn-lt"/>
              </a:rPr>
              <a:t> for </a:t>
            </a:r>
            <a:r>
              <a:rPr lang="it-IT" sz="2400" dirty="0" err="1">
                <a:ea typeface="+mn-lt"/>
                <a:cs typeface="+mn-lt"/>
              </a:rPr>
              <a:t>certain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IDs</a:t>
            </a:r>
            <a:r>
              <a:rPr lang="it-IT" sz="2400" dirty="0">
                <a:ea typeface="+mn-lt"/>
                <a:cs typeface="+mn-lt"/>
              </a:rPr>
              <a:t>.</a:t>
            </a:r>
            <a:endParaRPr lang="it-IT" sz="2400">
              <a:cs typeface="Calibri" panose="020F0502020204030204"/>
            </a:endParaRPr>
          </a:p>
          <a:p>
            <a:r>
              <a:rPr lang="it-IT" sz="2400" err="1">
                <a:ea typeface="+mn-lt"/>
                <a:cs typeface="+mn-lt"/>
              </a:rPr>
              <a:t>We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have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provided</a:t>
            </a:r>
            <a:r>
              <a:rPr lang="it-IT" sz="2400" dirty="0">
                <a:ea typeface="+mn-lt"/>
                <a:cs typeface="+mn-lt"/>
              </a:rPr>
              <a:t> a sample ID filter list </a:t>
            </a:r>
            <a:r>
              <a:rPr lang="it-IT" sz="2400" err="1">
                <a:ea typeface="+mn-lt"/>
                <a:cs typeface="+mn-lt"/>
              </a:rPr>
              <a:t>at</a:t>
            </a:r>
            <a:r>
              <a:rPr lang="it-IT" sz="2400" dirty="0">
                <a:ea typeface="+mn-lt"/>
                <a:cs typeface="+mn-lt"/>
              </a:rPr>
              <a:t> </a:t>
            </a:r>
            <a:r>
              <a:rPr lang="it-IT" sz="2400" dirty="0">
                <a:latin typeface="Calibri"/>
                <a:cs typeface="Calibri"/>
                <a:hlinkClick r:id="rId2"/>
              </a:rPr>
              <a:t>config/target_eventids_sample.txt</a:t>
            </a:r>
            <a:r>
              <a:rPr lang="it-IT" sz="2400" dirty="0">
                <a:ea typeface="+mn-lt"/>
                <a:cs typeface="+mn-lt"/>
              </a:rPr>
              <a:t> </a:t>
            </a:r>
            <a:r>
              <a:rPr lang="it-IT" sz="2400" err="1">
                <a:ea typeface="+mn-lt"/>
                <a:cs typeface="+mn-lt"/>
              </a:rPr>
              <a:t>created</a:t>
            </a:r>
            <a:r>
              <a:rPr lang="it-IT" sz="2400" dirty="0">
                <a:ea typeface="+mn-lt"/>
                <a:cs typeface="+mn-lt"/>
              </a:rPr>
              <a:t> from the </a:t>
            </a:r>
            <a:r>
              <a:rPr lang="it-IT" sz="2400" err="1">
                <a:latin typeface="Calibri"/>
                <a:cs typeface="Calibri"/>
              </a:rPr>
              <a:t>EventID</a:t>
            </a:r>
            <a:r>
              <a:rPr lang="it-IT" sz="2400" dirty="0">
                <a:ea typeface="+mn-lt"/>
                <a:cs typeface="+mn-lt"/>
              </a:rPr>
              <a:t> fields in </a:t>
            </a:r>
            <a:r>
              <a:rPr lang="it-IT" sz="2400" err="1">
                <a:ea typeface="+mn-lt"/>
                <a:cs typeface="+mn-lt"/>
              </a:rPr>
              <a:t>all</a:t>
            </a:r>
            <a:r>
              <a:rPr lang="it-IT" sz="2400" dirty="0">
                <a:ea typeface="+mn-lt"/>
                <a:cs typeface="+mn-lt"/>
              </a:rPr>
              <a:t> of the rules </a:t>
            </a:r>
            <a:r>
              <a:rPr lang="it-IT" sz="2400" err="1">
                <a:ea typeface="+mn-lt"/>
                <a:cs typeface="+mn-lt"/>
              </a:rPr>
              <a:t>as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well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as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IDs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seen</a:t>
            </a:r>
            <a:r>
              <a:rPr lang="it-IT" sz="2400" dirty="0">
                <a:ea typeface="+mn-lt"/>
                <a:cs typeface="+mn-lt"/>
              </a:rPr>
              <a:t> in </a:t>
            </a:r>
            <a:r>
              <a:rPr lang="it-IT" sz="2400" err="1">
                <a:ea typeface="+mn-lt"/>
                <a:cs typeface="+mn-lt"/>
              </a:rPr>
              <a:t>actual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results</a:t>
            </a:r>
            <a:r>
              <a:rPr lang="it-IT" sz="2400" dirty="0">
                <a:ea typeface="+mn-lt"/>
                <a:cs typeface="+mn-lt"/>
              </a:rPr>
              <a:t>.</a:t>
            </a:r>
            <a:endParaRPr lang="it-IT" sz="2400">
              <a:cs typeface="Calibri"/>
            </a:endParaRPr>
          </a:p>
          <a:p>
            <a:r>
              <a:rPr lang="it-IT" sz="2400" err="1">
                <a:ea typeface="+mn-lt"/>
                <a:cs typeface="+mn-lt"/>
              </a:rPr>
              <a:t>Please</a:t>
            </a:r>
            <a:r>
              <a:rPr lang="it-IT" sz="2400" dirty="0">
                <a:ea typeface="+mn-lt"/>
                <a:cs typeface="+mn-lt"/>
              </a:rPr>
              <a:t> use </a:t>
            </a:r>
            <a:r>
              <a:rPr lang="it-IT" sz="2400" err="1">
                <a:ea typeface="+mn-lt"/>
                <a:cs typeface="+mn-lt"/>
              </a:rPr>
              <a:t>this</a:t>
            </a:r>
            <a:r>
              <a:rPr lang="it-IT" sz="2400" dirty="0">
                <a:ea typeface="+mn-lt"/>
                <a:cs typeface="+mn-lt"/>
              </a:rPr>
              <a:t> list </a:t>
            </a:r>
            <a:r>
              <a:rPr lang="it-IT" sz="2400" err="1">
                <a:ea typeface="+mn-lt"/>
                <a:cs typeface="+mn-lt"/>
              </a:rPr>
              <a:t>if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you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want</a:t>
            </a:r>
            <a:r>
              <a:rPr lang="it-IT" sz="2400" dirty="0">
                <a:ea typeface="+mn-lt"/>
                <a:cs typeface="+mn-lt"/>
              </a:rPr>
              <a:t> the best performance </a:t>
            </a:r>
            <a:r>
              <a:rPr lang="it-IT" sz="2400" err="1">
                <a:ea typeface="+mn-lt"/>
                <a:cs typeface="+mn-lt"/>
              </a:rPr>
              <a:t>but</a:t>
            </a:r>
            <a:r>
              <a:rPr lang="it-IT" sz="2400" dirty="0">
                <a:ea typeface="+mn-lt"/>
                <a:cs typeface="+mn-lt"/>
              </a:rPr>
              <a:t> be </a:t>
            </a:r>
            <a:r>
              <a:rPr lang="it-IT" sz="2400" err="1">
                <a:ea typeface="+mn-lt"/>
                <a:cs typeface="+mn-lt"/>
              </a:rPr>
              <a:t>aware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that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there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is</a:t>
            </a:r>
            <a:r>
              <a:rPr lang="it-IT" sz="2400" dirty="0">
                <a:ea typeface="+mn-lt"/>
                <a:cs typeface="+mn-lt"/>
              </a:rPr>
              <a:t> a </a:t>
            </a:r>
            <a:r>
              <a:rPr lang="it-IT" sz="2400" err="1">
                <a:ea typeface="+mn-lt"/>
                <a:cs typeface="+mn-lt"/>
              </a:rPr>
              <a:t>slight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err="1">
                <a:ea typeface="+mn-lt"/>
                <a:cs typeface="+mn-lt"/>
              </a:rPr>
              <a:t>possibility</a:t>
            </a:r>
            <a:r>
              <a:rPr lang="it-IT" sz="2400" dirty="0">
                <a:ea typeface="+mn-lt"/>
                <a:cs typeface="+mn-lt"/>
              </a:rPr>
              <a:t> for </a:t>
            </a:r>
            <a:r>
              <a:rPr lang="it-IT" sz="2400" err="1">
                <a:ea typeface="+mn-lt"/>
                <a:cs typeface="+mn-lt"/>
              </a:rPr>
              <a:t>missing</a:t>
            </a:r>
            <a:r>
              <a:rPr lang="it-IT" sz="2400" dirty="0">
                <a:ea typeface="+mn-lt"/>
                <a:cs typeface="+mn-lt"/>
              </a:rPr>
              <a:t> events (false </a:t>
            </a:r>
            <a:r>
              <a:rPr lang="it-IT" sz="2400" err="1">
                <a:ea typeface="+mn-lt"/>
                <a:cs typeface="+mn-lt"/>
              </a:rPr>
              <a:t>negatives</a:t>
            </a:r>
            <a:r>
              <a:rPr lang="it-IT" sz="2400" dirty="0">
                <a:ea typeface="+mn-lt"/>
                <a:cs typeface="+mn-lt"/>
              </a:rPr>
              <a:t>).</a:t>
            </a:r>
            <a:endParaRPr lang="it-IT" sz="2400" dirty="0"/>
          </a:p>
          <a:p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280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Hayabusa   "peregrine falcon"  </vt:lpstr>
      <vt:lpstr>Analysis</vt:lpstr>
      <vt:lpstr>Threat Hunting and Enterprise-wide DFIR  </vt:lpstr>
      <vt:lpstr>Extract logs with EDR</vt:lpstr>
      <vt:lpstr>Tool running  ./hayabusa-1.3.2-lin-x64-gnu -d /home/Logs/  -v  -o result.csv</vt:lpstr>
      <vt:lpstr>Tool info</vt:lpstr>
      <vt:lpstr>Timexplorer</vt:lpstr>
      <vt:lpstr>Detection Rule Tuning</vt:lpstr>
      <vt:lpstr>Event ID Filtering  </vt:lpstr>
      <vt:lpstr>Import into ELK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137</cp:revision>
  <dcterms:created xsi:type="dcterms:W3CDTF">2022-06-24T06:20:09Z</dcterms:created>
  <dcterms:modified xsi:type="dcterms:W3CDTF">2022-06-24T06:53:21Z</dcterms:modified>
</cp:coreProperties>
</file>