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5" r:id="rId7"/>
    <p:sldId id="266" r:id="rId8"/>
    <p:sldId id="262" r:id="rId9"/>
    <p:sldId id="263" r:id="rId10"/>
    <p:sldId id="264" r:id="rId11"/>
    <p:sldId id="271" r:id="rId12"/>
    <p:sldId id="267" r:id="rId13"/>
    <p:sldId id="268" r:id="rId14"/>
    <p:sldId id="270" r:id="rId15"/>
    <p:sldId id="272" r:id="rId16"/>
    <p:sldId id="273" r:id="rId17"/>
    <p:sldId id="274" r:id="rId18"/>
    <p:sldId id="275" r:id="rId19"/>
    <p:sldId id="276" r:id="rId20"/>
    <p:sldId id="277" r:id="rId21"/>
    <p:sldId id="278" r:id="rId22"/>
    <p:sldId id="279" r:id="rId23"/>
    <p:sldId id="280" r:id="rId24"/>
    <p:sldId id="284" r:id="rId25"/>
    <p:sldId id="281" r:id="rId26"/>
    <p:sldId id="285" r:id="rId27"/>
    <p:sldId id="287" r:id="rId28"/>
    <p:sldId id="286" r:id="rId29"/>
    <p:sldId id="288" r:id="rId30"/>
    <p:sldId id="289" r:id="rId31"/>
    <p:sldId id="290" r:id="rId32"/>
    <p:sldId id="291" r:id="rId33"/>
    <p:sldId id="292" r:id="rId34"/>
    <p:sldId id="293" r:id="rId35"/>
    <p:sldId id="295" r:id="rId36"/>
    <p:sldId id="294" r:id="rId37"/>
    <p:sldId id="296" r:id="rId38"/>
    <p:sldId id="298" r:id="rId39"/>
    <p:sldId id="299" r:id="rId40"/>
    <p:sldId id="300" r:id="rId41"/>
    <p:sldId id="301" r:id="rId42"/>
    <p:sldId id="302" r:id="rId43"/>
    <p:sldId id="303" r:id="rId44"/>
    <p:sldId id="297" r:id="rId45"/>
    <p:sldId id="283" r:id="rId46"/>
    <p:sldId id="304" r:id="rId47"/>
    <p:sldId id="3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5" d="100"/>
          <a:sy n="85" d="100"/>
        </p:scale>
        <p:origin x="120"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39B2E-7180-4FCA-8D41-0CFE7F732DAB}" type="datetimeFigureOut">
              <a:rPr lang="en-AU" smtClean="0"/>
              <a:t>19/02/2020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72B5F-3C40-4C58-9CEF-108350F3FE94}" type="slidenum">
              <a:rPr lang="en-AU" smtClean="0"/>
              <a:t>‹#›</a:t>
            </a:fld>
            <a:endParaRPr lang="en-AU"/>
          </a:p>
        </p:txBody>
      </p:sp>
    </p:spTree>
    <p:extLst>
      <p:ext uri="{BB962C8B-B14F-4D97-AF65-F5344CB8AC3E}">
        <p14:creationId xmlns:p14="http://schemas.microsoft.com/office/powerpoint/2010/main" val="154252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1A5D-21BD-4A82-BBA2-14254B103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CDBC265-6D67-4106-ABE7-04A795003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172BCDB-2643-45DC-89BA-8D9441140317}"/>
              </a:ext>
            </a:extLst>
          </p:cNvPr>
          <p:cNvSpPr>
            <a:spLocks noGrp="1"/>
          </p:cNvSpPr>
          <p:nvPr>
            <p:ph type="dt" sz="half" idx="10"/>
          </p:nvPr>
        </p:nvSpPr>
        <p:spPr/>
        <p:txBody>
          <a:bodyPr/>
          <a:lstStyle/>
          <a:p>
            <a:fld id="{D3D22DE2-0BCF-4A01-81E5-506E2330E76A}" type="datetime1">
              <a:rPr lang="en-AU" smtClean="0"/>
              <a:t>19/02/2020</a:t>
            </a:fld>
            <a:endParaRPr lang="en-AU"/>
          </a:p>
        </p:txBody>
      </p:sp>
      <p:sp>
        <p:nvSpPr>
          <p:cNvPr id="5" name="Footer Placeholder 4">
            <a:extLst>
              <a:ext uri="{FF2B5EF4-FFF2-40B4-BE49-F238E27FC236}">
                <a16:creationId xmlns:a16="http://schemas.microsoft.com/office/drawing/2014/main" id="{EA3D9A73-1AC2-40F7-B941-91340D2EFC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B11E4F-7530-4194-A5D2-88177C04DFD9}"/>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71522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0828-EF14-4703-9F67-70DCA849EA0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8F22487-10F6-4CC2-944D-7D411E1BB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627C39C-BBF9-4FE6-9571-9E94C1433C8B}"/>
              </a:ext>
            </a:extLst>
          </p:cNvPr>
          <p:cNvSpPr>
            <a:spLocks noGrp="1"/>
          </p:cNvSpPr>
          <p:nvPr>
            <p:ph type="dt" sz="half" idx="10"/>
          </p:nvPr>
        </p:nvSpPr>
        <p:spPr/>
        <p:txBody>
          <a:bodyPr/>
          <a:lstStyle/>
          <a:p>
            <a:fld id="{F190E9D4-8A56-4B10-A537-C46DBCEEA7EA}" type="datetime1">
              <a:rPr lang="en-AU" smtClean="0"/>
              <a:t>19/02/2020</a:t>
            </a:fld>
            <a:endParaRPr lang="en-AU"/>
          </a:p>
        </p:txBody>
      </p:sp>
      <p:sp>
        <p:nvSpPr>
          <p:cNvPr id="5" name="Footer Placeholder 4">
            <a:extLst>
              <a:ext uri="{FF2B5EF4-FFF2-40B4-BE49-F238E27FC236}">
                <a16:creationId xmlns:a16="http://schemas.microsoft.com/office/drawing/2014/main" id="{C8B75772-04C3-41D4-BF11-5445430F54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B3DC93-01C5-4271-B6DA-2358987BB857}"/>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420972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330C2-8314-4A42-83F2-3237FEC6EA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1F18B59-6DD4-43A7-B81F-486306935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563AD1-C6D5-4021-9CED-074BEA5D2D54}"/>
              </a:ext>
            </a:extLst>
          </p:cNvPr>
          <p:cNvSpPr>
            <a:spLocks noGrp="1"/>
          </p:cNvSpPr>
          <p:nvPr>
            <p:ph type="dt" sz="half" idx="10"/>
          </p:nvPr>
        </p:nvSpPr>
        <p:spPr/>
        <p:txBody>
          <a:bodyPr/>
          <a:lstStyle/>
          <a:p>
            <a:fld id="{38AEF17D-91DE-4781-978A-5BB362D93053}" type="datetime1">
              <a:rPr lang="en-AU" smtClean="0"/>
              <a:t>19/02/2020</a:t>
            </a:fld>
            <a:endParaRPr lang="en-AU"/>
          </a:p>
        </p:txBody>
      </p:sp>
      <p:sp>
        <p:nvSpPr>
          <p:cNvPr id="5" name="Footer Placeholder 4">
            <a:extLst>
              <a:ext uri="{FF2B5EF4-FFF2-40B4-BE49-F238E27FC236}">
                <a16:creationId xmlns:a16="http://schemas.microsoft.com/office/drawing/2014/main" id="{E56BE6C0-113B-475B-A5D5-BEA57F3077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BA9171-DA5E-4B30-8E14-746874916BC7}"/>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11073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A96C-341C-48FF-BFD0-9ADB730FC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4909611-EDD3-4087-BBA3-194589D47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CD7E48-CF91-4ED0-A139-AFC10091522D}"/>
              </a:ext>
            </a:extLst>
          </p:cNvPr>
          <p:cNvSpPr>
            <a:spLocks noGrp="1"/>
          </p:cNvSpPr>
          <p:nvPr>
            <p:ph type="dt" sz="half" idx="10"/>
          </p:nvPr>
        </p:nvSpPr>
        <p:spPr/>
        <p:txBody>
          <a:bodyPr/>
          <a:lstStyle/>
          <a:p>
            <a:fld id="{50022E44-F2F3-4955-99E4-DD00CDAB33D4}" type="datetime1">
              <a:rPr lang="en-AU" smtClean="0"/>
              <a:t>19/02/2020</a:t>
            </a:fld>
            <a:endParaRPr lang="en-AU"/>
          </a:p>
        </p:txBody>
      </p:sp>
      <p:sp>
        <p:nvSpPr>
          <p:cNvPr id="5" name="Footer Placeholder 4">
            <a:extLst>
              <a:ext uri="{FF2B5EF4-FFF2-40B4-BE49-F238E27FC236}">
                <a16:creationId xmlns:a16="http://schemas.microsoft.com/office/drawing/2014/main" id="{5C190B44-0469-4BB2-B2FF-E12020700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6936FC-C91A-43D1-818A-EA233DF82D03}"/>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17066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0CC3-2932-4F0E-9DC4-9BE8B72CFF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4AC6C11-99F2-4C35-A0E0-BCA495A6F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12D230-CF21-4AA8-837A-FBADE4960ED1}"/>
              </a:ext>
            </a:extLst>
          </p:cNvPr>
          <p:cNvSpPr>
            <a:spLocks noGrp="1"/>
          </p:cNvSpPr>
          <p:nvPr>
            <p:ph type="dt" sz="half" idx="10"/>
          </p:nvPr>
        </p:nvSpPr>
        <p:spPr/>
        <p:txBody>
          <a:bodyPr/>
          <a:lstStyle/>
          <a:p>
            <a:fld id="{5F3762C5-F175-4A74-9CC4-CC498DF7BB6D}" type="datetime1">
              <a:rPr lang="en-AU" smtClean="0"/>
              <a:t>19/02/2020</a:t>
            </a:fld>
            <a:endParaRPr lang="en-AU"/>
          </a:p>
        </p:txBody>
      </p:sp>
      <p:sp>
        <p:nvSpPr>
          <p:cNvPr id="5" name="Footer Placeholder 4">
            <a:extLst>
              <a:ext uri="{FF2B5EF4-FFF2-40B4-BE49-F238E27FC236}">
                <a16:creationId xmlns:a16="http://schemas.microsoft.com/office/drawing/2014/main" id="{1E9B0E28-12C2-41DB-ACB4-E2430224E3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F9FC7F-B90B-4C7C-A1AB-4FEDD4CE8040}"/>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19364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6D93-D1FF-479A-B18A-79EBDE50880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A53BD23-F63B-4296-9919-6C8E3E066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F1C9F9E-AA13-477D-800B-0CB239E9A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B5EA8C7-48A0-4665-9235-56137FFC713F}"/>
              </a:ext>
            </a:extLst>
          </p:cNvPr>
          <p:cNvSpPr>
            <a:spLocks noGrp="1"/>
          </p:cNvSpPr>
          <p:nvPr>
            <p:ph type="dt" sz="half" idx="10"/>
          </p:nvPr>
        </p:nvSpPr>
        <p:spPr/>
        <p:txBody>
          <a:bodyPr/>
          <a:lstStyle/>
          <a:p>
            <a:fld id="{15B850BE-B62E-4C84-B5C8-01B7816DB00E}" type="datetime1">
              <a:rPr lang="en-AU" smtClean="0"/>
              <a:t>19/02/2020</a:t>
            </a:fld>
            <a:endParaRPr lang="en-AU"/>
          </a:p>
        </p:txBody>
      </p:sp>
      <p:sp>
        <p:nvSpPr>
          <p:cNvPr id="6" name="Footer Placeholder 5">
            <a:extLst>
              <a:ext uri="{FF2B5EF4-FFF2-40B4-BE49-F238E27FC236}">
                <a16:creationId xmlns:a16="http://schemas.microsoft.com/office/drawing/2014/main" id="{8F737E85-A866-432A-A9CD-88A58F38588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13A6E0B-29FE-4EE7-842A-99BDC4CECE56}"/>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47182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63B8-59E2-4BE2-A6BA-C7A61E0D025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A6B0455-634D-4347-8449-B5B8D30A4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156F4-FF7C-458F-971F-C6C5188731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477CB18-0408-4769-89CC-7129BA712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9C16D-35CA-4B20-AFD5-3CD2C6B3C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775E15A-0AA0-4D3F-9826-EDD66AAE8A7E}"/>
              </a:ext>
            </a:extLst>
          </p:cNvPr>
          <p:cNvSpPr>
            <a:spLocks noGrp="1"/>
          </p:cNvSpPr>
          <p:nvPr>
            <p:ph type="dt" sz="half" idx="10"/>
          </p:nvPr>
        </p:nvSpPr>
        <p:spPr/>
        <p:txBody>
          <a:bodyPr/>
          <a:lstStyle/>
          <a:p>
            <a:fld id="{9F6EED04-B92B-492F-92AE-3B104E76E062}" type="datetime1">
              <a:rPr lang="en-AU" smtClean="0"/>
              <a:t>19/02/2020</a:t>
            </a:fld>
            <a:endParaRPr lang="en-AU"/>
          </a:p>
        </p:txBody>
      </p:sp>
      <p:sp>
        <p:nvSpPr>
          <p:cNvPr id="8" name="Footer Placeholder 7">
            <a:extLst>
              <a:ext uri="{FF2B5EF4-FFF2-40B4-BE49-F238E27FC236}">
                <a16:creationId xmlns:a16="http://schemas.microsoft.com/office/drawing/2014/main" id="{E57272C9-9C97-4503-A3FB-EC9921A7D57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A981A3F-5ED2-4092-A73C-458182A1B2F4}"/>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7884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EDB1-7694-499A-8EBE-1BD19F3BCE1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DADFA98-D2F8-44B7-A95A-794A33D8FF9D}"/>
              </a:ext>
            </a:extLst>
          </p:cNvPr>
          <p:cNvSpPr>
            <a:spLocks noGrp="1"/>
          </p:cNvSpPr>
          <p:nvPr>
            <p:ph type="dt" sz="half" idx="10"/>
          </p:nvPr>
        </p:nvSpPr>
        <p:spPr/>
        <p:txBody>
          <a:bodyPr/>
          <a:lstStyle/>
          <a:p>
            <a:fld id="{09C64480-E9CB-4034-9B98-1A547A1906E1}" type="datetime1">
              <a:rPr lang="en-AU" smtClean="0"/>
              <a:t>19/02/2020</a:t>
            </a:fld>
            <a:endParaRPr lang="en-AU"/>
          </a:p>
        </p:txBody>
      </p:sp>
      <p:sp>
        <p:nvSpPr>
          <p:cNvPr id="4" name="Footer Placeholder 3">
            <a:extLst>
              <a:ext uri="{FF2B5EF4-FFF2-40B4-BE49-F238E27FC236}">
                <a16:creationId xmlns:a16="http://schemas.microsoft.com/office/drawing/2014/main" id="{71A54B1E-E00C-43D8-A1EF-5159F76BC7A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9E225FD-AE27-490E-998C-AEC351B392DE}"/>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37104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7A2F0-C2B0-4157-8791-D570E4EFDD73}"/>
              </a:ext>
            </a:extLst>
          </p:cNvPr>
          <p:cNvSpPr>
            <a:spLocks noGrp="1"/>
          </p:cNvSpPr>
          <p:nvPr>
            <p:ph type="dt" sz="half" idx="10"/>
          </p:nvPr>
        </p:nvSpPr>
        <p:spPr/>
        <p:txBody>
          <a:bodyPr/>
          <a:lstStyle/>
          <a:p>
            <a:fld id="{F323ABE1-3062-4175-81F7-E6153676A749}" type="datetime1">
              <a:rPr lang="en-AU" smtClean="0"/>
              <a:t>19/02/2020</a:t>
            </a:fld>
            <a:endParaRPr lang="en-AU"/>
          </a:p>
        </p:txBody>
      </p:sp>
      <p:sp>
        <p:nvSpPr>
          <p:cNvPr id="3" name="Footer Placeholder 2">
            <a:extLst>
              <a:ext uri="{FF2B5EF4-FFF2-40B4-BE49-F238E27FC236}">
                <a16:creationId xmlns:a16="http://schemas.microsoft.com/office/drawing/2014/main" id="{E22D9C64-8DDD-44A7-B4DB-24D92B18B87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CE9943C-19F6-4230-8B0C-F9F3B57B321B}"/>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79888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5BCA-CFC5-4226-A593-ACA341521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B73540E-71E1-425C-AAF9-5E3F3D3B5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E1EAA68-4DDA-4C9B-A222-D5F96788D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8FF1E-D481-4FE3-A2F0-063897D5B460}"/>
              </a:ext>
            </a:extLst>
          </p:cNvPr>
          <p:cNvSpPr>
            <a:spLocks noGrp="1"/>
          </p:cNvSpPr>
          <p:nvPr>
            <p:ph type="dt" sz="half" idx="10"/>
          </p:nvPr>
        </p:nvSpPr>
        <p:spPr/>
        <p:txBody>
          <a:bodyPr/>
          <a:lstStyle/>
          <a:p>
            <a:fld id="{27312857-F33A-4FDF-956E-E95A1ECF0ECA}" type="datetime1">
              <a:rPr lang="en-AU" smtClean="0"/>
              <a:t>19/02/2020</a:t>
            </a:fld>
            <a:endParaRPr lang="en-AU"/>
          </a:p>
        </p:txBody>
      </p:sp>
      <p:sp>
        <p:nvSpPr>
          <p:cNvPr id="6" name="Footer Placeholder 5">
            <a:extLst>
              <a:ext uri="{FF2B5EF4-FFF2-40B4-BE49-F238E27FC236}">
                <a16:creationId xmlns:a16="http://schemas.microsoft.com/office/drawing/2014/main" id="{1AAFCFF5-44AD-4073-9518-579C4EB907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BBEFA1-C994-49DA-9F5C-2EF20677C957}"/>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292321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55F5-6AB3-4EC3-9791-87BA0319A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CA49FFA-1BCC-4CCA-B6D7-99F242F73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5D450E7-9298-4CC7-B1F2-3CC4B54EE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3634E-16DC-4398-88CF-F1F6731B92BB}"/>
              </a:ext>
            </a:extLst>
          </p:cNvPr>
          <p:cNvSpPr>
            <a:spLocks noGrp="1"/>
          </p:cNvSpPr>
          <p:nvPr>
            <p:ph type="dt" sz="half" idx="10"/>
          </p:nvPr>
        </p:nvSpPr>
        <p:spPr/>
        <p:txBody>
          <a:bodyPr/>
          <a:lstStyle/>
          <a:p>
            <a:fld id="{ADB37475-67D2-4A34-8C99-945A4B5F92CB}" type="datetime1">
              <a:rPr lang="en-AU" smtClean="0"/>
              <a:t>19/02/2020</a:t>
            </a:fld>
            <a:endParaRPr lang="en-AU"/>
          </a:p>
        </p:txBody>
      </p:sp>
      <p:sp>
        <p:nvSpPr>
          <p:cNvPr id="6" name="Footer Placeholder 5">
            <a:extLst>
              <a:ext uri="{FF2B5EF4-FFF2-40B4-BE49-F238E27FC236}">
                <a16:creationId xmlns:a16="http://schemas.microsoft.com/office/drawing/2014/main" id="{748118B2-88E5-46E8-9DEA-E0028D5A00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81F9D3B-77D3-4D93-9160-C56D5E8B8CCE}"/>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19799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0541-AA03-45ED-B25C-694F60480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16AE315-5679-40F4-98CF-F1952DBF3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7EDE3E1-A21F-439E-8728-61C799A4F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5849C-804F-441C-80FC-397BFF5EFF97}" type="datetime1">
              <a:rPr lang="en-AU" smtClean="0"/>
              <a:t>19/02/2020</a:t>
            </a:fld>
            <a:endParaRPr lang="en-AU"/>
          </a:p>
        </p:txBody>
      </p:sp>
      <p:sp>
        <p:nvSpPr>
          <p:cNvPr id="5" name="Footer Placeholder 4">
            <a:extLst>
              <a:ext uri="{FF2B5EF4-FFF2-40B4-BE49-F238E27FC236}">
                <a16:creationId xmlns:a16="http://schemas.microsoft.com/office/drawing/2014/main" id="{B013B593-C367-447A-83BD-DC7BE5F97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93CCE07-4FE7-4290-B387-BA8380CB7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D394F-5707-4CFB-8BB3-8EEC7AFD9391}" type="slidenum">
              <a:rPr lang="en-AU" smtClean="0"/>
              <a:t>‹#›</a:t>
            </a:fld>
            <a:endParaRPr lang="en-AU"/>
          </a:p>
        </p:txBody>
      </p:sp>
    </p:spTree>
    <p:extLst>
      <p:ext uri="{BB962C8B-B14F-4D97-AF65-F5344CB8AC3E}">
        <p14:creationId xmlns:p14="http://schemas.microsoft.com/office/powerpoint/2010/main" val="136121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ckinsey.com/business-functions/mckinsey-analytics/our-insights/an-executives-guide-to-ai"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people.cs.ubc.ca/~poole/ci/ch1.pdf" TargetMode="External"/><Relationship Id="rId4" Type="http://schemas.openxmlformats.org/officeDocument/2006/relationships/hyperlink" Target="https://en.wikipedia.org/wiki/Artificial_intelligence#CITEREFPooleMackworthGoebel199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hyperlink" Target="https://towardsdatascience.com/support-vector-machine-introduction-to-machine-learning-algorithms-934a444fca47"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hyperlink" Target="https://theconversation.com/bayes-theorem-the-maths-tool-we-probably-use-every-day-but-what-is-it-76140" TargetMode="External"/><Relationship Id="rId4"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Explainable_Artificial_Intelligence" TargetMode="External"/><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hyperlink" Target="https://www.brandidea.com/expertsystems.html" TargetMode="External"/><Relationship Id="rId4"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Go_(game)" TargetMode="External"/><Relationship Id="rId13" Type="http://schemas.openxmlformats.org/officeDocument/2006/relationships/hyperlink" Target="https://en.wikipedia.org/wiki/DeepMind" TargetMode="External"/><Relationship Id="rId18" Type="http://schemas.openxmlformats.org/officeDocument/2006/relationships/image" Target="../media/image4.jpg"/><Relationship Id="rId3" Type="http://schemas.openxmlformats.org/officeDocument/2006/relationships/hyperlink" Target="https://en.wikipedia.org/wiki/Chatswood" TargetMode="External"/><Relationship Id="rId21" Type="http://schemas.openxmlformats.org/officeDocument/2006/relationships/image" Target="../media/image7.jpg"/><Relationship Id="rId7" Type="http://schemas.openxmlformats.org/officeDocument/2006/relationships/hyperlink" Target="https://en.wikipedia.org/wiki/Tesla,_Inc." TargetMode="External"/><Relationship Id="rId12" Type="http://schemas.openxmlformats.org/officeDocument/2006/relationships/hyperlink" Target="https://en.wikipedia.org/wiki/Computer_Go" TargetMode="External"/><Relationship Id="rId17" Type="http://schemas.openxmlformats.org/officeDocument/2006/relationships/image" Target="../media/image3.jpg"/><Relationship Id="rId2" Type="http://schemas.openxmlformats.org/officeDocument/2006/relationships/hyperlink" Target="https://en.wikipedia.org/wiki/Rouse_Hill" TargetMode="External"/><Relationship Id="rId16" Type="http://schemas.openxmlformats.org/officeDocument/2006/relationships/image" Target="../media/image2.jpg"/><Relationship Id="rId20"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en.wikipedia.org/wiki/Advanced_driver-assistance_systems" TargetMode="External"/><Relationship Id="rId11" Type="http://schemas.openxmlformats.org/officeDocument/2006/relationships/hyperlink" Target="https://en.wikipedia.org/wiki/AlphaGo" TargetMode="External"/><Relationship Id="rId5" Type="http://schemas.openxmlformats.org/officeDocument/2006/relationships/hyperlink" Target="https://en.wikipedia.org/wiki/Deep_Blue_(chess_computer)" TargetMode="External"/><Relationship Id="rId15" Type="http://schemas.openxmlformats.org/officeDocument/2006/relationships/hyperlink" Target="https://en.wikipedia.org/wiki/Aircraft_pilot" TargetMode="External"/><Relationship Id="rId10" Type="http://schemas.openxmlformats.org/officeDocument/2006/relationships/hyperlink" Target="https://en.wikipedia.org/wiki/Fan_Hui" TargetMode="External"/><Relationship Id="rId19" Type="http://schemas.openxmlformats.org/officeDocument/2006/relationships/image" Target="../media/image5.jpg"/><Relationship Id="rId4" Type="http://schemas.openxmlformats.org/officeDocument/2006/relationships/hyperlink" Target="https://en.wikipedia.org/wiki/Garry_Kasparov" TargetMode="External"/><Relationship Id="rId9" Type="http://schemas.openxmlformats.org/officeDocument/2006/relationships/hyperlink" Target="https://en.wikipedia.org/wiki/European_Go_Championship" TargetMode="External"/><Relationship Id="rId14" Type="http://schemas.openxmlformats.org/officeDocument/2006/relationships/hyperlink" Target="https://en.wikipedia.org/wiki/Aircraft" TargetMode="External"/><Relationship Id="rId22"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ws.amazon.com/machine-learning/ai-services/" TargetMode="External"/><Relationship Id="rId2" Type="http://schemas.openxmlformats.org/officeDocument/2006/relationships/hyperlink" Target="https://azure.microsoft.com/en-au/services/cognitive-services/" TargetMode="External"/><Relationship Id="rId1" Type="http://schemas.openxmlformats.org/officeDocument/2006/relationships/slideLayout" Target="../slideLayouts/slideLayout2.xml"/><Relationship Id="rId5" Type="http://schemas.openxmlformats.org/officeDocument/2006/relationships/hyperlink" Target="https://www.ibm.com/watson" TargetMode="External"/><Relationship Id="rId4" Type="http://schemas.openxmlformats.org/officeDocument/2006/relationships/hyperlink" Target="https://cloud.google.com/products/ai/"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ws.amazon.com/ec2/" TargetMode="External"/><Relationship Id="rId2" Type="http://schemas.openxmlformats.org/officeDocument/2006/relationships/hyperlink" Target="https://azure.microsoft.com/en-us/overview/what-is-iaas/"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cloud.google.com/comput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theverge.com/2017/9/4/16251226/russia-ai-putin-rule-the-worl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Go_(game)" TargetMode="External"/><Relationship Id="rId13" Type="http://schemas.openxmlformats.org/officeDocument/2006/relationships/hyperlink" Target="https://en.wikipedia.org/wiki/DeepMind" TargetMode="External"/><Relationship Id="rId18" Type="http://schemas.openxmlformats.org/officeDocument/2006/relationships/image" Target="../media/image4.jpg"/><Relationship Id="rId3" Type="http://schemas.openxmlformats.org/officeDocument/2006/relationships/hyperlink" Target="https://en.wikipedia.org/wiki/Chatswood" TargetMode="External"/><Relationship Id="rId21" Type="http://schemas.openxmlformats.org/officeDocument/2006/relationships/image" Target="../media/image7.jpg"/><Relationship Id="rId7" Type="http://schemas.openxmlformats.org/officeDocument/2006/relationships/hyperlink" Target="https://en.wikipedia.org/wiki/Tesla,_Inc." TargetMode="External"/><Relationship Id="rId12" Type="http://schemas.openxmlformats.org/officeDocument/2006/relationships/hyperlink" Target="https://en.wikipedia.org/wiki/Computer_Go" TargetMode="External"/><Relationship Id="rId17" Type="http://schemas.openxmlformats.org/officeDocument/2006/relationships/image" Target="../media/image3.jpg"/><Relationship Id="rId2" Type="http://schemas.openxmlformats.org/officeDocument/2006/relationships/hyperlink" Target="https://en.wikipedia.org/wiki/Rouse_Hill" TargetMode="External"/><Relationship Id="rId16" Type="http://schemas.openxmlformats.org/officeDocument/2006/relationships/image" Target="../media/image2.jpg"/><Relationship Id="rId20"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en.wikipedia.org/wiki/Advanced_driver-assistance_systems" TargetMode="External"/><Relationship Id="rId11" Type="http://schemas.openxmlformats.org/officeDocument/2006/relationships/hyperlink" Target="https://en.wikipedia.org/wiki/AlphaGo" TargetMode="External"/><Relationship Id="rId5" Type="http://schemas.openxmlformats.org/officeDocument/2006/relationships/hyperlink" Target="https://en.wikipedia.org/wiki/Deep_Blue_(chess_computer)" TargetMode="External"/><Relationship Id="rId15" Type="http://schemas.openxmlformats.org/officeDocument/2006/relationships/hyperlink" Target="https://en.wikipedia.org/wiki/Aircraft_pilot" TargetMode="External"/><Relationship Id="rId10" Type="http://schemas.openxmlformats.org/officeDocument/2006/relationships/hyperlink" Target="https://en.wikipedia.org/wiki/Fan_Hui" TargetMode="External"/><Relationship Id="rId19" Type="http://schemas.openxmlformats.org/officeDocument/2006/relationships/image" Target="../media/image5.jpg"/><Relationship Id="rId4" Type="http://schemas.openxmlformats.org/officeDocument/2006/relationships/hyperlink" Target="https://en.wikipedia.org/wiki/Garry_Kasparov" TargetMode="External"/><Relationship Id="rId9" Type="http://schemas.openxmlformats.org/officeDocument/2006/relationships/hyperlink" Target="https://en.wikipedia.org/wiki/European_Go_Championship" TargetMode="External"/><Relationship Id="rId14" Type="http://schemas.openxmlformats.org/officeDocument/2006/relationships/hyperlink" Target="https://en.wikipedia.org/wiki/Aircraft" TargetMode="External"/><Relationship Id="rId22"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18F35A-0C0D-4A61-942A-15A818AA3C9F}"/>
              </a:ext>
            </a:extLst>
          </p:cNvPr>
          <p:cNvSpPr>
            <a:spLocks noGrp="1"/>
          </p:cNvSpPr>
          <p:nvPr>
            <p:ph type="subTitle" idx="1"/>
          </p:nvPr>
        </p:nvSpPr>
        <p:spPr/>
        <p:txBody>
          <a:bodyPr/>
          <a:lstStyle/>
          <a:p>
            <a:r>
              <a:rPr lang="en-AU" dirty="0"/>
              <a:t>Andrei Tour, February 2020</a:t>
            </a:r>
          </a:p>
        </p:txBody>
      </p:sp>
      <p:sp>
        <p:nvSpPr>
          <p:cNvPr id="4" name="Slide Number Placeholder 3">
            <a:extLst>
              <a:ext uri="{FF2B5EF4-FFF2-40B4-BE49-F238E27FC236}">
                <a16:creationId xmlns:a16="http://schemas.microsoft.com/office/drawing/2014/main" id="{592875E5-A3F2-4F5A-A213-A60BFB044F6E}"/>
              </a:ext>
            </a:extLst>
          </p:cNvPr>
          <p:cNvSpPr>
            <a:spLocks noGrp="1"/>
          </p:cNvSpPr>
          <p:nvPr>
            <p:ph type="sldNum" sz="quarter" idx="12"/>
          </p:nvPr>
        </p:nvSpPr>
        <p:spPr/>
        <p:txBody>
          <a:bodyPr/>
          <a:lstStyle/>
          <a:p>
            <a:fld id="{B3CD394F-5707-4CFB-8BB3-8EEC7AFD9391}" type="slidenum">
              <a:rPr lang="en-AU" smtClean="0"/>
              <a:t>1</a:t>
            </a:fld>
            <a:endParaRPr lang="en-AU"/>
          </a:p>
        </p:txBody>
      </p:sp>
      <p:sp>
        <p:nvSpPr>
          <p:cNvPr id="7" name="Title 2">
            <a:extLst>
              <a:ext uri="{FF2B5EF4-FFF2-40B4-BE49-F238E27FC236}">
                <a16:creationId xmlns:a16="http://schemas.microsoft.com/office/drawing/2014/main" id="{000B2DF1-91B7-4B33-9C4F-E603012A00A8}"/>
              </a:ext>
            </a:extLst>
          </p:cNvPr>
          <p:cNvSpPr>
            <a:spLocks noGrp="1"/>
          </p:cNvSpPr>
          <p:nvPr>
            <p:ph type="ctrTitle"/>
          </p:nvPr>
        </p:nvSpPr>
        <p:spPr>
          <a:xfrm>
            <a:off x="2357447" y="1600200"/>
            <a:ext cx="7202786" cy="1449788"/>
          </a:xfrm>
        </p:spPr>
        <p:txBody>
          <a:bodyPr/>
          <a:lstStyle/>
          <a:p>
            <a:r>
              <a:rPr lang="en-US" sz="2800" dirty="0"/>
              <a:t>     A Comprehensive Introduction to Artificial Intelligence and Blockchain</a:t>
            </a:r>
          </a:p>
        </p:txBody>
      </p:sp>
    </p:spTree>
    <p:extLst>
      <p:ext uri="{BB962C8B-B14F-4D97-AF65-F5344CB8AC3E}">
        <p14:creationId xmlns:p14="http://schemas.microsoft.com/office/powerpoint/2010/main" val="210643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Definitions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is no universally accepted definition of ‘artificial intelligence’ because the meaning of ‘intelligence’ is arbitrary. </a:t>
            </a:r>
            <a:endParaRPr lang="en-AU" dirty="0"/>
          </a:p>
          <a:p>
            <a:endParaRPr lang="en-AU"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10</a:t>
            </a:fld>
            <a:endParaRPr lang="en-AU" dirty="0"/>
          </a:p>
        </p:txBody>
      </p:sp>
      <p:pic>
        <p:nvPicPr>
          <p:cNvPr id="3" name="Picture 2">
            <a:extLst>
              <a:ext uri="{FF2B5EF4-FFF2-40B4-BE49-F238E27FC236}">
                <a16:creationId xmlns:a16="http://schemas.microsoft.com/office/drawing/2014/main" id="{0D35CF6C-D6F8-4D96-95DD-288C3352C8A3}"/>
              </a:ext>
            </a:extLst>
          </p:cNvPr>
          <p:cNvPicPr>
            <a:picLocks noChangeAspect="1"/>
          </p:cNvPicPr>
          <p:nvPr/>
        </p:nvPicPr>
        <p:blipFill>
          <a:blip r:embed="rId2"/>
          <a:stretch>
            <a:fillRect/>
          </a:stretch>
        </p:blipFill>
        <p:spPr>
          <a:xfrm>
            <a:off x="7621223" y="1980757"/>
            <a:ext cx="3905250" cy="4162425"/>
          </a:xfrm>
          <a:prstGeom prst="rect">
            <a:avLst/>
          </a:prstGeom>
        </p:spPr>
      </p:pic>
      <p:sp>
        <p:nvSpPr>
          <p:cNvPr id="4" name="TextBox 3">
            <a:extLst>
              <a:ext uri="{FF2B5EF4-FFF2-40B4-BE49-F238E27FC236}">
                <a16:creationId xmlns:a16="http://schemas.microsoft.com/office/drawing/2014/main" id="{06FE2E8E-812E-41BA-AB00-8938907599C4}"/>
              </a:ext>
            </a:extLst>
          </p:cNvPr>
          <p:cNvSpPr txBox="1"/>
          <p:nvPr/>
        </p:nvSpPr>
        <p:spPr>
          <a:xfrm>
            <a:off x="956082" y="1696879"/>
            <a:ext cx="6665140" cy="4708981"/>
          </a:xfrm>
          <a:prstGeom prst="rect">
            <a:avLst/>
          </a:prstGeom>
          <a:noFill/>
        </p:spPr>
        <p:txBody>
          <a:bodyPr wrap="square" rtlCol="0">
            <a:spAutoFit/>
          </a:bodyPr>
          <a:lstStyle/>
          <a:p>
            <a:r>
              <a:rPr lang="en-AU" b="1" dirty="0">
                <a:latin typeface="Arial" panose="020B0604020202020204" pitchFamily="34" charset="0"/>
                <a:cs typeface="Arial" panose="020B0604020202020204" pitchFamily="34" charset="0"/>
              </a:rPr>
              <a:t>AI as a type of technology:</a:t>
            </a:r>
          </a:p>
          <a:p>
            <a:r>
              <a:rPr lang="en-AU" dirty="0">
                <a:latin typeface="Arial" panose="020B0604020202020204" pitchFamily="34" charset="0"/>
                <a:cs typeface="Arial" panose="020B0604020202020204" pitchFamily="34" charset="0"/>
              </a:rPr>
              <a:t>The ability of a machine to perform cognitive functions we associate with human minds, such as perceiving, reasoning, learning, interacting with the environment, problem solving, and even exercising creativity. </a:t>
            </a:r>
          </a:p>
          <a:p>
            <a:r>
              <a:rPr lang="en-AU" sz="1200" dirty="0">
                <a:latin typeface="Arial" panose="020B0604020202020204" pitchFamily="34" charset="0"/>
                <a:cs typeface="Arial" panose="020B0604020202020204" pitchFamily="34" charset="0"/>
              </a:rPr>
              <a:t>[</a:t>
            </a:r>
            <a:r>
              <a:rPr lang="en-AU" sz="1200" dirty="0">
                <a:latin typeface="Arial" panose="020B0604020202020204" pitchFamily="34" charset="0"/>
                <a:cs typeface="Arial" panose="020B0604020202020204" pitchFamily="34" charset="0"/>
                <a:hlinkClick r:id="rId3"/>
              </a:rPr>
              <a:t>https://www.mckinsey.com/business-functions/mckinsey-analytics/our-insights/an-executives-guide-to-ai</a:t>
            </a:r>
            <a:r>
              <a:rPr lang="en-AU" sz="1200" dirty="0">
                <a:latin typeface="Arial" panose="020B0604020202020204" pitchFamily="34" charset="0"/>
                <a:cs typeface="Arial" panose="020B0604020202020204" pitchFamily="34" charset="0"/>
              </a:rPr>
              <a:t>, accessed 4 Jan 2020]</a:t>
            </a:r>
          </a:p>
          <a:p>
            <a:pPr algn="just"/>
            <a:endParaRPr lang="en-AU" dirty="0"/>
          </a:p>
          <a:p>
            <a:r>
              <a:rPr lang="en-AU" b="1" dirty="0">
                <a:latin typeface="Arial" panose="020B0604020202020204" pitchFamily="34" charset="0"/>
                <a:cs typeface="Arial" panose="020B0604020202020204" pitchFamily="34" charset="0"/>
              </a:rPr>
              <a:t>AI as a field of science:</a:t>
            </a:r>
          </a:p>
          <a:p>
            <a:r>
              <a:rPr lang="en-AU" dirty="0">
                <a:latin typeface="Arial" panose="020B0604020202020204" pitchFamily="34" charset="0"/>
                <a:cs typeface="Arial" panose="020B0604020202020204" pitchFamily="34" charset="0"/>
              </a:rPr>
              <a:t>the study of “intelligent agents”: any device that perceives its environment and takes actions that maximize its chance of successfully achieving its goals.</a:t>
            </a:r>
          </a:p>
          <a:p>
            <a:r>
              <a:rPr lang="en-AU" sz="1200" dirty="0">
                <a:latin typeface="Arial" panose="020B0604020202020204" pitchFamily="34" charset="0"/>
                <a:cs typeface="Arial" panose="020B0604020202020204" pitchFamily="34" charset="0"/>
              </a:rPr>
              <a:t>[</a:t>
            </a:r>
            <a:r>
              <a:rPr lang="en-AU" sz="1200" dirty="0">
                <a:latin typeface="Arial" panose="020B0604020202020204" pitchFamily="34" charset="0"/>
                <a:cs typeface="Arial" panose="020B0604020202020204" pitchFamily="34" charset="0"/>
                <a:hlinkClick r:id="rId4"/>
              </a:rPr>
              <a:t>Poole, Mackworth &amp; Goebel 1998</a:t>
            </a:r>
            <a:r>
              <a:rPr lang="en-AU" sz="1200" dirty="0">
                <a:latin typeface="Arial" panose="020B0604020202020204" pitchFamily="34" charset="0"/>
                <a:cs typeface="Arial" panose="020B0604020202020204" pitchFamily="34" charset="0"/>
              </a:rPr>
              <a:t>, </a:t>
            </a:r>
            <a:r>
              <a:rPr lang="en-AU" sz="1200" u="sng" dirty="0">
                <a:latin typeface="Arial" panose="020B0604020202020204" pitchFamily="34" charset="0"/>
                <a:cs typeface="Arial" panose="020B0604020202020204" pitchFamily="34" charset="0"/>
                <a:hlinkClick r:id="rId5"/>
              </a:rPr>
              <a:t>p. 1</a:t>
            </a:r>
            <a:r>
              <a:rPr lang="en-AU" sz="1200" dirty="0">
                <a:latin typeface="Arial" panose="020B0604020202020204" pitchFamily="34" charset="0"/>
                <a:cs typeface="Arial" panose="020B0604020202020204" pitchFamily="34" charset="0"/>
              </a:rPr>
              <a:t>]</a:t>
            </a:r>
          </a:p>
          <a:p>
            <a:endParaRPr lang="en-AU" dirty="0">
              <a:latin typeface="Arial" panose="020B0604020202020204" pitchFamily="34" charset="0"/>
              <a:cs typeface="Arial" panose="020B0604020202020204" pitchFamily="34" charset="0"/>
            </a:endParaRPr>
          </a:p>
          <a:p>
            <a:r>
              <a:rPr lang="en-AU" b="1" dirty="0" err="1">
                <a:latin typeface="Arial" panose="020B0604020202020204" pitchFamily="34" charset="0"/>
                <a:cs typeface="Arial" panose="020B0604020202020204" pitchFamily="34" charset="0"/>
              </a:rPr>
              <a:t>Tesler’s</a:t>
            </a:r>
            <a:r>
              <a:rPr lang="en-AU" b="1" dirty="0">
                <a:latin typeface="Arial" panose="020B0604020202020204" pitchFamily="34" charset="0"/>
                <a:cs typeface="Arial" panose="020B0604020202020204" pitchFamily="34" charset="0"/>
              </a:rPr>
              <a:t> Theorem (also known as AI effect):</a:t>
            </a:r>
          </a:p>
          <a:p>
            <a:r>
              <a:rPr lang="en-AU" dirty="0">
                <a:latin typeface="Arial" panose="020B0604020202020204" pitchFamily="34" charset="0"/>
                <a:cs typeface="Arial" panose="020B0604020202020204" pitchFamily="34" charset="0"/>
              </a:rPr>
              <a:t>Intelligence is whatever machines haven't done yet. </a:t>
            </a:r>
          </a:p>
          <a:p>
            <a:r>
              <a:rPr lang="en-AU" dirty="0">
                <a:latin typeface="Arial" panose="020B0604020202020204" pitchFamily="34" charset="0"/>
                <a:cs typeface="Arial" panose="020B0604020202020204" pitchFamily="34" charset="0"/>
              </a:rPr>
              <a:t>Commonly quoted as “AI is whatever hasn’t been done yet.” </a:t>
            </a:r>
            <a:r>
              <a:rPr lang="en-AU" sz="1200" dirty="0">
                <a:latin typeface="Arial" panose="020B0604020202020204" pitchFamily="34" charset="0"/>
                <a:cs typeface="Arial" panose="020B0604020202020204" pitchFamily="34" charset="0"/>
              </a:rPr>
              <a:t>[Larry </a:t>
            </a:r>
            <a:r>
              <a:rPr lang="en-AU" sz="1200" dirty="0" err="1">
                <a:latin typeface="Arial" panose="020B0604020202020204" pitchFamily="34" charset="0"/>
                <a:cs typeface="Arial" panose="020B0604020202020204" pitchFamily="34" charset="0"/>
              </a:rPr>
              <a:t>Tesler</a:t>
            </a:r>
            <a:r>
              <a:rPr lang="en-AU" sz="1200" dirty="0">
                <a:latin typeface="Arial" panose="020B0604020202020204" pitchFamily="34" charset="0"/>
                <a:cs typeface="Arial" panose="020B0604020202020204" pitchFamily="34" charset="0"/>
              </a:rPr>
              <a:t>, ca. 1970]</a:t>
            </a:r>
          </a:p>
        </p:txBody>
      </p:sp>
    </p:spTree>
    <p:extLst>
      <p:ext uri="{BB962C8B-B14F-4D97-AF65-F5344CB8AC3E}">
        <p14:creationId xmlns:p14="http://schemas.microsoft.com/office/powerpoint/2010/main" val="296444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Goals for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49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Another approach to answering the question “What is AI ?” is to think about possible AI goals.</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11</a:t>
            </a:fld>
            <a:endParaRPr lang="en-AU"/>
          </a:p>
        </p:txBody>
      </p:sp>
      <p:graphicFrame>
        <p:nvGraphicFramePr>
          <p:cNvPr id="2" name="Table 1">
            <a:extLst>
              <a:ext uri="{FF2B5EF4-FFF2-40B4-BE49-F238E27FC236}">
                <a16:creationId xmlns:a16="http://schemas.microsoft.com/office/drawing/2014/main" id="{57C20A5B-D1DD-4D65-824A-D3E4161C4255}"/>
              </a:ext>
            </a:extLst>
          </p:cNvPr>
          <p:cNvGraphicFramePr>
            <a:graphicFrameLocks noGrp="1"/>
          </p:cNvGraphicFramePr>
          <p:nvPr>
            <p:extLst>
              <p:ext uri="{D42A27DB-BD31-4B8C-83A1-F6EECF244321}">
                <p14:modId xmlns:p14="http://schemas.microsoft.com/office/powerpoint/2010/main" val="3429498842"/>
              </p:ext>
            </p:extLst>
          </p:nvPr>
        </p:nvGraphicFramePr>
        <p:xfrm>
          <a:off x="956082" y="2146370"/>
          <a:ext cx="9950731" cy="3040332"/>
        </p:xfrm>
        <a:graphic>
          <a:graphicData uri="http://schemas.openxmlformats.org/drawingml/2006/table">
            <a:tbl>
              <a:tblPr firstRow="1" bandRow="1">
                <a:tableStyleId>{5C22544A-7EE6-4342-B048-85BDC9FD1C3A}</a:tableStyleId>
              </a:tblPr>
              <a:tblGrid>
                <a:gridCol w="1629098">
                  <a:extLst>
                    <a:ext uri="{9D8B030D-6E8A-4147-A177-3AD203B41FA5}">
                      <a16:colId xmlns:a16="http://schemas.microsoft.com/office/drawing/2014/main" val="192430206"/>
                    </a:ext>
                  </a:extLst>
                </a:gridCol>
                <a:gridCol w="3996549">
                  <a:extLst>
                    <a:ext uri="{9D8B030D-6E8A-4147-A177-3AD203B41FA5}">
                      <a16:colId xmlns:a16="http://schemas.microsoft.com/office/drawing/2014/main" val="3079390989"/>
                    </a:ext>
                  </a:extLst>
                </a:gridCol>
                <a:gridCol w="4325084">
                  <a:extLst>
                    <a:ext uri="{9D8B030D-6E8A-4147-A177-3AD203B41FA5}">
                      <a16:colId xmlns:a16="http://schemas.microsoft.com/office/drawing/2014/main" val="3905009187"/>
                    </a:ext>
                  </a:extLst>
                </a:gridCol>
              </a:tblGrid>
              <a:tr h="625110">
                <a:tc>
                  <a:txBody>
                    <a:bodyPr/>
                    <a:lstStyle/>
                    <a:p>
                      <a:pPr algn="ctr"/>
                      <a:endParaRPr lang="en-AU" dirty="0"/>
                    </a:p>
                  </a:txBody>
                  <a:tcPr anchor="ctr"/>
                </a:tc>
                <a:tc>
                  <a:txBody>
                    <a:bodyPr/>
                    <a:lstStyle/>
                    <a:p>
                      <a:pPr algn="ctr"/>
                      <a:r>
                        <a:rPr lang="en-AU" dirty="0"/>
                        <a:t>Human-Based</a:t>
                      </a:r>
                    </a:p>
                  </a:txBody>
                  <a:tcPr anchor="ctr"/>
                </a:tc>
                <a:tc>
                  <a:txBody>
                    <a:bodyPr/>
                    <a:lstStyle/>
                    <a:p>
                      <a:pPr algn="ctr"/>
                      <a:r>
                        <a:rPr lang="en-AU" dirty="0"/>
                        <a:t>Ideal Rationality</a:t>
                      </a:r>
                    </a:p>
                  </a:txBody>
                  <a:tcPr anchor="ctr"/>
                </a:tc>
                <a:extLst>
                  <a:ext uri="{0D108BD9-81ED-4DB2-BD59-A6C34878D82A}">
                    <a16:rowId xmlns:a16="http://schemas.microsoft.com/office/drawing/2014/main" val="923863942"/>
                  </a:ext>
                </a:extLst>
              </a:tr>
              <a:tr h="1207611">
                <a:tc>
                  <a:txBody>
                    <a:bodyPr/>
                    <a:lstStyle/>
                    <a:p>
                      <a:pPr algn="ctr"/>
                      <a:endParaRPr lang="en-AU" sz="1800" b="1" kern="1200" dirty="0">
                        <a:solidFill>
                          <a:schemeClr val="lt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lt1"/>
                          </a:solidFill>
                          <a:latin typeface="+mn-lt"/>
                          <a:ea typeface="+mn-ea"/>
                          <a:cs typeface="+mn-cs"/>
                        </a:rPr>
                        <a:t>Behaviour-Based</a:t>
                      </a:r>
                    </a:p>
                  </a:txBody>
                  <a:tcPr anchor="ctr">
                    <a:solidFill>
                      <a:schemeClr val="accent1"/>
                    </a:solidFill>
                  </a:tcPr>
                </a:tc>
                <a:tc>
                  <a:txBody>
                    <a:bodyPr/>
                    <a:lstStyle/>
                    <a:p>
                      <a:pPr algn="ctr"/>
                      <a:r>
                        <a:rPr lang="en-AU" dirty="0"/>
                        <a:t>Systems that act like humans</a:t>
                      </a:r>
                    </a:p>
                  </a:txBody>
                  <a:tcPr anchor="ctr"/>
                </a:tc>
                <a:tc>
                  <a:txBody>
                    <a:bodyPr/>
                    <a:lstStyle/>
                    <a:p>
                      <a:pPr algn="ctr"/>
                      <a:r>
                        <a:rPr lang="en-AU" dirty="0"/>
                        <a:t>Systems that act rationally</a:t>
                      </a:r>
                    </a:p>
                  </a:txBody>
                  <a:tcPr anchor="ctr"/>
                </a:tc>
                <a:extLst>
                  <a:ext uri="{0D108BD9-81ED-4DB2-BD59-A6C34878D82A}">
                    <a16:rowId xmlns:a16="http://schemas.microsoft.com/office/drawing/2014/main" val="2695604085"/>
                  </a:ext>
                </a:extLst>
              </a:tr>
              <a:tr h="1207611">
                <a:tc>
                  <a:txBody>
                    <a:bodyPr/>
                    <a:lstStyle/>
                    <a:p>
                      <a:pPr algn="ctr"/>
                      <a:r>
                        <a:rPr lang="en-AU" sz="1800" b="1" kern="1200" dirty="0">
                          <a:solidFill>
                            <a:schemeClr val="lt1"/>
                          </a:solidFill>
                          <a:latin typeface="+mn-lt"/>
                          <a:ea typeface="+mn-ea"/>
                          <a:cs typeface="+mn-cs"/>
                        </a:rPr>
                        <a:t>Reasoning-Based</a:t>
                      </a:r>
                    </a:p>
                  </a:txBody>
                  <a:tcPr anchor="ctr">
                    <a:solidFill>
                      <a:schemeClr val="accent1"/>
                    </a:solidFill>
                  </a:tcPr>
                </a:tc>
                <a:tc>
                  <a:txBody>
                    <a:bodyPr/>
                    <a:lstStyle/>
                    <a:p>
                      <a:pPr algn="ctr"/>
                      <a:r>
                        <a:rPr lang="en-AU" dirty="0"/>
                        <a:t>Systems that think like humans</a:t>
                      </a:r>
                    </a:p>
                  </a:txBody>
                  <a:tcPr anchor="ctr"/>
                </a:tc>
                <a:tc>
                  <a:txBody>
                    <a:bodyPr/>
                    <a:lstStyle/>
                    <a:p>
                      <a:pPr algn="ctr"/>
                      <a:r>
                        <a:rPr lang="en-AU" sz="2400" kern="1200" dirty="0">
                          <a:solidFill>
                            <a:schemeClr val="accent2"/>
                          </a:solidFill>
                          <a:latin typeface="+mn-lt"/>
                          <a:ea typeface="+mn-ea"/>
                          <a:cs typeface="+mn-cs"/>
                        </a:rPr>
                        <a:t>Systems that think rationally</a:t>
                      </a:r>
                    </a:p>
                  </a:txBody>
                  <a:tcPr anchor="ctr"/>
                </a:tc>
                <a:extLst>
                  <a:ext uri="{0D108BD9-81ED-4DB2-BD59-A6C34878D82A}">
                    <a16:rowId xmlns:a16="http://schemas.microsoft.com/office/drawing/2014/main" val="1481661670"/>
                  </a:ext>
                </a:extLst>
              </a:tr>
            </a:tbl>
          </a:graphicData>
        </a:graphic>
      </p:graphicFrame>
      <p:sp>
        <p:nvSpPr>
          <p:cNvPr id="3" name="TextBox 2">
            <a:extLst>
              <a:ext uri="{FF2B5EF4-FFF2-40B4-BE49-F238E27FC236}">
                <a16:creationId xmlns:a16="http://schemas.microsoft.com/office/drawing/2014/main" id="{C4C86A24-EA2C-4317-824A-EC67B8BA4182}"/>
              </a:ext>
            </a:extLst>
          </p:cNvPr>
          <p:cNvSpPr txBox="1"/>
          <p:nvPr/>
        </p:nvSpPr>
        <p:spPr>
          <a:xfrm>
            <a:off x="2820602" y="5186702"/>
            <a:ext cx="6221690" cy="30777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4 possible goals for AI according to AIMA </a:t>
            </a:r>
            <a:r>
              <a:rPr lang="en-AU" sz="1400" i="1" dirty="0">
                <a:latin typeface="Arial" panose="020B0604020202020204" pitchFamily="34" charset="0"/>
                <a:cs typeface="Arial" panose="020B0604020202020204" pitchFamily="34" charset="0"/>
              </a:rPr>
              <a:t>(Russell &amp; </a:t>
            </a:r>
            <a:r>
              <a:rPr lang="en-AU" sz="1400" i="1" dirty="0" err="1">
                <a:latin typeface="Arial" panose="020B0604020202020204" pitchFamily="34" charset="0"/>
                <a:cs typeface="Arial" panose="020B0604020202020204" pitchFamily="34" charset="0"/>
              </a:rPr>
              <a:t>Norvig</a:t>
            </a:r>
            <a:r>
              <a:rPr lang="en-AU" sz="1400" i="1" dirty="0">
                <a:latin typeface="Arial" panose="020B0604020202020204" pitchFamily="34" charset="0"/>
                <a:cs typeface="Arial" panose="020B0604020202020204" pitchFamily="34" charset="0"/>
              </a:rPr>
              <a:t> 2002)</a:t>
            </a:r>
            <a:endParaRPr lang="en-AU" sz="1400" dirty="0">
              <a:latin typeface="Arial" panose="020B0604020202020204" pitchFamily="34" charset="0"/>
              <a:cs typeface="Arial" panose="020B0604020202020204" pitchFamily="34" charset="0"/>
            </a:endParaRPr>
          </a:p>
        </p:txBody>
      </p:sp>
      <p:sp>
        <p:nvSpPr>
          <p:cNvPr id="4" name="Speech Bubble: Rectangle 3">
            <a:extLst>
              <a:ext uri="{FF2B5EF4-FFF2-40B4-BE49-F238E27FC236}">
                <a16:creationId xmlns:a16="http://schemas.microsoft.com/office/drawing/2014/main" id="{72803914-F578-443D-B6AC-DAC17B7183AC}"/>
              </a:ext>
            </a:extLst>
          </p:cNvPr>
          <p:cNvSpPr/>
          <p:nvPr/>
        </p:nvSpPr>
        <p:spPr>
          <a:xfrm>
            <a:off x="8276735" y="5609965"/>
            <a:ext cx="2630078" cy="365125"/>
          </a:xfrm>
          <a:prstGeom prst="wedgeRectCallout">
            <a:avLst>
              <a:gd name="adj1" fmla="val -20352"/>
              <a:gd name="adj2" fmla="val -244734"/>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Our Focus</a:t>
            </a:r>
          </a:p>
        </p:txBody>
      </p:sp>
    </p:spTree>
    <p:extLst>
      <p:ext uri="{BB962C8B-B14F-4D97-AF65-F5344CB8AC3E}">
        <p14:creationId xmlns:p14="http://schemas.microsoft.com/office/powerpoint/2010/main" val="37809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Narrow and General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7290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separation between AI as we know it today (also called “narrow AI”) and a future state of AI (“general AI”) that can apply intelligence to any problem.</a:t>
            </a:r>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12</a:t>
            </a:fld>
            <a:endParaRPr lang="en-AU"/>
          </a:p>
        </p:txBody>
      </p:sp>
      <p:sp>
        <p:nvSpPr>
          <p:cNvPr id="2" name="TextBox 1">
            <a:extLst>
              <a:ext uri="{FF2B5EF4-FFF2-40B4-BE49-F238E27FC236}">
                <a16:creationId xmlns:a16="http://schemas.microsoft.com/office/drawing/2014/main" id="{FADEEA01-F789-4544-8AD4-22796FF58869}"/>
              </a:ext>
            </a:extLst>
          </p:cNvPr>
          <p:cNvSpPr txBox="1"/>
          <p:nvPr/>
        </p:nvSpPr>
        <p:spPr>
          <a:xfrm>
            <a:off x="5470688" y="1885361"/>
            <a:ext cx="1250623" cy="707886"/>
          </a:xfrm>
          <a:prstGeom prst="rect">
            <a:avLst/>
          </a:prstGeom>
          <a:solidFill>
            <a:schemeClr val="accent1"/>
          </a:solidFill>
          <a:ln>
            <a:solidFill>
              <a:schemeClr val="bg1"/>
            </a:solidFill>
          </a:ln>
        </p:spPr>
        <p:txBody>
          <a:bodyPr wrap="square" rtlCol="0">
            <a:spAutoFit/>
          </a:bodyPr>
          <a:lstStyle/>
          <a:p>
            <a:pPr algn="ctr"/>
            <a:r>
              <a:rPr lang="en-AU" sz="4000" b="1" dirty="0">
                <a:solidFill>
                  <a:schemeClr val="bg1"/>
                </a:solidFill>
              </a:rPr>
              <a:t>AI</a:t>
            </a:r>
          </a:p>
        </p:txBody>
      </p:sp>
      <p:sp>
        <p:nvSpPr>
          <p:cNvPr id="10" name="TextBox 9">
            <a:extLst>
              <a:ext uri="{FF2B5EF4-FFF2-40B4-BE49-F238E27FC236}">
                <a16:creationId xmlns:a16="http://schemas.microsoft.com/office/drawing/2014/main" id="{DBDAC4F7-3ECD-4F8C-81A1-3862A61745BE}"/>
              </a:ext>
            </a:extLst>
          </p:cNvPr>
          <p:cNvSpPr txBox="1"/>
          <p:nvPr/>
        </p:nvSpPr>
        <p:spPr>
          <a:xfrm>
            <a:off x="1562494" y="2648294"/>
            <a:ext cx="3439212" cy="707886"/>
          </a:xfrm>
          <a:prstGeom prst="rect">
            <a:avLst/>
          </a:prstGeom>
          <a:solidFill>
            <a:schemeClr val="accent1"/>
          </a:solidFill>
          <a:ln>
            <a:solidFill>
              <a:schemeClr val="bg1"/>
            </a:solidFill>
          </a:ln>
        </p:spPr>
        <p:txBody>
          <a:bodyPr wrap="square" rtlCol="0">
            <a:spAutoFit/>
          </a:bodyPr>
          <a:lstStyle/>
          <a:p>
            <a:pPr algn="ctr"/>
            <a:r>
              <a:rPr lang="en-AU" sz="2000" b="1" dirty="0">
                <a:solidFill>
                  <a:schemeClr val="bg1"/>
                </a:solidFill>
              </a:rPr>
              <a:t>ANI</a:t>
            </a:r>
          </a:p>
          <a:p>
            <a:pPr algn="ctr"/>
            <a:r>
              <a:rPr lang="en-AU" sz="2000" b="1" dirty="0">
                <a:solidFill>
                  <a:schemeClr val="bg1"/>
                </a:solidFill>
              </a:rPr>
              <a:t>(Artificial Narrow  Intelligence)</a:t>
            </a:r>
          </a:p>
        </p:txBody>
      </p:sp>
      <p:sp>
        <p:nvSpPr>
          <p:cNvPr id="11" name="TextBox 10">
            <a:extLst>
              <a:ext uri="{FF2B5EF4-FFF2-40B4-BE49-F238E27FC236}">
                <a16:creationId xmlns:a16="http://schemas.microsoft.com/office/drawing/2014/main" id="{BF076E47-17B2-42C6-AF7D-C167AB327B28}"/>
              </a:ext>
            </a:extLst>
          </p:cNvPr>
          <p:cNvSpPr txBox="1"/>
          <p:nvPr/>
        </p:nvSpPr>
        <p:spPr>
          <a:xfrm>
            <a:off x="7190294" y="2648294"/>
            <a:ext cx="3439212" cy="707886"/>
          </a:xfrm>
          <a:prstGeom prst="rect">
            <a:avLst/>
          </a:prstGeom>
          <a:solidFill>
            <a:schemeClr val="accent1"/>
          </a:solidFill>
          <a:ln>
            <a:solidFill>
              <a:schemeClr val="bg1"/>
            </a:solidFill>
          </a:ln>
        </p:spPr>
        <p:txBody>
          <a:bodyPr wrap="square" rtlCol="0">
            <a:spAutoFit/>
          </a:bodyPr>
          <a:lstStyle/>
          <a:p>
            <a:pPr algn="ctr"/>
            <a:r>
              <a:rPr lang="en-AU" sz="2000" b="1" dirty="0">
                <a:solidFill>
                  <a:schemeClr val="bg1"/>
                </a:solidFill>
              </a:rPr>
              <a:t>AGI</a:t>
            </a:r>
          </a:p>
          <a:p>
            <a:pPr algn="ctr"/>
            <a:r>
              <a:rPr lang="en-AU" sz="2000" b="1" dirty="0">
                <a:solidFill>
                  <a:schemeClr val="bg1"/>
                </a:solidFill>
              </a:rPr>
              <a:t>(Artificial General Intelligence)</a:t>
            </a:r>
          </a:p>
        </p:txBody>
      </p:sp>
      <p:cxnSp>
        <p:nvCxnSpPr>
          <p:cNvPr id="4" name="Connector: Elbow 3">
            <a:extLst>
              <a:ext uri="{FF2B5EF4-FFF2-40B4-BE49-F238E27FC236}">
                <a16:creationId xmlns:a16="http://schemas.microsoft.com/office/drawing/2014/main" id="{0D0A3026-8914-45BB-905E-DA089ECDAAAF}"/>
              </a:ext>
            </a:extLst>
          </p:cNvPr>
          <p:cNvCxnSpPr>
            <a:cxnSpLocks/>
            <a:stCxn id="2" idx="1"/>
            <a:endCxn id="10" idx="0"/>
          </p:cNvCxnSpPr>
          <p:nvPr/>
        </p:nvCxnSpPr>
        <p:spPr>
          <a:xfrm rot="10800000" flipV="1">
            <a:off x="3282100" y="2239304"/>
            <a:ext cx="2188588" cy="408990"/>
          </a:xfrm>
          <a:prstGeom prst="bentConnector2">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9B571C7-DBCC-4C50-A24D-DE509C6F668E}"/>
              </a:ext>
            </a:extLst>
          </p:cNvPr>
          <p:cNvCxnSpPr>
            <a:cxnSpLocks/>
            <a:stCxn id="2" idx="3"/>
            <a:endCxn id="11" idx="0"/>
          </p:cNvCxnSpPr>
          <p:nvPr/>
        </p:nvCxnSpPr>
        <p:spPr>
          <a:xfrm>
            <a:off x="6721311" y="2239304"/>
            <a:ext cx="2188589" cy="408990"/>
          </a:xfrm>
          <a:prstGeom prst="bentConnector2">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DA3425F-CED1-4A11-843D-04FEE2E1C48D}"/>
              </a:ext>
            </a:extLst>
          </p:cNvPr>
          <p:cNvSpPr/>
          <p:nvPr/>
        </p:nvSpPr>
        <p:spPr>
          <a:xfrm>
            <a:off x="1101303" y="3750221"/>
            <a:ext cx="4611340" cy="1477328"/>
          </a:xfrm>
          <a:prstGeom prst="rect">
            <a:avLst/>
          </a:prstGeom>
        </p:spPr>
        <p:txBody>
          <a:bodyPr wrap="square">
            <a:spAutoFit/>
          </a:bodyPr>
          <a:lstStyle/>
          <a:p>
            <a:r>
              <a:rPr lang="en-AU" dirty="0">
                <a:solidFill>
                  <a:schemeClr val="accent1"/>
                </a:solidFill>
              </a:rPr>
              <a:t>ANI</a:t>
            </a:r>
            <a:r>
              <a:rPr lang="en-AU" dirty="0"/>
              <a:t>, or “weak AI”, is defined as “a specific type of artificial intelligence in which a technology outperforms humans in some very narrowly defined task. Narrow AI focuses on a single subset of cognitive abilities.” </a:t>
            </a:r>
          </a:p>
        </p:txBody>
      </p:sp>
      <p:sp>
        <p:nvSpPr>
          <p:cNvPr id="21" name="Rectangle 20">
            <a:extLst>
              <a:ext uri="{FF2B5EF4-FFF2-40B4-BE49-F238E27FC236}">
                <a16:creationId xmlns:a16="http://schemas.microsoft.com/office/drawing/2014/main" id="{165EFD96-8630-43A1-88C5-C4DC314CB2D2}"/>
              </a:ext>
            </a:extLst>
          </p:cNvPr>
          <p:cNvSpPr/>
          <p:nvPr/>
        </p:nvSpPr>
        <p:spPr>
          <a:xfrm>
            <a:off x="6721311" y="3750221"/>
            <a:ext cx="4496586" cy="1477328"/>
          </a:xfrm>
          <a:prstGeom prst="rect">
            <a:avLst/>
          </a:prstGeom>
        </p:spPr>
        <p:txBody>
          <a:bodyPr wrap="square">
            <a:spAutoFit/>
          </a:bodyPr>
          <a:lstStyle/>
          <a:p>
            <a:r>
              <a:rPr lang="en-AU" dirty="0"/>
              <a:t>AGI, or “strong AI,” allows a machine to apply knowledge and skills in different contexts. This more closely mirrors human intelligence by providing opportunities for autonomous learning and problem-solving. </a:t>
            </a:r>
          </a:p>
        </p:txBody>
      </p:sp>
      <p:sp>
        <p:nvSpPr>
          <p:cNvPr id="22" name="TextBox 21">
            <a:extLst>
              <a:ext uri="{FF2B5EF4-FFF2-40B4-BE49-F238E27FC236}">
                <a16:creationId xmlns:a16="http://schemas.microsoft.com/office/drawing/2014/main" id="{57369C26-A420-48C3-B650-800FE8A829C2}"/>
              </a:ext>
            </a:extLst>
          </p:cNvPr>
          <p:cNvSpPr txBox="1"/>
          <p:nvPr/>
        </p:nvSpPr>
        <p:spPr>
          <a:xfrm>
            <a:off x="1101303" y="5374925"/>
            <a:ext cx="2961650" cy="1200329"/>
          </a:xfrm>
          <a:prstGeom prst="rect">
            <a:avLst/>
          </a:prstGeom>
          <a:noFill/>
        </p:spPr>
        <p:txBody>
          <a:bodyPr wrap="square" rtlCol="0">
            <a:spAutoFit/>
          </a:bodyPr>
          <a:lstStyle/>
          <a:p>
            <a:r>
              <a:rPr lang="en-AU" dirty="0">
                <a:solidFill>
                  <a:schemeClr val="accent1"/>
                </a:solidFill>
              </a:rPr>
              <a:t>Examples:</a:t>
            </a:r>
          </a:p>
          <a:p>
            <a:r>
              <a:rPr lang="en-AU" dirty="0"/>
              <a:t>Self-driving cars;</a:t>
            </a:r>
          </a:p>
          <a:p>
            <a:r>
              <a:rPr lang="en-AU" dirty="0"/>
              <a:t>Customer service bots,</a:t>
            </a:r>
          </a:p>
          <a:p>
            <a:r>
              <a:rPr lang="en-AU" dirty="0"/>
              <a:t>Email spam filters.</a:t>
            </a:r>
          </a:p>
        </p:txBody>
      </p:sp>
      <p:sp>
        <p:nvSpPr>
          <p:cNvPr id="32" name="TextBox 31">
            <a:extLst>
              <a:ext uri="{FF2B5EF4-FFF2-40B4-BE49-F238E27FC236}">
                <a16:creationId xmlns:a16="http://schemas.microsoft.com/office/drawing/2014/main" id="{0CEBB7AD-D76C-46BB-A28B-3915FCEE49FA}"/>
              </a:ext>
            </a:extLst>
          </p:cNvPr>
          <p:cNvSpPr txBox="1"/>
          <p:nvPr/>
        </p:nvSpPr>
        <p:spPr>
          <a:xfrm>
            <a:off x="6721311" y="5374925"/>
            <a:ext cx="4369386" cy="646331"/>
          </a:xfrm>
          <a:prstGeom prst="rect">
            <a:avLst/>
          </a:prstGeom>
          <a:noFill/>
        </p:spPr>
        <p:txBody>
          <a:bodyPr wrap="square" rtlCol="0">
            <a:spAutoFit/>
          </a:bodyPr>
          <a:lstStyle/>
          <a:p>
            <a:r>
              <a:rPr lang="en-AU" dirty="0">
                <a:solidFill>
                  <a:schemeClr val="accent1"/>
                </a:solidFill>
              </a:rPr>
              <a:t>Examples:</a:t>
            </a:r>
          </a:p>
          <a:p>
            <a:r>
              <a:rPr lang="en-AU" dirty="0"/>
              <a:t>R2D2 robot from the “Star Wars” movie.</a:t>
            </a:r>
          </a:p>
        </p:txBody>
      </p:sp>
      <p:sp>
        <p:nvSpPr>
          <p:cNvPr id="16" name="Speech Bubble: Rectangle 15">
            <a:extLst>
              <a:ext uri="{FF2B5EF4-FFF2-40B4-BE49-F238E27FC236}">
                <a16:creationId xmlns:a16="http://schemas.microsoft.com/office/drawing/2014/main" id="{306CD376-3AD2-47F8-A3B5-EAB78C7EB606}"/>
              </a:ext>
            </a:extLst>
          </p:cNvPr>
          <p:cNvSpPr/>
          <p:nvPr/>
        </p:nvSpPr>
        <p:spPr>
          <a:xfrm>
            <a:off x="1267089" y="1717747"/>
            <a:ext cx="2630078" cy="365125"/>
          </a:xfrm>
          <a:prstGeom prst="wedgeRectCallout">
            <a:avLst>
              <a:gd name="adj1" fmla="val -5298"/>
              <a:gd name="adj2" fmla="val 21482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Our Focus</a:t>
            </a:r>
          </a:p>
        </p:txBody>
      </p:sp>
    </p:spTree>
    <p:extLst>
      <p:ext uri="{BB962C8B-B14F-4D97-AF65-F5344CB8AC3E}">
        <p14:creationId xmlns:p14="http://schemas.microsoft.com/office/powerpoint/2010/main" val="142792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ML, and DL</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724231" y="1241261"/>
            <a:ext cx="5469179" cy="5055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key feature of AI technologies is implicit programming, where computers learn on their own, as opposed to explicit programming, where humans tell computers what to do.</a:t>
            </a:r>
          </a:p>
          <a:p>
            <a:endParaRPr lang="en-AU" sz="1800" dirty="0"/>
          </a:p>
          <a:p>
            <a:endParaRPr lang="en-AU" sz="1800" dirty="0"/>
          </a:p>
          <a:p>
            <a:endParaRPr lang="en-AU" sz="1800" dirty="0"/>
          </a:p>
          <a:p>
            <a:r>
              <a:rPr lang="en-AU" sz="1800" dirty="0"/>
              <a:t>The implicit programming approach to AI is called “Machine Learning” (ML).</a:t>
            </a:r>
          </a:p>
          <a:p>
            <a:endParaRPr lang="en-AU" sz="1800" dirty="0"/>
          </a:p>
          <a:p>
            <a:endParaRPr lang="en-AU" sz="1800" dirty="0"/>
          </a:p>
          <a:p>
            <a:endParaRPr lang="en-AU" sz="1800" dirty="0"/>
          </a:p>
          <a:p>
            <a:r>
              <a:rPr lang="en-AU" sz="1800" dirty="0"/>
              <a:t>Deal Learning (DL) is the most successful and widely used sub-type of machine learning used today.</a:t>
            </a:r>
            <a:endParaRPr sz="18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13</a:t>
            </a:fld>
            <a:endParaRPr lang="en-AU"/>
          </a:p>
        </p:txBody>
      </p:sp>
      <p:pic>
        <p:nvPicPr>
          <p:cNvPr id="15" name="Picture 14">
            <a:extLst>
              <a:ext uri="{FF2B5EF4-FFF2-40B4-BE49-F238E27FC236}">
                <a16:creationId xmlns:a16="http://schemas.microsoft.com/office/drawing/2014/main" id="{29A354A1-EA28-441E-B508-B69957E7F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274" y="937696"/>
            <a:ext cx="5542443" cy="5359278"/>
          </a:xfrm>
          <a:prstGeom prst="rect">
            <a:avLst/>
          </a:prstGeom>
        </p:spPr>
      </p:pic>
    </p:spTree>
    <p:extLst>
      <p:ext uri="{BB962C8B-B14F-4D97-AF65-F5344CB8AC3E}">
        <p14:creationId xmlns:p14="http://schemas.microsoft.com/office/powerpoint/2010/main" val="374199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Timeline</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877185" y="851747"/>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 AI story is a sequence of significant milestones from 3 main AI enabling trends: </a:t>
            </a:r>
          </a:p>
          <a:p>
            <a:r>
              <a:rPr lang="en-AU" sz="1800" dirty="0"/>
              <a:t>algorithmic advancements, increases in computer power and storage, and explosion of data. </a:t>
            </a:r>
          </a:p>
          <a:p>
            <a:pPr marL="0" marR="0" lvl="0" indent="0" algn="l" rtl="0">
              <a:lnSpc>
                <a:spcPct val="115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526710" y="6834522"/>
            <a:ext cx="2743200" cy="365125"/>
          </a:xfrm>
        </p:spPr>
        <p:txBody>
          <a:bodyPr/>
          <a:lstStyle/>
          <a:p>
            <a:fld id="{B3CD394F-5707-4CFB-8BB3-8EEC7AFD9391}" type="slidenum">
              <a:rPr lang="en-AU" smtClean="0"/>
              <a:t>14</a:t>
            </a:fld>
            <a:endParaRPr lang="en-AU"/>
          </a:p>
        </p:txBody>
      </p:sp>
      <p:sp>
        <p:nvSpPr>
          <p:cNvPr id="4" name="Rectangle 3">
            <a:extLst>
              <a:ext uri="{FF2B5EF4-FFF2-40B4-BE49-F238E27FC236}">
                <a16:creationId xmlns:a16="http://schemas.microsoft.com/office/drawing/2014/main" id="{010675C5-74C4-4EFF-BCF6-B91A829E5D28}"/>
              </a:ext>
            </a:extLst>
          </p:cNvPr>
          <p:cNvSpPr/>
          <p:nvPr/>
        </p:nvSpPr>
        <p:spPr>
          <a:xfrm>
            <a:off x="754310" y="6293758"/>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6BEDE747-030D-4A2C-A4A4-492465E8D88D}"/>
              </a:ext>
            </a:extLst>
          </p:cNvPr>
          <p:cNvSpPr txBox="1"/>
          <p:nvPr/>
        </p:nvSpPr>
        <p:spPr>
          <a:xfrm>
            <a:off x="99969" y="6287618"/>
            <a:ext cx="654341" cy="369332"/>
          </a:xfrm>
          <a:prstGeom prst="rect">
            <a:avLst/>
          </a:prstGeom>
          <a:noFill/>
        </p:spPr>
        <p:txBody>
          <a:bodyPr wrap="square" rtlCol="0">
            <a:spAutoFit/>
          </a:bodyPr>
          <a:lstStyle/>
          <a:p>
            <a:r>
              <a:rPr lang="en-AU" dirty="0">
                <a:solidFill>
                  <a:schemeClr val="accent2"/>
                </a:solidFill>
              </a:rPr>
              <a:t>1956</a:t>
            </a:r>
          </a:p>
        </p:txBody>
      </p:sp>
      <p:sp>
        <p:nvSpPr>
          <p:cNvPr id="2" name="TextBox 1">
            <a:extLst>
              <a:ext uri="{FF2B5EF4-FFF2-40B4-BE49-F238E27FC236}">
                <a16:creationId xmlns:a16="http://schemas.microsoft.com/office/drawing/2014/main" id="{9B938630-0E02-4861-A905-12811122762C}"/>
              </a:ext>
            </a:extLst>
          </p:cNvPr>
          <p:cNvSpPr txBox="1"/>
          <p:nvPr/>
        </p:nvSpPr>
        <p:spPr>
          <a:xfrm>
            <a:off x="1112529" y="6268597"/>
            <a:ext cx="3865085" cy="369332"/>
          </a:xfrm>
          <a:prstGeom prst="rect">
            <a:avLst/>
          </a:prstGeom>
          <a:noFill/>
        </p:spPr>
        <p:txBody>
          <a:bodyPr wrap="square" rtlCol="0">
            <a:spAutoFit/>
          </a:bodyPr>
          <a:lstStyle/>
          <a:p>
            <a:r>
              <a:rPr lang="en-AU" dirty="0">
                <a:solidFill>
                  <a:schemeClr val="bg1">
                    <a:lumMod val="65000"/>
                  </a:schemeClr>
                </a:solidFill>
              </a:rPr>
              <a:t>The field of AI research was born</a:t>
            </a:r>
          </a:p>
        </p:txBody>
      </p:sp>
      <p:sp>
        <p:nvSpPr>
          <p:cNvPr id="13" name="Rectangle 12">
            <a:extLst>
              <a:ext uri="{FF2B5EF4-FFF2-40B4-BE49-F238E27FC236}">
                <a16:creationId xmlns:a16="http://schemas.microsoft.com/office/drawing/2014/main" id="{AE079A64-F1C0-4BB0-9182-09FD268BA071}"/>
              </a:ext>
            </a:extLst>
          </p:cNvPr>
          <p:cNvSpPr/>
          <p:nvPr/>
        </p:nvSpPr>
        <p:spPr>
          <a:xfrm>
            <a:off x="1130646" y="5933863"/>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A355C7B6-6E8C-4F49-BDAE-E25B33EE7A55}"/>
              </a:ext>
            </a:extLst>
          </p:cNvPr>
          <p:cNvSpPr txBox="1"/>
          <p:nvPr/>
        </p:nvSpPr>
        <p:spPr>
          <a:xfrm>
            <a:off x="476305" y="5927723"/>
            <a:ext cx="654341" cy="369332"/>
          </a:xfrm>
          <a:prstGeom prst="rect">
            <a:avLst/>
          </a:prstGeom>
          <a:noFill/>
        </p:spPr>
        <p:txBody>
          <a:bodyPr wrap="square" rtlCol="0">
            <a:spAutoFit/>
          </a:bodyPr>
          <a:lstStyle/>
          <a:p>
            <a:r>
              <a:rPr lang="en-AU" dirty="0">
                <a:solidFill>
                  <a:schemeClr val="accent2"/>
                </a:solidFill>
              </a:rPr>
              <a:t>1958</a:t>
            </a:r>
          </a:p>
        </p:txBody>
      </p:sp>
      <p:sp>
        <p:nvSpPr>
          <p:cNvPr id="18" name="TextBox 17">
            <a:extLst>
              <a:ext uri="{FF2B5EF4-FFF2-40B4-BE49-F238E27FC236}">
                <a16:creationId xmlns:a16="http://schemas.microsoft.com/office/drawing/2014/main" id="{44A35D46-D081-4DFA-9371-97DECB16C912}"/>
              </a:ext>
            </a:extLst>
          </p:cNvPr>
          <p:cNvSpPr txBox="1"/>
          <p:nvPr/>
        </p:nvSpPr>
        <p:spPr>
          <a:xfrm>
            <a:off x="1488865" y="5920111"/>
            <a:ext cx="9349128" cy="369332"/>
          </a:xfrm>
          <a:prstGeom prst="rect">
            <a:avLst/>
          </a:prstGeom>
          <a:noFill/>
        </p:spPr>
        <p:txBody>
          <a:bodyPr wrap="square" rtlCol="0">
            <a:spAutoFit/>
          </a:bodyPr>
          <a:lstStyle/>
          <a:p>
            <a:r>
              <a:rPr lang="en-AU" dirty="0">
                <a:solidFill>
                  <a:schemeClr val="bg1">
                    <a:lumMod val="65000"/>
                  </a:schemeClr>
                </a:solidFill>
              </a:rPr>
              <a:t>Development of the first self-learning algorithm</a:t>
            </a:r>
          </a:p>
        </p:txBody>
      </p:sp>
      <p:sp>
        <p:nvSpPr>
          <p:cNvPr id="19" name="Rectangle 18">
            <a:extLst>
              <a:ext uri="{FF2B5EF4-FFF2-40B4-BE49-F238E27FC236}">
                <a16:creationId xmlns:a16="http://schemas.microsoft.com/office/drawing/2014/main" id="{54D21E7E-BE82-4395-A8A2-E7D53E167BED}"/>
              </a:ext>
            </a:extLst>
          </p:cNvPr>
          <p:cNvSpPr/>
          <p:nvPr/>
        </p:nvSpPr>
        <p:spPr>
          <a:xfrm>
            <a:off x="1531526" y="5589692"/>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a:extLst>
              <a:ext uri="{FF2B5EF4-FFF2-40B4-BE49-F238E27FC236}">
                <a16:creationId xmlns:a16="http://schemas.microsoft.com/office/drawing/2014/main" id="{3E6FF19E-03B8-4166-BCBE-7A5A1622557D}"/>
              </a:ext>
            </a:extLst>
          </p:cNvPr>
          <p:cNvSpPr txBox="1"/>
          <p:nvPr/>
        </p:nvSpPr>
        <p:spPr>
          <a:xfrm>
            <a:off x="877185" y="5583552"/>
            <a:ext cx="654341" cy="369332"/>
          </a:xfrm>
          <a:prstGeom prst="rect">
            <a:avLst/>
          </a:prstGeom>
          <a:noFill/>
        </p:spPr>
        <p:txBody>
          <a:bodyPr wrap="square" rtlCol="0">
            <a:spAutoFit/>
          </a:bodyPr>
          <a:lstStyle/>
          <a:p>
            <a:r>
              <a:rPr lang="en-AU" dirty="0">
                <a:solidFill>
                  <a:schemeClr val="accent2"/>
                </a:solidFill>
              </a:rPr>
              <a:t>1965</a:t>
            </a:r>
          </a:p>
        </p:txBody>
      </p:sp>
      <p:sp>
        <p:nvSpPr>
          <p:cNvPr id="21" name="TextBox 20">
            <a:extLst>
              <a:ext uri="{FF2B5EF4-FFF2-40B4-BE49-F238E27FC236}">
                <a16:creationId xmlns:a16="http://schemas.microsoft.com/office/drawing/2014/main" id="{465568F3-668A-44B5-984B-9A616F86EFC3}"/>
              </a:ext>
            </a:extLst>
          </p:cNvPr>
          <p:cNvSpPr txBox="1"/>
          <p:nvPr/>
        </p:nvSpPr>
        <p:spPr>
          <a:xfrm>
            <a:off x="1889745" y="5583552"/>
            <a:ext cx="8869557" cy="369332"/>
          </a:xfrm>
          <a:prstGeom prst="rect">
            <a:avLst/>
          </a:prstGeom>
          <a:noFill/>
        </p:spPr>
        <p:txBody>
          <a:bodyPr wrap="square" rtlCol="0">
            <a:spAutoFit/>
          </a:bodyPr>
          <a:lstStyle/>
          <a:p>
            <a:r>
              <a:rPr lang="en-AU" dirty="0">
                <a:solidFill>
                  <a:schemeClr val="bg1">
                    <a:lumMod val="65000"/>
                  </a:schemeClr>
                </a:solidFill>
              </a:rPr>
              <a:t>Birth of deep learning, and recognition of exponential growth in chip power</a:t>
            </a:r>
          </a:p>
        </p:txBody>
      </p:sp>
      <p:sp>
        <p:nvSpPr>
          <p:cNvPr id="22" name="Rectangle 21">
            <a:extLst>
              <a:ext uri="{FF2B5EF4-FFF2-40B4-BE49-F238E27FC236}">
                <a16:creationId xmlns:a16="http://schemas.microsoft.com/office/drawing/2014/main" id="{AF8A6DA0-7D20-457D-9FC6-73E002F237D1}"/>
              </a:ext>
            </a:extLst>
          </p:cNvPr>
          <p:cNvSpPr/>
          <p:nvPr/>
        </p:nvSpPr>
        <p:spPr>
          <a:xfrm>
            <a:off x="1904960" y="5262881"/>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D5F39D25-3F93-4680-BA69-C7727F99D1C0}"/>
              </a:ext>
            </a:extLst>
          </p:cNvPr>
          <p:cNvSpPr txBox="1"/>
          <p:nvPr/>
        </p:nvSpPr>
        <p:spPr>
          <a:xfrm>
            <a:off x="1250619" y="5256741"/>
            <a:ext cx="654341" cy="369332"/>
          </a:xfrm>
          <a:prstGeom prst="rect">
            <a:avLst/>
          </a:prstGeom>
          <a:noFill/>
        </p:spPr>
        <p:txBody>
          <a:bodyPr wrap="square" rtlCol="0">
            <a:spAutoFit/>
          </a:bodyPr>
          <a:lstStyle/>
          <a:p>
            <a:r>
              <a:rPr lang="en-AU" dirty="0">
                <a:solidFill>
                  <a:schemeClr val="accent2"/>
                </a:solidFill>
              </a:rPr>
              <a:t>1986</a:t>
            </a:r>
          </a:p>
        </p:txBody>
      </p:sp>
      <p:sp>
        <p:nvSpPr>
          <p:cNvPr id="24" name="TextBox 23">
            <a:extLst>
              <a:ext uri="{FF2B5EF4-FFF2-40B4-BE49-F238E27FC236}">
                <a16:creationId xmlns:a16="http://schemas.microsoft.com/office/drawing/2014/main" id="{DCA08655-7407-4D0D-A714-91D1D693597A}"/>
              </a:ext>
            </a:extLst>
          </p:cNvPr>
          <p:cNvSpPr txBox="1"/>
          <p:nvPr/>
        </p:nvSpPr>
        <p:spPr>
          <a:xfrm>
            <a:off x="2263179" y="5237720"/>
            <a:ext cx="5262291" cy="369332"/>
          </a:xfrm>
          <a:prstGeom prst="rect">
            <a:avLst/>
          </a:prstGeom>
          <a:noFill/>
        </p:spPr>
        <p:txBody>
          <a:bodyPr wrap="square" rtlCol="0">
            <a:spAutoFit/>
          </a:bodyPr>
          <a:lstStyle/>
          <a:p>
            <a:r>
              <a:rPr lang="en-AU" dirty="0">
                <a:solidFill>
                  <a:schemeClr val="bg1">
                    <a:lumMod val="65000"/>
                  </a:schemeClr>
                </a:solidFill>
              </a:rPr>
              <a:t>Publication of the backpropagation algorithm</a:t>
            </a:r>
          </a:p>
        </p:txBody>
      </p:sp>
      <p:sp>
        <p:nvSpPr>
          <p:cNvPr id="25" name="Rectangle 24">
            <a:extLst>
              <a:ext uri="{FF2B5EF4-FFF2-40B4-BE49-F238E27FC236}">
                <a16:creationId xmlns:a16="http://schemas.microsoft.com/office/drawing/2014/main" id="{FB026317-61A5-4EF7-952D-27636DD66917}"/>
              </a:ext>
            </a:extLst>
          </p:cNvPr>
          <p:cNvSpPr/>
          <p:nvPr/>
        </p:nvSpPr>
        <p:spPr>
          <a:xfrm>
            <a:off x="2278394" y="4915546"/>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EB28C71E-FB96-4005-B03B-D79E203E88F8}"/>
              </a:ext>
            </a:extLst>
          </p:cNvPr>
          <p:cNvSpPr txBox="1"/>
          <p:nvPr/>
        </p:nvSpPr>
        <p:spPr>
          <a:xfrm>
            <a:off x="1624053" y="4909406"/>
            <a:ext cx="654341" cy="369332"/>
          </a:xfrm>
          <a:prstGeom prst="rect">
            <a:avLst/>
          </a:prstGeom>
          <a:noFill/>
        </p:spPr>
        <p:txBody>
          <a:bodyPr wrap="square" rtlCol="0">
            <a:spAutoFit/>
          </a:bodyPr>
          <a:lstStyle/>
          <a:p>
            <a:r>
              <a:rPr lang="en-AU" dirty="0">
                <a:solidFill>
                  <a:schemeClr val="accent2"/>
                </a:solidFill>
              </a:rPr>
              <a:t>1991</a:t>
            </a:r>
          </a:p>
        </p:txBody>
      </p:sp>
      <p:sp>
        <p:nvSpPr>
          <p:cNvPr id="27" name="TextBox 26">
            <a:extLst>
              <a:ext uri="{FF2B5EF4-FFF2-40B4-BE49-F238E27FC236}">
                <a16:creationId xmlns:a16="http://schemas.microsoft.com/office/drawing/2014/main" id="{A87AF1D0-7589-4AE5-8BB0-CB455F602971}"/>
              </a:ext>
            </a:extLst>
          </p:cNvPr>
          <p:cNvSpPr txBox="1"/>
          <p:nvPr/>
        </p:nvSpPr>
        <p:spPr>
          <a:xfrm>
            <a:off x="2636613" y="4890385"/>
            <a:ext cx="5262291" cy="369332"/>
          </a:xfrm>
          <a:prstGeom prst="rect">
            <a:avLst/>
          </a:prstGeom>
          <a:noFill/>
        </p:spPr>
        <p:txBody>
          <a:bodyPr wrap="square" rtlCol="0">
            <a:spAutoFit/>
          </a:bodyPr>
          <a:lstStyle/>
          <a:p>
            <a:r>
              <a:rPr lang="en-AU" dirty="0">
                <a:solidFill>
                  <a:schemeClr val="bg1">
                    <a:lumMod val="65000"/>
                  </a:schemeClr>
                </a:solidFill>
              </a:rPr>
              <a:t>Opening of the World Wide Web</a:t>
            </a:r>
          </a:p>
        </p:txBody>
      </p:sp>
      <p:sp>
        <p:nvSpPr>
          <p:cNvPr id="28" name="Rectangle 27">
            <a:extLst>
              <a:ext uri="{FF2B5EF4-FFF2-40B4-BE49-F238E27FC236}">
                <a16:creationId xmlns:a16="http://schemas.microsoft.com/office/drawing/2014/main" id="{330BB892-5F98-46A1-8EC5-48850B797F49}"/>
              </a:ext>
            </a:extLst>
          </p:cNvPr>
          <p:cNvSpPr/>
          <p:nvPr/>
        </p:nvSpPr>
        <p:spPr>
          <a:xfrm>
            <a:off x="2661254" y="4558905"/>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a:extLst>
              <a:ext uri="{FF2B5EF4-FFF2-40B4-BE49-F238E27FC236}">
                <a16:creationId xmlns:a16="http://schemas.microsoft.com/office/drawing/2014/main" id="{0B84F1F0-7241-4C2A-A1E7-300EFA5208EF}"/>
              </a:ext>
            </a:extLst>
          </p:cNvPr>
          <p:cNvSpPr txBox="1"/>
          <p:nvPr/>
        </p:nvSpPr>
        <p:spPr>
          <a:xfrm>
            <a:off x="2006913" y="4552765"/>
            <a:ext cx="654341" cy="369332"/>
          </a:xfrm>
          <a:prstGeom prst="rect">
            <a:avLst/>
          </a:prstGeom>
          <a:noFill/>
        </p:spPr>
        <p:txBody>
          <a:bodyPr wrap="square" rtlCol="0">
            <a:spAutoFit/>
          </a:bodyPr>
          <a:lstStyle/>
          <a:p>
            <a:r>
              <a:rPr lang="en-AU" dirty="0">
                <a:solidFill>
                  <a:schemeClr val="accent2"/>
                </a:solidFill>
              </a:rPr>
              <a:t>1997</a:t>
            </a:r>
          </a:p>
        </p:txBody>
      </p:sp>
      <p:sp>
        <p:nvSpPr>
          <p:cNvPr id="30" name="TextBox 29">
            <a:extLst>
              <a:ext uri="{FF2B5EF4-FFF2-40B4-BE49-F238E27FC236}">
                <a16:creationId xmlns:a16="http://schemas.microsoft.com/office/drawing/2014/main" id="{31A51D41-11A2-4A77-8AEB-8D3C106B7F6F}"/>
              </a:ext>
            </a:extLst>
          </p:cNvPr>
          <p:cNvSpPr txBox="1"/>
          <p:nvPr/>
        </p:nvSpPr>
        <p:spPr>
          <a:xfrm>
            <a:off x="3019473" y="4533744"/>
            <a:ext cx="7781064" cy="369332"/>
          </a:xfrm>
          <a:prstGeom prst="rect">
            <a:avLst/>
          </a:prstGeom>
          <a:noFill/>
        </p:spPr>
        <p:txBody>
          <a:bodyPr wrap="square" rtlCol="0">
            <a:spAutoFit/>
          </a:bodyPr>
          <a:lstStyle/>
          <a:p>
            <a:r>
              <a:rPr lang="en-AU" dirty="0">
                <a:solidFill>
                  <a:schemeClr val="bg1">
                    <a:lumMod val="65000"/>
                  </a:schemeClr>
                </a:solidFill>
              </a:rPr>
              <a:t>Increase in computer power drives IBM Deep Blue victory over Garry Kasparov </a:t>
            </a:r>
          </a:p>
        </p:txBody>
      </p:sp>
      <p:sp>
        <p:nvSpPr>
          <p:cNvPr id="31" name="Rectangle 30">
            <a:extLst>
              <a:ext uri="{FF2B5EF4-FFF2-40B4-BE49-F238E27FC236}">
                <a16:creationId xmlns:a16="http://schemas.microsoft.com/office/drawing/2014/main" id="{FE3D25CD-F196-4951-96D1-AD6356E876EB}"/>
              </a:ext>
            </a:extLst>
          </p:cNvPr>
          <p:cNvSpPr/>
          <p:nvPr/>
        </p:nvSpPr>
        <p:spPr>
          <a:xfrm>
            <a:off x="3032605" y="4204279"/>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a:extLst>
              <a:ext uri="{FF2B5EF4-FFF2-40B4-BE49-F238E27FC236}">
                <a16:creationId xmlns:a16="http://schemas.microsoft.com/office/drawing/2014/main" id="{6EB5F7E0-3589-4091-84C4-FED6F46E9717}"/>
              </a:ext>
            </a:extLst>
          </p:cNvPr>
          <p:cNvSpPr txBox="1"/>
          <p:nvPr/>
        </p:nvSpPr>
        <p:spPr>
          <a:xfrm>
            <a:off x="2378264" y="4198139"/>
            <a:ext cx="654341" cy="369332"/>
          </a:xfrm>
          <a:prstGeom prst="rect">
            <a:avLst/>
          </a:prstGeom>
          <a:noFill/>
        </p:spPr>
        <p:txBody>
          <a:bodyPr wrap="square" rtlCol="0">
            <a:spAutoFit/>
          </a:bodyPr>
          <a:lstStyle/>
          <a:p>
            <a:r>
              <a:rPr lang="en-AU" dirty="0">
                <a:solidFill>
                  <a:schemeClr val="accent2"/>
                </a:solidFill>
              </a:rPr>
              <a:t>2002</a:t>
            </a:r>
          </a:p>
        </p:txBody>
      </p:sp>
      <p:sp>
        <p:nvSpPr>
          <p:cNvPr id="33" name="TextBox 32">
            <a:extLst>
              <a:ext uri="{FF2B5EF4-FFF2-40B4-BE49-F238E27FC236}">
                <a16:creationId xmlns:a16="http://schemas.microsoft.com/office/drawing/2014/main" id="{7A7A7AB3-2793-41F7-BFCE-A031016C7A6B}"/>
              </a:ext>
            </a:extLst>
          </p:cNvPr>
          <p:cNvSpPr txBox="1"/>
          <p:nvPr/>
        </p:nvSpPr>
        <p:spPr>
          <a:xfrm>
            <a:off x="3390824" y="4179118"/>
            <a:ext cx="7781064" cy="369332"/>
          </a:xfrm>
          <a:prstGeom prst="rect">
            <a:avLst/>
          </a:prstGeom>
          <a:noFill/>
        </p:spPr>
        <p:txBody>
          <a:bodyPr wrap="square" rtlCol="0">
            <a:spAutoFit/>
          </a:bodyPr>
          <a:lstStyle/>
          <a:p>
            <a:r>
              <a:rPr lang="en-AU" dirty="0">
                <a:solidFill>
                  <a:schemeClr val="bg1">
                    <a:lumMod val="65000"/>
                  </a:schemeClr>
                </a:solidFill>
              </a:rPr>
              <a:t>Amazon brings cloud storage and computing to the masses</a:t>
            </a:r>
          </a:p>
        </p:txBody>
      </p:sp>
      <p:sp>
        <p:nvSpPr>
          <p:cNvPr id="36" name="Rectangle 35">
            <a:extLst>
              <a:ext uri="{FF2B5EF4-FFF2-40B4-BE49-F238E27FC236}">
                <a16:creationId xmlns:a16="http://schemas.microsoft.com/office/drawing/2014/main" id="{7D2644F5-9DED-49E5-AD82-ED0D23BA30CD}"/>
              </a:ext>
            </a:extLst>
          </p:cNvPr>
          <p:cNvSpPr/>
          <p:nvPr/>
        </p:nvSpPr>
        <p:spPr>
          <a:xfrm>
            <a:off x="3403956" y="3863084"/>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a:extLst>
              <a:ext uri="{FF2B5EF4-FFF2-40B4-BE49-F238E27FC236}">
                <a16:creationId xmlns:a16="http://schemas.microsoft.com/office/drawing/2014/main" id="{FC8AF617-E265-408B-8363-D436565AF642}"/>
              </a:ext>
            </a:extLst>
          </p:cNvPr>
          <p:cNvSpPr txBox="1"/>
          <p:nvPr/>
        </p:nvSpPr>
        <p:spPr>
          <a:xfrm>
            <a:off x="2749615" y="3856944"/>
            <a:ext cx="654341" cy="369332"/>
          </a:xfrm>
          <a:prstGeom prst="rect">
            <a:avLst/>
          </a:prstGeom>
          <a:noFill/>
        </p:spPr>
        <p:txBody>
          <a:bodyPr wrap="square" rtlCol="0">
            <a:spAutoFit/>
          </a:bodyPr>
          <a:lstStyle/>
          <a:p>
            <a:r>
              <a:rPr lang="en-AU" dirty="0">
                <a:solidFill>
                  <a:schemeClr val="accent2"/>
                </a:solidFill>
              </a:rPr>
              <a:t>2005</a:t>
            </a:r>
          </a:p>
        </p:txBody>
      </p:sp>
      <p:sp>
        <p:nvSpPr>
          <p:cNvPr id="38" name="TextBox 37">
            <a:extLst>
              <a:ext uri="{FF2B5EF4-FFF2-40B4-BE49-F238E27FC236}">
                <a16:creationId xmlns:a16="http://schemas.microsoft.com/office/drawing/2014/main" id="{71774FAC-5E9B-4FA0-81BA-89E74BEEA8EB}"/>
              </a:ext>
            </a:extLst>
          </p:cNvPr>
          <p:cNvSpPr txBox="1"/>
          <p:nvPr/>
        </p:nvSpPr>
        <p:spPr>
          <a:xfrm>
            <a:off x="3762175" y="3837923"/>
            <a:ext cx="7781064" cy="369332"/>
          </a:xfrm>
          <a:prstGeom prst="rect">
            <a:avLst/>
          </a:prstGeom>
          <a:noFill/>
        </p:spPr>
        <p:txBody>
          <a:bodyPr wrap="square" rtlCol="0">
            <a:spAutoFit/>
          </a:bodyPr>
          <a:lstStyle/>
          <a:p>
            <a:r>
              <a:rPr lang="en-AU" dirty="0">
                <a:solidFill>
                  <a:schemeClr val="bg1">
                    <a:lumMod val="65000"/>
                  </a:schemeClr>
                </a:solidFill>
              </a:rPr>
              <a:t>Cost of one GB of disk storage drops to $0.79 from $277 10 years earlier</a:t>
            </a:r>
          </a:p>
        </p:txBody>
      </p:sp>
      <p:sp>
        <p:nvSpPr>
          <p:cNvPr id="39" name="Rectangle 38">
            <a:extLst>
              <a:ext uri="{FF2B5EF4-FFF2-40B4-BE49-F238E27FC236}">
                <a16:creationId xmlns:a16="http://schemas.microsoft.com/office/drawing/2014/main" id="{D7F4B8FE-6804-4598-821E-DE813FBCE524}"/>
              </a:ext>
            </a:extLst>
          </p:cNvPr>
          <p:cNvSpPr/>
          <p:nvPr/>
        </p:nvSpPr>
        <p:spPr>
          <a:xfrm>
            <a:off x="3775307" y="3504175"/>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TextBox 39">
            <a:extLst>
              <a:ext uri="{FF2B5EF4-FFF2-40B4-BE49-F238E27FC236}">
                <a16:creationId xmlns:a16="http://schemas.microsoft.com/office/drawing/2014/main" id="{119CEB01-5AE4-4095-8BB0-EA7429A82B03}"/>
              </a:ext>
            </a:extLst>
          </p:cNvPr>
          <p:cNvSpPr txBox="1"/>
          <p:nvPr/>
        </p:nvSpPr>
        <p:spPr>
          <a:xfrm>
            <a:off x="3120966" y="3498035"/>
            <a:ext cx="654341" cy="369332"/>
          </a:xfrm>
          <a:prstGeom prst="rect">
            <a:avLst/>
          </a:prstGeom>
          <a:noFill/>
        </p:spPr>
        <p:txBody>
          <a:bodyPr wrap="square" rtlCol="0">
            <a:spAutoFit/>
          </a:bodyPr>
          <a:lstStyle/>
          <a:p>
            <a:r>
              <a:rPr lang="en-AU" dirty="0">
                <a:solidFill>
                  <a:schemeClr val="accent2"/>
                </a:solidFill>
              </a:rPr>
              <a:t>2009</a:t>
            </a:r>
          </a:p>
        </p:txBody>
      </p:sp>
      <p:sp>
        <p:nvSpPr>
          <p:cNvPr id="41" name="TextBox 40">
            <a:extLst>
              <a:ext uri="{FF2B5EF4-FFF2-40B4-BE49-F238E27FC236}">
                <a16:creationId xmlns:a16="http://schemas.microsoft.com/office/drawing/2014/main" id="{5EE407E9-6201-4A13-AAF0-2B7BD3A73DA5}"/>
              </a:ext>
            </a:extLst>
          </p:cNvPr>
          <p:cNvSpPr txBox="1"/>
          <p:nvPr/>
        </p:nvSpPr>
        <p:spPr>
          <a:xfrm>
            <a:off x="4133526" y="3479014"/>
            <a:ext cx="6515436" cy="369332"/>
          </a:xfrm>
          <a:prstGeom prst="rect">
            <a:avLst/>
          </a:prstGeom>
          <a:noFill/>
        </p:spPr>
        <p:txBody>
          <a:bodyPr wrap="square" rtlCol="0">
            <a:spAutoFit/>
          </a:bodyPr>
          <a:lstStyle/>
          <a:p>
            <a:r>
              <a:rPr lang="en-AU" dirty="0">
                <a:solidFill>
                  <a:schemeClr val="bg1">
                    <a:lumMod val="65000"/>
                  </a:schemeClr>
                </a:solidFill>
              </a:rPr>
              <a:t>GPU used to train deep learning models more efficiently</a:t>
            </a:r>
          </a:p>
        </p:txBody>
      </p:sp>
      <p:sp>
        <p:nvSpPr>
          <p:cNvPr id="42" name="Rectangle 41">
            <a:extLst>
              <a:ext uri="{FF2B5EF4-FFF2-40B4-BE49-F238E27FC236}">
                <a16:creationId xmlns:a16="http://schemas.microsoft.com/office/drawing/2014/main" id="{EE619C9E-A387-4AEE-8978-D98ABB012301}"/>
              </a:ext>
            </a:extLst>
          </p:cNvPr>
          <p:cNvSpPr/>
          <p:nvPr/>
        </p:nvSpPr>
        <p:spPr>
          <a:xfrm>
            <a:off x="4159820" y="3148912"/>
            <a:ext cx="375771"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TextBox 42">
            <a:extLst>
              <a:ext uri="{FF2B5EF4-FFF2-40B4-BE49-F238E27FC236}">
                <a16:creationId xmlns:a16="http://schemas.microsoft.com/office/drawing/2014/main" id="{9BA358D7-195E-4F70-930C-56AD7FAC8177}"/>
              </a:ext>
            </a:extLst>
          </p:cNvPr>
          <p:cNvSpPr txBox="1"/>
          <p:nvPr/>
        </p:nvSpPr>
        <p:spPr>
          <a:xfrm>
            <a:off x="3505479" y="3142772"/>
            <a:ext cx="686402" cy="369332"/>
          </a:xfrm>
          <a:prstGeom prst="rect">
            <a:avLst/>
          </a:prstGeom>
          <a:noFill/>
        </p:spPr>
        <p:txBody>
          <a:bodyPr wrap="square" rtlCol="0">
            <a:spAutoFit/>
          </a:bodyPr>
          <a:lstStyle/>
          <a:p>
            <a:r>
              <a:rPr lang="en-AU" dirty="0">
                <a:solidFill>
                  <a:schemeClr val="accent2"/>
                </a:solidFill>
              </a:rPr>
              <a:t>2012</a:t>
            </a:r>
          </a:p>
        </p:txBody>
      </p:sp>
      <p:sp>
        <p:nvSpPr>
          <p:cNvPr id="44" name="TextBox 43">
            <a:extLst>
              <a:ext uri="{FF2B5EF4-FFF2-40B4-BE49-F238E27FC236}">
                <a16:creationId xmlns:a16="http://schemas.microsoft.com/office/drawing/2014/main" id="{292210E4-5099-4F78-898A-A73A09DED1B8}"/>
              </a:ext>
            </a:extLst>
          </p:cNvPr>
          <p:cNvSpPr txBox="1"/>
          <p:nvPr/>
        </p:nvSpPr>
        <p:spPr>
          <a:xfrm>
            <a:off x="4518038" y="3123751"/>
            <a:ext cx="6993877" cy="369332"/>
          </a:xfrm>
          <a:prstGeom prst="rect">
            <a:avLst/>
          </a:prstGeom>
          <a:noFill/>
        </p:spPr>
        <p:txBody>
          <a:bodyPr wrap="square" rtlCol="0">
            <a:spAutoFit/>
          </a:bodyPr>
          <a:lstStyle/>
          <a:p>
            <a:r>
              <a:rPr lang="en-AU" dirty="0">
                <a:solidFill>
                  <a:schemeClr val="bg1">
                    <a:lumMod val="65000"/>
                  </a:schemeClr>
                </a:solidFill>
              </a:rPr>
              <a:t>Deep-learning system wins image-classification contest for the first time</a:t>
            </a:r>
          </a:p>
        </p:txBody>
      </p:sp>
      <p:sp>
        <p:nvSpPr>
          <p:cNvPr id="45" name="Rectangle 44">
            <a:extLst>
              <a:ext uri="{FF2B5EF4-FFF2-40B4-BE49-F238E27FC236}">
                <a16:creationId xmlns:a16="http://schemas.microsoft.com/office/drawing/2014/main" id="{F810C8AB-4520-45EF-939A-29EC11DEA07F}"/>
              </a:ext>
            </a:extLst>
          </p:cNvPr>
          <p:cNvSpPr/>
          <p:nvPr/>
        </p:nvSpPr>
        <p:spPr>
          <a:xfrm>
            <a:off x="4535591" y="2789107"/>
            <a:ext cx="375771"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D746CEAF-6E5D-4E72-8E0B-22FC92010F23}"/>
              </a:ext>
            </a:extLst>
          </p:cNvPr>
          <p:cNvSpPr txBox="1"/>
          <p:nvPr/>
        </p:nvSpPr>
        <p:spPr>
          <a:xfrm>
            <a:off x="3881250" y="2782967"/>
            <a:ext cx="686402" cy="369332"/>
          </a:xfrm>
          <a:prstGeom prst="rect">
            <a:avLst/>
          </a:prstGeom>
          <a:noFill/>
        </p:spPr>
        <p:txBody>
          <a:bodyPr wrap="square" rtlCol="0">
            <a:spAutoFit/>
          </a:bodyPr>
          <a:lstStyle/>
          <a:p>
            <a:r>
              <a:rPr lang="en-AU" dirty="0">
                <a:solidFill>
                  <a:schemeClr val="accent2"/>
                </a:solidFill>
              </a:rPr>
              <a:t>2014</a:t>
            </a:r>
          </a:p>
        </p:txBody>
      </p:sp>
      <p:sp>
        <p:nvSpPr>
          <p:cNvPr id="47" name="TextBox 46">
            <a:extLst>
              <a:ext uri="{FF2B5EF4-FFF2-40B4-BE49-F238E27FC236}">
                <a16:creationId xmlns:a16="http://schemas.microsoft.com/office/drawing/2014/main" id="{53396F10-1761-49EA-A8F4-8DAC82F49197}"/>
              </a:ext>
            </a:extLst>
          </p:cNvPr>
          <p:cNvSpPr txBox="1"/>
          <p:nvPr/>
        </p:nvSpPr>
        <p:spPr>
          <a:xfrm>
            <a:off x="4893809" y="2763946"/>
            <a:ext cx="6993877" cy="369332"/>
          </a:xfrm>
          <a:prstGeom prst="rect">
            <a:avLst/>
          </a:prstGeom>
          <a:noFill/>
        </p:spPr>
        <p:txBody>
          <a:bodyPr wrap="square" rtlCol="0">
            <a:spAutoFit/>
          </a:bodyPr>
          <a:lstStyle/>
          <a:p>
            <a:r>
              <a:rPr lang="en-AU" dirty="0">
                <a:solidFill>
                  <a:schemeClr val="bg1">
                    <a:lumMod val="65000"/>
                  </a:schemeClr>
                </a:solidFill>
              </a:rPr>
              <a:t>Number of mobile devices exceeds number of humans</a:t>
            </a:r>
          </a:p>
        </p:txBody>
      </p:sp>
      <p:sp>
        <p:nvSpPr>
          <p:cNvPr id="48" name="Rectangle 47">
            <a:extLst>
              <a:ext uri="{FF2B5EF4-FFF2-40B4-BE49-F238E27FC236}">
                <a16:creationId xmlns:a16="http://schemas.microsoft.com/office/drawing/2014/main" id="{AAB4A23C-E82A-4026-AC34-560B978C1A3A}"/>
              </a:ext>
            </a:extLst>
          </p:cNvPr>
          <p:cNvSpPr/>
          <p:nvPr/>
        </p:nvSpPr>
        <p:spPr>
          <a:xfrm>
            <a:off x="4911362" y="2421460"/>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a:extLst>
              <a:ext uri="{FF2B5EF4-FFF2-40B4-BE49-F238E27FC236}">
                <a16:creationId xmlns:a16="http://schemas.microsoft.com/office/drawing/2014/main" id="{231E4641-D52B-4B80-95D6-C97DA32196CA}"/>
              </a:ext>
            </a:extLst>
          </p:cNvPr>
          <p:cNvSpPr txBox="1"/>
          <p:nvPr/>
        </p:nvSpPr>
        <p:spPr>
          <a:xfrm>
            <a:off x="4257021" y="2415320"/>
            <a:ext cx="654341" cy="369332"/>
          </a:xfrm>
          <a:prstGeom prst="rect">
            <a:avLst/>
          </a:prstGeom>
          <a:noFill/>
        </p:spPr>
        <p:txBody>
          <a:bodyPr wrap="square" rtlCol="0">
            <a:spAutoFit/>
          </a:bodyPr>
          <a:lstStyle/>
          <a:p>
            <a:r>
              <a:rPr lang="en-AU" dirty="0">
                <a:solidFill>
                  <a:schemeClr val="accent2"/>
                </a:solidFill>
              </a:rPr>
              <a:t>2017</a:t>
            </a:r>
          </a:p>
        </p:txBody>
      </p:sp>
      <p:sp>
        <p:nvSpPr>
          <p:cNvPr id="50" name="TextBox 49">
            <a:extLst>
              <a:ext uri="{FF2B5EF4-FFF2-40B4-BE49-F238E27FC236}">
                <a16:creationId xmlns:a16="http://schemas.microsoft.com/office/drawing/2014/main" id="{4F8A06BC-8255-4870-AFC1-4D289ED7DCC0}"/>
              </a:ext>
            </a:extLst>
          </p:cNvPr>
          <p:cNvSpPr txBox="1"/>
          <p:nvPr/>
        </p:nvSpPr>
        <p:spPr>
          <a:xfrm>
            <a:off x="5269581" y="2396299"/>
            <a:ext cx="7710038" cy="369332"/>
          </a:xfrm>
          <a:prstGeom prst="rect">
            <a:avLst/>
          </a:prstGeom>
          <a:noFill/>
        </p:spPr>
        <p:txBody>
          <a:bodyPr wrap="square" rtlCol="0">
            <a:spAutoFit/>
          </a:bodyPr>
          <a:lstStyle/>
          <a:p>
            <a:r>
              <a:rPr lang="en-AU" dirty="0">
                <a:solidFill>
                  <a:schemeClr val="bg1">
                    <a:lumMod val="65000"/>
                  </a:schemeClr>
                </a:solidFill>
              </a:rPr>
              <a:t>Google introduces TPU that speeds machine-learning processes</a:t>
            </a:r>
          </a:p>
        </p:txBody>
      </p:sp>
      <p:sp>
        <p:nvSpPr>
          <p:cNvPr id="51" name="Rectangle 50">
            <a:extLst>
              <a:ext uri="{FF2B5EF4-FFF2-40B4-BE49-F238E27FC236}">
                <a16:creationId xmlns:a16="http://schemas.microsoft.com/office/drawing/2014/main" id="{0B32DEC1-189C-4044-B498-C9C8C4601F51}"/>
              </a:ext>
            </a:extLst>
          </p:cNvPr>
          <p:cNvSpPr/>
          <p:nvPr/>
        </p:nvSpPr>
        <p:spPr>
          <a:xfrm>
            <a:off x="5287133" y="2060597"/>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TextBox 51">
            <a:extLst>
              <a:ext uri="{FF2B5EF4-FFF2-40B4-BE49-F238E27FC236}">
                <a16:creationId xmlns:a16="http://schemas.microsoft.com/office/drawing/2014/main" id="{C02961F1-D468-403A-84AA-9FAC464DF96C}"/>
              </a:ext>
            </a:extLst>
          </p:cNvPr>
          <p:cNvSpPr txBox="1"/>
          <p:nvPr/>
        </p:nvSpPr>
        <p:spPr>
          <a:xfrm>
            <a:off x="4632792" y="2054457"/>
            <a:ext cx="654341" cy="369332"/>
          </a:xfrm>
          <a:prstGeom prst="rect">
            <a:avLst/>
          </a:prstGeom>
          <a:noFill/>
        </p:spPr>
        <p:txBody>
          <a:bodyPr wrap="square" rtlCol="0">
            <a:spAutoFit/>
          </a:bodyPr>
          <a:lstStyle/>
          <a:p>
            <a:r>
              <a:rPr lang="en-AU" dirty="0">
                <a:solidFill>
                  <a:schemeClr val="accent2"/>
                </a:solidFill>
              </a:rPr>
              <a:t>2019</a:t>
            </a:r>
          </a:p>
        </p:txBody>
      </p:sp>
      <p:sp>
        <p:nvSpPr>
          <p:cNvPr id="53" name="TextBox 52">
            <a:extLst>
              <a:ext uri="{FF2B5EF4-FFF2-40B4-BE49-F238E27FC236}">
                <a16:creationId xmlns:a16="http://schemas.microsoft.com/office/drawing/2014/main" id="{B2AB5B8E-3D85-4408-A50B-450F48E86144}"/>
              </a:ext>
            </a:extLst>
          </p:cNvPr>
          <p:cNvSpPr txBox="1"/>
          <p:nvPr/>
        </p:nvSpPr>
        <p:spPr>
          <a:xfrm>
            <a:off x="5684731" y="2044763"/>
            <a:ext cx="7710038" cy="369332"/>
          </a:xfrm>
          <a:prstGeom prst="rect">
            <a:avLst/>
          </a:prstGeom>
          <a:noFill/>
        </p:spPr>
        <p:txBody>
          <a:bodyPr wrap="square" rtlCol="0">
            <a:spAutoFit/>
          </a:bodyPr>
          <a:lstStyle/>
          <a:p>
            <a:r>
              <a:rPr lang="en-AU" dirty="0">
                <a:solidFill>
                  <a:schemeClr val="bg1">
                    <a:lumMod val="65000"/>
                  </a:schemeClr>
                </a:solidFill>
              </a:rPr>
              <a:t>UnionPay facial recognition payment service launched in China</a:t>
            </a:r>
          </a:p>
        </p:txBody>
      </p:sp>
      <p:sp>
        <p:nvSpPr>
          <p:cNvPr id="54" name="Rectangle 53">
            <a:extLst>
              <a:ext uri="{FF2B5EF4-FFF2-40B4-BE49-F238E27FC236}">
                <a16:creationId xmlns:a16="http://schemas.microsoft.com/office/drawing/2014/main" id="{6794D291-1292-4D68-ABF6-DA673E2D6CBE}"/>
              </a:ext>
            </a:extLst>
          </p:cNvPr>
          <p:cNvSpPr/>
          <p:nvPr/>
        </p:nvSpPr>
        <p:spPr>
          <a:xfrm>
            <a:off x="5631955" y="1709190"/>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TextBox 54">
            <a:extLst>
              <a:ext uri="{FF2B5EF4-FFF2-40B4-BE49-F238E27FC236}">
                <a16:creationId xmlns:a16="http://schemas.microsoft.com/office/drawing/2014/main" id="{9288CECA-D327-4410-BA51-256E1813B601}"/>
              </a:ext>
            </a:extLst>
          </p:cNvPr>
          <p:cNvSpPr txBox="1"/>
          <p:nvPr/>
        </p:nvSpPr>
        <p:spPr>
          <a:xfrm>
            <a:off x="4977614" y="1703050"/>
            <a:ext cx="654341" cy="369332"/>
          </a:xfrm>
          <a:prstGeom prst="rect">
            <a:avLst/>
          </a:prstGeom>
          <a:noFill/>
        </p:spPr>
        <p:txBody>
          <a:bodyPr wrap="square" rtlCol="0">
            <a:spAutoFit/>
          </a:bodyPr>
          <a:lstStyle/>
          <a:p>
            <a:r>
              <a:rPr lang="en-AU" dirty="0">
                <a:solidFill>
                  <a:schemeClr val="accent2"/>
                </a:solidFill>
              </a:rPr>
              <a:t>2020</a:t>
            </a:r>
          </a:p>
        </p:txBody>
      </p:sp>
      <p:sp>
        <p:nvSpPr>
          <p:cNvPr id="56" name="TextBox 55">
            <a:extLst>
              <a:ext uri="{FF2B5EF4-FFF2-40B4-BE49-F238E27FC236}">
                <a16:creationId xmlns:a16="http://schemas.microsoft.com/office/drawing/2014/main" id="{C580AE85-157E-4EDF-B157-55B207EC0E47}"/>
              </a:ext>
            </a:extLst>
          </p:cNvPr>
          <p:cNvSpPr txBox="1"/>
          <p:nvPr/>
        </p:nvSpPr>
        <p:spPr>
          <a:xfrm>
            <a:off x="6029553" y="1693356"/>
            <a:ext cx="5858133" cy="369332"/>
          </a:xfrm>
          <a:prstGeom prst="rect">
            <a:avLst/>
          </a:prstGeom>
          <a:noFill/>
        </p:spPr>
        <p:txBody>
          <a:bodyPr wrap="square" rtlCol="0">
            <a:spAutoFit/>
          </a:bodyPr>
          <a:lstStyle/>
          <a:p>
            <a:r>
              <a:rPr lang="en-AU" dirty="0">
                <a:solidFill>
                  <a:schemeClr val="bg1">
                    <a:lumMod val="65000"/>
                  </a:schemeClr>
                </a:solidFill>
              </a:rPr>
              <a:t>AI is part of almost every software for business management</a:t>
            </a:r>
          </a:p>
        </p:txBody>
      </p:sp>
      <p:sp>
        <p:nvSpPr>
          <p:cNvPr id="3" name="Arrow: Right 2">
            <a:extLst>
              <a:ext uri="{FF2B5EF4-FFF2-40B4-BE49-F238E27FC236}">
                <a16:creationId xmlns:a16="http://schemas.microsoft.com/office/drawing/2014/main" id="{FE23B13C-437F-49BE-8DF2-8C17D6A7FFE5}"/>
              </a:ext>
            </a:extLst>
          </p:cNvPr>
          <p:cNvSpPr/>
          <p:nvPr/>
        </p:nvSpPr>
        <p:spPr>
          <a:xfrm rot="18902251">
            <a:off x="-800287" y="3847956"/>
            <a:ext cx="6322875" cy="224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6795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Scope of this Course</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877185" y="851747"/>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 field of AI has many dimensions and perspectives. To achieve better learning outcomes this course will focus on a sub-set of what is included under the AI umbrella.</a:t>
            </a:r>
          </a:p>
          <a:p>
            <a:pPr marL="0" marR="0" lvl="0" indent="0" algn="l" rtl="0">
              <a:lnSpc>
                <a:spcPct val="115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526710" y="6834522"/>
            <a:ext cx="2743200" cy="365125"/>
          </a:xfrm>
        </p:spPr>
        <p:txBody>
          <a:bodyPr/>
          <a:lstStyle/>
          <a:p>
            <a:fld id="{B3CD394F-5707-4CFB-8BB3-8EEC7AFD9391}" type="slidenum">
              <a:rPr lang="en-AU" smtClean="0"/>
              <a:t>15</a:t>
            </a:fld>
            <a:endParaRPr lang="en-AU"/>
          </a:p>
        </p:txBody>
      </p:sp>
      <p:sp>
        <p:nvSpPr>
          <p:cNvPr id="57" name="Google Shape;135;p26">
            <a:extLst>
              <a:ext uri="{FF2B5EF4-FFF2-40B4-BE49-F238E27FC236}">
                <a16:creationId xmlns:a16="http://schemas.microsoft.com/office/drawing/2014/main" id="{360A669B-0FF5-4577-B35E-1E48D3CF0E3B}"/>
              </a:ext>
            </a:extLst>
          </p:cNvPr>
          <p:cNvSpPr txBox="1"/>
          <p:nvPr/>
        </p:nvSpPr>
        <p:spPr>
          <a:xfrm>
            <a:off x="724231" y="1996580"/>
            <a:ext cx="10570391" cy="4300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In Scope</a:t>
            </a:r>
          </a:p>
          <a:p>
            <a:pPr marL="742950" lvl="1" indent="-285750">
              <a:buFont typeface="Arial" panose="020B0604020202020204" pitchFamily="34" charset="0"/>
              <a:buChar char="•"/>
            </a:pPr>
            <a:r>
              <a:rPr lang="en-AU" sz="1800" dirty="0"/>
              <a:t>Artificial Narrow Intelligence (ANI)</a:t>
            </a:r>
          </a:p>
          <a:p>
            <a:pPr marL="742950" lvl="1" indent="-285750">
              <a:buFont typeface="Arial" panose="020B0604020202020204" pitchFamily="34" charset="0"/>
              <a:buChar char="•"/>
            </a:pPr>
            <a:r>
              <a:rPr lang="en-AU" sz="1800" dirty="0"/>
              <a:t>Machine Learning (ML) as a technology for learning, reasoning, problem solving like humans </a:t>
            </a:r>
          </a:p>
          <a:p>
            <a:pPr marL="285750" indent="-285750">
              <a:buFont typeface="Arial" panose="020B0604020202020204" pitchFamily="34" charset="0"/>
              <a:buChar char="•"/>
            </a:pPr>
            <a:endParaRPr lang="en-AU" sz="1800" dirty="0"/>
          </a:p>
          <a:p>
            <a:endParaRPr lang="en-AU" sz="1800" b="1" dirty="0"/>
          </a:p>
          <a:p>
            <a:pPr marL="285750" indent="-285750">
              <a:buFont typeface="Arial" panose="020B0604020202020204" pitchFamily="34" charset="0"/>
              <a:buChar char="•"/>
            </a:pPr>
            <a:r>
              <a:rPr lang="en-AU" sz="1800" b="1" dirty="0">
                <a:solidFill>
                  <a:schemeClr val="accent1"/>
                </a:solidFill>
              </a:rPr>
              <a:t>Out of Scope</a:t>
            </a:r>
          </a:p>
          <a:p>
            <a:pPr marL="742950" lvl="1" indent="-285750">
              <a:buFont typeface="Arial" panose="020B0604020202020204" pitchFamily="34" charset="0"/>
              <a:buChar char="•"/>
            </a:pPr>
            <a:r>
              <a:rPr lang="en-AU" sz="1800" dirty="0"/>
              <a:t>General Artificial Intelligence (GNI)</a:t>
            </a:r>
          </a:p>
          <a:p>
            <a:pPr marL="742950" lvl="1" indent="-285750">
              <a:buFont typeface="Arial" panose="020B0604020202020204" pitchFamily="34" charset="0"/>
              <a:buChar char="•"/>
            </a:pPr>
            <a:r>
              <a:rPr lang="en-AU" sz="1800" dirty="0"/>
              <a:t>Robots, Intelligent sensors and actuators for perceiving and acting like humans  </a:t>
            </a:r>
          </a:p>
          <a:p>
            <a:pPr lvl="1"/>
            <a:endParaRPr lang="en-AU" sz="1800" dirty="0"/>
          </a:p>
          <a:p>
            <a:endParaRPr lang="en-AU" sz="1800" dirty="0"/>
          </a:p>
          <a:p>
            <a:endParaRPr lang="en-AU" sz="1800" dirty="0"/>
          </a:p>
          <a:p>
            <a:endParaRPr lang="en-AU" sz="1800" dirty="0"/>
          </a:p>
          <a:p>
            <a:r>
              <a:rPr lang="en-AU" sz="1800" dirty="0">
                <a:solidFill>
                  <a:schemeClr val="accent2"/>
                </a:solidFill>
              </a:rPr>
              <a:t>For the rest of the course the terms AI and ML will be used interchangeably.</a:t>
            </a:r>
          </a:p>
        </p:txBody>
      </p:sp>
    </p:spTree>
    <p:extLst>
      <p:ext uri="{BB962C8B-B14F-4D97-AF65-F5344CB8AC3E}">
        <p14:creationId xmlns:p14="http://schemas.microsoft.com/office/powerpoint/2010/main" val="32375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2: Uses of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Provide useful intuitions for thinking about possible AI uses:</a:t>
            </a:r>
          </a:p>
          <a:p>
            <a:pPr marL="1257300" lvl="2" indent="-342900">
              <a:buFont typeface="+mj-lt"/>
              <a:buAutoNum type="alphaLcParenR"/>
            </a:pPr>
            <a:r>
              <a:rPr lang="en-AU" sz="1800" dirty="0"/>
              <a:t>“Prediction Machine” Intuition</a:t>
            </a:r>
          </a:p>
          <a:p>
            <a:pPr marL="1257300" lvl="2" indent="-342900">
              <a:buFont typeface="+mj-lt"/>
              <a:buAutoNum type="alphaLcParenR"/>
            </a:pPr>
            <a:r>
              <a:rPr lang="en-AU" sz="1800" dirty="0"/>
              <a:t>“One Second” Intuition</a:t>
            </a:r>
          </a:p>
          <a:p>
            <a:pPr marL="800100" lvl="1" indent="-342900">
              <a:buFont typeface="+mj-lt"/>
              <a:buAutoNum type="arabicPeriod"/>
            </a:pPr>
            <a:endParaRPr lang="en-AU" sz="1800" dirty="0"/>
          </a:p>
          <a:p>
            <a:pPr marL="800100" lvl="1" indent="-342900">
              <a:buFont typeface="+mj-lt"/>
              <a:buAutoNum type="arabicPeriod"/>
            </a:pPr>
            <a:r>
              <a:rPr lang="en-AU" sz="1800" dirty="0"/>
              <a:t>Give examples of industry applications of AI.</a:t>
            </a:r>
          </a:p>
          <a:p>
            <a:pPr marL="800100" lvl="1" indent="-342900">
              <a:buFont typeface="+mj-lt"/>
              <a:buAutoNum type="arabicPeriod"/>
            </a:pPr>
            <a:endParaRPr lang="en-AU" sz="1800" dirty="0"/>
          </a:p>
          <a:p>
            <a:pPr marL="800100" lvl="1" indent="-342900">
              <a:buFont typeface="+mj-lt"/>
              <a:buAutoNum type="arabicPeriod"/>
            </a:pPr>
            <a:r>
              <a:rPr lang="en-AU" sz="1800" dirty="0"/>
              <a:t>Understand the link between AI and other disruptive technologies:</a:t>
            </a:r>
          </a:p>
          <a:p>
            <a:pPr marL="1257300" lvl="2" indent="-342900">
              <a:buFont typeface="+mj-lt"/>
              <a:buAutoNum type="alphaLcParenR"/>
            </a:pPr>
            <a:r>
              <a:rPr lang="en-AU" sz="1800" dirty="0"/>
              <a:t>Internet of Things</a:t>
            </a:r>
          </a:p>
          <a:p>
            <a:pPr marL="1257300" lvl="2" indent="-342900">
              <a:buFont typeface="+mj-lt"/>
              <a:buAutoNum type="alphaLcParenR"/>
            </a:pPr>
            <a:r>
              <a:rPr lang="en-AU" sz="1800" dirty="0"/>
              <a:t>Blockchain</a:t>
            </a:r>
          </a:p>
          <a:p>
            <a:pPr marL="800100" lvl="1" indent="-342900">
              <a:buFont typeface="+mj-lt"/>
              <a:buAutoNum type="arabicPeriod"/>
            </a:pPr>
            <a:endParaRPr lang="en-AU" sz="1800" dirty="0"/>
          </a:p>
          <a:p>
            <a:pPr marL="800100" lvl="1" indent="-342900">
              <a:buFont typeface="+mj-lt"/>
              <a:buAutoNum type="arabicPeriod"/>
            </a:pPr>
            <a:r>
              <a:rPr lang="en-AU" sz="1800" dirty="0"/>
              <a:t>Identify “Hard” limitations for AI use. </a:t>
            </a:r>
          </a:p>
          <a:p>
            <a:pPr marL="800100" lvl="1" indent="-342900">
              <a:buFont typeface="+mj-lt"/>
              <a:buAutoNum type="arabicPeriod"/>
            </a:pPr>
            <a:endParaRPr lang="en-AU" sz="1800" dirty="0"/>
          </a:p>
          <a:p>
            <a:pPr marL="800100" lvl="1" indent="-342900">
              <a:buFont typeface="+mj-lt"/>
              <a:buAutoNum type="arabicPeriod"/>
            </a:pPr>
            <a:r>
              <a:rPr lang="en-AU" sz="1800" dirty="0"/>
              <a:t>Identify “Soft” limitations for AI use. </a:t>
            </a:r>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16</a:t>
            </a:fld>
            <a:endParaRPr lang="en-AU"/>
          </a:p>
        </p:txBody>
      </p:sp>
    </p:spTree>
    <p:extLst>
      <p:ext uri="{BB962C8B-B14F-4D97-AF65-F5344CB8AC3E}">
        <p14:creationId xmlns:p14="http://schemas.microsoft.com/office/powerpoint/2010/main" val="425360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One Task at a Time</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1348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All contemporary ML algorithms belong to the narrow AI category. They are good at only one task type. Most real life activities consist of multiple task types. Any complex job should be represented as a sequence of simple tasks. Only then AI technology application can be considered for each task separately, one task at a time.</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17</a:t>
            </a:fld>
            <a:endParaRPr lang="en-AU" dirty="0"/>
          </a:p>
        </p:txBody>
      </p:sp>
      <p:sp>
        <p:nvSpPr>
          <p:cNvPr id="2" name="Rectangle 1">
            <a:extLst>
              <a:ext uri="{FF2B5EF4-FFF2-40B4-BE49-F238E27FC236}">
                <a16:creationId xmlns:a16="http://schemas.microsoft.com/office/drawing/2014/main" id="{6F557CCC-8B61-4290-A435-E234979FE751}"/>
              </a:ext>
            </a:extLst>
          </p:cNvPr>
          <p:cNvSpPr/>
          <p:nvPr/>
        </p:nvSpPr>
        <p:spPr>
          <a:xfrm>
            <a:off x="1057013" y="2379535"/>
            <a:ext cx="10085468" cy="121207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solidFill>
                  <a:schemeClr val="tx1"/>
                </a:solidFill>
              </a:rPr>
              <a:t>Weekly Shopping Job</a:t>
            </a:r>
          </a:p>
        </p:txBody>
      </p:sp>
      <p:sp>
        <p:nvSpPr>
          <p:cNvPr id="10" name="Rectangle 9">
            <a:extLst>
              <a:ext uri="{FF2B5EF4-FFF2-40B4-BE49-F238E27FC236}">
                <a16:creationId xmlns:a16="http://schemas.microsoft.com/office/drawing/2014/main" id="{E7C76C09-2F7A-408C-A14C-70DAD4EA9398}"/>
              </a:ext>
            </a:extLst>
          </p:cNvPr>
          <p:cNvSpPr/>
          <p:nvPr/>
        </p:nvSpPr>
        <p:spPr>
          <a:xfrm>
            <a:off x="1057012" y="4379585"/>
            <a:ext cx="10085469" cy="134856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solidFill>
                  <a:schemeClr val="tx1"/>
                </a:solidFill>
              </a:rPr>
              <a:t>Weekly Shopping Job</a:t>
            </a:r>
          </a:p>
        </p:txBody>
      </p:sp>
      <p:sp>
        <p:nvSpPr>
          <p:cNvPr id="11" name="Rectangle 10">
            <a:extLst>
              <a:ext uri="{FF2B5EF4-FFF2-40B4-BE49-F238E27FC236}">
                <a16:creationId xmlns:a16="http://schemas.microsoft.com/office/drawing/2014/main" id="{F493E064-B147-4638-AAEF-6E1DD938BD7B}"/>
              </a:ext>
            </a:extLst>
          </p:cNvPr>
          <p:cNvSpPr/>
          <p:nvPr/>
        </p:nvSpPr>
        <p:spPr>
          <a:xfrm>
            <a:off x="1261014" y="4835016"/>
            <a:ext cx="1700933" cy="63206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Create Shopping List</a:t>
            </a:r>
          </a:p>
        </p:txBody>
      </p:sp>
      <p:sp>
        <p:nvSpPr>
          <p:cNvPr id="12" name="Rectangle 11">
            <a:extLst>
              <a:ext uri="{FF2B5EF4-FFF2-40B4-BE49-F238E27FC236}">
                <a16:creationId xmlns:a16="http://schemas.microsoft.com/office/drawing/2014/main" id="{0F3851BD-2F10-447B-A8C2-0BE95541C0CF}"/>
              </a:ext>
            </a:extLst>
          </p:cNvPr>
          <p:cNvSpPr/>
          <p:nvPr/>
        </p:nvSpPr>
        <p:spPr>
          <a:xfrm>
            <a:off x="3157732"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Go to Shop</a:t>
            </a:r>
          </a:p>
        </p:txBody>
      </p:sp>
      <p:sp>
        <p:nvSpPr>
          <p:cNvPr id="13" name="Rectangle 12">
            <a:extLst>
              <a:ext uri="{FF2B5EF4-FFF2-40B4-BE49-F238E27FC236}">
                <a16:creationId xmlns:a16="http://schemas.microsoft.com/office/drawing/2014/main" id="{B831BEA3-2689-4A22-95F0-9C716CE86035}"/>
              </a:ext>
            </a:extLst>
          </p:cNvPr>
          <p:cNvSpPr/>
          <p:nvPr/>
        </p:nvSpPr>
        <p:spPr>
          <a:xfrm>
            <a:off x="5129505"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Collect goods</a:t>
            </a:r>
          </a:p>
        </p:txBody>
      </p:sp>
      <p:sp>
        <p:nvSpPr>
          <p:cNvPr id="15" name="Rectangle 14">
            <a:extLst>
              <a:ext uri="{FF2B5EF4-FFF2-40B4-BE49-F238E27FC236}">
                <a16:creationId xmlns:a16="http://schemas.microsoft.com/office/drawing/2014/main" id="{B7754202-DE9A-438B-B8ED-510B828DD999}"/>
              </a:ext>
            </a:extLst>
          </p:cNvPr>
          <p:cNvSpPr/>
          <p:nvPr/>
        </p:nvSpPr>
        <p:spPr>
          <a:xfrm>
            <a:off x="7101278"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Make Payment</a:t>
            </a:r>
          </a:p>
        </p:txBody>
      </p:sp>
      <p:sp>
        <p:nvSpPr>
          <p:cNvPr id="16" name="Rectangle 15">
            <a:extLst>
              <a:ext uri="{FF2B5EF4-FFF2-40B4-BE49-F238E27FC236}">
                <a16:creationId xmlns:a16="http://schemas.microsoft.com/office/drawing/2014/main" id="{DEF5387F-EA57-4AE6-B8AC-C6AEC9A29640}"/>
              </a:ext>
            </a:extLst>
          </p:cNvPr>
          <p:cNvSpPr/>
          <p:nvPr/>
        </p:nvSpPr>
        <p:spPr>
          <a:xfrm>
            <a:off x="9073051"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Return Home</a:t>
            </a:r>
          </a:p>
        </p:txBody>
      </p:sp>
      <p:sp>
        <p:nvSpPr>
          <p:cNvPr id="5" name="TextBox 4">
            <a:extLst>
              <a:ext uri="{FF2B5EF4-FFF2-40B4-BE49-F238E27FC236}">
                <a16:creationId xmlns:a16="http://schemas.microsoft.com/office/drawing/2014/main" id="{0D67AF99-3299-48DA-A314-A27A1F672EDF}"/>
              </a:ext>
            </a:extLst>
          </p:cNvPr>
          <p:cNvSpPr txBox="1"/>
          <p:nvPr/>
        </p:nvSpPr>
        <p:spPr>
          <a:xfrm>
            <a:off x="1274191" y="3652045"/>
            <a:ext cx="3429784" cy="369332"/>
          </a:xfrm>
          <a:prstGeom prst="rect">
            <a:avLst/>
          </a:prstGeom>
          <a:noFill/>
        </p:spPr>
        <p:txBody>
          <a:bodyPr wrap="square" rtlCol="0" anchor="ctr">
            <a:spAutoFit/>
          </a:bodyPr>
          <a:lstStyle/>
          <a:p>
            <a:r>
              <a:rPr lang="en-AU" dirty="0"/>
              <a:t>Cannot apply AI to the whole job</a:t>
            </a:r>
          </a:p>
        </p:txBody>
      </p:sp>
      <p:sp>
        <p:nvSpPr>
          <p:cNvPr id="6" name="Rectangle 5">
            <a:extLst>
              <a:ext uri="{FF2B5EF4-FFF2-40B4-BE49-F238E27FC236}">
                <a16:creationId xmlns:a16="http://schemas.microsoft.com/office/drawing/2014/main" id="{57DD69EF-01B9-477D-9434-7A237825C4A3}"/>
              </a:ext>
            </a:extLst>
          </p:cNvPr>
          <p:cNvSpPr/>
          <p:nvPr/>
        </p:nvSpPr>
        <p:spPr>
          <a:xfrm>
            <a:off x="959287" y="3513546"/>
            <a:ext cx="492443" cy="646331"/>
          </a:xfrm>
          <a:prstGeom prst="rect">
            <a:avLst/>
          </a:prstGeom>
        </p:spPr>
        <p:txBody>
          <a:bodyPr wrap="none">
            <a:spAutoFit/>
          </a:bodyPr>
          <a:lstStyle/>
          <a:p>
            <a:r>
              <a:rPr lang="en-AU" sz="3600" b="1" dirty="0">
                <a:solidFill>
                  <a:srgbClr val="FF0000"/>
                </a:solidFill>
              </a:rPr>
              <a:t>X</a:t>
            </a:r>
            <a:r>
              <a:rPr lang="en-AU" dirty="0"/>
              <a:t> </a:t>
            </a:r>
          </a:p>
        </p:txBody>
      </p:sp>
      <p:sp>
        <p:nvSpPr>
          <p:cNvPr id="17" name="TextBox 16">
            <a:extLst>
              <a:ext uri="{FF2B5EF4-FFF2-40B4-BE49-F238E27FC236}">
                <a16:creationId xmlns:a16="http://schemas.microsoft.com/office/drawing/2014/main" id="{F90CDC6A-36E3-4578-A36C-FEC10BEC9A6A}"/>
              </a:ext>
            </a:extLst>
          </p:cNvPr>
          <p:cNvSpPr txBox="1"/>
          <p:nvPr/>
        </p:nvSpPr>
        <p:spPr>
          <a:xfrm>
            <a:off x="1389361" y="5877560"/>
            <a:ext cx="7973504" cy="369332"/>
          </a:xfrm>
          <a:prstGeom prst="rect">
            <a:avLst/>
          </a:prstGeom>
          <a:noFill/>
        </p:spPr>
        <p:txBody>
          <a:bodyPr wrap="square" rtlCol="0" anchor="ctr">
            <a:spAutoFit/>
          </a:bodyPr>
          <a:lstStyle/>
          <a:p>
            <a:r>
              <a:rPr lang="en-AU" dirty="0"/>
              <a:t>Can apply AI separately to some tasks involved in the job (divide and conker)</a:t>
            </a:r>
          </a:p>
        </p:txBody>
      </p:sp>
      <p:sp>
        <p:nvSpPr>
          <p:cNvPr id="18" name="Rectangle 17">
            <a:extLst>
              <a:ext uri="{FF2B5EF4-FFF2-40B4-BE49-F238E27FC236}">
                <a16:creationId xmlns:a16="http://schemas.microsoft.com/office/drawing/2014/main" id="{3C8BC7D6-F1AF-446E-A820-7080B60EEDF3}"/>
              </a:ext>
            </a:extLst>
          </p:cNvPr>
          <p:cNvSpPr/>
          <p:nvPr/>
        </p:nvSpPr>
        <p:spPr>
          <a:xfrm>
            <a:off x="956082" y="5709295"/>
            <a:ext cx="510076" cy="646331"/>
          </a:xfrm>
          <a:prstGeom prst="rect">
            <a:avLst/>
          </a:prstGeom>
        </p:spPr>
        <p:txBody>
          <a:bodyPr wrap="none">
            <a:spAutoFit/>
          </a:bodyPr>
          <a:lstStyle/>
          <a:p>
            <a:r>
              <a:rPr lang="en-AU" sz="3600" b="1" dirty="0">
                <a:solidFill>
                  <a:schemeClr val="accent6"/>
                </a:solidFill>
              </a:rPr>
              <a:t>V</a:t>
            </a:r>
            <a:r>
              <a:rPr lang="en-AU" dirty="0">
                <a:solidFill>
                  <a:schemeClr val="accent6"/>
                </a:solidFill>
              </a:rPr>
              <a:t> </a:t>
            </a:r>
          </a:p>
        </p:txBody>
      </p:sp>
      <p:cxnSp>
        <p:nvCxnSpPr>
          <p:cNvPr id="19" name="Straight Arrow Connector 18">
            <a:extLst>
              <a:ext uri="{FF2B5EF4-FFF2-40B4-BE49-F238E27FC236}">
                <a16:creationId xmlns:a16="http://schemas.microsoft.com/office/drawing/2014/main" id="{01CB0023-1936-4D40-9D48-EF63950F8474}"/>
              </a:ext>
            </a:extLst>
          </p:cNvPr>
          <p:cNvCxnSpPr>
            <a:cxnSpLocks/>
          </p:cNvCxnSpPr>
          <p:nvPr/>
        </p:nvCxnSpPr>
        <p:spPr>
          <a:xfrm flipV="1">
            <a:off x="2102054" y="5451029"/>
            <a:ext cx="0" cy="47786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4F4F8C-ECDB-4BC2-92F5-951F60EC6A77}"/>
              </a:ext>
            </a:extLst>
          </p:cNvPr>
          <p:cNvCxnSpPr>
            <a:cxnSpLocks/>
            <a:endCxn id="12" idx="2"/>
          </p:cNvCxnSpPr>
          <p:nvPr/>
        </p:nvCxnSpPr>
        <p:spPr>
          <a:xfrm flipV="1">
            <a:off x="4008199" y="5467083"/>
            <a:ext cx="0" cy="47786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4E36DB-8870-4180-B3EC-760D3DBA37D3}"/>
              </a:ext>
            </a:extLst>
          </p:cNvPr>
          <p:cNvCxnSpPr>
            <a:cxnSpLocks/>
            <a:endCxn id="16" idx="2"/>
          </p:cNvCxnSpPr>
          <p:nvPr/>
        </p:nvCxnSpPr>
        <p:spPr>
          <a:xfrm flipV="1">
            <a:off x="9923518" y="5467083"/>
            <a:ext cx="0" cy="47786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5BFB97B-11D8-4DC0-B676-9EA4BC3CEB84}"/>
              </a:ext>
            </a:extLst>
          </p:cNvPr>
          <p:cNvSpPr txBox="1"/>
          <p:nvPr/>
        </p:nvSpPr>
        <p:spPr>
          <a:xfrm>
            <a:off x="2479249" y="4713400"/>
            <a:ext cx="407643" cy="369332"/>
          </a:xfrm>
          <a:prstGeom prst="rect">
            <a:avLst/>
          </a:prstGeom>
          <a:solidFill>
            <a:schemeClr val="accent1"/>
          </a:solidFill>
          <a:ln>
            <a:solidFill>
              <a:schemeClr val="accent1"/>
            </a:solidFill>
          </a:ln>
        </p:spPr>
        <p:txBody>
          <a:bodyPr wrap="square" rtlCol="0">
            <a:spAutoFit/>
          </a:bodyPr>
          <a:lstStyle/>
          <a:p>
            <a:r>
              <a:rPr lang="en-AU" dirty="0">
                <a:solidFill>
                  <a:schemeClr val="bg1"/>
                </a:solidFill>
              </a:rPr>
              <a:t>AI</a:t>
            </a:r>
          </a:p>
        </p:txBody>
      </p:sp>
      <p:sp>
        <p:nvSpPr>
          <p:cNvPr id="35" name="TextBox 34">
            <a:extLst>
              <a:ext uri="{FF2B5EF4-FFF2-40B4-BE49-F238E27FC236}">
                <a16:creationId xmlns:a16="http://schemas.microsoft.com/office/drawing/2014/main" id="{432FE296-D614-4A7E-A824-B11C9DB715F1}"/>
              </a:ext>
            </a:extLst>
          </p:cNvPr>
          <p:cNvSpPr txBox="1"/>
          <p:nvPr/>
        </p:nvSpPr>
        <p:spPr>
          <a:xfrm>
            <a:off x="4384184" y="4608902"/>
            <a:ext cx="407643" cy="369332"/>
          </a:xfrm>
          <a:prstGeom prst="rect">
            <a:avLst/>
          </a:prstGeom>
          <a:solidFill>
            <a:schemeClr val="accent1"/>
          </a:solidFill>
          <a:ln>
            <a:solidFill>
              <a:schemeClr val="accent1"/>
            </a:solidFill>
          </a:ln>
        </p:spPr>
        <p:txBody>
          <a:bodyPr wrap="square" rtlCol="0">
            <a:spAutoFit/>
          </a:bodyPr>
          <a:lstStyle/>
          <a:p>
            <a:r>
              <a:rPr lang="en-AU" dirty="0">
                <a:solidFill>
                  <a:schemeClr val="bg1"/>
                </a:solidFill>
              </a:rPr>
              <a:t>AI</a:t>
            </a:r>
          </a:p>
        </p:txBody>
      </p:sp>
      <p:sp>
        <p:nvSpPr>
          <p:cNvPr id="36" name="TextBox 35">
            <a:extLst>
              <a:ext uri="{FF2B5EF4-FFF2-40B4-BE49-F238E27FC236}">
                <a16:creationId xmlns:a16="http://schemas.microsoft.com/office/drawing/2014/main" id="{CE0E78AC-C6E2-4A66-9D12-DCA0C2FE43FB}"/>
              </a:ext>
            </a:extLst>
          </p:cNvPr>
          <p:cNvSpPr txBox="1"/>
          <p:nvPr/>
        </p:nvSpPr>
        <p:spPr>
          <a:xfrm>
            <a:off x="9173851" y="4650350"/>
            <a:ext cx="407643" cy="369332"/>
          </a:xfrm>
          <a:prstGeom prst="rect">
            <a:avLst/>
          </a:prstGeom>
          <a:solidFill>
            <a:schemeClr val="accent1"/>
          </a:solidFill>
          <a:ln>
            <a:solidFill>
              <a:schemeClr val="accent1"/>
            </a:solidFill>
          </a:ln>
        </p:spPr>
        <p:txBody>
          <a:bodyPr wrap="square" rtlCol="0">
            <a:spAutoFit/>
          </a:bodyPr>
          <a:lstStyle/>
          <a:p>
            <a:r>
              <a:rPr lang="en-AU" dirty="0">
                <a:solidFill>
                  <a:schemeClr val="bg1"/>
                </a:solidFill>
              </a:rPr>
              <a:t>AI</a:t>
            </a:r>
          </a:p>
        </p:txBody>
      </p:sp>
    </p:spTree>
    <p:extLst>
      <p:ext uri="{BB962C8B-B14F-4D97-AF65-F5344CB8AC3E}">
        <p14:creationId xmlns:p14="http://schemas.microsoft.com/office/powerpoint/2010/main" val="26106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“Prediction Machine” Intuition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One can think of AI algorithms as machines that make predictions. With this approach any task with a prediction element can benefit from application of AI technologies.</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18</a:t>
            </a:fld>
            <a:endParaRPr lang="en-AU" dirty="0"/>
          </a:p>
        </p:txBody>
      </p:sp>
      <p:pic>
        <p:nvPicPr>
          <p:cNvPr id="2" name="Picture 1">
            <a:extLst>
              <a:ext uri="{FF2B5EF4-FFF2-40B4-BE49-F238E27FC236}">
                <a16:creationId xmlns:a16="http://schemas.microsoft.com/office/drawing/2014/main" id="{A8A3CE94-0B65-480F-A8A4-085D510C8707}"/>
              </a:ext>
            </a:extLst>
          </p:cNvPr>
          <p:cNvPicPr>
            <a:picLocks noChangeAspect="1"/>
          </p:cNvPicPr>
          <p:nvPr/>
        </p:nvPicPr>
        <p:blipFill>
          <a:blip r:embed="rId2"/>
          <a:stretch>
            <a:fillRect/>
          </a:stretch>
        </p:blipFill>
        <p:spPr>
          <a:xfrm>
            <a:off x="432001" y="1574800"/>
            <a:ext cx="6411860" cy="4781550"/>
          </a:xfrm>
          <a:prstGeom prst="rect">
            <a:avLst/>
          </a:prstGeom>
        </p:spPr>
      </p:pic>
      <p:sp>
        <p:nvSpPr>
          <p:cNvPr id="3" name="Rectangle 2">
            <a:extLst>
              <a:ext uri="{FF2B5EF4-FFF2-40B4-BE49-F238E27FC236}">
                <a16:creationId xmlns:a16="http://schemas.microsoft.com/office/drawing/2014/main" id="{C0B3FAE6-7A6F-4F22-8048-5275274AEE81}"/>
              </a:ext>
            </a:extLst>
          </p:cNvPr>
          <p:cNvSpPr/>
          <p:nvPr/>
        </p:nvSpPr>
        <p:spPr>
          <a:xfrm>
            <a:off x="871930" y="6174172"/>
            <a:ext cx="6096000" cy="307777"/>
          </a:xfrm>
          <a:prstGeom prst="rect">
            <a:avLst/>
          </a:prstGeom>
        </p:spPr>
        <p:txBody>
          <a:bodyPr>
            <a:spAutoFit/>
          </a:bodyPr>
          <a:lstStyle/>
          <a:p>
            <a:r>
              <a:rPr lang="en-AU" sz="1400" dirty="0">
                <a:latin typeface="Arial" panose="020B0604020202020204" pitchFamily="34" charset="0"/>
                <a:cs typeface="Arial" panose="020B0604020202020204" pitchFamily="34" charset="0"/>
              </a:rPr>
              <a:t>Anatomy of a task </a:t>
            </a:r>
            <a:r>
              <a:rPr lang="en-AU" sz="1400" i="1" dirty="0">
                <a:latin typeface="Arial" panose="020B0604020202020204" pitchFamily="34" charset="0"/>
                <a:cs typeface="Arial" panose="020B0604020202020204" pitchFamily="34" charset="0"/>
              </a:rPr>
              <a:t>(</a:t>
            </a:r>
            <a:r>
              <a:rPr lang="en-AU" sz="1400" i="1" dirty="0" err="1">
                <a:latin typeface="Arial" panose="020B0604020202020204" pitchFamily="34" charset="0"/>
                <a:cs typeface="Arial" panose="020B0604020202020204" pitchFamily="34" charset="0"/>
              </a:rPr>
              <a:t>Agraval</a:t>
            </a:r>
            <a:r>
              <a:rPr lang="en-AU" sz="1400" i="1" dirty="0">
                <a:latin typeface="Arial" panose="020B0604020202020204" pitchFamily="34" charset="0"/>
                <a:cs typeface="Arial" panose="020B0604020202020204" pitchFamily="34" charset="0"/>
              </a:rPr>
              <a:t>, </a:t>
            </a:r>
            <a:r>
              <a:rPr lang="en-AU" sz="1400" i="1" dirty="0" err="1">
                <a:latin typeface="Arial" panose="020B0604020202020204" pitchFamily="34" charset="0"/>
                <a:cs typeface="Arial" panose="020B0604020202020204" pitchFamily="34" charset="0"/>
              </a:rPr>
              <a:t>Gans</a:t>
            </a:r>
            <a:r>
              <a:rPr lang="en-AU" sz="1400" i="1" dirty="0">
                <a:latin typeface="Arial" panose="020B0604020202020204" pitchFamily="34" charset="0"/>
                <a:cs typeface="Arial" panose="020B0604020202020204" pitchFamily="34" charset="0"/>
              </a:rPr>
              <a:t>, Goldfarb 2018)</a:t>
            </a:r>
            <a:endParaRPr lang="en-AU" sz="1400" dirty="0">
              <a:latin typeface="Arial" panose="020B0604020202020204" pitchFamily="34" charset="0"/>
              <a:cs typeface="Arial" panose="020B0604020202020204" pitchFamily="34" charset="0"/>
            </a:endParaRPr>
          </a:p>
        </p:txBody>
      </p:sp>
      <p:sp>
        <p:nvSpPr>
          <p:cNvPr id="5" name="Speech Bubble: Rectangle 4">
            <a:extLst>
              <a:ext uri="{FF2B5EF4-FFF2-40B4-BE49-F238E27FC236}">
                <a16:creationId xmlns:a16="http://schemas.microsoft.com/office/drawing/2014/main" id="{372E882B-C51C-47F0-81FF-858AC80891DD}"/>
              </a:ext>
            </a:extLst>
          </p:cNvPr>
          <p:cNvSpPr/>
          <p:nvPr/>
        </p:nvSpPr>
        <p:spPr>
          <a:xfrm>
            <a:off x="4151450" y="1712230"/>
            <a:ext cx="6865121" cy="693814"/>
          </a:xfrm>
          <a:prstGeom prst="wedgeRectCallout">
            <a:avLst>
              <a:gd name="adj1" fmla="val -61733"/>
              <a:gd name="adj2" fmla="val 169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Application area of AI/ML algorithms as “prediction machines”</a:t>
            </a:r>
          </a:p>
        </p:txBody>
      </p:sp>
      <p:sp>
        <p:nvSpPr>
          <p:cNvPr id="10" name="Rectangle 9">
            <a:extLst>
              <a:ext uri="{FF2B5EF4-FFF2-40B4-BE49-F238E27FC236}">
                <a16:creationId xmlns:a16="http://schemas.microsoft.com/office/drawing/2014/main" id="{FE0A2636-1AF3-47C0-BA98-9FFD93460300}"/>
              </a:ext>
            </a:extLst>
          </p:cNvPr>
          <p:cNvSpPr/>
          <p:nvPr/>
        </p:nvSpPr>
        <p:spPr>
          <a:xfrm>
            <a:off x="2055042" y="3268447"/>
            <a:ext cx="1517716" cy="121207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solidFill>
                <a:schemeClr val="tx1"/>
              </a:solidFill>
            </a:endParaRPr>
          </a:p>
        </p:txBody>
      </p:sp>
      <p:sp>
        <p:nvSpPr>
          <p:cNvPr id="11" name="TextBox 10">
            <a:extLst>
              <a:ext uri="{FF2B5EF4-FFF2-40B4-BE49-F238E27FC236}">
                <a16:creationId xmlns:a16="http://schemas.microsoft.com/office/drawing/2014/main" id="{0E3311F6-C0AC-49D7-B8F2-A5370B27577D}"/>
              </a:ext>
            </a:extLst>
          </p:cNvPr>
          <p:cNvSpPr txBox="1"/>
          <p:nvPr/>
        </p:nvSpPr>
        <p:spPr>
          <a:xfrm>
            <a:off x="6967930" y="2704146"/>
            <a:ext cx="4968224" cy="3693319"/>
          </a:xfrm>
          <a:prstGeom prst="rect">
            <a:avLst/>
          </a:prstGeom>
          <a:noFill/>
        </p:spPr>
        <p:txBody>
          <a:bodyPr wrap="square" rtlCol="0">
            <a:spAutoFit/>
          </a:bodyPr>
          <a:lstStyle/>
          <a:p>
            <a:r>
              <a:rPr lang="en-AU" dirty="0">
                <a:solidFill>
                  <a:srgbClr val="000000"/>
                </a:solidFill>
                <a:latin typeface="Arial"/>
                <a:cs typeface="Arial"/>
                <a:sym typeface="Arial"/>
              </a:rPr>
              <a:t>Prediction is the process of filling in missing information. Prediction takes information you have, often called “data,” and uses it to generate information you don’t have. </a:t>
            </a:r>
          </a:p>
          <a:p>
            <a:endParaRPr lang="en-AU" dirty="0">
              <a:solidFill>
                <a:srgbClr val="000000"/>
              </a:solidFill>
              <a:latin typeface="Arial"/>
              <a:cs typeface="Arial"/>
              <a:sym typeface="Arial"/>
            </a:endParaRPr>
          </a:p>
          <a:p>
            <a:r>
              <a:rPr lang="en-AU" dirty="0">
                <a:solidFill>
                  <a:srgbClr val="000000"/>
                </a:solidFill>
                <a:latin typeface="Arial"/>
                <a:cs typeface="Arial"/>
                <a:sym typeface="Arial"/>
              </a:rPr>
              <a:t>Prediction is </a:t>
            </a:r>
            <a:r>
              <a:rPr lang="en-AU" dirty="0">
                <a:solidFill>
                  <a:srgbClr val="000000"/>
                </a:solidFill>
                <a:latin typeface="Arial"/>
                <a:cs typeface="Arial"/>
              </a:rPr>
              <a:t>only one element of a task. The other elements are 3 types of data (input, training, and feedback), judgment, action, and outcome.</a:t>
            </a:r>
            <a:endParaRPr lang="en-AU" dirty="0">
              <a:solidFill>
                <a:srgbClr val="000000"/>
              </a:solidFill>
              <a:latin typeface="Arial"/>
              <a:cs typeface="Arial"/>
              <a:sym typeface="Arial"/>
            </a:endParaRPr>
          </a:p>
          <a:p>
            <a:endParaRPr lang="en-AU" dirty="0">
              <a:solidFill>
                <a:srgbClr val="000000"/>
              </a:solidFill>
              <a:latin typeface="Arial"/>
              <a:cs typeface="Arial"/>
              <a:sym typeface="Arial"/>
            </a:endParaRPr>
          </a:p>
          <a:p>
            <a:r>
              <a:rPr lang="en-AU" dirty="0">
                <a:solidFill>
                  <a:srgbClr val="000000"/>
                </a:solidFill>
                <a:latin typeface="Arial"/>
                <a:cs typeface="Arial"/>
              </a:rPr>
              <a:t>AI/ML technology is valuable because it can produce better, faster, and cheaper predictions than humans can.</a:t>
            </a:r>
            <a:endParaRPr lang="en-AU" dirty="0">
              <a:solidFill>
                <a:srgbClr val="000000"/>
              </a:solidFill>
              <a:latin typeface="Arial"/>
              <a:cs typeface="Arial"/>
              <a:sym typeface="Arial"/>
            </a:endParaRPr>
          </a:p>
        </p:txBody>
      </p:sp>
    </p:spTree>
    <p:extLst>
      <p:ext uri="{BB962C8B-B14F-4D97-AF65-F5344CB8AC3E}">
        <p14:creationId xmlns:p14="http://schemas.microsoft.com/office/powerpoint/2010/main" val="2008266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“One Second” Intuition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815918"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“Most predictions/decisions a human can do within 1 second can be automated using AI/ML technology.” </a:t>
            </a:r>
            <a:r>
              <a:rPr lang="en-AU" sz="1200" dirty="0"/>
              <a:t>[Andrew Ng]</a:t>
            </a:r>
            <a:r>
              <a:rPr lang="en-AU" sz="1800" dirty="0"/>
              <a:t> </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19</a:t>
            </a:fld>
            <a:endParaRPr lang="en-AU" dirty="0"/>
          </a:p>
        </p:txBody>
      </p:sp>
      <p:graphicFrame>
        <p:nvGraphicFramePr>
          <p:cNvPr id="6" name="Table 6">
            <a:extLst>
              <a:ext uri="{FF2B5EF4-FFF2-40B4-BE49-F238E27FC236}">
                <a16:creationId xmlns:a16="http://schemas.microsoft.com/office/drawing/2014/main" id="{145B59E0-7DA0-4FAC-B239-62AB3F20B3EB}"/>
              </a:ext>
            </a:extLst>
          </p:cNvPr>
          <p:cNvGraphicFramePr>
            <a:graphicFrameLocks noGrp="1"/>
          </p:cNvGraphicFramePr>
          <p:nvPr>
            <p:extLst>
              <p:ext uri="{D42A27DB-BD31-4B8C-83A1-F6EECF244321}">
                <p14:modId xmlns:p14="http://schemas.microsoft.com/office/powerpoint/2010/main" val="3591394731"/>
              </p:ext>
            </p:extLst>
          </p:nvPr>
        </p:nvGraphicFramePr>
        <p:xfrm>
          <a:off x="956082" y="2058496"/>
          <a:ext cx="10397718" cy="3576320"/>
        </p:xfrm>
        <a:graphic>
          <a:graphicData uri="http://schemas.openxmlformats.org/drawingml/2006/table">
            <a:tbl>
              <a:tblPr firstRow="1" bandRow="1">
                <a:tableStyleId>{5C22544A-7EE6-4342-B048-85BDC9FD1C3A}</a:tableStyleId>
              </a:tblPr>
              <a:tblGrid>
                <a:gridCol w="2350743">
                  <a:extLst>
                    <a:ext uri="{9D8B030D-6E8A-4147-A177-3AD203B41FA5}">
                      <a16:colId xmlns:a16="http://schemas.microsoft.com/office/drawing/2014/main" val="1399158687"/>
                    </a:ext>
                  </a:extLst>
                </a:gridCol>
                <a:gridCol w="3866973">
                  <a:extLst>
                    <a:ext uri="{9D8B030D-6E8A-4147-A177-3AD203B41FA5}">
                      <a16:colId xmlns:a16="http://schemas.microsoft.com/office/drawing/2014/main" val="3921741644"/>
                    </a:ext>
                  </a:extLst>
                </a:gridCol>
                <a:gridCol w="4180002">
                  <a:extLst>
                    <a:ext uri="{9D8B030D-6E8A-4147-A177-3AD203B41FA5}">
                      <a16:colId xmlns:a16="http://schemas.microsoft.com/office/drawing/2014/main" val="2217104193"/>
                    </a:ext>
                  </a:extLst>
                </a:gridCol>
              </a:tblGrid>
              <a:tr h="370840">
                <a:tc>
                  <a:txBody>
                    <a:bodyPr/>
                    <a:lstStyle/>
                    <a:p>
                      <a:r>
                        <a:rPr lang="en-AU" sz="1800" b="1" kern="1200" dirty="0">
                          <a:solidFill>
                            <a:schemeClr val="lt1"/>
                          </a:solidFill>
                          <a:latin typeface="+mn-lt"/>
                          <a:ea typeface="+mn-ea"/>
                          <a:cs typeface="+mn-cs"/>
                        </a:rPr>
                        <a:t>Decision Topic</a:t>
                      </a:r>
                    </a:p>
                  </a:txBody>
                  <a:tcPr/>
                </a:tc>
                <a:tc>
                  <a:txBody>
                    <a:bodyPr/>
                    <a:lstStyle/>
                    <a:p>
                      <a:r>
                        <a:rPr lang="en-AU" dirty="0"/>
                        <a:t>“One Second” Predictions</a:t>
                      </a:r>
                    </a:p>
                    <a:p>
                      <a:r>
                        <a:rPr lang="en-AU" dirty="0">
                          <a:solidFill>
                            <a:schemeClr val="accent6"/>
                          </a:solidFill>
                        </a:rPr>
                        <a:t>(good for AI)</a:t>
                      </a:r>
                    </a:p>
                  </a:txBody>
                  <a:tcPr/>
                </a:tc>
                <a:tc>
                  <a:txBody>
                    <a:bodyPr/>
                    <a:lstStyle/>
                    <a:p>
                      <a:r>
                        <a:rPr lang="en-AU" dirty="0"/>
                        <a:t>“Longer” Predictions</a:t>
                      </a:r>
                    </a:p>
                    <a:p>
                      <a:r>
                        <a:rPr lang="en-AU" dirty="0">
                          <a:solidFill>
                            <a:srgbClr val="FF0000"/>
                          </a:solidFill>
                        </a:rPr>
                        <a:t>(Not good for AI)</a:t>
                      </a:r>
                    </a:p>
                  </a:txBody>
                  <a:tcPr/>
                </a:tc>
                <a:extLst>
                  <a:ext uri="{0D108BD9-81ED-4DB2-BD59-A6C34878D82A}">
                    <a16:rowId xmlns:a16="http://schemas.microsoft.com/office/drawing/2014/main" val="1834896077"/>
                  </a:ext>
                </a:extLst>
              </a:tr>
              <a:tr h="370840">
                <a:tc>
                  <a:txBody>
                    <a:bodyPr/>
                    <a:lstStyle/>
                    <a:p>
                      <a:r>
                        <a:rPr lang="en-AU" dirty="0"/>
                        <a:t>Text Analysis</a:t>
                      </a:r>
                    </a:p>
                  </a:txBody>
                  <a:tcPr/>
                </a:tc>
                <a:tc>
                  <a:txBody>
                    <a:bodyPr/>
                    <a:lstStyle/>
                    <a:p>
                      <a:r>
                        <a:rPr lang="en-AU" dirty="0"/>
                        <a:t>Does an email contain spam?</a:t>
                      </a:r>
                    </a:p>
                  </a:txBody>
                  <a:tcPr/>
                </a:tc>
                <a:tc>
                  <a:txBody>
                    <a:bodyPr/>
                    <a:lstStyle/>
                    <a:p>
                      <a:r>
                        <a:rPr lang="en-AU" dirty="0"/>
                        <a:t>What is a text meaning?</a:t>
                      </a:r>
                    </a:p>
                  </a:txBody>
                  <a:tcPr/>
                </a:tc>
                <a:extLst>
                  <a:ext uri="{0D108BD9-81ED-4DB2-BD59-A6C34878D82A}">
                    <a16:rowId xmlns:a16="http://schemas.microsoft.com/office/drawing/2014/main" val="1063162202"/>
                  </a:ext>
                </a:extLst>
              </a:tr>
              <a:tr h="370840">
                <a:tc>
                  <a:txBody>
                    <a:bodyPr/>
                    <a:lstStyle/>
                    <a:p>
                      <a:r>
                        <a:rPr lang="en-AU" dirty="0"/>
                        <a:t>Speech recognition</a:t>
                      </a:r>
                    </a:p>
                  </a:txBody>
                  <a:tcPr/>
                </a:tc>
                <a:tc>
                  <a:txBody>
                    <a:bodyPr/>
                    <a:lstStyle/>
                    <a:p>
                      <a:r>
                        <a:rPr lang="en-AU" dirty="0"/>
                        <a:t>What text corresponds to an audio fragment?</a:t>
                      </a:r>
                    </a:p>
                  </a:txBody>
                  <a:tcPr/>
                </a:tc>
                <a:tc>
                  <a:txBody>
                    <a:bodyPr/>
                    <a:lstStyle/>
                    <a:p>
                      <a:endParaRPr lang="en-AU" dirty="0"/>
                    </a:p>
                  </a:txBody>
                  <a:tcPr/>
                </a:tc>
                <a:extLst>
                  <a:ext uri="{0D108BD9-81ED-4DB2-BD59-A6C34878D82A}">
                    <a16:rowId xmlns:a16="http://schemas.microsoft.com/office/drawing/2014/main" val="1597501489"/>
                  </a:ext>
                </a:extLst>
              </a:tr>
              <a:tr h="370840">
                <a:tc>
                  <a:txBody>
                    <a:bodyPr/>
                    <a:lstStyle/>
                    <a:p>
                      <a:r>
                        <a:rPr lang="en-AU" dirty="0"/>
                        <a:t>Language translation</a:t>
                      </a:r>
                    </a:p>
                  </a:txBody>
                  <a:tcPr/>
                </a:tc>
                <a:tc>
                  <a:txBody>
                    <a:bodyPr/>
                    <a:lstStyle/>
                    <a:p>
                      <a:r>
                        <a:rPr lang="en-AU" dirty="0"/>
                        <a:t>What Chinese text correspond to an English text?</a:t>
                      </a:r>
                    </a:p>
                  </a:txBody>
                  <a:tcPr/>
                </a:tc>
                <a:tc>
                  <a:txBody>
                    <a:bodyPr/>
                    <a:lstStyle/>
                    <a:p>
                      <a:r>
                        <a:rPr lang="en-AU" dirty="0"/>
                        <a:t>Which of 2 possible translations better correspond to a message conveyed by the author?</a:t>
                      </a:r>
                    </a:p>
                  </a:txBody>
                  <a:tcPr/>
                </a:tc>
                <a:extLst>
                  <a:ext uri="{0D108BD9-81ED-4DB2-BD59-A6C34878D82A}">
                    <a16:rowId xmlns:a16="http://schemas.microsoft.com/office/drawing/2014/main" val="1814065774"/>
                  </a:ext>
                </a:extLst>
              </a:tr>
              <a:tr h="370840">
                <a:tc>
                  <a:txBody>
                    <a:bodyPr/>
                    <a:lstStyle/>
                    <a:p>
                      <a:r>
                        <a:rPr lang="en-AU" dirty="0"/>
                        <a:t>Visual Inspection</a:t>
                      </a:r>
                    </a:p>
                  </a:txBody>
                  <a:tcPr/>
                </a:tc>
                <a:tc>
                  <a:txBody>
                    <a:bodyPr/>
                    <a:lstStyle/>
                    <a:p>
                      <a:r>
                        <a:rPr lang="en-AU" dirty="0"/>
                        <a:t>Is passport photo valid?</a:t>
                      </a:r>
                    </a:p>
                  </a:txBody>
                  <a:tcPr/>
                </a:tc>
                <a:tc>
                  <a:txBody>
                    <a:bodyPr/>
                    <a:lstStyle/>
                    <a:p>
                      <a:r>
                        <a:rPr lang="en-AU" dirty="0"/>
                        <a:t>Is it a fake painting?</a:t>
                      </a:r>
                    </a:p>
                  </a:txBody>
                  <a:tcPr/>
                </a:tc>
                <a:extLst>
                  <a:ext uri="{0D108BD9-81ED-4DB2-BD59-A6C34878D82A}">
                    <a16:rowId xmlns:a16="http://schemas.microsoft.com/office/drawing/2014/main" val="3762728050"/>
                  </a:ext>
                </a:extLst>
              </a:tr>
              <a:tr h="370840">
                <a:tc>
                  <a:txBody>
                    <a:bodyPr/>
                    <a:lstStyle/>
                    <a:p>
                      <a:r>
                        <a:rPr lang="en-AU" dirty="0"/>
                        <a:t>Self-driving Cars</a:t>
                      </a:r>
                    </a:p>
                  </a:txBody>
                  <a:tcPr/>
                </a:tc>
                <a:tc>
                  <a:txBody>
                    <a:bodyPr/>
                    <a:lstStyle/>
                    <a:p>
                      <a:r>
                        <a:rPr lang="en-AU" dirty="0"/>
                        <a:t>Is it safe to continue movement?</a:t>
                      </a:r>
                    </a:p>
                  </a:txBody>
                  <a:tcPr/>
                </a:tc>
                <a:tc>
                  <a:txBody>
                    <a:bodyPr/>
                    <a:lstStyle/>
                    <a:p>
                      <a:r>
                        <a:rPr lang="en-AU" dirty="0"/>
                        <a:t>What are intentions of an approaching pedestrian? </a:t>
                      </a:r>
                    </a:p>
                  </a:txBody>
                  <a:tcPr/>
                </a:tc>
                <a:extLst>
                  <a:ext uri="{0D108BD9-81ED-4DB2-BD59-A6C34878D82A}">
                    <a16:rowId xmlns:a16="http://schemas.microsoft.com/office/drawing/2014/main" val="3656663828"/>
                  </a:ext>
                </a:extLst>
              </a:tr>
            </a:tbl>
          </a:graphicData>
        </a:graphic>
      </p:graphicFrame>
    </p:spTree>
    <p:extLst>
      <p:ext uri="{BB962C8B-B14F-4D97-AF65-F5344CB8AC3E}">
        <p14:creationId xmlns:p14="http://schemas.microsoft.com/office/powerpoint/2010/main" val="206140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Learning Objectives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The main purpose of the course:</a:t>
            </a:r>
          </a:p>
          <a:p>
            <a:r>
              <a:rPr lang="en-AU" sz="1800" dirty="0"/>
              <a:t>To develop a “big picture” view on AI that can help students make more informed personal and professional decisions related to challenges and opportunities the latest AI trends represent.</a:t>
            </a:r>
          </a:p>
          <a:p>
            <a:endParaRPr lang="en-AU" dirty="0"/>
          </a:p>
          <a:p>
            <a:r>
              <a:rPr lang="en-AU" sz="2000" b="1" dirty="0"/>
              <a:t>At the end of the course students will have a clear picture regarding:</a:t>
            </a:r>
            <a:endParaRPr lang="en-AU" b="1" dirty="0"/>
          </a:p>
          <a:p>
            <a:endParaRPr lang="en-AU"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r>
              <a:rPr lang="en-AU" sz="1800" dirty="0"/>
              <a:t>What is AI ?</a:t>
            </a:r>
          </a:p>
          <a:p>
            <a:pPr marL="342900" indent="-342900">
              <a:buFont typeface="+mj-lt"/>
              <a:buAutoNum type="arabicPeriod"/>
            </a:pPr>
            <a:endParaRPr lang="en-AU" sz="1800" dirty="0"/>
          </a:p>
          <a:p>
            <a:pPr marL="342900" indent="-342900">
              <a:buFont typeface="+mj-lt"/>
              <a:buAutoNum type="arabicPeriod"/>
            </a:pPr>
            <a:r>
              <a:rPr lang="en-AU" sz="1800" dirty="0"/>
              <a:t>What are AI use cases?</a:t>
            </a:r>
          </a:p>
          <a:p>
            <a:pPr marL="342900" indent="-342900">
              <a:buFont typeface="+mj-lt"/>
              <a:buAutoNum type="arabicPeriod"/>
            </a:pPr>
            <a:endParaRPr lang="en-AU" sz="1800" dirty="0"/>
          </a:p>
          <a:p>
            <a:pPr marL="342900" indent="-342900">
              <a:buFont typeface="+mj-lt"/>
              <a:buAutoNum type="arabicPeriod"/>
            </a:pPr>
            <a:r>
              <a:rPr lang="en-AU" sz="1800" dirty="0"/>
              <a:t>How does AI work?</a:t>
            </a:r>
          </a:p>
          <a:p>
            <a:pPr marL="342900" indent="-342900">
              <a:buFont typeface="+mj-lt"/>
              <a:buAutoNum type="arabicPeriod"/>
            </a:pPr>
            <a:endParaRPr lang="en-AU" sz="1800" dirty="0"/>
          </a:p>
          <a:p>
            <a:pPr marL="342900" indent="-342900">
              <a:buFont typeface="+mj-lt"/>
              <a:buAutoNum type="arabicPeriod"/>
            </a:pPr>
            <a:r>
              <a:rPr lang="en-AU" sz="1800" dirty="0"/>
              <a:t>How to implement an AI project?</a:t>
            </a:r>
          </a:p>
          <a:p>
            <a:pPr marL="342900" indent="-342900">
              <a:buFont typeface="+mj-lt"/>
              <a:buAutoNum type="arabicPeriod"/>
            </a:pPr>
            <a:endParaRPr lang="en-AU" sz="1800" dirty="0"/>
          </a:p>
          <a:p>
            <a:pPr marL="342900" indent="-342900">
              <a:buFont typeface="+mj-lt"/>
              <a:buAutoNum type="arabicPeriod"/>
            </a:pPr>
            <a:r>
              <a:rPr lang="en-AU" sz="1800" dirty="0"/>
              <a:t>What are AI impacts?</a:t>
            </a:r>
          </a:p>
          <a:p>
            <a:endParaRPr lang="en-AU"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3" name="Picture 12">
            <a:extLst>
              <a:ext uri="{FF2B5EF4-FFF2-40B4-BE49-F238E27FC236}">
                <a16:creationId xmlns:a16="http://schemas.microsoft.com/office/drawing/2014/main" id="{07A76762-F51F-4BFE-A68C-1166EFF3C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988" y="2835479"/>
            <a:ext cx="5865930" cy="3520871"/>
          </a:xfrm>
          <a:prstGeom prst="rect">
            <a:avLst/>
          </a:prstGeom>
        </p:spPr>
      </p:pic>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a:t>
            </a:fld>
            <a:endParaRPr lang="en-AU"/>
          </a:p>
        </p:txBody>
      </p:sp>
    </p:spTree>
    <p:extLst>
      <p:ext uri="{BB962C8B-B14F-4D97-AF65-F5344CB8AC3E}">
        <p14:creationId xmlns:p14="http://schemas.microsoft.com/office/powerpoint/2010/main" val="193788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Industry Value Creation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AI has the potential to create annual value across sectors totalling $3.5 trillion to $5.8 trillion, or 40 percent of the overall potential impact from all analytics techniques. </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20</a:t>
            </a:fld>
            <a:endParaRPr lang="en-AU" dirty="0"/>
          </a:p>
        </p:txBody>
      </p:sp>
      <p:pic>
        <p:nvPicPr>
          <p:cNvPr id="2" name="Picture 1">
            <a:extLst>
              <a:ext uri="{FF2B5EF4-FFF2-40B4-BE49-F238E27FC236}">
                <a16:creationId xmlns:a16="http://schemas.microsoft.com/office/drawing/2014/main" id="{1251AFCC-740F-47F1-9A99-CA8ADA8ECE4C}"/>
              </a:ext>
            </a:extLst>
          </p:cNvPr>
          <p:cNvPicPr>
            <a:picLocks noChangeAspect="1"/>
          </p:cNvPicPr>
          <p:nvPr/>
        </p:nvPicPr>
        <p:blipFill>
          <a:blip r:embed="rId2"/>
          <a:stretch>
            <a:fillRect/>
          </a:stretch>
        </p:blipFill>
        <p:spPr>
          <a:xfrm>
            <a:off x="1069942" y="1551977"/>
            <a:ext cx="10052115" cy="4804373"/>
          </a:xfrm>
          <a:prstGeom prst="rect">
            <a:avLst/>
          </a:prstGeom>
        </p:spPr>
      </p:pic>
      <p:sp>
        <p:nvSpPr>
          <p:cNvPr id="3" name="Rectangle 2">
            <a:extLst>
              <a:ext uri="{FF2B5EF4-FFF2-40B4-BE49-F238E27FC236}">
                <a16:creationId xmlns:a16="http://schemas.microsoft.com/office/drawing/2014/main" id="{2C417C0B-7896-4F0D-85F3-BD2E3ACD7007}"/>
              </a:ext>
            </a:extLst>
          </p:cNvPr>
          <p:cNvSpPr/>
          <p:nvPr/>
        </p:nvSpPr>
        <p:spPr>
          <a:xfrm>
            <a:off x="1335273" y="6140906"/>
            <a:ext cx="2246128" cy="215444"/>
          </a:xfrm>
          <a:prstGeom prst="rect">
            <a:avLst/>
          </a:prstGeom>
        </p:spPr>
        <p:txBody>
          <a:bodyPr wrap="none">
            <a:spAutoFit/>
          </a:bodyPr>
          <a:lstStyle/>
          <a:p>
            <a:r>
              <a:rPr lang="en-AU" sz="800" dirty="0">
                <a:latin typeface="ArialMT"/>
              </a:rPr>
              <a:t>SOURCE: McKinsey Global Institute analysis</a:t>
            </a:r>
            <a:endParaRPr lang="en-AU" dirty="0"/>
          </a:p>
        </p:txBody>
      </p:sp>
    </p:spTree>
    <p:extLst>
      <p:ext uri="{BB962C8B-B14F-4D97-AF65-F5344CB8AC3E}">
        <p14:creationId xmlns:p14="http://schemas.microsoft.com/office/powerpoint/2010/main" val="3104672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Commercialized Basic Scenarios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1060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Multiple industries are in early stages of AI adoption. A number of generic AI application scenarios have been commercialized and used across different industries. Today AI is part of almost every software for business management.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21</a:t>
            </a:fld>
            <a:endParaRPr lang="en-AU" dirty="0"/>
          </a:p>
        </p:txBody>
      </p:sp>
      <p:graphicFrame>
        <p:nvGraphicFramePr>
          <p:cNvPr id="4" name="Table 4">
            <a:extLst>
              <a:ext uri="{FF2B5EF4-FFF2-40B4-BE49-F238E27FC236}">
                <a16:creationId xmlns:a16="http://schemas.microsoft.com/office/drawing/2014/main" id="{FF8E60B9-330E-49B5-9AE9-AB68DA3A0836}"/>
              </a:ext>
            </a:extLst>
          </p:cNvPr>
          <p:cNvGraphicFramePr>
            <a:graphicFrameLocks noGrp="1"/>
          </p:cNvGraphicFramePr>
          <p:nvPr>
            <p:extLst>
              <p:ext uri="{D42A27DB-BD31-4B8C-83A1-F6EECF244321}">
                <p14:modId xmlns:p14="http://schemas.microsoft.com/office/powerpoint/2010/main" val="1582594341"/>
              </p:ext>
            </p:extLst>
          </p:nvPr>
        </p:nvGraphicFramePr>
        <p:xfrm>
          <a:off x="432001" y="1989711"/>
          <a:ext cx="11094472" cy="3754120"/>
        </p:xfrm>
        <a:graphic>
          <a:graphicData uri="http://schemas.openxmlformats.org/drawingml/2006/table">
            <a:tbl>
              <a:tblPr firstRow="1" bandRow="1">
                <a:tableStyleId>{5C22544A-7EE6-4342-B048-85BDC9FD1C3A}</a:tableStyleId>
              </a:tblPr>
              <a:tblGrid>
                <a:gridCol w="4149426">
                  <a:extLst>
                    <a:ext uri="{9D8B030D-6E8A-4147-A177-3AD203B41FA5}">
                      <a16:colId xmlns:a16="http://schemas.microsoft.com/office/drawing/2014/main" val="3248876386"/>
                    </a:ext>
                  </a:extLst>
                </a:gridCol>
                <a:gridCol w="6945046">
                  <a:extLst>
                    <a:ext uri="{9D8B030D-6E8A-4147-A177-3AD203B41FA5}">
                      <a16:colId xmlns:a16="http://schemas.microsoft.com/office/drawing/2014/main" val="2541610540"/>
                    </a:ext>
                  </a:extLst>
                </a:gridCol>
              </a:tblGrid>
              <a:tr h="370840">
                <a:tc>
                  <a:txBody>
                    <a:bodyPr/>
                    <a:lstStyle/>
                    <a:p>
                      <a:r>
                        <a:rPr lang="en-AU" dirty="0"/>
                        <a:t>Scenario Category</a:t>
                      </a:r>
                    </a:p>
                  </a:txBody>
                  <a:tcPr/>
                </a:tc>
                <a:tc>
                  <a:txBody>
                    <a:bodyPr/>
                    <a:lstStyle/>
                    <a:p>
                      <a:r>
                        <a:rPr lang="en-AU" dirty="0"/>
                        <a:t>Scenario Examples</a:t>
                      </a:r>
                    </a:p>
                  </a:txBody>
                  <a:tcPr/>
                </a:tc>
                <a:extLst>
                  <a:ext uri="{0D108BD9-81ED-4DB2-BD59-A6C34878D82A}">
                    <a16:rowId xmlns:a16="http://schemas.microsoft.com/office/drawing/2014/main" val="1827632159"/>
                  </a:ext>
                </a:extLst>
              </a:tr>
              <a:tr h="370840">
                <a:tc>
                  <a:txBody>
                    <a:bodyPr/>
                    <a:lstStyle/>
                    <a:p>
                      <a:r>
                        <a:rPr lang="en-AU" sz="1800" dirty="0"/>
                        <a:t>Decision-Making:</a:t>
                      </a:r>
                    </a:p>
                    <a:p>
                      <a:r>
                        <a:rPr lang="en-AU" sz="1800" dirty="0"/>
                        <a:t>Make smarter decisions faster</a:t>
                      </a:r>
                    </a:p>
                  </a:txBody>
                  <a:tcPr/>
                </a:tc>
                <a:tc>
                  <a:txBody>
                    <a:bodyPr/>
                    <a:lstStyle/>
                    <a:p>
                      <a:r>
                        <a:rPr lang="en-AU" sz="1800" dirty="0"/>
                        <a:t>Identify potential problems early on.</a:t>
                      </a:r>
                    </a:p>
                    <a:p>
                      <a:r>
                        <a:rPr lang="en-AU" sz="1800" dirty="0"/>
                        <a:t>Detect potentially offensive or unwanted content.</a:t>
                      </a:r>
                    </a:p>
                  </a:txBody>
                  <a:tcPr/>
                </a:tc>
                <a:extLst>
                  <a:ext uri="{0D108BD9-81ED-4DB2-BD59-A6C34878D82A}">
                    <a16:rowId xmlns:a16="http://schemas.microsoft.com/office/drawing/2014/main" val="3216122701"/>
                  </a:ext>
                </a:extLst>
              </a:tr>
              <a:tr h="370840">
                <a:tc>
                  <a:txBody>
                    <a:bodyPr/>
                    <a:lstStyle/>
                    <a:p>
                      <a:r>
                        <a:rPr lang="en-AU" sz="1800" dirty="0"/>
                        <a:t>Language:</a:t>
                      </a:r>
                    </a:p>
                    <a:p>
                      <a:r>
                        <a:rPr lang="en-AU" sz="1800" kern="1200" dirty="0">
                          <a:solidFill>
                            <a:schemeClr val="dk1"/>
                          </a:solidFill>
                          <a:latin typeface="+mn-lt"/>
                          <a:ea typeface="+mn-ea"/>
                          <a:cs typeface="+mn-cs"/>
                        </a:rPr>
                        <a:t>Extract meaning from unstructured text</a:t>
                      </a:r>
                    </a:p>
                  </a:txBody>
                  <a:tcPr/>
                </a:tc>
                <a:tc>
                  <a:txBody>
                    <a:bodyPr/>
                    <a:lstStyle/>
                    <a:p>
                      <a:r>
                        <a:rPr lang="en-AU" sz="1800" b="0" i="0" kern="1200" dirty="0">
                          <a:solidFill>
                            <a:schemeClr val="dk1"/>
                          </a:solidFill>
                          <a:effectLst/>
                          <a:latin typeface="+mn-lt"/>
                          <a:ea typeface="+mn-ea"/>
                          <a:cs typeface="+mn-cs"/>
                        </a:rPr>
                        <a:t>Help readers of all abilities comprehend text using audio and visual cues.</a:t>
                      </a:r>
                    </a:p>
                    <a:p>
                      <a:r>
                        <a:rPr lang="en-AU" sz="1800" b="0" i="0" kern="1200" dirty="0">
                          <a:solidFill>
                            <a:schemeClr val="dk1"/>
                          </a:solidFill>
                          <a:effectLst/>
                          <a:latin typeface="+mn-lt"/>
                          <a:ea typeface="+mn-ea"/>
                          <a:cs typeface="+mn-cs"/>
                        </a:rPr>
                        <a:t>Build natural language understanding into apps, bots and IoT devices.</a:t>
                      </a:r>
                    </a:p>
                    <a:p>
                      <a:r>
                        <a:rPr lang="en-AU" sz="1800" b="0" i="0" kern="1200" dirty="0">
                          <a:solidFill>
                            <a:schemeClr val="dk1"/>
                          </a:solidFill>
                          <a:effectLst/>
                          <a:latin typeface="+mn-lt"/>
                          <a:ea typeface="+mn-ea"/>
                          <a:cs typeface="+mn-cs"/>
                        </a:rPr>
                        <a:t>Detect sentiment, key phrases and named entities.</a:t>
                      </a:r>
                      <a:endParaRPr lang="en-AU" sz="1800" dirty="0"/>
                    </a:p>
                  </a:txBody>
                  <a:tcPr/>
                </a:tc>
                <a:extLst>
                  <a:ext uri="{0D108BD9-81ED-4DB2-BD59-A6C34878D82A}">
                    <a16:rowId xmlns:a16="http://schemas.microsoft.com/office/drawing/2014/main" val="2592816031"/>
                  </a:ext>
                </a:extLst>
              </a:tr>
              <a:tr h="422871">
                <a:tc>
                  <a:txBody>
                    <a:bodyPr/>
                    <a:lstStyle/>
                    <a:p>
                      <a:r>
                        <a:rPr lang="en-AU" sz="1800" dirty="0"/>
                        <a:t>Speech:</a:t>
                      </a:r>
                    </a:p>
                    <a:p>
                      <a:r>
                        <a:rPr lang="en-AU" sz="1800" kern="1200" dirty="0">
                          <a:solidFill>
                            <a:schemeClr val="dk1"/>
                          </a:solidFill>
                          <a:latin typeface="+mn-lt"/>
                          <a:ea typeface="+mn-ea"/>
                          <a:cs typeface="+mn-cs"/>
                        </a:rPr>
                        <a:t>Integrate automated speech processing</a:t>
                      </a:r>
                    </a:p>
                  </a:txBody>
                  <a:tcPr/>
                </a:tc>
                <a:tc>
                  <a:txBody>
                    <a:bodyPr/>
                    <a:lstStyle/>
                    <a:p>
                      <a:r>
                        <a:rPr lang="en-AU" sz="1800" b="0" i="0" kern="1200" dirty="0">
                          <a:solidFill>
                            <a:schemeClr val="dk1"/>
                          </a:solidFill>
                          <a:effectLst/>
                          <a:latin typeface="+mn-lt"/>
                          <a:ea typeface="+mn-ea"/>
                          <a:cs typeface="+mn-cs"/>
                        </a:rPr>
                        <a:t>Transcribe audible speech into readable, searchable text.</a:t>
                      </a:r>
                    </a:p>
                    <a:p>
                      <a:r>
                        <a:rPr lang="en-AU" sz="1800" b="0" i="0" kern="1200" dirty="0">
                          <a:solidFill>
                            <a:schemeClr val="dk1"/>
                          </a:solidFill>
                          <a:effectLst/>
                          <a:latin typeface="+mn-lt"/>
                          <a:ea typeface="+mn-ea"/>
                          <a:cs typeface="+mn-cs"/>
                        </a:rPr>
                        <a:t>Integrate real-time speech translation into your apps.</a:t>
                      </a:r>
                    </a:p>
                    <a:p>
                      <a:r>
                        <a:rPr lang="en-AU" sz="1800" b="0" i="0" kern="1200" dirty="0">
                          <a:solidFill>
                            <a:schemeClr val="dk1"/>
                          </a:solidFill>
                          <a:effectLst/>
                          <a:latin typeface="+mn-lt"/>
                          <a:ea typeface="+mn-ea"/>
                          <a:cs typeface="+mn-cs"/>
                        </a:rPr>
                        <a:t>Identify and verify the people speaking based on audio.</a:t>
                      </a:r>
                      <a:endParaRPr lang="en-AU" sz="1800" dirty="0"/>
                    </a:p>
                  </a:txBody>
                  <a:tcPr/>
                </a:tc>
                <a:extLst>
                  <a:ext uri="{0D108BD9-81ED-4DB2-BD59-A6C34878D82A}">
                    <a16:rowId xmlns:a16="http://schemas.microsoft.com/office/drawing/2014/main" val="690371515"/>
                  </a:ext>
                </a:extLst>
              </a:tr>
              <a:tr h="370840">
                <a:tc>
                  <a:txBody>
                    <a:bodyPr/>
                    <a:lstStyle/>
                    <a:p>
                      <a:r>
                        <a:rPr lang="en-AU" sz="1800" dirty="0"/>
                        <a:t>Vision:</a:t>
                      </a:r>
                    </a:p>
                    <a:p>
                      <a:r>
                        <a:rPr lang="en-AU" sz="1800" kern="1200" dirty="0">
                          <a:solidFill>
                            <a:schemeClr val="dk1"/>
                          </a:solidFill>
                          <a:latin typeface="+mn-lt"/>
                          <a:ea typeface="+mn-ea"/>
                          <a:cs typeface="+mn-cs"/>
                        </a:rPr>
                        <a:t>Identify and analyse content within images, videos and digital ink</a:t>
                      </a:r>
                    </a:p>
                  </a:txBody>
                  <a:tcPr/>
                </a:tc>
                <a:tc>
                  <a:txBody>
                    <a:bodyPr/>
                    <a:lstStyle/>
                    <a:p>
                      <a:r>
                        <a:rPr lang="en-AU" sz="1800" b="0" i="0" kern="1200" dirty="0">
                          <a:solidFill>
                            <a:schemeClr val="dk1"/>
                          </a:solidFill>
                          <a:effectLst/>
                          <a:latin typeface="+mn-lt"/>
                          <a:ea typeface="+mn-ea"/>
                          <a:cs typeface="+mn-cs"/>
                        </a:rPr>
                        <a:t>Analyse content in images.</a:t>
                      </a:r>
                    </a:p>
                    <a:p>
                      <a:r>
                        <a:rPr lang="en-AU" sz="1800" b="0" i="0" kern="1200" dirty="0">
                          <a:solidFill>
                            <a:schemeClr val="dk1"/>
                          </a:solidFill>
                          <a:effectLst/>
                          <a:latin typeface="+mn-lt"/>
                          <a:ea typeface="+mn-ea"/>
                          <a:cs typeface="+mn-cs"/>
                        </a:rPr>
                        <a:t>Detect and identify people and emotions in images.</a:t>
                      </a:r>
                    </a:p>
                    <a:p>
                      <a:r>
                        <a:rPr lang="en-AU" sz="1800" b="0" i="0" kern="1200" dirty="0">
                          <a:solidFill>
                            <a:schemeClr val="dk1"/>
                          </a:solidFill>
                          <a:effectLst/>
                          <a:latin typeface="+mn-lt"/>
                          <a:ea typeface="+mn-ea"/>
                          <a:cs typeface="+mn-cs"/>
                        </a:rPr>
                        <a:t>Analyse the visual and audio channels of a video, and index its content.</a:t>
                      </a:r>
                      <a:endParaRPr lang="en-AU" sz="1800" dirty="0"/>
                    </a:p>
                  </a:txBody>
                  <a:tcPr/>
                </a:tc>
                <a:extLst>
                  <a:ext uri="{0D108BD9-81ED-4DB2-BD59-A6C34878D82A}">
                    <a16:rowId xmlns:a16="http://schemas.microsoft.com/office/drawing/2014/main" val="1692305381"/>
                  </a:ext>
                </a:extLst>
              </a:tr>
            </a:tbl>
          </a:graphicData>
        </a:graphic>
      </p:graphicFrame>
      <p:sp>
        <p:nvSpPr>
          <p:cNvPr id="10" name="Rectangle 9">
            <a:extLst>
              <a:ext uri="{FF2B5EF4-FFF2-40B4-BE49-F238E27FC236}">
                <a16:creationId xmlns:a16="http://schemas.microsoft.com/office/drawing/2014/main" id="{9BD9CBE3-EB4D-4A17-928A-25D7D31C3CCB}"/>
              </a:ext>
            </a:extLst>
          </p:cNvPr>
          <p:cNvSpPr/>
          <p:nvPr/>
        </p:nvSpPr>
        <p:spPr>
          <a:xfrm>
            <a:off x="406893" y="6318278"/>
            <a:ext cx="1098378" cy="215444"/>
          </a:xfrm>
          <a:prstGeom prst="rect">
            <a:avLst/>
          </a:prstGeom>
        </p:spPr>
        <p:txBody>
          <a:bodyPr wrap="none">
            <a:spAutoFit/>
          </a:bodyPr>
          <a:lstStyle/>
          <a:p>
            <a:r>
              <a:rPr lang="en-AU" sz="800" dirty="0">
                <a:latin typeface="ArialMT"/>
              </a:rPr>
              <a:t>SOURCE: Microsoft</a:t>
            </a:r>
            <a:endParaRPr lang="en-AU" dirty="0"/>
          </a:p>
        </p:txBody>
      </p:sp>
    </p:spTree>
    <p:extLst>
      <p:ext uri="{BB962C8B-B14F-4D97-AF65-F5344CB8AC3E}">
        <p14:creationId xmlns:p14="http://schemas.microsoft.com/office/powerpoint/2010/main" val="70974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Closer Look at AI in Public Transport</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1060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AI is clearly gaining traction in the public transport sector. Current AI applications in public transport have NOT been designed to replace staff. Use of AI is expected to improve financial efficiency</a:t>
            </a:r>
          </a:p>
          <a:p>
            <a:r>
              <a:rPr lang="en-AU" sz="1800" dirty="0"/>
              <a:t>and uptake of public transport.</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22</a:t>
            </a:fld>
            <a:endParaRPr lang="en-AU" dirty="0"/>
          </a:p>
        </p:txBody>
      </p:sp>
      <p:sp>
        <p:nvSpPr>
          <p:cNvPr id="10" name="Rectangle 9">
            <a:hlinkClick r:id="rId2"/>
            <a:extLst>
              <a:ext uri="{FF2B5EF4-FFF2-40B4-BE49-F238E27FC236}">
                <a16:creationId xmlns:a16="http://schemas.microsoft.com/office/drawing/2014/main" id="{9BD9CBE3-EB4D-4A17-928A-25D7D31C3CCB}"/>
              </a:ext>
            </a:extLst>
          </p:cNvPr>
          <p:cNvSpPr/>
          <p:nvPr/>
        </p:nvSpPr>
        <p:spPr>
          <a:xfrm>
            <a:off x="406893" y="6318278"/>
            <a:ext cx="5724644" cy="215444"/>
          </a:xfrm>
          <a:prstGeom prst="rect">
            <a:avLst/>
          </a:prstGeom>
        </p:spPr>
        <p:txBody>
          <a:bodyPr wrap="none">
            <a:spAutoFit/>
          </a:bodyPr>
          <a:lstStyle/>
          <a:p>
            <a:r>
              <a:rPr lang="en-AU" sz="800" dirty="0">
                <a:latin typeface="ArialMT"/>
              </a:rPr>
              <a:t>SOURCE: UITP Centre for Transport Excellence – Artificial Intelligence in Mass Public Transport Report 	</a:t>
            </a:r>
            <a:endParaRPr lang="en-AU" dirty="0"/>
          </a:p>
        </p:txBody>
      </p:sp>
      <p:pic>
        <p:nvPicPr>
          <p:cNvPr id="2" name="Picture 1">
            <a:extLst>
              <a:ext uri="{FF2B5EF4-FFF2-40B4-BE49-F238E27FC236}">
                <a16:creationId xmlns:a16="http://schemas.microsoft.com/office/drawing/2014/main" id="{675DBFFD-611B-4E08-9856-D54203F704AE}"/>
              </a:ext>
            </a:extLst>
          </p:cNvPr>
          <p:cNvPicPr>
            <a:picLocks noChangeAspect="1"/>
          </p:cNvPicPr>
          <p:nvPr/>
        </p:nvPicPr>
        <p:blipFill>
          <a:blip r:embed="rId3"/>
          <a:stretch>
            <a:fillRect/>
          </a:stretch>
        </p:blipFill>
        <p:spPr>
          <a:xfrm>
            <a:off x="670116" y="1980918"/>
            <a:ext cx="5083028" cy="1733383"/>
          </a:xfrm>
          <a:prstGeom prst="rect">
            <a:avLst/>
          </a:prstGeom>
        </p:spPr>
      </p:pic>
      <p:pic>
        <p:nvPicPr>
          <p:cNvPr id="3" name="Picture 2">
            <a:extLst>
              <a:ext uri="{FF2B5EF4-FFF2-40B4-BE49-F238E27FC236}">
                <a16:creationId xmlns:a16="http://schemas.microsoft.com/office/drawing/2014/main" id="{3A1C9CB4-F118-4261-85D5-8E3F47E9340D}"/>
              </a:ext>
            </a:extLst>
          </p:cNvPr>
          <p:cNvPicPr>
            <a:picLocks noChangeAspect="1"/>
          </p:cNvPicPr>
          <p:nvPr/>
        </p:nvPicPr>
        <p:blipFill>
          <a:blip r:embed="rId4"/>
          <a:stretch>
            <a:fillRect/>
          </a:stretch>
        </p:blipFill>
        <p:spPr>
          <a:xfrm>
            <a:off x="670116" y="4162628"/>
            <a:ext cx="5473504" cy="2041224"/>
          </a:xfrm>
          <a:prstGeom prst="rect">
            <a:avLst/>
          </a:prstGeom>
        </p:spPr>
      </p:pic>
      <p:pic>
        <p:nvPicPr>
          <p:cNvPr id="5" name="Picture 4">
            <a:extLst>
              <a:ext uri="{FF2B5EF4-FFF2-40B4-BE49-F238E27FC236}">
                <a16:creationId xmlns:a16="http://schemas.microsoft.com/office/drawing/2014/main" id="{2E9235D1-5B18-469F-A013-20A833D16A72}"/>
              </a:ext>
            </a:extLst>
          </p:cNvPr>
          <p:cNvPicPr>
            <a:picLocks noChangeAspect="1"/>
          </p:cNvPicPr>
          <p:nvPr/>
        </p:nvPicPr>
        <p:blipFill>
          <a:blip r:embed="rId5"/>
          <a:stretch>
            <a:fillRect/>
          </a:stretch>
        </p:blipFill>
        <p:spPr>
          <a:xfrm>
            <a:off x="6331564" y="1980918"/>
            <a:ext cx="5136674" cy="1483929"/>
          </a:xfrm>
          <a:prstGeom prst="rect">
            <a:avLst/>
          </a:prstGeom>
        </p:spPr>
      </p:pic>
      <p:pic>
        <p:nvPicPr>
          <p:cNvPr id="6" name="Picture 5">
            <a:extLst>
              <a:ext uri="{FF2B5EF4-FFF2-40B4-BE49-F238E27FC236}">
                <a16:creationId xmlns:a16="http://schemas.microsoft.com/office/drawing/2014/main" id="{3B8303F5-FF15-4102-93C8-8491C73DB197}"/>
              </a:ext>
            </a:extLst>
          </p:cNvPr>
          <p:cNvPicPr>
            <a:picLocks noChangeAspect="1"/>
          </p:cNvPicPr>
          <p:nvPr/>
        </p:nvPicPr>
        <p:blipFill>
          <a:blip r:embed="rId6"/>
          <a:stretch>
            <a:fillRect/>
          </a:stretch>
        </p:blipFill>
        <p:spPr>
          <a:xfrm>
            <a:off x="6445348" y="4162628"/>
            <a:ext cx="4914662" cy="1483928"/>
          </a:xfrm>
          <a:prstGeom prst="rect">
            <a:avLst/>
          </a:prstGeom>
        </p:spPr>
      </p:pic>
    </p:spTree>
    <p:extLst>
      <p:ext uri="{BB962C8B-B14F-4D97-AF65-F5344CB8AC3E}">
        <p14:creationId xmlns:p14="http://schemas.microsoft.com/office/powerpoint/2010/main" val="181420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Link to Internet of Things and Blockchain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634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Combining AI with the internet of things or blockchain can give rise to further opportunities...</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23</a:t>
            </a:fld>
            <a:endParaRPr lang="en-AU" dirty="0"/>
          </a:p>
        </p:txBody>
      </p:sp>
      <p:pic>
        <p:nvPicPr>
          <p:cNvPr id="4" name="Picture 3">
            <a:extLst>
              <a:ext uri="{FF2B5EF4-FFF2-40B4-BE49-F238E27FC236}">
                <a16:creationId xmlns:a16="http://schemas.microsoft.com/office/drawing/2014/main" id="{7C93CA29-E108-4476-A2FB-6C53345291B6}"/>
              </a:ext>
            </a:extLst>
          </p:cNvPr>
          <p:cNvPicPr>
            <a:picLocks noChangeAspect="1"/>
          </p:cNvPicPr>
          <p:nvPr/>
        </p:nvPicPr>
        <p:blipFill>
          <a:blip r:embed="rId2"/>
          <a:stretch>
            <a:fillRect/>
          </a:stretch>
        </p:blipFill>
        <p:spPr>
          <a:xfrm>
            <a:off x="432000" y="1930862"/>
            <a:ext cx="10787406" cy="3593694"/>
          </a:xfrm>
          <a:prstGeom prst="rect">
            <a:avLst/>
          </a:prstGeom>
        </p:spPr>
      </p:pic>
      <p:sp>
        <p:nvSpPr>
          <p:cNvPr id="12" name="Rectangle 11">
            <a:hlinkClick r:id="rId3"/>
            <a:extLst>
              <a:ext uri="{FF2B5EF4-FFF2-40B4-BE49-F238E27FC236}">
                <a16:creationId xmlns:a16="http://schemas.microsoft.com/office/drawing/2014/main" id="{41F7137A-BD30-4775-AC03-8D2A89109ECD}"/>
              </a:ext>
            </a:extLst>
          </p:cNvPr>
          <p:cNvSpPr/>
          <p:nvPr/>
        </p:nvSpPr>
        <p:spPr>
          <a:xfrm>
            <a:off x="406893" y="6318278"/>
            <a:ext cx="1107996" cy="215444"/>
          </a:xfrm>
          <a:prstGeom prst="rect">
            <a:avLst/>
          </a:prstGeom>
        </p:spPr>
        <p:txBody>
          <a:bodyPr wrap="none">
            <a:spAutoFit/>
          </a:bodyPr>
          <a:lstStyle/>
          <a:p>
            <a:r>
              <a:rPr lang="en-AU" sz="800" dirty="0">
                <a:latin typeface="ArialMT"/>
              </a:rPr>
              <a:t>SOURCE: UITP 	</a:t>
            </a:r>
            <a:endParaRPr lang="en-AU" dirty="0"/>
          </a:p>
        </p:txBody>
      </p:sp>
    </p:spTree>
    <p:extLst>
      <p:ext uri="{BB962C8B-B14F-4D97-AF65-F5344CB8AC3E}">
        <p14:creationId xmlns:p14="http://schemas.microsoft.com/office/powerpoint/2010/main" val="212477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Realistic View</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As with any new technology, there are multiple views and opinions on the topic of what AI can and cannot do, and what does it mean for the humanity. Some views are too optimistic, some are too optimistic. Most likely, the truth is somewhere in the middle.</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24</a:t>
            </a:fld>
            <a:endParaRPr lang="en-AU" dirty="0"/>
          </a:p>
        </p:txBody>
      </p:sp>
      <p:sp>
        <p:nvSpPr>
          <p:cNvPr id="7" name="Google Shape;135;p26">
            <a:extLst>
              <a:ext uri="{FF2B5EF4-FFF2-40B4-BE49-F238E27FC236}">
                <a16:creationId xmlns:a16="http://schemas.microsoft.com/office/drawing/2014/main" id="{495EB445-5FE8-460C-A4C6-B42E9641BD23}"/>
              </a:ext>
            </a:extLst>
          </p:cNvPr>
          <p:cNvSpPr txBox="1"/>
          <p:nvPr/>
        </p:nvSpPr>
        <p:spPr>
          <a:xfrm>
            <a:off x="956082" y="2275582"/>
            <a:ext cx="10570391" cy="3671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Too optimistic view on AI capabilities</a:t>
            </a:r>
          </a:p>
          <a:p>
            <a:pPr marL="742950" lvl="1" indent="-285750">
              <a:buFont typeface="Arial" panose="020B0604020202020204" pitchFamily="34" charset="0"/>
              <a:buChar char="•"/>
            </a:pPr>
            <a:r>
              <a:rPr lang="en-AU" sz="1800" dirty="0"/>
              <a:t>Super-intelligent AI killer robots coming, they will replace people in all aspects of human activities.</a:t>
            </a:r>
          </a:p>
          <a:p>
            <a:endParaRPr lang="en-AU" sz="1800" b="1" dirty="0"/>
          </a:p>
          <a:p>
            <a:endParaRPr lang="en-AU" sz="1800" b="1" dirty="0"/>
          </a:p>
          <a:p>
            <a:pPr marL="285750" indent="-285750">
              <a:buFont typeface="Arial" panose="020B0604020202020204" pitchFamily="34" charset="0"/>
              <a:buChar char="•"/>
            </a:pPr>
            <a:r>
              <a:rPr lang="en-AU" sz="1800" b="1" dirty="0">
                <a:solidFill>
                  <a:schemeClr val="accent1"/>
                </a:solidFill>
              </a:rPr>
              <a:t>Too pessimistic view on AI capabilities</a:t>
            </a:r>
          </a:p>
          <a:p>
            <a:pPr marL="742950" lvl="1" indent="-285750">
              <a:buFont typeface="Arial" panose="020B0604020202020204" pitchFamily="34" charset="0"/>
              <a:buChar char="•"/>
            </a:pPr>
            <a:r>
              <a:rPr lang="en-AU" sz="1800" dirty="0"/>
              <a:t>AI is just a fancy new name for same old automation technology, the current AI hype will fade away soon. </a:t>
            </a:r>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b="1" dirty="0">
                <a:solidFill>
                  <a:schemeClr val="accent2"/>
                </a:solidFill>
              </a:rPr>
              <a:t>Realistic view on AI capabilities</a:t>
            </a:r>
          </a:p>
          <a:p>
            <a:pPr marL="742950" lvl="1" indent="-285750">
              <a:buFont typeface="Arial" panose="020B0604020202020204" pitchFamily="34" charset="0"/>
              <a:buChar char="•"/>
            </a:pPr>
            <a:r>
              <a:rPr lang="en-AU" sz="1800" dirty="0"/>
              <a:t>AI cannot do everything, but it radically improves efficiency and lowers cost of predictions, and it will disrupt and transform industries.</a:t>
            </a:r>
          </a:p>
          <a:p>
            <a:pPr lvl="1"/>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lvl="1"/>
            <a:endParaRPr lang="en-AU" sz="1800" dirty="0"/>
          </a:p>
          <a:p>
            <a:endParaRPr lang="en-AU" sz="1800" dirty="0"/>
          </a:p>
        </p:txBody>
      </p:sp>
    </p:spTree>
    <p:extLst>
      <p:ext uri="{BB962C8B-B14F-4D97-AF65-F5344CB8AC3E}">
        <p14:creationId xmlns:p14="http://schemas.microsoft.com/office/powerpoint/2010/main" val="174790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Hard limitations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are some hard factors that limit effective use of AI. These factors are mostly related to the way the current AI algorithms work and what kind of inputs they need.</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25</a:t>
            </a:fld>
            <a:endParaRPr lang="en-AU" dirty="0"/>
          </a:p>
        </p:txBody>
      </p:sp>
      <p:sp>
        <p:nvSpPr>
          <p:cNvPr id="7" name="Google Shape;135;p26">
            <a:extLst>
              <a:ext uri="{FF2B5EF4-FFF2-40B4-BE49-F238E27FC236}">
                <a16:creationId xmlns:a16="http://schemas.microsoft.com/office/drawing/2014/main" id="{495EB445-5FE8-460C-A4C6-B42E9641BD23}"/>
              </a:ext>
            </a:extLst>
          </p:cNvPr>
          <p:cNvSpPr txBox="1"/>
          <p:nvPr/>
        </p:nvSpPr>
        <p:spPr>
          <a:xfrm>
            <a:off x="956082" y="2275582"/>
            <a:ext cx="10570391" cy="3671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AI requires large amounts of data for learning ( 10,000+ data samples)</a:t>
            </a:r>
          </a:p>
          <a:p>
            <a:pPr marL="742950" lvl="1" indent="-285750">
              <a:buFont typeface="Arial" panose="020B0604020202020204" pitchFamily="34" charset="0"/>
              <a:buChar char="•"/>
            </a:pPr>
            <a:r>
              <a:rPr lang="en-AU" sz="1800" dirty="0"/>
              <a:t>AI cannot be used to solve non-repeatable less frequent problems that do not have enough examples of solving the problem.</a:t>
            </a:r>
          </a:p>
          <a:p>
            <a:pPr marL="742950" lvl="1"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b="1" dirty="0">
                <a:solidFill>
                  <a:schemeClr val="accent1"/>
                </a:solidFill>
              </a:rPr>
              <a:t>AI requires clear definition of the “right answer” (simple evaluation criteria)</a:t>
            </a:r>
          </a:p>
          <a:p>
            <a:pPr marL="742950" lvl="1" indent="-285750">
              <a:buFont typeface="Arial" panose="020B0604020202020204" pitchFamily="34" charset="0"/>
              <a:buChar char="•"/>
            </a:pPr>
            <a:r>
              <a:rPr lang="en-AU" sz="1800" dirty="0"/>
              <a:t>AI cannot be used to solve fussy non-well defined problems where correctness of task outputs is not obvious , or multiple “right answers” exist.</a:t>
            </a:r>
          </a:p>
          <a:p>
            <a:pPr marL="285750" indent="-285750">
              <a:buFont typeface="Arial" panose="020B0604020202020204" pitchFamily="34" charset="0"/>
              <a:buChar char="•"/>
            </a:pPr>
            <a:endParaRPr lang="en-AU" sz="1800" b="1" dirty="0">
              <a:solidFill>
                <a:schemeClr val="accent1"/>
              </a:solidFill>
            </a:endParaRPr>
          </a:p>
          <a:p>
            <a:pPr marL="285750" indent="-285750">
              <a:buFont typeface="Arial" panose="020B0604020202020204" pitchFamily="34" charset="0"/>
              <a:buChar char="•"/>
            </a:pPr>
            <a:r>
              <a:rPr lang="en-AU" sz="1800" b="1" dirty="0">
                <a:solidFill>
                  <a:schemeClr val="accent1"/>
                </a:solidFill>
              </a:rPr>
              <a:t>AI requires a lot of time and computing power to learn from data (days and weeks)</a:t>
            </a:r>
          </a:p>
          <a:p>
            <a:pPr marL="742950" lvl="1" indent="-285750">
              <a:buFont typeface="Arial" panose="020B0604020202020204" pitchFamily="34" charset="0"/>
              <a:buChar char="•"/>
            </a:pPr>
            <a:r>
              <a:rPr lang="en-AU" sz="1800" dirty="0"/>
              <a:t>AI cannot be used in situations where the definition of the “right answer” changes quickly over time, and therefore AI training has to be repeated frequently.</a:t>
            </a:r>
            <a:endParaRPr lang="en-AU" sz="1800" b="1" dirty="0">
              <a:solidFill>
                <a:schemeClr val="accent1"/>
              </a:solidFill>
            </a:endParaRPr>
          </a:p>
          <a:p>
            <a:endParaRPr lang="en-AU" sz="1800" b="1" dirty="0"/>
          </a:p>
          <a:p>
            <a:endParaRPr lang="en-AU" sz="1800" b="1" dirty="0"/>
          </a:p>
          <a:p>
            <a:pPr lvl="1"/>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lvl="1"/>
            <a:endParaRPr lang="en-AU" sz="1800" dirty="0"/>
          </a:p>
          <a:p>
            <a:endParaRPr lang="en-AU" sz="1800" dirty="0"/>
          </a:p>
        </p:txBody>
      </p:sp>
    </p:spTree>
    <p:extLst>
      <p:ext uri="{BB962C8B-B14F-4D97-AF65-F5344CB8AC3E}">
        <p14:creationId xmlns:p14="http://schemas.microsoft.com/office/powerpoint/2010/main" val="25917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Soft Limitations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0"/>
            <a:ext cx="1032780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is an important role for humans to play to maximise the benefit of AI solutions. This significant contribution of people into AI success can be a source of soft constraints limiting AI effectiveness.</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26</a:t>
            </a:fld>
            <a:endParaRPr lang="en-AU" dirty="0"/>
          </a:p>
        </p:txBody>
      </p:sp>
      <p:sp>
        <p:nvSpPr>
          <p:cNvPr id="7" name="Google Shape;135;p26">
            <a:extLst>
              <a:ext uri="{FF2B5EF4-FFF2-40B4-BE49-F238E27FC236}">
                <a16:creationId xmlns:a16="http://schemas.microsoft.com/office/drawing/2014/main" id="{495EB445-5FE8-460C-A4C6-B42E9641BD23}"/>
              </a:ext>
            </a:extLst>
          </p:cNvPr>
          <p:cNvSpPr txBox="1"/>
          <p:nvPr/>
        </p:nvSpPr>
        <p:spPr>
          <a:xfrm>
            <a:off x="956082" y="2275582"/>
            <a:ext cx="10570391" cy="3671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Artificial is not Human</a:t>
            </a:r>
          </a:p>
          <a:p>
            <a:pPr marL="742950" lvl="1" indent="-285750">
              <a:buFont typeface="Arial" panose="020B0604020202020204" pitchFamily="34" charset="0"/>
              <a:buChar char="•"/>
            </a:pPr>
            <a:r>
              <a:rPr lang="en-AU" sz="1800" dirty="0"/>
              <a:t>AI systems need human interactions</a:t>
            </a:r>
            <a:r>
              <a:rPr lang="en-AU" dirty="0"/>
              <a:t>.</a:t>
            </a:r>
          </a:p>
          <a:p>
            <a:pPr marL="742950" lvl="1" indent="-285750">
              <a:buFont typeface="Arial" panose="020B0604020202020204" pitchFamily="34" charset="0"/>
              <a:buChar char="•"/>
            </a:pPr>
            <a:r>
              <a:rPr lang="en-AU" sz="1800" dirty="0"/>
              <a:t>AI is task-specific; humans should manage the bigger picture.</a:t>
            </a:r>
          </a:p>
          <a:p>
            <a:pPr marL="742950" lvl="1" indent="-285750">
              <a:buFont typeface="Arial" panose="020B0604020202020204" pitchFamily="34" charset="0"/>
              <a:buChar char="•"/>
            </a:pPr>
            <a:r>
              <a:rPr lang="en-AU" sz="1800" dirty="0"/>
              <a:t>AI is only a tool and enabler to unlock creative ideas.</a:t>
            </a:r>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b="1" dirty="0">
                <a:solidFill>
                  <a:schemeClr val="accent1"/>
                </a:solidFill>
              </a:rPr>
              <a:t>External Constraints</a:t>
            </a:r>
          </a:p>
          <a:p>
            <a:pPr marL="742950" lvl="1" indent="-285750">
              <a:buFont typeface="Arial" panose="020B0604020202020204" pitchFamily="34" charset="0"/>
              <a:buChar char="•"/>
            </a:pPr>
            <a:r>
              <a:rPr lang="en-AU" sz="1800" dirty="0"/>
              <a:t>AI is human resource intensive: a lot of highly skilled people are required to build and use AI.</a:t>
            </a:r>
          </a:p>
          <a:p>
            <a:pPr marL="742950" lvl="1" indent="-285750">
              <a:buFont typeface="Arial" panose="020B0604020202020204" pitchFamily="34" charset="0"/>
              <a:buChar char="•"/>
            </a:pPr>
            <a:r>
              <a:rPr lang="en-AU" sz="1800" dirty="0"/>
              <a:t>Data-protection regulations on data ownership and usage may slow down the progress of AI.</a:t>
            </a:r>
          </a:p>
          <a:p>
            <a:pPr marL="742950" lvl="1" indent="-285750">
              <a:buFont typeface="Arial" panose="020B0604020202020204" pitchFamily="34" charset="0"/>
              <a:buChar char="•"/>
            </a:pPr>
            <a:r>
              <a:rPr lang="en-AU" sz="1800" dirty="0"/>
              <a:t>Results produced by AI are difficult to interpret and trust.</a:t>
            </a:r>
          </a:p>
          <a:p>
            <a:pPr marL="742950" lvl="1" indent="-285750">
              <a:buFont typeface="Arial" panose="020B0604020202020204" pitchFamily="34" charset="0"/>
              <a:buChar char="•"/>
            </a:pPr>
            <a:r>
              <a:rPr lang="en-AU" sz="1800" dirty="0"/>
              <a:t>Adversarial attacks on AI</a:t>
            </a:r>
          </a:p>
          <a:p>
            <a:pPr marL="742950" lvl="1" indent="-285750">
              <a:buFont typeface="Arial" panose="020B0604020202020204" pitchFamily="34" charset="0"/>
              <a:buChar char="•"/>
            </a:pPr>
            <a:r>
              <a:rPr lang="en-AU" sz="1800" dirty="0"/>
              <a:t>AI cannot fix itself, it needs people to for maintenance and repairs</a:t>
            </a:r>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endParaRPr lang="en-AU" sz="1800" b="1" dirty="0"/>
          </a:p>
          <a:p>
            <a:pPr lvl="1"/>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lvl="1"/>
            <a:endParaRPr lang="en-AU" sz="1800" dirty="0"/>
          </a:p>
          <a:p>
            <a:endParaRPr lang="en-AU" sz="1800" dirty="0"/>
          </a:p>
        </p:txBody>
      </p:sp>
    </p:spTree>
    <p:extLst>
      <p:ext uri="{BB962C8B-B14F-4D97-AF65-F5344CB8AC3E}">
        <p14:creationId xmlns:p14="http://schemas.microsoft.com/office/powerpoint/2010/main" val="179947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3: How does AI Work</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Explain the key difference between ML and other Computer Algorithms.</a:t>
            </a:r>
          </a:p>
          <a:p>
            <a:pPr marL="800100" lvl="1" indent="-342900">
              <a:buFont typeface="+mj-lt"/>
              <a:buAutoNum type="arabicPeriod"/>
            </a:pPr>
            <a:endParaRPr lang="en-AU" sz="1800" dirty="0"/>
          </a:p>
          <a:p>
            <a:pPr marL="800100" lvl="1" indent="-342900">
              <a:buFont typeface="+mj-lt"/>
              <a:buAutoNum type="arabicPeriod"/>
            </a:pPr>
            <a:r>
              <a:rPr lang="en-AU" sz="1800" dirty="0"/>
              <a:t>Provide intuition for the main ML approaches.</a:t>
            </a:r>
          </a:p>
          <a:p>
            <a:pPr marL="800100" lvl="1" indent="-342900">
              <a:buFont typeface="+mj-lt"/>
              <a:buAutoNum type="arabicPeriod"/>
            </a:pPr>
            <a:endParaRPr lang="en-AU" sz="1800" dirty="0"/>
          </a:p>
          <a:p>
            <a:pPr marL="800100" lvl="1" indent="-342900">
              <a:buFont typeface="+mj-lt"/>
              <a:buAutoNum type="arabicPeriod"/>
            </a:pPr>
            <a:r>
              <a:rPr lang="en-AU" sz="1800" dirty="0"/>
              <a:t>Compare main ML approaches.</a:t>
            </a:r>
          </a:p>
          <a:p>
            <a:pPr marL="800100" lvl="1" indent="-342900">
              <a:buFont typeface="+mj-lt"/>
              <a:buAutoNum type="arabicPeriod"/>
            </a:pPr>
            <a:endParaRPr lang="en-AU" sz="1800" dirty="0"/>
          </a:p>
          <a:p>
            <a:pPr marL="800100" lvl="1" indent="-342900">
              <a:buFont typeface="+mj-lt"/>
              <a:buAutoNum type="arabicPeriod"/>
            </a:pPr>
            <a:r>
              <a:rPr lang="en-AU" sz="1800" dirty="0"/>
              <a:t>Describe a typical ML pipeline.</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27</a:t>
            </a:fld>
            <a:endParaRPr lang="en-AU"/>
          </a:p>
        </p:txBody>
      </p:sp>
    </p:spTree>
    <p:extLst>
      <p:ext uri="{BB962C8B-B14F-4D97-AF65-F5344CB8AC3E}">
        <p14:creationId xmlns:p14="http://schemas.microsoft.com/office/powerpoint/2010/main" val="361673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ML vs Traditional Computing</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0"/>
            <a:ext cx="1032780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traditional computing machine takes data and an algorithm as inputs and executes the algorithm to produce results from the input data. ML turns this around: the inputs are data and expected results and the output is an algorithm that can produce the expected results from the data.</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28</a:t>
            </a:fld>
            <a:endParaRPr lang="en-AU" dirty="0"/>
          </a:p>
        </p:txBody>
      </p:sp>
      <p:sp>
        <p:nvSpPr>
          <p:cNvPr id="2" name="Rectangle 1">
            <a:extLst>
              <a:ext uri="{FF2B5EF4-FFF2-40B4-BE49-F238E27FC236}">
                <a16:creationId xmlns:a16="http://schemas.microsoft.com/office/drawing/2014/main" id="{5BCADB07-06EB-4871-A8F1-3D18AE3ED78B}"/>
              </a:ext>
            </a:extLst>
          </p:cNvPr>
          <p:cNvSpPr/>
          <p:nvPr/>
        </p:nvSpPr>
        <p:spPr>
          <a:xfrm>
            <a:off x="2479249" y="2601507"/>
            <a:ext cx="1885361" cy="2017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Traditional Computer</a:t>
            </a:r>
          </a:p>
        </p:txBody>
      </p:sp>
      <p:sp>
        <p:nvSpPr>
          <p:cNvPr id="3" name="Arrow: Right 2">
            <a:extLst>
              <a:ext uri="{FF2B5EF4-FFF2-40B4-BE49-F238E27FC236}">
                <a16:creationId xmlns:a16="http://schemas.microsoft.com/office/drawing/2014/main" id="{BA4C2FBE-398C-4CA0-A0F6-DF75C41B8679}"/>
              </a:ext>
            </a:extLst>
          </p:cNvPr>
          <p:cNvSpPr/>
          <p:nvPr/>
        </p:nvSpPr>
        <p:spPr>
          <a:xfrm>
            <a:off x="1159495" y="2832754"/>
            <a:ext cx="1282046"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a:t>
            </a:r>
          </a:p>
        </p:txBody>
      </p:sp>
      <p:sp>
        <p:nvSpPr>
          <p:cNvPr id="10" name="Arrow: Right 9">
            <a:extLst>
              <a:ext uri="{FF2B5EF4-FFF2-40B4-BE49-F238E27FC236}">
                <a16:creationId xmlns:a16="http://schemas.microsoft.com/office/drawing/2014/main" id="{D0443397-DB6B-48AE-9A68-614283DA5D41}"/>
              </a:ext>
            </a:extLst>
          </p:cNvPr>
          <p:cNvSpPr/>
          <p:nvPr/>
        </p:nvSpPr>
        <p:spPr>
          <a:xfrm>
            <a:off x="1150068" y="3688961"/>
            <a:ext cx="1291473" cy="6865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Algorithm</a:t>
            </a:r>
          </a:p>
        </p:txBody>
      </p:sp>
      <p:sp>
        <p:nvSpPr>
          <p:cNvPr id="11" name="Arrow: Right 10">
            <a:extLst>
              <a:ext uri="{FF2B5EF4-FFF2-40B4-BE49-F238E27FC236}">
                <a16:creationId xmlns:a16="http://schemas.microsoft.com/office/drawing/2014/main" id="{E64EE796-E7E2-474E-AF8A-3A966B675B6E}"/>
              </a:ext>
            </a:extLst>
          </p:cNvPr>
          <p:cNvSpPr/>
          <p:nvPr/>
        </p:nvSpPr>
        <p:spPr>
          <a:xfrm>
            <a:off x="4402318" y="3266913"/>
            <a:ext cx="1231768"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Results</a:t>
            </a:r>
          </a:p>
        </p:txBody>
      </p:sp>
      <p:cxnSp>
        <p:nvCxnSpPr>
          <p:cNvPr id="5" name="Straight Connector 4">
            <a:extLst>
              <a:ext uri="{FF2B5EF4-FFF2-40B4-BE49-F238E27FC236}">
                <a16:creationId xmlns:a16="http://schemas.microsoft.com/office/drawing/2014/main" id="{B70D1BCE-4FFB-4861-8DA3-11DDFBA4DD50}"/>
              </a:ext>
            </a:extLst>
          </p:cNvPr>
          <p:cNvCxnSpPr/>
          <p:nvPr/>
        </p:nvCxnSpPr>
        <p:spPr>
          <a:xfrm>
            <a:off x="6096000" y="2215299"/>
            <a:ext cx="0" cy="41410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B6F1C-B6B9-4D5C-AC2F-2FC4B3C0787C}"/>
              </a:ext>
            </a:extLst>
          </p:cNvPr>
          <p:cNvSpPr/>
          <p:nvPr/>
        </p:nvSpPr>
        <p:spPr>
          <a:xfrm>
            <a:off x="8042635" y="2601507"/>
            <a:ext cx="1885361" cy="2017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ML Computer</a:t>
            </a:r>
          </a:p>
        </p:txBody>
      </p:sp>
      <p:sp>
        <p:nvSpPr>
          <p:cNvPr id="13" name="Arrow: Right 12">
            <a:extLst>
              <a:ext uri="{FF2B5EF4-FFF2-40B4-BE49-F238E27FC236}">
                <a16:creationId xmlns:a16="http://schemas.microsoft.com/office/drawing/2014/main" id="{60E7C897-F731-47AB-878F-F323281881F7}"/>
              </a:ext>
            </a:extLst>
          </p:cNvPr>
          <p:cNvSpPr/>
          <p:nvPr/>
        </p:nvSpPr>
        <p:spPr>
          <a:xfrm>
            <a:off x="6722881" y="2832754"/>
            <a:ext cx="1282046"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a:t>
            </a:r>
          </a:p>
        </p:txBody>
      </p:sp>
      <p:sp>
        <p:nvSpPr>
          <p:cNvPr id="16" name="Arrow: Right 15">
            <a:extLst>
              <a:ext uri="{FF2B5EF4-FFF2-40B4-BE49-F238E27FC236}">
                <a16:creationId xmlns:a16="http://schemas.microsoft.com/office/drawing/2014/main" id="{E46F1D00-7718-494A-B631-D1A94197D379}"/>
              </a:ext>
            </a:extLst>
          </p:cNvPr>
          <p:cNvSpPr/>
          <p:nvPr/>
        </p:nvSpPr>
        <p:spPr>
          <a:xfrm>
            <a:off x="6773159" y="3772589"/>
            <a:ext cx="1231768"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Results</a:t>
            </a:r>
          </a:p>
        </p:txBody>
      </p:sp>
      <p:sp>
        <p:nvSpPr>
          <p:cNvPr id="17" name="Arrow: Right 16">
            <a:extLst>
              <a:ext uri="{FF2B5EF4-FFF2-40B4-BE49-F238E27FC236}">
                <a16:creationId xmlns:a16="http://schemas.microsoft.com/office/drawing/2014/main" id="{7F51DDB1-BDA3-499D-AC13-DB8560BEC595}"/>
              </a:ext>
            </a:extLst>
          </p:cNvPr>
          <p:cNvSpPr/>
          <p:nvPr/>
        </p:nvSpPr>
        <p:spPr>
          <a:xfrm>
            <a:off x="9992411" y="3176016"/>
            <a:ext cx="1291473" cy="6865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Algorithm</a:t>
            </a:r>
          </a:p>
        </p:txBody>
      </p:sp>
      <p:sp>
        <p:nvSpPr>
          <p:cNvPr id="6" name="TextBox 5">
            <a:extLst>
              <a:ext uri="{FF2B5EF4-FFF2-40B4-BE49-F238E27FC236}">
                <a16:creationId xmlns:a16="http://schemas.microsoft.com/office/drawing/2014/main" id="{6368B224-09F5-4FE0-8E2C-54E76A7C1BA4}"/>
              </a:ext>
            </a:extLst>
          </p:cNvPr>
          <p:cNvSpPr txBox="1"/>
          <p:nvPr/>
        </p:nvSpPr>
        <p:spPr>
          <a:xfrm>
            <a:off x="1159495" y="5164233"/>
            <a:ext cx="4559408" cy="923330"/>
          </a:xfrm>
          <a:prstGeom prst="rect">
            <a:avLst/>
          </a:prstGeom>
          <a:noFill/>
        </p:spPr>
        <p:txBody>
          <a:bodyPr wrap="square" rtlCol="0">
            <a:spAutoFit/>
          </a:bodyPr>
          <a:lstStyle/>
          <a:p>
            <a:r>
              <a:rPr lang="en-AU" dirty="0">
                <a:solidFill>
                  <a:schemeClr val="accent2"/>
                </a:solidFill>
              </a:rPr>
              <a:t>People give a computer the algorithm (step-by-step instructions) how to produce correct results.</a:t>
            </a:r>
          </a:p>
        </p:txBody>
      </p:sp>
      <p:sp>
        <p:nvSpPr>
          <p:cNvPr id="18" name="TextBox 17">
            <a:extLst>
              <a:ext uri="{FF2B5EF4-FFF2-40B4-BE49-F238E27FC236}">
                <a16:creationId xmlns:a16="http://schemas.microsoft.com/office/drawing/2014/main" id="{ACA9F9C3-2204-4CA8-BB79-DC75DEE05DF4}"/>
              </a:ext>
            </a:extLst>
          </p:cNvPr>
          <p:cNvSpPr txBox="1"/>
          <p:nvPr/>
        </p:nvSpPr>
        <p:spPr>
          <a:xfrm>
            <a:off x="6557915" y="5164233"/>
            <a:ext cx="4559408" cy="923330"/>
          </a:xfrm>
          <a:prstGeom prst="rect">
            <a:avLst/>
          </a:prstGeom>
          <a:noFill/>
        </p:spPr>
        <p:txBody>
          <a:bodyPr wrap="square" rtlCol="0">
            <a:spAutoFit/>
          </a:bodyPr>
          <a:lstStyle/>
          <a:p>
            <a:r>
              <a:rPr lang="en-AU" dirty="0">
                <a:solidFill>
                  <a:schemeClr val="accent2"/>
                </a:solidFill>
              </a:rPr>
              <a:t>People give a computer examples of correct and incorrect results, and the computer “learns” the algorithm itself.</a:t>
            </a:r>
          </a:p>
        </p:txBody>
      </p:sp>
    </p:spTree>
    <p:extLst>
      <p:ext uri="{BB962C8B-B14F-4D97-AF65-F5344CB8AC3E}">
        <p14:creationId xmlns:p14="http://schemas.microsoft.com/office/powerpoint/2010/main" val="159002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5 main Approaches to ML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27803" cy="993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are 5 main schools of thought in ML. They are often combined to attack problems from different angles. As a result, most of the modern machine learning platform leverage algorithms from all five school of thoughts often combining them to enable robust machine learning capabilities. </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29</a:t>
            </a:fld>
            <a:endParaRPr lang="en-AU" dirty="0"/>
          </a:p>
        </p:txBody>
      </p:sp>
      <p:graphicFrame>
        <p:nvGraphicFramePr>
          <p:cNvPr id="4" name="Table 6">
            <a:extLst>
              <a:ext uri="{FF2B5EF4-FFF2-40B4-BE49-F238E27FC236}">
                <a16:creationId xmlns:a16="http://schemas.microsoft.com/office/drawing/2014/main" id="{2983EBF3-F629-4546-A063-262C18B34D7D}"/>
              </a:ext>
            </a:extLst>
          </p:cNvPr>
          <p:cNvGraphicFramePr>
            <a:graphicFrameLocks noGrp="1"/>
          </p:cNvGraphicFramePr>
          <p:nvPr>
            <p:extLst>
              <p:ext uri="{D42A27DB-BD31-4B8C-83A1-F6EECF244321}">
                <p14:modId xmlns:p14="http://schemas.microsoft.com/office/powerpoint/2010/main" val="3324105634"/>
              </p:ext>
            </p:extLst>
          </p:nvPr>
        </p:nvGraphicFramePr>
        <p:xfrm>
          <a:off x="1061039" y="2073854"/>
          <a:ext cx="9996602" cy="3845560"/>
        </p:xfrm>
        <a:graphic>
          <a:graphicData uri="http://schemas.openxmlformats.org/drawingml/2006/table">
            <a:tbl>
              <a:tblPr firstRow="1" bandRow="1">
                <a:tableStyleId>{5C22544A-7EE6-4342-B048-85BDC9FD1C3A}</a:tableStyleId>
              </a:tblPr>
              <a:tblGrid>
                <a:gridCol w="1681806">
                  <a:extLst>
                    <a:ext uri="{9D8B030D-6E8A-4147-A177-3AD203B41FA5}">
                      <a16:colId xmlns:a16="http://schemas.microsoft.com/office/drawing/2014/main" val="1332782430"/>
                    </a:ext>
                  </a:extLst>
                </a:gridCol>
                <a:gridCol w="1838582">
                  <a:extLst>
                    <a:ext uri="{9D8B030D-6E8A-4147-A177-3AD203B41FA5}">
                      <a16:colId xmlns:a16="http://schemas.microsoft.com/office/drawing/2014/main" val="2644285951"/>
                    </a:ext>
                  </a:extLst>
                </a:gridCol>
                <a:gridCol w="6476214">
                  <a:extLst>
                    <a:ext uri="{9D8B030D-6E8A-4147-A177-3AD203B41FA5}">
                      <a16:colId xmlns:a16="http://schemas.microsoft.com/office/drawing/2014/main" val="2703327752"/>
                    </a:ext>
                  </a:extLst>
                </a:gridCol>
              </a:tblGrid>
              <a:tr h="370840">
                <a:tc>
                  <a:txBody>
                    <a:bodyPr/>
                    <a:lstStyle/>
                    <a:p>
                      <a:r>
                        <a:rPr lang="en-AU" dirty="0">
                          <a:latin typeface="Arial" panose="020B0604020202020204" pitchFamily="34" charset="0"/>
                          <a:cs typeface="Arial" panose="020B0604020202020204" pitchFamily="34" charset="0"/>
                        </a:rPr>
                        <a:t>School</a:t>
                      </a:r>
                    </a:p>
                  </a:txBody>
                  <a:tcPr/>
                </a:tc>
                <a:tc>
                  <a:txBody>
                    <a:bodyPr/>
                    <a:lstStyle/>
                    <a:p>
                      <a:r>
                        <a:rPr lang="en-AU" dirty="0">
                          <a:latin typeface="Arial" panose="020B0604020202020204" pitchFamily="34" charset="0"/>
                          <a:cs typeface="Arial" panose="020B0604020202020204" pitchFamily="34" charset="0"/>
                        </a:rPr>
                        <a:t>Key Concept</a:t>
                      </a:r>
                    </a:p>
                  </a:txBody>
                  <a:tcPr/>
                </a:tc>
                <a:tc>
                  <a:txBody>
                    <a:bodyPr/>
                    <a:lstStyle/>
                    <a:p>
                      <a:r>
                        <a:rPr lang="en-AU" dirty="0">
                          <a:latin typeface="Arial" panose="020B0604020202020204" pitchFamily="34" charset="0"/>
                          <a:cs typeface="Arial" panose="020B0604020202020204" pitchFamily="34" charset="0"/>
                        </a:rPr>
                        <a:t>Intuition</a:t>
                      </a:r>
                    </a:p>
                  </a:txBody>
                  <a:tcPr/>
                </a:tc>
                <a:extLst>
                  <a:ext uri="{0D108BD9-81ED-4DB2-BD59-A6C34878D82A}">
                    <a16:rowId xmlns:a16="http://schemas.microsoft.com/office/drawing/2014/main" val="4247121124"/>
                  </a:ext>
                </a:extLst>
              </a:tr>
              <a:tr h="370840">
                <a:tc>
                  <a:txBody>
                    <a:bodyPr/>
                    <a:lstStyle/>
                    <a:p>
                      <a:r>
                        <a:rPr lang="en-AU" sz="1800" b="0" i="0" u="none" strike="noStrike" kern="1200" cap="none" dirty="0">
                          <a:solidFill>
                            <a:srgbClr val="000000"/>
                          </a:solidFill>
                          <a:latin typeface="Arial"/>
                          <a:ea typeface="+mn-ea"/>
                          <a:cs typeface="Arial"/>
                          <a:sym typeface="Arial"/>
                        </a:rPr>
                        <a:t>Connectionists</a:t>
                      </a:r>
                      <a:endParaRPr lang="en-AU" sz="1800" b="0" i="0" u="none" strike="noStrike" kern="1200" cap="none" dirty="0">
                        <a:solidFill>
                          <a:srgbClr val="000000"/>
                        </a:solidFill>
                        <a:latin typeface="Arial"/>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Neural Network </a:t>
                      </a:r>
                    </a:p>
                  </a:txBody>
                  <a:tcPr/>
                </a:tc>
                <a:tc>
                  <a:txBody>
                    <a:bodyPr/>
                    <a:lstStyle/>
                    <a:p>
                      <a:r>
                        <a:rPr lang="en-AU" sz="1800" b="0" i="0" u="none" strike="noStrike" kern="1200" cap="none" dirty="0">
                          <a:solidFill>
                            <a:srgbClr val="000000"/>
                          </a:solidFill>
                          <a:latin typeface="Arial"/>
                          <a:ea typeface="+mn-ea"/>
                          <a:cs typeface="Arial"/>
                          <a:sym typeface="Arial"/>
                        </a:rPr>
                        <a:t>Connecting artificial neurons in a neural network similar to how natural neurons are connected in human brains.</a:t>
                      </a:r>
                      <a:endParaRPr lang="en-AU" sz="1800" b="0" i="0" u="none" strike="noStrike" kern="1200" cap="none" dirty="0">
                        <a:solidFill>
                          <a:srgbClr val="000000"/>
                        </a:solidFill>
                        <a:latin typeface="Arial"/>
                        <a:cs typeface="Arial"/>
                        <a:sym typeface="Arial"/>
                      </a:endParaRPr>
                    </a:p>
                  </a:txBody>
                  <a:tcPr/>
                </a:tc>
                <a:extLst>
                  <a:ext uri="{0D108BD9-81ED-4DB2-BD59-A6C34878D82A}">
                    <a16:rowId xmlns:a16="http://schemas.microsoft.com/office/drawing/2014/main" val="246084166"/>
                  </a:ext>
                </a:extLst>
              </a:tr>
              <a:tr h="370840">
                <a:tc>
                  <a:txBody>
                    <a:bodyPr/>
                    <a:lstStyle/>
                    <a:p>
                      <a:r>
                        <a:rPr lang="en-AU" sz="1800" b="0" i="0" u="none" strike="noStrike" kern="1200" cap="none" dirty="0" err="1">
                          <a:solidFill>
                            <a:srgbClr val="000000"/>
                          </a:solidFill>
                          <a:latin typeface="Arial"/>
                          <a:ea typeface="+mn-ea"/>
                          <a:cs typeface="Arial"/>
                          <a:sym typeface="Arial"/>
                        </a:rPr>
                        <a:t>Evolutionaries</a:t>
                      </a:r>
                      <a:endParaRPr lang="en-AU" sz="1800" b="0" i="0" u="none" strike="noStrike" kern="1200" cap="none" dirty="0">
                        <a:solidFill>
                          <a:srgbClr val="000000"/>
                        </a:solidFill>
                        <a:latin typeface="Arial"/>
                        <a:ea typeface="+mn-ea"/>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Natural Selection</a:t>
                      </a:r>
                    </a:p>
                  </a:txBody>
                  <a:tcPr/>
                </a:tc>
                <a:tc>
                  <a:txBody>
                    <a:bodyPr/>
                    <a:lstStyle/>
                    <a:p>
                      <a:r>
                        <a:rPr lang="en-AU" sz="1800" b="0" i="0" u="none" strike="noStrike" kern="1200" cap="none" dirty="0">
                          <a:solidFill>
                            <a:srgbClr val="000000"/>
                          </a:solidFill>
                          <a:latin typeface="Arial"/>
                          <a:ea typeface="+mn-ea"/>
                          <a:cs typeface="Arial"/>
                        </a:rPr>
                        <a:t>Genetic programming, which evolves computer programs in the same way as nature evolves organisms. </a:t>
                      </a:r>
                      <a:endParaRPr lang="en-AU" sz="1800" b="0" i="0" u="none" strike="noStrike" kern="1200" cap="none" dirty="0">
                        <a:solidFill>
                          <a:srgbClr val="000000"/>
                        </a:solidFill>
                        <a:latin typeface="Arial"/>
                        <a:ea typeface="+mn-ea"/>
                        <a:cs typeface="Arial"/>
                        <a:sym typeface="Arial"/>
                      </a:endParaRPr>
                    </a:p>
                  </a:txBody>
                  <a:tcPr/>
                </a:tc>
                <a:extLst>
                  <a:ext uri="{0D108BD9-81ED-4DB2-BD59-A6C34878D82A}">
                    <a16:rowId xmlns:a16="http://schemas.microsoft.com/office/drawing/2014/main" val="4043286152"/>
                  </a:ext>
                </a:extLst>
              </a:tr>
              <a:tr h="370840">
                <a:tc>
                  <a:txBody>
                    <a:bodyPr/>
                    <a:lstStyle/>
                    <a:p>
                      <a:r>
                        <a:rPr lang="en-AU" sz="1800" b="0" i="0" u="none" strike="noStrike" kern="1200" cap="none" dirty="0" err="1">
                          <a:solidFill>
                            <a:srgbClr val="000000"/>
                          </a:solidFill>
                          <a:latin typeface="Arial"/>
                          <a:cs typeface="Arial"/>
                          <a:sym typeface="Arial"/>
                        </a:rPr>
                        <a:t>Analogizers</a:t>
                      </a:r>
                      <a:endParaRPr lang="en-AU" sz="1800" b="0" i="0" u="none" strike="noStrike" kern="1200" cap="none" dirty="0">
                        <a:solidFill>
                          <a:srgbClr val="000000"/>
                        </a:solidFill>
                        <a:latin typeface="Arial"/>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Similar Situations</a:t>
                      </a:r>
                    </a:p>
                  </a:txBody>
                  <a:tcPr/>
                </a:tc>
                <a:tc>
                  <a:txBody>
                    <a:bodyPr/>
                    <a:lstStyle/>
                    <a:p>
                      <a:r>
                        <a:rPr lang="en-AU" sz="1800" b="0" i="0" u="none" strike="noStrike" kern="1200" cap="none" dirty="0">
                          <a:solidFill>
                            <a:srgbClr val="000000"/>
                          </a:solidFill>
                          <a:latin typeface="Arial"/>
                          <a:cs typeface="Arial"/>
                          <a:sym typeface="Arial"/>
                        </a:rPr>
                        <a:t>Recognizing similarities between situations and thereby inferring other similarities; judging how similar two things are.</a:t>
                      </a:r>
                    </a:p>
                  </a:txBody>
                  <a:tcPr/>
                </a:tc>
                <a:extLst>
                  <a:ext uri="{0D108BD9-81ED-4DB2-BD59-A6C34878D82A}">
                    <a16:rowId xmlns:a16="http://schemas.microsoft.com/office/drawing/2014/main" val="2043349318"/>
                  </a:ext>
                </a:extLst>
              </a:tr>
              <a:tr h="370840">
                <a:tc>
                  <a:txBody>
                    <a:bodyPr/>
                    <a:lstStyle/>
                    <a:p>
                      <a:r>
                        <a:rPr lang="en-AU" sz="1800" b="0" i="0" u="none" strike="noStrike" kern="1200" cap="none" dirty="0">
                          <a:solidFill>
                            <a:srgbClr val="000000"/>
                          </a:solidFill>
                          <a:latin typeface="Arial"/>
                          <a:cs typeface="Arial"/>
                          <a:sym typeface="Arial"/>
                        </a:rPr>
                        <a:t>Bayesians</a:t>
                      </a:r>
                    </a:p>
                  </a:txBody>
                  <a:tcPr/>
                </a:tc>
                <a:tc>
                  <a:txBody>
                    <a:bodyPr/>
                    <a:lstStyle/>
                    <a:p>
                      <a:r>
                        <a:rPr lang="en-AU" sz="1800" b="0" i="0" u="none" strike="noStrike" kern="1200" cap="none" dirty="0">
                          <a:solidFill>
                            <a:srgbClr val="000000"/>
                          </a:solidFill>
                          <a:latin typeface="Arial"/>
                          <a:cs typeface="Arial"/>
                          <a:sym typeface="Arial"/>
                        </a:rPr>
                        <a:t>Uncertain Knowledge</a:t>
                      </a:r>
                    </a:p>
                  </a:txBody>
                  <a:tcPr/>
                </a:tc>
                <a:tc>
                  <a:txBody>
                    <a:bodyPr/>
                    <a:lstStyle/>
                    <a:p>
                      <a:r>
                        <a:rPr lang="en-AU" sz="1800" b="0" i="0" u="none" strike="noStrike" kern="1200" cap="none" dirty="0">
                          <a:solidFill>
                            <a:srgbClr val="000000"/>
                          </a:solidFill>
                          <a:latin typeface="Arial"/>
                          <a:cs typeface="Arial"/>
                          <a:sym typeface="Arial"/>
                        </a:rPr>
                        <a:t>Incorporating new evidence into existing beliefs about noise, incomplete, and contradictory information.</a:t>
                      </a:r>
                    </a:p>
                  </a:txBody>
                  <a:tcPr/>
                </a:tc>
                <a:extLst>
                  <a:ext uri="{0D108BD9-81ED-4DB2-BD59-A6C34878D82A}">
                    <a16:rowId xmlns:a16="http://schemas.microsoft.com/office/drawing/2014/main" val="1674032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u="none" strike="noStrike" kern="1200" cap="none" dirty="0">
                          <a:solidFill>
                            <a:srgbClr val="000000"/>
                          </a:solidFill>
                          <a:latin typeface="Arial"/>
                          <a:cs typeface="Arial"/>
                          <a:sym typeface="Arial"/>
                        </a:rPr>
                        <a:t>Symbolists</a:t>
                      </a:r>
                    </a:p>
                    <a:p>
                      <a:endParaRPr lang="en-AU" sz="1800" b="0" i="0" u="none" strike="noStrike" kern="1200" cap="none" dirty="0">
                        <a:solidFill>
                          <a:srgbClr val="000000"/>
                        </a:solidFill>
                        <a:latin typeface="Arial"/>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Symbolic Logic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u="none" strike="noStrike" kern="1200" cap="none" dirty="0">
                          <a:solidFill>
                            <a:srgbClr val="000000"/>
                          </a:solidFill>
                          <a:latin typeface="Arial"/>
                          <a:cs typeface="Arial"/>
                          <a:sym typeface="Arial"/>
                        </a:rPr>
                        <a:t>Manipulating symbols according to rules of formal logic, in the same way as mathematicians solve equations by substituting expressions.</a:t>
                      </a:r>
                    </a:p>
                  </a:txBody>
                  <a:tcPr/>
                </a:tc>
                <a:extLst>
                  <a:ext uri="{0D108BD9-81ED-4DB2-BD59-A6C34878D82A}">
                    <a16:rowId xmlns:a16="http://schemas.microsoft.com/office/drawing/2014/main" val="2526828557"/>
                  </a:ext>
                </a:extLst>
              </a:tr>
            </a:tbl>
          </a:graphicData>
        </a:graphic>
      </p:graphicFrame>
      <p:sp>
        <p:nvSpPr>
          <p:cNvPr id="19" name="Rectangle 18">
            <a:hlinkClick r:id="rId2"/>
            <a:extLst>
              <a:ext uri="{FF2B5EF4-FFF2-40B4-BE49-F238E27FC236}">
                <a16:creationId xmlns:a16="http://schemas.microsoft.com/office/drawing/2014/main" id="{87E27326-3768-429B-B4D6-17E805970C25}"/>
              </a:ext>
            </a:extLst>
          </p:cNvPr>
          <p:cNvSpPr/>
          <p:nvPr/>
        </p:nvSpPr>
        <p:spPr>
          <a:xfrm>
            <a:off x="1061039" y="6318278"/>
            <a:ext cx="1766830" cy="215444"/>
          </a:xfrm>
          <a:prstGeom prst="rect">
            <a:avLst/>
          </a:prstGeom>
        </p:spPr>
        <p:txBody>
          <a:bodyPr wrap="none">
            <a:spAutoFit/>
          </a:bodyPr>
          <a:lstStyle/>
          <a:p>
            <a:r>
              <a:rPr lang="en-AU" sz="800" dirty="0">
                <a:latin typeface="ArialMT"/>
              </a:rPr>
              <a:t>SOURCE: Pedro </a:t>
            </a:r>
            <a:r>
              <a:rPr lang="en-AU" sz="800" dirty="0" err="1">
                <a:latin typeface="ArialMT"/>
              </a:rPr>
              <a:t>Domingos</a:t>
            </a:r>
            <a:r>
              <a:rPr lang="en-AU" sz="800" dirty="0">
                <a:latin typeface="ArialMT"/>
              </a:rPr>
              <a:t>, 2015 </a:t>
            </a:r>
            <a:endParaRPr lang="en-AU" dirty="0"/>
          </a:p>
        </p:txBody>
      </p:sp>
    </p:spTree>
    <p:extLst>
      <p:ext uri="{BB962C8B-B14F-4D97-AF65-F5344CB8AC3E}">
        <p14:creationId xmlns:p14="http://schemas.microsoft.com/office/powerpoint/2010/main" val="251270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1: What is AI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Provide definition of the term AI and understand its meaning.</a:t>
            </a:r>
          </a:p>
          <a:p>
            <a:pPr marL="800100" lvl="1" indent="-342900">
              <a:buFont typeface="+mj-lt"/>
              <a:buAutoNum type="arabicPeriod"/>
            </a:pPr>
            <a:endParaRPr lang="en-AU" sz="1800" dirty="0"/>
          </a:p>
          <a:p>
            <a:pPr marL="800100" lvl="1" indent="-342900">
              <a:buFont typeface="+mj-lt"/>
              <a:buAutoNum type="arabicPeriod"/>
            </a:pPr>
            <a:r>
              <a:rPr lang="en-AU" sz="1800" dirty="0"/>
              <a:t>Explain the difference between “Narrow AI” and “Generic AI”.</a:t>
            </a:r>
          </a:p>
          <a:p>
            <a:pPr marL="800100" lvl="1" indent="-342900">
              <a:buFont typeface="+mj-lt"/>
              <a:buAutoNum type="arabicPeriod"/>
            </a:pPr>
            <a:endParaRPr lang="en-AU" sz="1800" dirty="0"/>
          </a:p>
          <a:p>
            <a:pPr marL="800100" lvl="1" indent="-342900">
              <a:buFont typeface="+mj-lt"/>
              <a:buAutoNum type="arabicPeriod"/>
            </a:pPr>
            <a:r>
              <a:rPr lang="en-AU" sz="1800" dirty="0"/>
              <a:t>Discuss possible AI goals</a:t>
            </a:r>
          </a:p>
          <a:p>
            <a:pPr marL="800100" lvl="1" indent="-342900">
              <a:buFont typeface="+mj-lt"/>
              <a:buAutoNum type="arabicPeriod"/>
            </a:pPr>
            <a:endParaRPr lang="en-AU" sz="1800" dirty="0"/>
          </a:p>
          <a:p>
            <a:pPr marL="800100" lvl="1" indent="-342900">
              <a:buFont typeface="+mj-lt"/>
              <a:buAutoNum type="arabicPeriod"/>
            </a:pPr>
            <a:r>
              <a:rPr lang="en-AU" sz="1800" dirty="0"/>
              <a:t>Describe relationship among Data Science, AI and Machine Learning.</a:t>
            </a:r>
          </a:p>
          <a:p>
            <a:pPr marL="800100" lvl="1" indent="-342900">
              <a:buFont typeface="+mj-lt"/>
              <a:buAutoNum type="arabicPeriod"/>
            </a:pPr>
            <a:endParaRPr lang="en-AU" sz="1800" dirty="0"/>
          </a:p>
          <a:p>
            <a:pPr marL="800100" lvl="1" indent="-342900">
              <a:buFont typeface="+mj-lt"/>
              <a:buAutoNum type="arabicPeriod"/>
            </a:pPr>
            <a:r>
              <a:rPr lang="en-AU" sz="1800" dirty="0"/>
              <a:t>Identify important milestones in AI history.</a:t>
            </a:r>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a:t>
            </a:fld>
            <a:endParaRPr lang="en-AU"/>
          </a:p>
        </p:txBody>
      </p:sp>
    </p:spTree>
    <p:extLst>
      <p:ext uri="{BB962C8B-B14F-4D97-AF65-F5344CB8AC3E}">
        <p14:creationId xmlns:p14="http://schemas.microsoft.com/office/powerpoint/2010/main" val="309562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Connectionists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32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This school of thought believes in deducing knowledge through the connections between the neurons. The connectionists focus on physics and neuroscience and believe in the reverse engineering of the brain. They believe in the back-propagation or "backward propagation of errors" algorithm to train the artificial neural networks to get the results.</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30</a:t>
            </a:fld>
            <a:endParaRPr lang="en-AU" dirty="0"/>
          </a:p>
        </p:txBody>
      </p:sp>
      <p:pic>
        <p:nvPicPr>
          <p:cNvPr id="2" name="Picture 1">
            <a:extLst>
              <a:ext uri="{FF2B5EF4-FFF2-40B4-BE49-F238E27FC236}">
                <a16:creationId xmlns:a16="http://schemas.microsoft.com/office/drawing/2014/main" id="{6A7FE482-EE46-4713-B9EC-8A7B3B7EE0F6}"/>
              </a:ext>
            </a:extLst>
          </p:cNvPr>
          <p:cNvPicPr>
            <a:picLocks noChangeAspect="1"/>
          </p:cNvPicPr>
          <p:nvPr/>
        </p:nvPicPr>
        <p:blipFill>
          <a:blip r:embed="rId2"/>
          <a:stretch>
            <a:fillRect/>
          </a:stretch>
        </p:blipFill>
        <p:spPr>
          <a:xfrm>
            <a:off x="1975850" y="2186857"/>
            <a:ext cx="7453900" cy="3772196"/>
          </a:xfrm>
          <a:prstGeom prst="rect">
            <a:avLst/>
          </a:prstGeom>
        </p:spPr>
      </p:pic>
      <p:sp>
        <p:nvSpPr>
          <p:cNvPr id="3" name="Speech Bubble: Rectangle 2">
            <a:extLst>
              <a:ext uri="{FF2B5EF4-FFF2-40B4-BE49-F238E27FC236}">
                <a16:creationId xmlns:a16="http://schemas.microsoft.com/office/drawing/2014/main" id="{FA8313CF-353E-4266-BDCF-6294231377D0}"/>
              </a:ext>
            </a:extLst>
          </p:cNvPr>
          <p:cNvSpPr/>
          <p:nvPr/>
        </p:nvSpPr>
        <p:spPr>
          <a:xfrm>
            <a:off x="8983744" y="2270223"/>
            <a:ext cx="2252176" cy="570070"/>
          </a:xfrm>
          <a:prstGeom prst="wedgeRectCallout">
            <a:avLst>
              <a:gd name="adj1" fmla="val -148317"/>
              <a:gd name="adj2" fmla="val -30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Neurons with activation functions</a:t>
            </a:r>
          </a:p>
        </p:txBody>
      </p:sp>
      <p:sp>
        <p:nvSpPr>
          <p:cNvPr id="10" name="Speech Bubble: Rectangle 9">
            <a:extLst>
              <a:ext uri="{FF2B5EF4-FFF2-40B4-BE49-F238E27FC236}">
                <a16:creationId xmlns:a16="http://schemas.microsoft.com/office/drawing/2014/main" id="{DA757038-AECA-4553-963D-B40E33F65FD5}"/>
              </a:ext>
            </a:extLst>
          </p:cNvPr>
          <p:cNvSpPr/>
          <p:nvPr/>
        </p:nvSpPr>
        <p:spPr>
          <a:xfrm>
            <a:off x="746704" y="2326946"/>
            <a:ext cx="1673997" cy="570071"/>
          </a:xfrm>
          <a:prstGeom prst="wedgeRectCallout">
            <a:avLst>
              <a:gd name="adj1" fmla="val 147524"/>
              <a:gd name="adj2" fmla="val -216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Synapses with weights</a:t>
            </a:r>
          </a:p>
        </p:txBody>
      </p:sp>
      <p:sp>
        <p:nvSpPr>
          <p:cNvPr id="5" name="TextBox 4">
            <a:extLst>
              <a:ext uri="{FF2B5EF4-FFF2-40B4-BE49-F238E27FC236}">
                <a16:creationId xmlns:a16="http://schemas.microsoft.com/office/drawing/2014/main" id="{46A61002-FC5F-49ED-BE57-3F7F0B4E969E}"/>
              </a:ext>
            </a:extLst>
          </p:cNvPr>
          <p:cNvSpPr txBox="1"/>
          <p:nvPr/>
        </p:nvSpPr>
        <p:spPr>
          <a:xfrm>
            <a:off x="1489435" y="6099142"/>
            <a:ext cx="8427563" cy="646331"/>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Artificial Neural Networks with more than 1 hidden layer are called </a:t>
            </a:r>
            <a:r>
              <a:rPr lang="en-AU" b="1" dirty="0">
                <a:solidFill>
                  <a:schemeClr val="accent2"/>
                </a:solidFill>
                <a:latin typeface="Arial" panose="020B0604020202020204" pitchFamily="34" charset="0"/>
                <a:cs typeface="Arial" panose="020B0604020202020204" pitchFamily="34" charset="0"/>
              </a:rPr>
              <a:t>Deep Networks</a:t>
            </a:r>
            <a:r>
              <a:rPr lang="en-AU" dirty="0">
                <a:latin typeface="Arial" panose="020B0604020202020204" pitchFamily="34" charset="0"/>
                <a:cs typeface="Arial" panose="020B0604020202020204" pitchFamily="34" charset="0"/>
              </a:rPr>
              <a:t>. Machine Learning using deep networks is called </a:t>
            </a:r>
            <a:r>
              <a:rPr lang="en-AU" dirty="0">
                <a:solidFill>
                  <a:schemeClr val="accent2"/>
                </a:solidFill>
                <a:latin typeface="Arial" panose="020B0604020202020204" pitchFamily="34" charset="0"/>
                <a:cs typeface="Arial" panose="020B0604020202020204" pitchFamily="34" charset="0"/>
              </a:rPr>
              <a:t>Deep Learning</a:t>
            </a:r>
            <a:r>
              <a:rPr lang="en-AU"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21177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err="1">
                <a:latin typeface="Rockwell" panose="02060603020205020403" pitchFamily="18" charset="0"/>
              </a:rPr>
              <a:t>Evolutionaries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32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a:t>
            </a:r>
            <a:r>
              <a:rPr lang="en-AU" sz="1800" dirty="0" err="1">
                <a:solidFill>
                  <a:schemeClr val="tx1"/>
                </a:solidFill>
                <a:latin typeface="Arial" panose="020B0604020202020204" pitchFamily="34" charset="0"/>
                <a:ea typeface="+mn-ea"/>
                <a:cs typeface="Arial" panose="020B0604020202020204" pitchFamily="34" charset="0"/>
              </a:rPr>
              <a:t>evolutionaries</a:t>
            </a:r>
            <a:r>
              <a:rPr lang="en-AU" sz="1800" dirty="0">
                <a:solidFill>
                  <a:schemeClr val="tx1"/>
                </a:solidFill>
                <a:latin typeface="Arial" panose="020B0604020202020204" pitchFamily="34" charset="0"/>
                <a:ea typeface="+mn-ea"/>
                <a:cs typeface="Arial" panose="020B0604020202020204" pitchFamily="34" charset="0"/>
              </a:rPr>
              <a:t>, draw their conclusions on the basis of genetics and evolutionary biology. Their approach is based on bringing Darwin's </a:t>
            </a:r>
            <a:r>
              <a:rPr lang="en-AU" sz="1800" b="1" dirty="0">
                <a:solidFill>
                  <a:schemeClr val="accent2"/>
                </a:solidFill>
                <a:latin typeface="Arial" panose="020B0604020202020204" pitchFamily="34" charset="0"/>
                <a:ea typeface="+mn-ea"/>
                <a:cs typeface="Arial" panose="020B0604020202020204" pitchFamily="34" charset="0"/>
              </a:rPr>
              <a:t>evolution theory </a:t>
            </a:r>
            <a:r>
              <a:rPr lang="en-AU" sz="1800" dirty="0">
                <a:solidFill>
                  <a:schemeClr val="tx1"/>
                </a:solidFill>
                <a:latin typeface="Arial" panose="020B0604020202020204" pitchFamily="34" charset="0"/>
                <a:ea typeface="+mn-ea"/>
                <a:cs typeface="Arial" panose="020B0604020202020204" pitchFamily="34" charset="0"/>
              </a:rPr>
              <a:t>into the computer sciences in form of</a:t>
            </a:r>
            <a:r>
              <a:rPr lang="en-AU" sz="1800" b="1" dirty="0">
                <a:solidFill>
                  <a:schemeClr val="accent2"/>
                </a:solidFill>
                <a:latin typeface="Arial" panose="020B0604020202020204" pitchFamily="34" charset="0"/>
                <a:ea typeface="+mn-ea"/>
                <a:cs typeface="Arial" panose="020B0604020202020204" pitchFamily="34" charset="0"/>
              </a:rPr>
              <a:t> genetic algorithms</a:t>
            </a:r>
            <a:r>
              <a:rPr lang="en-AU" sz="1800" dirty="0">
                <a:solidFill>
                  <a:schemeClr val="tx1"/>
                </a:solidFill>
                <a:latin typeface="Arial" panose="020B0604020202020204" pitchFamily="34" charset="0"/>
                <a:ea typeface="+mn-ea"/>
                <a:cs typeface="Arial" panose="020B0604020202020204" pitchFamily="34" charset="0"/>
              </a:rPr>
              <a:t>.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31</a:t>
            </a:fld>
            <a:endParaRPr lang="en-AU" dirty="0"/>
          </a:p>
        </p:txBody>
      </p:sp>
      <p:pic>
        <p:nvPicPr>
          <p:cNvPr id="1028" name="Picture 4">
            <a:extLst>
              <a:ext uri="{FF2B5EF4-FFF2-40B4-BE49-F238E27FC236}">
                <a16:creationId xmlns:a16="http://schemas.microsoft.com/office/drawing/2014/main" id="{2490B109-8260-4EC4-AAB9-2336C9342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5" y="1837542"/>
            <a:ext cx="5022814" cy="3062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F78B23-8199-4317-BDE8-AA2078257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589" y="1651845"/>
            <a:ext cx="5540021" cy="324808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hlinkClick r:id="rId4"/>
            <a:extLst>
              <a:ext uri="{FF2B5EF4-FFF2-40B4-BE49-F238E27FC236}">
                <a16:creationId xmlns:a16="http://schemas.microsoft.com/office/drawing/2014/main" id="{19834668-625A-487B-9AA5-A45961D9D22B}"/>
              </a:ext>
            </a:extLst>
          </p:cNvPr>
          <p:cNvSpPr/>
          <p:nvPr/>
        </p:nvSpPr>
        <p:spPr>
          <a:xfrm>
            <a:off x="811390" y="4927729"/>
            <a:ext cx="4110421" cy="215444"/>
          </a:xfrm>
          <a:prstGeom prst="rect">
            <a:avLst/>
          </a:prstGeom>
        </p:spPr>
        <p:txBody>
          <a:bodyPr wrap="none">
            <a:spAutoFit/>
          </a:bodyPr>
          <a:lstStyle/>
          <a:p>
            <a:r>
              <a:rPr lang="en-AU" sz="800" dirty="0">
                <a:latin typeface="ArialMT"/>
              </a:rPr>
              <a:t>SOURCE: </a:t>
            </a:r>
            <a:r>
              <a:rPr lang="en-AU" sz="800" dirty="0"/>
              <a:t>https://www.neuraldesigner.com/blog/genetic_algorithms_for_feature_selection</a:t>
            </a:r>
          </a:p>
        </p:txBody>
      </p:sp>
      <p:sp>
        <p:nvSpPr>
          <p:cNvPr id="17" name="Rectangle 16">
            <a:hlinkClick r:id="rId4"/>
            <a:extLst>
              <a:ext uri="{FF2B5EF4-FFF2-40B4-BE49-F238E27FC236}">
                <a16:creationId xmlns:a16="http://schemas.microsoft.com/office/drawing/2014/main" id="{A3B551F3-A22F-4BAB-B188-16CF99BE70AF}"/>
              </a:ext>
            </a:extLst>
          </p:cNvPr>
          <p:cNvSpPr/>
          <p:nvPr/>
        </p:nvSpPr>
        <p:spPr>
          <a:xfrm>
            <a:off x="6096000" y="4927729"/>
            <a:ext cx="3063659" cy="215444"/>
          </a:xfrm>
          <a:prstGeom prst="rect">
            <a:avLst/>
          </a:prstGeom>
        </p:spPr>
        <p:txBody>
          <a:bodyPr wrap="none">
            <a:spAutoFit/>
          </a:bodyPr>
          <a:lstStyle/>
          <a:p>
            <a:r>
              <a:rPr lang="en-AU" sz="800" dirty="0">
                <a:latin typeface="ArialMT"/>
              </a:rPr>
              <a:t>SOURCE: </a:t>
            </a:r>
            <a:r>
              <a:rPr lang="en-AU" sz="800" dirty="0"/>
              <a:t>http://www.jade-cheng.com/au/coalhmm/optimization/</a:t>
            </a:r>
          </a:p>
        </p:txBody>
      </p:sp>
      <p:sp>
        <p:nvSpPr>
          <p:cNvPr id="18" name="Speech Bubble: Rectangle 17">
            <a:extLst>
              <a:ext uri="{FF2B5EF4-FFF2-40B4-BE49-F238E27FC236}">
                <a16:creationId xmlns:a16="http://schemas.microsoft.com/office/drawing/2014/main" id="{65447F99-6B77-4B71-A75D-BC81F2D3D468}"/>
              </a:ext>
            </a:extLst>
          </p:cNvPr>
          <p:cNvSpPr/>
          <p:nvPr/>
        </p:nvSpPr>
        <p:spPr>
          <a:xfrm>
            <a:off x="956081" y="5393453"/>
            <a:ext cx="10101560" cy="1187858"/>
          </a:xfrm>
          <a:prstGeom prst="wedgeRectCallout">
            <a:avLst>
              <a:gd name="adj1" fmla="val -3292"/>
              <a:gd name="adj2" fmla="val -6824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a:solidFill>
                  <a:srgbClr val="000000"/>
                </a:solidFill>
                <a:latin typeface="Arial" panose="020B0604020202020204" pitchFamily="34" charset="0"/>
              </a:rPr>
              <a:t>Start with an initial population, select parents from this population for mating. Apply crossover and mutation operators on the parents to generate new off-springs. And finally these off-springs replace the existing individuals in the population and the process repeats. In this way genetic algorithms try to mimic the human evolution to some extent.</a:t>
            </a:r>
            <a:endParaRPr lang="en-AU" sz="1600" dirty="0"/>
          </a:p>
        </p:txBody>
      </p:sp>
    </p:spTree>
    <p:extLst>
      <p:ext uri="{BB962C8B-B14F-4D97-AF65-F5344CB8AC3E}">
        <p14:creationId xmlns:p14="http://schemas.microsoft.com/office/powerpoint/2010/main" val="301916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err="1">
                <a:solidFill>
                  <a:srgbClr val="000000"/>
                </a:solidFill>
                <a:latin typeface="Arial"/>
                <a:cs typeface="Arial"/>
                <a:sym typeface="Arial"/>
              </a:rPr>
              <a:t>Analogizers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0"/>
            <a:ext cx="10397719" cy="16318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a:t>
            </a:r>
            <a:r>
              <a:rPr lang="en-AU" sz="1800" dirty="0" err="1">
                <a:solidFill>
                  <a:schemeClr val="tx1"/>
                </a:solidFill>
                <a:latin typeface="Arial" panose="020B0604020202020204" pitchFamily="34" charset="0"/>
                <a:ea typeface="+mn-ea"/>
                <a:cs typeface="Arial" panose="020B0604020202020204" pitchFamily="34" charset="0"/>
              </a:rPr>
              <a:t>analogizers</a:t>
            </a:r>
            <a:r>
              <a:rPr lang="en-AU" sz="1800" dirty="0">
                <a:solidFill>
                  <a:schemeClr val="tx1"/>
                </a:solidFill>
                <a:latin typeface="Arial" panose="020B0604020202020204" pitchFamily="34" charset="0"/>
                <a:ea typeface="+mn-ea"/>
                <a:cs typeface="Arial" panose="020B0604020202020204" pitchFamily="34" charset="0"/>
              </a:rPr>
              <a:t> depend on extrapolating the similarity judgements by focusing more on psychology and mathematical optimization. The </a:t>
            </a:r>
            <a:r>
              <a:rPr lang="en-AU" sz="1800" dirty="0" err="1">
                <a:solidFill>
                  <a:schemeClr val="tx1"/>
                </a:solidFill>
                <a:latin typeface="Arial" panose="020B0604020202020204" pitchFamily="34" charset="0"/>
                <a:ea typeface="+mn-ea"/>
                <a:cs typeface="Arial" panose="020B0604020202020204" pitchFamily="34" charset="0"/>
              </a:rPr>
              <a:t>analogizers</a:t>
            </a:r>
            <a:r>
              <a:rPr lang="en-AU" sz="1800" dirty="0">
                <a:solidFill>
                  <a:schemeClr val="tx1"/>
                </a:solidFill>
                <a:latin typeface="Arial" panose="020B0604020202020204" pitchFamily="34" charset="0"/>
                <a:ea typeface="+mn-ea"/>
                <a:cs typeface="Arial" panose="020B0604020202020204" pitchFamily="34" charset="0"/>
              </a:rPr>
              <a:t> follow the “nearest neighbour" intuition stating that the more similar things are the close they are to each other and vice-versa. The product recommendations on web-sites like Amazon or movie ratings on Netflix are the most common examples of the approach. The most algorithm of this type is the “</a:t>
            </a:r>
            <a:r>
              <a:rPr lang="en-AU" sz="1800" dirty="0">
                <a:solidFill>
                  <a:schemeClr val="accent2"/>
                </a:solidFill>
                <a:latin typeface="Arial" panose="020B0604020202020204" pitchFamily="34" charset="0"/>
                <a:ea typeface="+mn-ea"/>
                <a:cs typeface="Arial" panose="020B0604020202020204" pitchFamily="34" charset="0"/>
              </a:rPr>
              <a:t>Support Vector Machine</a:t>
            </a:r>
            <a:r>
              <a:rPr lang="en-AU" sz="1800" dirty="0">
                <a:solidFill>
                  <a:schemeClr val="tx1"/>
                </a:solidFill>
                <a:latin typeface="Arial" panose="020B0604020202020204" pitchFamily="34" charset="0"/>
                <a:ea typeface="+mn-ea"/>
                <a:cs typeface="Arial" panose="020B0604020202020204" pitchFamily="34" charset="0"/>
              </a:rPr>
              <a:t>” (SVM).</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89231"/>
            <a:ext cx="2743200" cy="365125"/>
          </a:xfrm>
        </p:spPr>
        <p:txBody>
          <a:bodyPr/>
          <a:lstStyle/>
          <a:p>
            <a:fld id="{B3CD394F-5707-4CFB-8BB3-8EEC7AFD9391}" type="slidenum">
              <a:rPr lang="en-AU" smtClean="0"/>
              <a:t>32</a:t>
            </a:fld>
            <a:endParaRPr lang="en-AU" dirty="0"/>
          </a:p>
        </p:txBody>
      </p:sp>
      <p:pic>
        <p:nvPicPr>
          <p:cNvPr id="2050" name="Picture 2">
            <a:extLst>
              <a:ext uri="{FF2B5EF4-FFF2-40B4-BE49-F238E27FC236}">
                <a16:creationId xmlns:a16="http://schemas.microsoft.com/office/drawing/2014/main" id="{07865CEA-D953-4FE6-9F5C-8296A8B94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72" y="2495806"/>
            <a:ext cx="7191375" cy="3714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hlinkClick r:id="rId3"/>
            <a:extLst>
              <a:ext uri="{FF2B5EF4-FFF2-40B4-BE49-F238E27FC236}">
                <a16:creationId xmlns:a16="http://schemas.microsoft.com/office/drawing/2014/main" id="{C7831ED9-5BD0-42F5-99CD-257F6B409489}"/>
              </a:ext>
            </a:extLst>
          </p:cNvPr>
          <p:cNvSpPr/>
          <p:nvPr/>
        </p:nvSpPr>
        <p:spPr>
          <a:xfrm>
            <a:off x="1108570" y="6210556"/>
            <a:ext cx="5920210" cy="215444"/>
          </a:xfrm>
          <a:prstGeom prst="rect">
            <a:avLst/>
          </a:prstGeom>
        </p:spPr>
        <p:txBody>
          <a:bodyPr wrap="none">
            <a:spAutoFit/>
          </a:bodyPr>
          <a:lstStyle/>
          <a:p>
            <a:r>
              <a:rPr lang="en-AU" sz="800" dirty="0">
                <a:latin typeface="ArialMT"/>
              </a:rPr>
              <a:t>SOURCE: </a:t>
            </a:r>
            <a:r>
              <a:rPr lang="en-AU" sz="800" dirty="0">
                <a:latin typeface="ArialMT"/>
                <a:hlinkClick r:id="rId4">
                  <a:extLst>
                    <a:ext uri="{A12FA001-AC4F-418D-AE19-62706E023703}">
                      <ahyp:hlinkClr xmlns:ahyp="http://schemas.microsoft.com/office/drawing/2018/hyperlinkcolor" val="tx"/>
                    </a:ext>
                  </a:extLst>
                </a:hlinkClick>
              </a:rPr>
              <a:t>https://towardsdatascience.com/support-vector-machine-introduction-to-machine-learning-algorithms-934a444fca47</a:t>
            </a:r>
            <a:endParaRPr lang="en-AU" sz="800" dirty="0">
              <a:latin typeface="ArialMT"/>
            </a:endParaRPr>
          </a:p>
        </p:txBody>
      </p:sp>
      <p:sp>
        <p:nvSpPr>
          <p:cNvPr id="3" name="Speech Bubble: Rectangle 2">
            <a:extLst>
              <a:ext uri="{FF2B5EF4-FFF2-40B4-BE49-F238E27FC236}">
                <a16:creationId xmlns:a16="http://schemas.microsoft.com/office/drawing/2014/main" id="{27C3563A-7AF1-401E-93E6-8B5D5CE7AA8E}"/>
              </a:ext>
            </a:extLst>
          </p:cNvPr>
          <p:cNvSpPr/>
          <p:nvPr/>
        </p:nvSpPr>
        <p:spPr>
          <a:xfrm>
            <a:off x="8078770" y="2705494"/>
            <a:ext cx="3336257" cy="3101418"/>
          </a:xfrm>
          <a:prstGeom prst="wedgeRectCallout">
            <a:avLst>
              <a:gd name="adj1" fmla="val -58413"/>
              <a:gd name="adj2" fmla="val -2697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a:solidFill>
                  <a:schemeClr val="tx1"/>
                </a:solidFill>
                <a:latin typeface="Arial" panose="020B0604020202020204" pitchFamily="34" charset="0"/>
                <a:cs typeface="Arial" panose="020B0604020202020204" pitchFamily="34" charset="0"/>
                <a:sym typeface="Arial"/>
              </a:rPr>
              <a:t>To separate the two classes of data points, there are many possible hyperplanes that could be chosen. Our objective is to find a plane that has the maximum margin, </a:t>
            </a:r>
            <a:r>
              <a:rPr lang="en-AU" sz="1600" dirty="0" err="1">
                <a:solidFill>
                  <a:schemeClr val="tx1"/>
                </a:solidFill>
                <a:latin typeface="Arial" panose="020B0604020202020204" pitchFamily="34" charset="0"/>
                <a:cs typeface="Arial" panose="020B0604020202020204" pitchFamily="34" charset="0"/>
                <a:sym typeface="Arial"/>
              </a:rPr>
              <a:t>i.e</a:t>
            </a:r>
            <a:r>
              <a:rPr lang="en-AU" sz="1600" dirty="0">
                <a:solidFill>
                  <a:schemeClr val="tx1"/>
                </a:solidFill>
                <a:latin typeface="Arial" panose="020B0604020202020204" pitchFamily="34" charset="0"/>
                <a:cs typeface="Arial" panose="020B0604020202020204" pitchFamily="34" charset="0"/>
                <a:sym typeface="Arial"/>
              </a:rPr>
              <a:t> the maximum distance between data points of both classes. Maximizing the margin distance provides some reinforcement so that future data points can be classified with more confidence.</a:t>
            </a:r>
          </a:p>
        </p:txBody>
      </p:sp>
    </p:spTree>
    <p:extLst>
      <p:ext uri="{BB962C8B-B14F-4D97-AF65-F5344CB8AC3E}">
        <p14:creationId xmlns:p14="http://schemas.microsoft.com/office/powerpoint/2010/main" val="385857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a:solidFill>
                  <a:srgbClr val="000000"/>
                </a:solidFill>
                <a:latin typeface="Arial"/>
                <a:cs typeface="Arial"/>
                <a:sym typeface="Arial"/>
              </a:rPr>
              <a:t>Bayesians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479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Bayesians focus on the probabilistic inference and </a:t>
            </a:r>
            <a:r>
              <a:rPr lang="en-AU" sz="1800" b="1" dirty="0">
                <a:solidFill>
                  <a:schemeClr val="accent2"/>
                </a:solidFill>
                <a:latin typeface="Arial" panose="020B0604020202020204" pitchFamily="34" charset="0"/>
                <a:ea typeface="+mn-ea"/>
                <a:cs typeface="Arial" panose="020B0604020202020204" pitchFamily="34" charset="0"/>
              </a:rPr>
              <a:t>Bayes' theorem </a:t>
            </a:r>
            <a:r>
              <a:rPr lang="en-AU" sz="1800" dirty="0">
                <a:solidFill>
                  <a:schemeClr val="tx1"/>
                </a:solidFill>
                <a:latin typeface="Arial" panose="020B0604020202020204" pitchFamily="34" charset="0"/>
                <a:ea typeface="+mn-ea"/>
                <a:cs typeface="Arial" panose="020B0604020202020204" pitchFamily="34" charset="0"/>
              </a:rPr>
              <a:t>to solve the problems. The Bayesians start with a belief that they call a prior. Then they obtain some data and update </a:t>
            </a:r>
            <a:r>
              <a:rPr lang="en-AU" sz="1800" b="1" dirty="0">
                <a:solidFill>
                  <a:schemeClr val="accent2"/>
                </a:solidFill>
                <a:latin typeface="Arial" panose="020B0604020202020204" pitchFamily="34" charset="0"/>
                <a:ea typeface="+mn-ea"/>
                <a:cs typeface="Arial" panose="020B0604020202020204" pitchFamily="34" charset="0"/>
              </a:rPr>
              <a:t>the prior </a:t>
            </a:r>
            <a:r>
              <a:rPr lang="en-AU" sz="1800" dirty="0">
                <a:solidFill>
                  <a:schemeClr val="tx1"/>
                </a:solidFill>
                <a:latin typeface="Arial" panose="020B0604020202020204" pitchFamily="34" charset="0"/>
                <a:ea typeface="+mn-ea"/>
                <a:cs typeface="Arial" panose="020B0604020202020204" pitchFamily="34" charset="0"/>
              </a:rPr>
              <a:t>on the basis of that data; the outcome is called </a:t>
            </a:r>
            <a:r>
              <a:rPr lang="en-AU" sz="1800" b="1" dirty="0">
                <a:solidFill>
                  <a:schemeClr val="accent2"/>
                </a:solidFill>
                <a:latin typeface="Arial" panose="020B0604020202020204" pitchFamily="34" charset="0"/>
                <a:ea typeface="+mn-ea"/>
                <a:cs typeface="Arial" panose="020B0604020202020204" pitchFamily="34" charset="0"/>
              </a:rPr>
              <a:t>a posterior</a:t>
            </a:r>
            <a:r>
              <a:rPr lang="en-AU" sz="1800" dirty="0">
                <a:solidFill>
                  <a:schemeClr val="tx1"/>
                </a:solidFill>
                <a:latin typeface="Arial" panose="020B0604020202020204" pitchFamily="34" charset="0"/>
                <a:ea typeface="+mn-ea"/>
                <a:cs typeface="Arial" panose="020B0604020202020204" pitchFamily="34" charset="0"/>
              </a:rPr>
              <a:t>. The posterior is then processed with more data and becomes a prior and this cycle repeats itself until we get the final answer. Most of the spam filters work on the same basis.</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33</a:t>
            </a:fld>
            <a:endParaRPr lang="en-AU" dirty="0"/>
          </a:p>
        </p:txBody>
      </p:sp>
      <p:pic>
        <p:nvPicPr>
          <p:cNvPr id="3076" name="Picture 4">
            <a:extLst>
              <a:ext uri="{FF2B5EF4-FFF2-40B4-BE49-F238E27FC236}">
                <a16:creationId xmlns:a16="http://schemas.microsoft.com/office/drawing/2014/main" id="{3CCD0D2B-2487-48FD-BD7E-873784C32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919" y="2480310"/>
            <a:ext cx="4762500" cy="26050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F47F385-0A32-421D-B792-74F915953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969" y="2160269"/>
            <a:ext cx="3996611" cy="419673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CDD39ACD-D0E1-4924-9A8A-9005D03CCC4A}"/>
              </a:ext>
            </a:extLst>
          </p:cNvPr>
          <p:cNvSpPr/>
          <p:nvPr/>
        </p:nvSpPr>
        <p:spPr>
          <a:xfrm>
            <a:off x="5897880" y="3326130"/>
            <a:ext cx="560070" cy="1188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peech Bubble: Rectangle 9">
            <a:extLst>
              <a:ext uri="{FF2B5EF4-FFF2-40B4-BE49-F238E27FC236}">
                <a16:creationId xmlns:a16="http://schemas.microsoft.com/office/drawing/2014/main" id="{400A6CB4-58BF-4431-AAD6-F744BF6BDD16}"/>
              </a:ext>
            </a:extLst>
          </p:cNvPr>
          <p:cNvSpPr/>
          <p:nvPr/>
        </p:nvSpPr>
        <p:spPr>
          <a:xfrm>
            <a:off x="979918" y="5294202"/>
            <a:ext cx="4685869" cy="1062148"/>
          </a:xfrm>
          <a:prstGeom prst="wedgeRectCallout">
            <a:avLst>
              <a:gd name="adj1" fmla="val 73676"/>
              <a:gd name="adj2" fmla="val -1101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a:solidFill>
                  <a:schemeClr val="tx1"/>
                </a:solidFill>
                <a:latin typeface="Arial" panose="020B0604020202020204" pitchFamily="34" charset="0"/>
                <a:cs typeface="Arial" panose="020B0604020202020204" pitchFamily="34" charset="0"/>
                <a:sym typeface="Arial"/>
              </a:rPr>
              <a:t>We use prior knowledge from our experiences and memories, and new evidence from our senses, to assign probabilities to everyday things and manage our lives.</a:t>
            </a:r>
          </a:p>
        </p:txBody>
      </p:sp>
      <p:sp>
        <p:nvSpPr>
          <p:cNvPr id="11" name="Rectangle 10">
            <a:hlinkClick r:id="rId4"/>
            <a:extLst>
              <a:ext uri="{FF2B5EF4-FFF2-40B4-BE49-F238E27FC236}">
                <a16:creationId xmlns:a16="http://schemas.microsoft.com/office/drawing/2014/main" id="{983CC99F-2A30-4A9E-A92D-FDF6C3D2C622}"/>
              </a:ext>
            </a:extLst>
          </p:cNvPr>
          <p:cNvSpPr/>
          <p:nvPr/>
        </p:nvSpPr>
        <p:spPr>
          <a:xfrm>
            <a:off x="979918" y="6538912"/>
            <a:ext cx="9333006" cy="215444"/>
          </a:xfrm>
          <a:prstGeom prst="rect">
            <a:avLst/>
          </a:prstGeom>
        </p:spPr>
        <p:txBody>
          <a:bodyPr wrap="square">
            <a:spAutoFit/>
          </a:bodyPr>
          <a:lstStyle/>
          <a:p>
            <a:r>
              <a:rPr lang="en-AU" sz="800" dirty="0">
                <a:latin typeface="ArialMT"/>
              </a:rPr>
              <a:t>SOURCE: </a:t>
            </a:r>
            <a:r>
              <a:rPr lang="en-AU" sz="800" dirty="0">
                <a:latin typeface="ArialMT"/>
                <a:hlinkClick r:id="rId5">
                  <a:extLst>
                    <a:ext uri="{A12FA001-AC4F-418D-AE19-62706E023703}">
                      <ahyp:hlinkClr xmlns:ahyp="http://schemas.microsoft.com/office/drawing/2018/hyperlinkcolor" val="tx"/>
                    </a:ext>
                  </a:extLst>
                </a:hlinkClick>
              </a:rPr>
              <a:t>https://theconversation.com/bayes-theorem-the-maths-tool-we-probably-use-every-day-but-what-is-it-76140</a:t>
            </a:r>
            <a:endParaRPr lang="en-AU" sz="800" dirty="0">
              <a:latin typeface="ArialMT"/>
            </a:endParaRPr>
          </a:p>
        </p:txBody>
      </p:sp>
    </p:spTree>
    <p:extLst>
      <p:ext uri="{BB962C8B-B14F-4D97-AF65-F5344CB8AC3E}">
        <p14:creationId xmlns:p14="http://schemas.microsoft.com/office/powerpoint/2010/main" val="355362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a:latin typeface="Rockwell" panose="02060603020205020403" pitchFamily="18" charset="0"/>
                <a:sym typeface="Arial"/>
              </a:rPr>
              <a:t>Symbolists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07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symbolists focus on philosophy and logic, and view </a:t>
            </a:r>
            <a:r>
              <a:rPr lang="en-AU" sz="1800" b="1" dirty="0">
                <a:solidFill>
                  <a:schemeClr val="accent2"/>
                </a:solidFill>
                <a:latin typeface="Arial" panose="020B0604020202020204" pitchFamily="34" charset="0"/>
                <a:ea typeface="+mn-ea"/>
                <a:cs typeface="Arial" panose="020B0604020202020204" pitchFamily="34" charset="0"/>
              </a:rPr>
              <a:t>learning as the inverse of deduction</a:t>
            </a:r>
            <a:r>
              <a:rPr lang="en-AU" sz="1800" dirty="0">
                <a:solidFill>
                  <a:schemeClr val="tx1"/>
                </a:solidFill>
                <a:latin typeface="Arial" panose="020B0604020202020204" pitchFamily="34" charset="0"/>
                <a:ea typeface="+mn-ea"/>
                <a:cs typeface="Arial" panose="020B0604020202020204" pitchFamily="34" charset="0"/>
              </a:rPr>
              <a:t>. The symbolists' approach solves the problem using pre-existing knowledge to fill the gaps. Most of the </a:t>
            </a:r>
            <a:r>
              <a:rPr lang="en-AU" sz="1800" b="1" dirty="0">
                <a:solidFill>
                  <a:schemeClr val="accent2"/>
                </a:solidFill>
                <a:latin typeface="Arial" panose="020B0604020202020204" pitchFamily="34" charset="0"/>
                <a:ea typeface="+mn-ea"/>
                <a:cs typeface="Arial" panose="020B0604020202020204" pitchFamily="34" charset="0"/>
              </a:rPr>
              <a:t>expert systems </a:t>
            </a:r>
            <a:r>
              <a:rPr lang="en-AU" sz="1800" dirty="0">
                <a:solidFill>
                  <a:schemeClr val="tx1"/>
                </a:solidFill>
                <a:latin typeface="Arial" panose="020B0604020202020204" pitchFamily="34" charset="0"/>
                <a:ea typeface="+mn-ea"/>
                <a:cs typeface="Arial" panose="020B0604020202020204" pitchFamily="34" charset="0"/>
              </a:rPr>
              <a:t>use the symbolists' approach to solve the problem with an </a:t>
            </a:r>
            <a:r>
              <a:rPr lang="en-AU" sz="1800" b="1" dirty="0">
                <a:solidFill>
                  <a:schemeClr val="accent2"/>
                </a:solidFill>
                <a:latin typeface="Arial" panose="020B0604020202020204" pitchFamily="34" charset="0"/>
                <a:ea typeface="+mn-ea"/>
                <a:cs typeface="Arial" panose="020B0604020202020204" pitchFamily="34" charset="0"/>
              </a:rPr>
              <a:t>If-Then approach</a:t>
            </a:r>
            <a:r>
              <a:rPr lang="en-AU" sz="1800" dirty="0">
                <a:solidFill>
                  <a:schemeClr val="tx1"/>
                </a:solidFill>
                <a:latin typeface="Arial" panose="020B0604020202020204" pitchFamily="34" charset="0"/>
                <a:ea typeface="+mn-ea"/>
                <a:cs typeface="Arial" panose="020B0604020202020204" pitchFamily="34" charset="0"/>
              </a:rPr>
              <a: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34</a:t>
            </a:fld>
            <a:endParaRPr lang="en-AU" dirty="0"/>
          </a:p>
        </p:txBody>
      </p:sp>
      <p:pic>
        <p:nvPicPr>
          <p:cNvPr id="5122" name="Picture 2">
            <a:extLst>
              <a:ext uri="{FF2B5EF4-FFF2-40B4-BE49-F238E27FC236}">
                <a16:creationId xmlns:a16="http://schemas.microsoft.com/office/drawing/2014/main" id="{D1875C48-476F-4396-8D4F-AD2EF4EC9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81" y="1941922"/>
            <a:ext cx="6359281" cy="4596990"/>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Rectangle 6">
            <a:extLst>
              <a:ext uri="{FF2B5EF4-FFF2-40B4-BE49-F238E27FC236}">
                <a16:creationId xmlns:a16="http://schemas.microsoft.com/office/drawing/2014/main" id="{77EB7D73-9233-40E6-B04E-991CCF0B2C37}"/>
              </a:ext>
            </a:extLst>
          </p:cNvPr>
          <p:cNvSpPr/>
          <p:nvPr/>
        </p:nvSpPr>
        <p:spPr>
          <a:xfrm>
            <a:off x="7579152" y="2073897"/>
            <a:ext cx="3959258" cy="4352103"/>
          </a:xfrm>
          <a:prstGeom prst="wedgeRectCallout">
            <a:avLst>
              <a:gd name="adj1" fmla="val -58898"/>
              <a:gd name="adj2" fmla="val -1437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a:solidFill>
                  <a:schemeClr val="tx1"/>
                </a:solidFill>
                <a:latin typeface="Arial" panose="020B0604020202020204" pitchFamily="34" charset="0"/>
                <a:cs typeface="Arial" panose="020B0604020202020204" pitchFamily="34" charset="0"/>
              </a:rPr>
              <a:t>Expert Systems are computer systems that imitate the decision-making capabilities of a human expert. They are intended to resolve complicated problems by reasoning about knowledge, delineated primarily as if–then rules rather than through traditional procedural code. </a:t>
            </a:r>
          </a:p>
          <a:p>
            <a:endParaRPr lang="en-AU" sz="1600" dirty="0">
              <a:solidFill>
                <a:schemeClr val="tx1"/>
              </a:solidFill>
              <a:latin typeface="Arial" panose="020B0604020202020204" pitchFamily="34" charset="0"/>
              <a:cs typeface="Arial" panose="020B0604020202020204" pitchFamily="34" charset="0"/>
            </a:endParaRPr>
          </a:p>
          <a:p>
            <a:r>
              <a:rPr lang="en-AU" sz="1600" dirty="0">
                <a:solidFill>
                  <a:schemeClr val="tx1"/>
                </a:solidFill>
                <a:latin typeface="Arial" panose="020B0604020202020204" pitchFamily="34" charset="0"/>
                <a:cs typeface="Arial" panose="020B0604020202020204" pitchFamily="34" charset="0"/>
              </a:rPr>
              <a:t>The need for </a:t>
            </a:r>
            <a:r>
              <a:rPr lang="en-AU" sz="1600" i="1" dirty="0">
                <a:solidFill>
                  <a:schemeClr val="tx1"/>
                </a:solidFill>
                <a:latin typeface="Arial" panose="020B0604020202020204" pitchFamily="34" charset="0"/>
                <a:cs typeface="Arial" panose="020B0604020202020204" pitchFamily="34" charset="0"/>
              </a:rPr>
              <a:t>symbolic </a:t>
            </a:r>
            <a:r>
              <a:rPr lang="en-AU" sz="1600" dirty="0">
                <a:solidFill>
                  <a:schemeClr val="tx1"/>
                </a:solidFill>
                <a:latin typeface="Arial" panose="020B0604020202020204" pitchFamily="34" charset="0"/>
                <a:cs typeface="Arial" panose="020B0604020202020204" pitchFamily="34" charset="0"/>
              </a:rPr>
              <a:t>techniques is getting a fresh wave of interest of late, with the recognition that for A.I. based systems to be accepted in certain high-risk domains, their behaviour needs to be verifiable and </a:t>
            </a:r>
            <a:r>
              <a:rPr lang="en-AU" sz="1600"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explainable</a:t>
            </a:r>
            <a:r>
              <a:rPr lang="en-AU" sz="1600" dirty="0">
                <a:solidFill>
                  <a:schemeClr val="tx1"/>
                </a:solidFill>
                <a:latin typeface="Arial" panose="020B0604020202020204" pitchFamily="34" charset="0"/>
                <a:cs typeface="Arial" panose="020B0604020202020204" pitchFamily="34" charset="0"/>
              </a:rPr>
              <a:t>. This is often very difficult to achieve by </a:t>
            </a:r>
            <a:r>
              <a:rPr lang="en-AU" sz="1600" i="1" dirty="0">
                <a:solidFill>
                  <a:schemeClr val="tx1"/>
                </a:solidFill>
                <a:latin typeface="Arial" panose="020B0604020202020204" pitchFamily="34" charset="0"/>
                <a:cs typeface="Arial" panose="020B0604020202020204" pitchFamily="34" charset="0"/>
              </a:rPr>
              <a:t>connectionist </a:t>
            </a:r>
            <a:r>
              <a:rPr lang="en-AU" sz="1600" dirty="0">
                <a:solidFill>
                  <a:schemeClr val="tx1"/>
                </a:solidFill>
                <a:latin typeface="Arial" panose="020B0604020202020204" pitchFamily="34" charset="0"/>
                <a:cs typeface="Arial" panose="020B0604020202020204" pitchFamily="34" charset="0"/>
              </a:rPr>
              <a:t>algorithms.</a:t>
            </a:r>
          </a:p>
        </p:txBody>
      </p:sp>
      <p:sp>
        <p:nvSpPr>
          <p:cNvPr id="10" name="Rectangle 9">
            <a:hlinkClick r:id="rId4"/>
            <a:extLst>
              <a:ext uri="{FF2B5EF4-FFF2-40B4-BE49-F238E27FC236}">
                <a16:creationId xmlns:a16="http://schemas.microsoft.com/office/drawing/2014/main" id="{B623F8C3-B3C1-46CA-A138-DC7D85483D2B}"/>
              </a:ext>
            </a:extLst>
          </p:cNvPr>
          <p:cNvSpPr/>
          <p:nvPr/>
        </p:nvSpPr>
        <p:spPr>
          <a:xfrm>
            <a:off x="979918" y="6538912"/>
            <a:ext cx="9333006" cy="215444"/>
          </a:xfrm>
          <a:prstGeom prst="rect">
            <a:avLst/>
          </a:prstGeom>
        </p:spPr>
        <p:txBody>
          <a:bodyPr wrap="square">
            <a:spAutoFit/>
          </a:bodyPr>
          <a:lstStyle/>
          <a:p>
            <a:r>
              <a:rPr lang="en-AU" sz="800" dirty="0">
                <a:latin typeface="ArialMT"/>
              </a:rPr>
              <a:t>SOURCE: </a:t>
            </a:r>
            <a:r>
              <a:rPr lang="en-AU" sz="800" dirty="0">
                <a:latin typeface="ArialMT"/>
                <a:hlinkClick r:id="rId5">
                  <a:extLst>
                    <a:ext uri="{A12FA001-AC4F-418D-AE19-62706E023703}">
                      <ahyp:hlinkClr xmlns:ahyp="http://schemas.microsoft.com/office/drawing/2018/hyperlinkcolor" val="tx"/>
                    </a:ext>
                  </a:extLst>
                </a:hlinkClick>
              </a:rPr>
              <a:t>https://www.brandidea.com/expertsystems.html</a:t>
            </a:r>
            <a:endParaRPr lang="en-AU" sz="800" dirty="0">
              <a:latin typeface="ArialMT"/>
            </a:endParaRPr>
          </a:p>
        </p:txBody>
      </p:sp>
    </p:spTree>
    <p:extLst>
      <p:ext uri="{BB962C8B-B14F-4D97-AF65-F5344CB8AC3E}">
        <p14:creationId xmlns:p14="http://schemas.microsoft.com/office/powerpoint/2010/main" val="59728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Common Framework</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07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AI algorithms in all 5 ML schools of thought fit the same high-level pattern for learning algorithms: represent, evaluate, optimize. This is a useful framework for comparing and combining these different approaches to improve efficiency of practical real world applications of ML algorithms.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35</a:t>
            </a:fld>
            <a:endParaRPr lang="en-AU" dirty="0"/>
          </a:p>
        </p:txBody>
      </p:sp>
      <p:pic>
        <p:nvPicPr>
          <p:cNvPr id="4098" name="Picture 2" descr="Image result for Symbolists AI">
            <a:extLst>
              <a:ext uri="{FF2B5EF4-FFF2-40B4-BE49-F238E27FC236}">
                <a16:creationId xmlns:a16="http://schemas.microsoft.com/office/drawing/2014/main" id="{E0E40D16-3882-45AA-BA4F-9271E51DD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505" y="1857081"/>
            <a:ext cx="5843784" cy="46568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hlinkClick r:id="rId3"/>
            <a:extLst>
              <a:ext uri="{FF2B5EF4-FFF2-40B4-BE49-F238E27FC236}">
                <a16:creationId xmlns:a16="http://schemas.microsoft.com/office/drawing/2014/main" id="{7D58043B-B37B-448E-B925-9E59B23850C8}"/>
              </a:ext>
            </a:extLst>
          </p:cNvPr>
          <p:cNvSpPr/>
          <p:nvPr/>
        </p:nvSpPr>
        <p:spPr>
          <a:xfrm>
            <a:off x="956081" y="6498124"/>
            <a:ext cx="2779928" cy="215444"/>
          </a:xfrm>
          <a:prstGeom prst="rect">
            <a:avLst/>
          </a:prstGeom>
        </p:spPr>
        <p:txBody>
          <a:bodyPr wrap="none">
            <a:spAutoFit/>
          </a:bodyPr>
          <a:lstStyle/>
          <a:p>
            <a:r>
              <a:rPr lang="en-AU" sz="800" dirty="0">
                <a:latin typeface="ArialMT"/>
              </a:rPr>
              <a:t>SOURCE: Pedro </a:t>
            </a:r>
            <a:r>
              <a:rPr lang="en-AU" sz="800" dirty="0" err="1">
                <a:latin typeface="ArialMT"/>
              </a:rPr>
              <a:t>Domingos</a:t>
            </a:r>
            <a:r>
              <a:rPr lang="en-AU" sz="800" dirty="0">
                <a:latin typeface="ArialMT"/>
              </a:rPr>
              <a:t>, The Master Algorithm 2015 </a:t>
            </a:r>
            <a:endParaRPr lang="en-AU" dirty="0"/>
          </a:p>
        </p:txBody>
      </p:sp>
    </p:spTree>
    <p:extLst>
      <p:ext uri="{BB962C8B-B14F-4D97-AF65-F5344CB8AC3E}">
        <p14:creationId xmlns:p14="http://schemas.microsoft.com/office/powerpoint/2010/main" val="203424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a:t>
            </a:r>
            <a:r>
              <a:rPr lang="en-AU" sz="3200" dirty="0">
                <a:latin typeface="Rockwell" panose="02060603020205020403" pitchFamily="18" charset="0"/>
              </a:rPr>
              <a:t>Standard ML Pipeline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248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All 5 ML schools of thought / approaches share approximately the same end-to-end process required to effectively use any machine learning algorithm in real life. This end-to-end process is called ML pipeline. It is an iterative workflow that includes 3 main stages: prepare data, build &amp; train models, and deploy &amp; predict.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36</a:t>
            </a:fld>
            <a:endParaRPr lang="en-AU" dirty="0"/>
          </a:p>
        </p:txBody>
      </p:sp>
      <p:pic>
        <p:nvPicPr>
          <p:cNvPr id="2" name="Picture 1">
            <a:extLst>
              <a:ext uri="{FF2B5EF4-FFF2-40B4-BE49-F238E27FC236}">
                <a16:creationId xmlns:a16="http://schemas.microsoft.com/office/drawing/2014/main" id="{AC8B2A75-D86F-4AF9-AD8A-7DDE8F40A9E8}"/>
              </a:ext>
            </a:extLst>
          </p:cNvPr>
          <p:cNvPicPr>
            <a:picLocks noChangeAspect="1"/>
          </p:cNvPicPr>
          <p:nvPr/>
        </p:nvPicPr>
        <p:blipFill>
          <a:blip r:embed="rId2"/>
          <a:stretch>
            <a:fillRect/>
          </a:stretch>
        </p:blipFill>
        <p:spPr>
          <a:xfrm>
            <a:off x="1109637" y="2112404"/>
            <a:ext cx="9608639" cy="3766548"/>
          </a:xfrm>
          <a:prstGeom prst="rect">
            <a:avLst/>
          </a:prstGeom>
        </p:spPr>
      </p:pic>
      <p:sp>
        <p:nvSpPr>
          <p:cNvPr id="6" name="Rectangle 5">
            <a:hlinkClick r:id="rId3"/>
            <a:extLst>
              <a:ext uri="{FF2B5EF4-FFF2-40B4-BE49-F238E27FC236}">
                <a16:creationId xmlns:a16="http://schemas.microsoft.com/office/drawing/2014/main" id="{ABB290BB-5679-40C7-B689-C77996A41222}"/>
              </a:ext>
            </a:extLst>
          </p:cNvPr>
          <p:cNvSpPr/>
          <p:nvPr/>
        </p:nvSpPr>
        <p:spPr>
          <a:xfrm>
            <a:off x="1061039" y="6308851"/>
            <a:ext cx="2286203" cy="215444"/>
          </a:xfrm>
          <a:prstGeom prst="rect">
            <a:avLst/>
          </a:prstGeom>
        </p:spPr>
        <p:txBody>
          <a:bodyPr wrap="none">
            <a:spAutoFit/>
          </a:bodyPr>
          <a:lstStyle/>
          <a:p>
            <a:r>
              <a:rPr lang="en-AU" sz="800" dirty="0">
                <a:latin typeface="ArialMT"/>
              </a:rPr>
              <a:t>SOURCE: Francesca </a:t>
            </a:r>
            <a:r>
              <a:rPr lang="en-AU" sz="800" dirty="0" err="1">
                <a:latin typeface="ArialMT"/>
              </a:rPr>
              <a:t>Lazzari</a:t>
            </a:r>
            <a:r>
              <a:rPr lang="en-AU" sz="800" dirty="0">
                <a:latin typeface="ArialMT"/>
              </a:rPr>
              <a:t>, Microsoft 2019</a:t>
            </a:r>
            <a:endParaRPr lang="en-AU" dirty="0"/>
          </a:p>
        </p:txBody>
      </p:sp>
      <p:sp>
        <p:nvSpPr>
          <p:cNvPr id="52" name="Freeform: Shape 51">
            <a:extLst>
              <a:ext uri="{FF2B5EF4-FFF2-40B4-BE49-F238E27FC236}">
                <a16:creationId xmlns:a16="http://schemas.microsoft.com/office/drawing/2014/main" id="{8FA9A9D5-1A05-4867-BE5E-E8E42E32B477}"/>
              </a:ext>
            </a:extLst>
          </p:cNvPr>
          <p:cNvSpPr/>
          <p:nvPr/>
        </p:nvSpPr>
        <p:spPr>
          <a:xfrm>
            <a:off x="873859" y="4298624"/>
            <a:ext cx="10103642" cy="1695376"/>
          </a:xfrm>
          <a:custGeom>
            <a:avLst/>
            <a:gdLst>
              <a:gd name="connsiteX0" fmla="*/ 8769762 w 10103642"/>
              <a:gd name="connsiteY0" fmla="*/ 0 h 1879177"/>
              <a:gd name="connsiteX1" fmla="*/ 9448492 w 10103642"/>
              <a:gd name="connsiteY1" fmla="*/ 1715678 h 1879177"/>
              <a:gd name="connsiteX2" fmla="*/ 615576 w 10103642"/>
              <a:gd name="connsiteY2" fmla="*/ 1621410 h 1879177"/>
              <a:gd name="connsiteX3" fmla="*/ 728698 w 10103642"/>
              <a:gd name="connsiteY3" fmla="*/ 56561 h 1879177"/>
            </a:gdLst>
            <a:ahLst/>
            <a:cxnLst>
              <a:cxn ang="0">
                <a:pos x="connsiteX0" y="connsiteY0"/>
              </a:cxn>
              <a:cxn ang="0">
                <a:pos x="connsiteX1" y="connsiteY1"/>
              </a:cxn>
              <a:cxn ang="0">
                <a:pos x="connsiteX2" y="connsiteY2"/>
              </a:cxn>
              <a:cxn ang="0">
                <a:pos x="connsiteX3" y="connsiteY3"/>
              </a:cxn>
            </a:cxnLst>
            <a:rect l="l" t="t" r="r" b="b"/>
            <a:pathLst>
              <a:path w="10103642" h="1879177">
                <a:moveTo>
                  <a:pt x="8769762" y="0"/>
                </a:moveTo>
                <a:cubicBezTo>
                  <a:pt x="9788642" y="722721"/>
                  <a:pt x="10807523" y="1445443"/>
                  <a:pt x="9448492" y="1715678"/>
                </a:cubicBezTo>
                <a:cubicBezTo>
                  <a:pt x="8089461" y="1985913"/>
                  <a:pt x="2068875" y="1897930"/>
                  <a:pt x="615576" y="1621410"/>
                </a:cubicBezTo>
                <a:cubicBezTo>
                  <a:pt x="-837723" y="1344891"/>
                  <a:pt x="739696" y="342507"/>
                  <a:pt x="728698" y="56561"/>
                </a:cubicBezTo>
              </a:path>
            </a:pathLst>
          </a:custGeom>
          <a:noFill/>
          <a:ln w="38100">
            <a:solidFill>
              <a:schemeClr val="accent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1205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4: How to Implement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Identify Key Ingredients for an AI Project.</a:t>
            </a:r>
          </a:p>
          <a:p>
            <a:pPr marL="800100" lvl="1" indent="-342900">
              <a:buFont typeface="+mj-lt"/>
              <a:buAutoNum type="arabicPeriod"/>
            </a:pPr>
            <a:endParaRPr lang="en-AU" sz="1800" dirty="0"/>
          </a:p>
          <a:p>
            <a:pPr marL="800100" lvl="1" indent="-342900">
              <a:buFont typeface="+mj-lt"/>
              <a:buAutoNum type="arabicPeriod"/>
            </a:pPr>
            <a:r>
              <a:rPr lang="en-AU" sz="1800" dirty="0"/>
              <a:t>Outline AI Project Activities.</a:t>
            </a:r>
          </a:p>
          <a:p>
            <a:pPr marL="800100" lvl="1" indent="-342900">
              <a:buFont typeface="+mj-lt"/>
              <a:buAutoNum type="arabicPeriod"/>
            </a:pPr>
            <a:endParaRPr lang="en-AU" sz="1800" dirty="0"/>
          </a:p>
          <a:p>
            <a:pPr marL="800100" lvl="1" indent="-342900">
              <a:buFont typeface="+mj-lt"/>
              <a:buAutoNum type="arabicPeriod"/>
            </a:pPr>
            <a:r>
              <a:rPr lang="en-AU" sz="1800" dirty="0"/>
              <a:t>Prepare AI Project Business Case.</a:t>
            </a:r>
          </a:p>
          <a:p>
            <a:pPr marL="800100" lvl="1" indent="-342900">
              <a:buFont typeface="+mj-lt"/>
              <a:buAutoNum type="arabicPeriod"/>
            </a:pPr>
            <a:endParaRPr lang="en-AU" sz="1800" dirty="0"/>
          </a:p>
          <a:p>
            <a:pPr marL="800100" lvl="1" indent="-342900">
              <a:buFont typeface="+mj-lt"/>
              <a:buAutoNum type="arabicPeriod"/>
            </a:pPr>
            <a:r>
              <a:rPr lang="en-AU" sz="1800" dirty="0"/>
              <a:t>Find Commercial Ready-to-Use AI products and services.</a:t>
            </a:r>
          </a:p>
          <a:p>
            <a:pPr marL="800100" lvl="1" indent="-342900">
              <a:buFont typeface="+mj-lt"/>
              <a:buAutoNum type="arabicPeriod"/>
            </a:pPr>
            <a:endParaRPr lang="en-AU" sz="1800" dirty="0"/>
          </a:p>
          <a:p>
            <a:pPr marL="800100" lvl="1" indent="-342900">
              <a:buFont typeface="+mj-lt"/>
              <a:buAutoNum type="arabicPeriod"/>
            </a:pPr>
            <a:r>
              <a:rPr lang="en-AU" sz="1800" dirty="0"/>
              <a:t>Select Software and other Resources for custom implementation of ML pipelines.</a:t>
            </a:r>
          </a:p>
          <a:p>
            <a:pPr marL="800100" lvl="1" indent="-342900">
              <a:buFont typeface="+mj-lt"/>
              <a:buAutoNum type="arabicPeriod"/>
            </a:pPr>
            <a:endParaRPr lang="en-AU" sz="1800" dirty="0"/>
          </a:p>
          <a:p>
            <a:pPr marL="800100" lvl="1" indent="-342900">
              <a:buFont typeface="+mj-lt"/>
              <a:buAutoNum type="arabicPeriod"/>
            </a:pPr>
            <a:r>
              <a:rPr lang="en-AU" sz="1800" dirty="0"/>
              <a:t>Select Computing infrastructure to host ML pipeline software.</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37</a:t>
            </a:fld>
            <a:endParaRPr lang="en-AU"/>
          </a:p>
        </p:txBody>
      </p:sp>
    </p:spTree>
    <p:extLst>
      <p:ext uri="{BB962C8B-B14F-4D97-AF65-F5344CB8AC3E}">
        <p14:creationId xmlns:p14="http://schemas.microsoft.com/office/powerpoint/2010/main" val="2656242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Key Inputs and Outputs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248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Implementation of an ML pipeline is a software-intensive project that requires the following key ingredients: a business case, data, people, software, hardware. The project will use all these inputs to produce a working ML pipeline and the new, more efficient ways of working as the output.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38</a:t>
            </a:fld>
            <a:endParaRPr lang="en-AU" dirty="0"/>
          </a:p>
        </p:txBody>
      </p:sp>
      <p:pic>
        <p:nvPicPr>
          <p:cNvPr id="10" name="Picture 9">
            <a:extLst>
              <a:ext uri="{FF2B5EF4-FFF2-40B4-BE49-F238E27FC236}">
                <a16:creationId xmlns:a16="http://schemas.microsoft.com/office/drawing/2014/main" id="{ED2D5D91-42AA-4D98-92AA-E9601A0FBFDA}"/>
              </a:ext>
            </a:extLst>
          </p:cNvPr>
          <p:cNvPicPr>
            <a:picLocks noChangeAspect="1"/>
          </p:cNvPicPr>
          <p:nvPr/>
        </p:nvPicPr>
        <p:blipFill>
          <a:blip r:embed="rId2"/>
          <a:stretch>
            <a:fillRect/>
          </a:stretch>
        </p:blipFill>
        <p:spPr>
          <a:xfrm>
            <a:off x="8234217" y="3176328"/>
            <a:ext cx="2298315" cy="1041320"/>
          </a:xfrm>
          <a:prstGeom prst="rect">
            <a:avLst/>
          </a:prstGeom>
          <a:ln w="15875">
            <a:solidFill>
              <a:schemeClr val="accent1"/>
            </a:solidFill>
          </a:ln>
        </p:spPr>
      </p:pic>
      <p:sp>
        <p:nvSpPr>
          <p:cNvPr id="3" name="TextBox 2">
            <a:extLst>
              <a:ext uri="{FF2B5EF4-FFF2-40B4-BE49-F238E27FC236}">
                <a16:creationId xmlns:a16="http://schemas.microsoft.com/office/drawing/2014/main" id="{407B47E4-0F50-4717-B960-1F393FE5E61A}"/>
              </a:ext>
            </a:extLst>
          </p:cNvPr>
          <p:cNvSpPr txBox="1"/>
          <p:nvPr/>
        </p:nvSpPr>
        <p:spPr>
          <a:xfrm>
            <a:off x="8782754" y="2846524"/>
            <a:ext cx="1749778" cy="369332"/>
          </a:xfrm>
          <a:prstGeom prst="rect">
            <a:avLst/>
          </a:prstGeom>
          <a:noFill/>
        </p:spPr>
        <p:txBody>
          <a:bodyPr wrap="square" rtlCol="0">
            <a:spAutoFit/>
          </a:bodyPr>
          <a:lstStyle/>
          <a:p>
            <a:r>
              <a:rPr lang="en-AU" dirty="0">
                <a:solidFill>
                  <a:schemeClr val="accent1"/>
                </a:solidFill>
              </a:rPr>
              <a:t>ML Pipeline</a:t>
            </a:r>
          </a:p>
        </p:txBody>
      </p:sp>
      <p:sp>
        <p:nvSpPr>
          <p:cNvPr id="4" name="Rectangle 3">
            <a:extLst>
              <a:ext uri="{FF2B5EF4-FFF2-40B4-BE49-F238E27FC236}">
                <a16:creationId xmlns:a16="http://schemas.microsoft.com/office/drawing/2014/main" id="{83913FC2-2A44-4187-A956-F65651DF9ADF}"/>
              </a:ext>
            </a:extLst>
          </p:cNvPr>
          <p:cNvSpPr/>
          <p:nvPr/>
        </p:nvSpPr>
        <p:spPr>
          <a:xfrm>
            <a:off x="4564046" y="2348829"/>
            <a:ext cx="2606665" cy="311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AI/ML Project</a:t>
            </a:r>
          </a:p>
        </p:txBody>
      </p:sp>
      <p:sp>
        <p:nvSpPr>
          <p:cNvPr id="5" name="Rectangle 4">
            <a:extLst>
              <a:ext uri="{FF2B5EF4-FFF2-40B4-BE49-F238E27FC236}">
                <a16:creationId xmlns:a16="http://schemas.microsoft.com/office/drawing/2014/main" id="{967C7522-FCA4-4BC4-9264-AE63C489F1EA}"/>
              </a:ext>
            </a:extLst>
          </p:cNvPr>
          <p:cNvSpPr/>
          <p:nvPr/>
        </p:nvSpPr>
        <p:spPr>
          <a:xfrm>
            <a:off x="1467556" y="2822284"/>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Business Case</a:t>
            </a:r>
          </a:p>
        </p:txBody>
      </p:sp>
      <p:sp>
        <p:nvSpPr>
          <p:cNvPr id="12" name="Rectangle 11">
            <a:extLst>
              <a:ext uri="{FF2B5EF4-FFF2-40B4-BE49-F238E27FC236}">
                <a16:creationId xmlns:a16="http://schemas.microsoft.com/office/drawing/2014/main" id="{7AE7B0C7-7A09-4AD7-8CC8-6AE7378495D5}"/>
              </a:ext>
            </a:extLst>
          </p:cNvPr>
          <p:cNvSpPr/>
          <p:nvPr/>
        </p:nvSpPr>
        <p:spPr>
          <a:xfrm>
            <a:off x="1448165" y="4925939"/>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People</a:t>
            </a:r>
          </a:p>
        </p:txBody>
      </p:sp>
      <p:sp>
        <p:nvSpPr>
          <p:cNvPr id="13" name="Rectangle 12">
            <a:extLst>
              <a:ext uri="{FF2B5EF4-FFF2-40B4-BE49-F238E27FC236}">
                <a16:creationId xmlns:a16="http://schemas.microsoft.com/office/drawing/2014/main" id="{C6556564-FD9C-4F49-A469-94CDFC2447B0}"/>
              </a:ext>
            </a:extLst>
          </p:cNvPr>
          <p:cNvSpPr/>
          <p:nvPr/>
        </p:nvSpPr>
        <p:spPr>
          <a:xfrm>
            <a:off x="1467556" y="3888533"/>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Software</a:t>
            </a:r>
          </a:p>
        </p:txBody>
      </p:sp>
      <p:sp>
        <p:nvSpPr>
          <p:cNvPr id="15" name="Rectangle 14">
            <a:extLst>
              <a:ext uri="{FF2B5EF4-FFF2-40B4-BE49-F238E27FC236}">
                <a16:creationId xmlns:a16="http://schemas.microsoft.com/office/drawing/2014/main" id="{BA2461BD-9FEF-416E-95D8-97BD569F9140}"/>
              </a:ext>
            </a:extLst>
          </p:cNvPr>
          <p:cNvSpPr/>
          <p:nvPr/>
        </p:nvSpPr>
        <p:spPr>
          <a:xfrm>
            <a:off x="1448165" y="4375792"/>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Hardware</a:t>
            </a:r>
          </a:p>
        </p:txBody>
      </p:sp>
      <p:sp>
        <p:nvSpPr>
          <p:cNvPr id="16" name="Rectangle 15">
            <a:extLst>
              <a:ext uri="{FF2B5EF4-FFF2-40B4-BE49-F238E27FC236}">
                <a16:creationId xmlns:a16="http://schemas.microsoft.com/office/drawing/2014/main" id="{2CF3F1A3-6F34-471A-9D0D-89E2B73A88BF}"/>
              </a:ext>
            </a:extLst>
          </p:cNvPr>
          <p:cNvSpPr/>
          <p:nvPr/>
        </p:nvSpPr>
        <p:spPr>
          <a:xfrm>
            <a:off x="994556" y="2348830"/>
            <a:ext cx="2742065" cy="311499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2400" dirty="0">
                <a:solidFill>
                  <a:schemeClr val="accent2"/>
                </a:solidFill>
              </a:rPr>
              <a:t>Project Inputs</a:t>
            </a:r>
          </a:p>
        </p:txBody>
      </p:sp>
      <p:sp>
        <p:nvSpPr>
          <p:cNvPr id="17" name="Rectangle 16">
            <a:extLst>
              <a:ext uri="{FF2B5EF4-FFF2-40B4-BE49-F238E27FC236}">
                <a16:creationId xmlns:a16="http://schemas.microsoft.com/office/drawing/2014/main" id="{79F3F552-FE32-46EB-ACB0-6A2221080577}"/>
              </a:ext>
            </a:extLst>
          </p:cNvPr>
          <p:cNvSpPr/>
          <p:nvPr/>
        </p:nvSpPr>
        <p:spPr>
          <a:xfrm>
            <a:off x="8001770" y="2348829"/>
            <a:ext cx="2742065" cy="311499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2400" dirty="0">
                <a:solidFill>
                  <a:schemeClr val="accent2"/>
                </a:solidFill>
              </a:rPr>
              <a:t>Project Outputs</a:t>
            </a:r>
          </a:p>
        </p:txBody>
      </p:sp>
      <p:sp>
        <p:nvSpPr>
          <p:cNvPr id="18" name="Rectangle 17">
            <a:extLst>
              <a:ext uri="{FF2B5EF4-FFF2-40B4-BE49-F238E27FC236}">
                <a16:creationId xmlns:a16="http://schemas.microsoft.com/office/drawing/2014/main" id="{6FF0F23E-3B41-4E49-A378-1692AEA18B13}"/>
              </a:ext>
            </a:extLst>
          </p:cNvPr>
          <p:cNvSpPr/>
          <p:nvPr/>
        </p:nvSpPr>
        <p:spPr>
          <a:xfrm>
            <a:off x="8234217" y="4708817"/>
            <a:ext cx="2298316"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New Ways of Working</a:t>
            </a:r>
          </a:p>
        </p:txBody>
      </p:sp>
      <p:sp>
        <p:nvSpPr>
          <p:cNvPr id="7" name="Arrow: Right 6">
            <a:extLst>
              <a:ext uri="{FF2B5EF4-FFF2-40B4-BE49-F238E27FC236}">
                <a16:creationId xmlns:a16="http://schemas.microsoft.com/office/drawing/2014/main" id="{7E9034AC-5D18-4F50-9F25-59B05CAB56D5}"/>
              </a:ext>
            </a:extLst>
          </p:cNvPr>
          <p:cNvSpPr/>
          <p:nvPr/>
        </p:nvSpPr>
        <p:spPr>
          <a:xfrm>
            <a:off x="3794050" y="3052861"/>
            <a:ext cx="747418" cy="1516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Arrow: Right 18">
            <a:extLst>
              <a:ext uri="{FF2B5EF4-FFF2-40B4-BE49-F238E27FC236}">
                <a16:creationId xmlns:a16="http://schemas.microsoft.com/office/drawing/2014/main" id="{864AF506-159F-46A0-98E8-86D7BFF14189}"/>
              </a:ext>
            </a:extLst>
          </p:cNvPr>
          <p:cNvSpPr/>
          <p:nvPr/>
        </p:nvSpPr>
        <p:spPr>
          <a:xfrm>
            <a:off x="7212531" y="3073315"/>
            <a:ext cx="747418" cy="1516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1FCB67C5-2A35-46C9-97AD-A2A74B2937A7}"/>
              </a:ext>
            </a:extLst>
          </p:cNvPr>
          <p:cNvSpPr/>
          <p:nvPr/>
        </p:nvSpPr>
        <p:spPr>
          <a:xfrm>
            <a:off x="1467556" y="3350681"/>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(Big) Data</a:t>
            </a:r>
          </a:p>
        </p:txBody>
      </p:sp>
    </p:spTree>
    <p:extLst>
      <p:ext uri="{BB962C8B-B14F-4D97-AF65-F5344CB8AC3E}">
        <p14:creationId xmlns:p14="http://schemas.microsoft.com/office/powerpoint/2010/main" val="2326600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Business Case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248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A typical project business case provides rationale why one should spend time and effort doing the project. It includes formulation of problems/opportunities that will be addressed, approximate approach to implementing the project, and estimated costs and benefits. </a:t>
            </a:r>
          </a:p>
          <a:p>
            <a:r>
              <a:rPr lang="en-AU" sz="1800" dirty="0">
                <a:solidFill>
                  <a:schemeClr val="tx1"/>
                </a:solidFill>
                <a:latin typeface="Arial" panose="020B0604020202020204" pitchFamily="34" charset="0"/>
                <a:ea typeface="+mn-ea"/>
                <a:cs typeface="Arial" panose="020B0604020202020204" pitchFamily="34" charset="0"/>
              </a:rPr>
              <a:t>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39</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34735" y="2112404"/>
            <a:ext cx="7781517" cy="396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Matching what AI can do with value for business:</a:t>
            </a:r>
          </a:p>
          <a:p>
            <a:pPr marL="285750" indent="-285750">
              <a:buFont typeface="Arial" panose="020B0604020202020204" pitchFamily="34" charset="0"/>
              <a:buChar char="•"/>
            </a:pPr>
            <a:r>
              <a:rPr lang="en-AU" sz="1800" dirty="0"/>
              <a:t>Identify business benefits of doing the project in terms of lowering operating costs, increasing revenue, offering new products and services to customers;</a:t>
            </a:r>
          </a:p>
          <a:p>
            <a:pPr marL="285750"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dirty="0"/>
              <a:t>Using hard and soft AI limitations framework to assess AI applicability to achieving the identified business benefits.</a:t>
            </a:r>
            <a:endParaRPr lang="en-AU" dirty="0"/>
          </a:p>
          <a:p>
            <a:pPr marL="800100" lvl="1" indent="-342900">
              <a:buFont typeface="Arial" panose="020B0604020202020204" pitchFamily="34" charset="0"/>
              <a:buChar char="•"/>
            </a:pPr>
            <a:endParaRPr lang="en-AU" sz="1800" dirty="0"/>
          </a:p>
          <a:p>
            <a:pPr marL="800100" lvl="1" indent="-342900">
              <a:buFont typeface="Arial" panose="020B0604020202020204" pitchFamily="34" charset="0"/>
              <a:buChar char="•"/>
            </a:pPr>
            <a:endParaRPr lang="en-AU" sz="1800" dirty="0"/>
          </a:p>
          <a:p>
            <a:r>
              <a:rPr lang="en-AU" sz="2000" b="1" dirty="0"/>
              <a:t>Automating tasks, not jobs:</a:t>
            </a:r>
          </a:p>
          <a:p>
            <a:pPr marL="285750" indent="-285750">
              <a:buFont typeface="Arial" panose="020B0604020202020204" pitchFamily="34" charset="0"/>
              <a:buChar char="•"/>
            </a:pPr>
            <a:r>
              <a:rPr lang="en-AU" sz="1800" dirty="0"/>
              <a:t>Use business analysis tools like process maps or workflow charts to break jobs into tasks,</a:t>
            </a:r>
          </a:p>
          <a:p>
            <a:pPr marL="285750"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dirty="0"/>
              <a:t>Use “prediction machine” and “one second” intuitions to select tasks to be automated using AI.</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2" name="Rectangle 1">
            <a:extLst>
              <a:ext uri="{FF2B5EF4-FFF2-40B4-BE49-F238E27FC236}">
                <a16:creationId xmlns:a16="http://schemas.microsoft.com/office/drawing/2014/main" id="{2FAB53BD-A70E-4674-BB5D-4883ADAF19EE}"/>
              </a:ext>
            </a:extLst>
          </p:cNvPr>
          <p:cNvSpPr/>
          <p:nvPr/>
        </p:nvSpPr>
        <p:spPr>
          <a:xfrm>
            <a:off x="9031106" y="2254207"/>
            <a:ext cx="1298223" cy="124840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chemeClr val="accent6"/>
                </a:solidFill>
              </a:rPr>
              <a:t>What AI can do</a:t>
            </a:r>
          </a:p>
        </p:txBody>
      </p:sp>
      <p:sp>
        <p:nvSpPr>
          <p:cNvPr id="21" name="Rectangle 20">
            <a:extLst>
              <a:ext uri="{FF2B5EF4-FFF2-40B4-BE49-F238E27FC236}">
                <a16:creationId xmlns:a16="http://schemas.microsoft.com/office/drawing/2014/main" id="{8B2383DC-4D14-438B-A66A-DE7B87DD4BC7}"/>
              </a:ext>
            </a:extLst>
          </p:cNvPr>
          <p:cNvSpPr/>
          <p:nvPr/>
        </p:nvSpPr>
        <p:spPr>
          <a:xfrm>
            <a:off x="9660813" y="2878408"/>
            <a:ext cx="1298223" cy="1248403"/>
          </a:xfrm>
          <a:prstGeom prst="rect">
            <a:avLst/>
          </a:prstGeom>
          <a:solidFill>
            <a:schemeClr val="accent2">
              <a:alpha val="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AU" dirty="0">
                <a:solidFill>
                  <a:schemeClr val="accent6"/>
                </a:solidFill>
              </a:rPr>
              <a:t>What is useful</a:t>
            </a:r>
          </a:p>
        </p:txBody>
      </p:sp>
      <p:sp>
        <p:nvSpPr>
          <p:cNvPr id="22" name="Rectangle 21">
            <a:extLst>
              <a:ext uri="{FF2B5EF4-FFF2-40B4-BE49-F238E27FC236}">
                <a16:creationId xmlns:a16="http://schemas.microsoft.com/office/drawing/2014/main" id="{CE3679DD-BED3-438B-A217-8B28467B3EB6}"/>
              </a:ext>
            </a:extLst>
          </p:cNvPr>
          <p:cNvSpPr/>
          <p:nvPr/>
        </p:nvSpPr>
        <p:spPr>
          <a:xfrm>
            <a:off x="9660813" y="2867115"/>
            <a:ext cx="668517" cy="635495"/>
          </a:xfrm>
          <a:prstGeom prst="rect">
            <a:avLst/>
          </a:prstGeom>
          <a:solidFill>
            <a:schemeClr val="accent6">
              <a:alpha val="12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accent2"/>
              </a:solidFill>
            </a:endParaRPr>
          </a:p>
        </p:txBody>
      </p:sp>
      <p:pic>
        <p:nvPicPr>
          <p:cNvPr id="6" name="Picture 5">
            <a:extLst>
              <a:ext uri="{FF2B5EF4-FFF2-40B4-BE49-F238E27FC236}">
                <a16:creationId xmlns:a16="http://schemas.microsoft.com/office/drawing/2014/main" id="{3153070D-C556-4712-BEF3-3EEC20378818}"/>
              </a:ext>
            </a:extLst>
          </p:cNvPr>
          <p:cNvPicPr>
            <a:picLocks noChangeAspect="1"/>
          </p:cNvPicPr>
          <p:nvPr/>
        </p:nvPicPr>
        <p:blipFill>
          <a:blip r:embed="rId2"/>
          <a:stretch>
            <a:fillRect/>
          </a:stretch>
        </p:blipFill>
        <p:spPr>
          <a:xfrm>
            <a:off x="9031106" y="4675947"/>
            <a:ext cx="1857375" cy="1680403"/>
          </a:xfrm>
          <a:prstGeom prst="rect">
            <a:avLst/>
          </a:prstGeom>
          <a:ln w="25400">
            <a:solidFill>
              <a:schemeClr val="accent1"/>
            </a:solidFill>
          </a:ln>
        </p:spPr>
      </p:pic>
    </p:spTree>
    <p:extLst>
      <p:ext uri="{BB962C8B-B14F-4D97-AF65-F5344CB8AC3E}">
        <p14:creationId xmlns:p14="http://schemas.microsoft.com/office/powerpoint/2010/main" val="19226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Select AI Examples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279835"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Select examples that are “AI examples”. Possible answers : “yes”, “no”, “not sure”.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a:t>
            </a:fld>
            <a:endParaRPr lang="en-AU"/>
          </a:p>
        </p:txBody>
      </p:sp>
      <p:graphicFrame>
        <p:nvGraphicFramePr>
          <p:cNvPr id="2" name="Table 1">
            <a:extLst>
              <a:ext uri="{FF2B5EF4-FFF2-40B4-BE49-F238E27FC236}">
                <a16:creationId xmlns:a16="http://schemas.microsoft.com/office/drawing/2014/main" id="{E66E20DC-8491-4DDF-9C51-74CF0C1BD896}"/>
              </a:ext>
            </a:extLst>
          </p:cNvPr>
          <p:cNvGraphicFramePr>
            <a:graphicFrameLocks noGrp="1"/>
          </p:cNvGraphicFramePr>
          <p:nvPr>
            <p:extLst>
              <p:ext uri="{D42A27DB-BD31-4B8C-83A1-F6EECF244321}">
                <p14:modId xmlns:p14="http://schemas.microsoft.com/office/powerpoint/2010/main" val="2139832657"/>
              </p:ext>
            </p:extLst>
          </p:nvPr>
        </p:nvGraphicFramePr>
        <p:xfrm>
          <a:off x="645187" y="1362456"/>
          <a:ext cx="10903686" cy="5061155"/>
        </p:xfrm>
        <a:graphic>
          <a:graphicData uri="http://schemas.openxmlformats.org/drawingml/2006/table">
            <a:tbl>
              <a:tblPr firstRow="1" bandRow="1">
                <a:tableStyleId>{5C22544A-7EE6-4342-B048-85BDC9FD1C3A}</a:tableStyleId>
              </a:tblPr>
              <a:tblGrid>
                <a:gridCol w="395424">
                  <a:extLst>
                    <a:ext uri="{9D8B030D-6E8A-4147-A177-3AD203B41FA5}">
                      <a16:colId xmlns:a16="http://schemas.microsoft.com/office/drawing/2014/main" val="3974898939"/>
                    </a:ext>
                  </a:extLst>
                </a:gridCol>
                <a:gridCol w="8200102">
                  <a:extLst>
                    <a:ext uri="{9D8B030D-6E8A-4147-A177-3AD203B41FA5}">
                      <a16:colId xmlns:a16="http://schemas.microsoft.com/office/drawing/2014/main" val="1713864858"/>
                    </a:ext>
                  </a:extLst>
                </a:gridCol>
                <a:gridCol w="1302319">
                  <a:extLst>
                    <a:ext uri="{9D8B030D-6E8A-4147-A177-3AD203B41FA5}">
                      <a16:colId xmlns:a16="http://schemas.microsoft.com/office/drawing/2014/main" val="4241235955"/>
                    </a:ext>
                  </a:extLst>
                </a:gridCol>
                <a:gridCol w="1005841">
                  <a:extLst>
                    <a:ext uri="{9D8B030D-6E8A-4147-A177-3AD203B41FA5}">
                      <a16:colId xmlns:a16="http://schemas.microsoft.com/office/drawing/2014/main" val="296824925"/>
                    </a:ext>
                  </a:extLst>
                </a:gridCol>
              </a:tblGrid>
              <a:tr h="444282">
                <a:tc>
                  <a:txBody>
                    <a:bodyPr/>
                    <a:lstStyle/>
                    <a:p>
                      <a:r>
                        <a:rPr lang="en-AU" dirty="0"/>
                        <a:t>#</a:t>
                      </a:r>
                    </a:p>
                  </a:txBody>
                  <a:tcPr/>
                </a:tc>
                <a:tc>
                  <a:txBody>
                    <a:bodyPr/>
                    <a:lstStyle/>
                    <a:p>
                      <a:r>
                        <a:rPr lang="en-AU" dirty="0"/>
                        <a:t>Example</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648967716"/>
                  </a:ext>
                </a:extLst>
              </a:tr>
              <a:tr h="724258">
                <a:tc>
                  <a:txBody>
                    <a:bodyPr/>
                    <a:lstStyle/>
                    <a:p>
                      <a:r>
                        <a:rPr lang="en-AU" dirty="0"/>
                        <a:t>1</a:t>
                      </a:r>
                    </a:p>
                  </a:txBody>
                  <a:tcPr/>
                </a:tc>
                <a:tc>
                  <a:txBody>
                    <a:bodyPr/>
                    <a:lstStyle/>
                    <a:p>
                      <a:r>
                        <a:rPr lang="en-AU" b="1" dirty="0"/>
                        <a:t>Sydney Metro </a:t>
                      </a:r>
                      <a:r>
                        <a:rPr lang="en-AU" dirty="0"/>
                        <a:t>– a fully automated rapid transit system</a:t>
                      </a:r>
                    </a:p>
                    <a:p>
                      <a:r>
                        <a:rPr lang="en-AU" sz="1800" b="0" i="0" kern="1200" dirty="0">
                          <a:solidFill>
                            <a:schemeClr val="dk1"/>
                          </a:solidFill>
                          <a:effectLst/>
                          <a:latin typeface="+mn-lt"/>
                          <a:ea typeface="+mn-ea"/>
                          <a:cs typeface="+mn-cs"/>
                        </a:rPr>
                        <a:t>that opened on 26 May 2019, it runs from </a:t>
                      </a:r>
                      <a:r>
                        <a:rPr lang="en-AU" sz="1800" b="0" i="0" kern="1200" dirty="0" err="1">
                          <a:solidFill>
                            <a:schemeClr val="dk1"/>
                          </a:solidFill>
                          <a:effectLst/>
                          <a:latin typeface="+mn-lt"/>
                          <a:ea typeface="+mn-ea"/>
                          <a:cs typeface="+mn-cs"/>
                          <a:hlinkClick r:id="rId2" tooltip="Rouse Hill">
                            <a:extLst>
                              <a:ext uri="{A12FA001-AC4F-418D-AE19-62706E023703}">
                                <ahyp:hlinkClr xmlns:ahyp="http://schemas.microsoft.com/office/drawing/2018/hyperlinkcolor" val="tx"/>
                              </a:ext>
                            </a:extLst>
                          </a:hlinkClick>
                        </a:rPr>
                        <a:t>Tallawong</a:t>
                      </a:r>
                      <a:r>
                        <a:rPr lang="en-AU" sz="1800" b="0" i="0" kern="1200" dirty="0">
                          <a:solidFill>
                            <a:schemeClr val="dk1"/>
                          </a:solidFill>
                          <a:effectLst/>
                          <a:latin typeface="+mn-lt"/>
                          <a:ea typeface="+mn-ea"/>
                          <a:cs typeface="+mn-cs"/>
                        </a:rPr>
                        <a:t> to </a:t>
                      </a:r>
                      <a:r>
                        <a:rPr lang="en-AU" sz="1800" b="0" i="0" kern="1200" dirty="0">
                          <a:solidFill>
                            <a:schemeClr val="dk1"/>
                          </a:solidFill>
                          <a:effectLst/>
                          <a:latin typeface="+mn-lt"/>
                          <a:ea typeface="+mn-ea"/>
                          <a:cs typeface="+mn-cs"/>
                          <a:hlinkClick r:id="rId3" tooltip="Chatswood">
                            <a:extLst>
                              <a:ext uri="{A12FA001-AC4F-418D-AE19-62706E023703}">
                                <ahyp:hlinkClr xmlns:ahyp="http://schemas.microsoft.com/office/drawing/2018/hyperlinkcolor" val="tx"/>
                              </a:ext>
                            </a:extLst>
                          </a:hlinkClick>
                        </a:rPr>
                        <a:t>Chatswood</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931351619"/>
                  </a:ext>
                </a:extLst>
              </a:tr>
              <a:tr h="692215">
                <a:tc>
                  <a:txBody>
                    <a:bodyPr/>
                    <a:lstStyle/>
                    <a:p>
                      <a:r>
                        <a:rPr lang="en-AU" dirty="0"/>
                        <a:t>2</a:t>
                      </a:r>
                    </a:p>
                  </a:txBody>
                  <a:tcPr/>
                </a:tc>
                <a:tc>
                  <a:txBody>
                    <a:bodyPr/>
                    <a:lstStyle/>
                    <a:p>
                      <a:r>
                        <a:rPr lang="en-AU" sz="1800" b="1" i="0" kern="1200" dirty="0">
                          <a:solidFill>
                            <a:schemeClr val="dk1"/>
                          </a:solidFill>
                          <a:effectLst/>
                          <a:latin typeface="+mn-lt"/>
                          <a:ea typeface="+mn-ea"/>
                          <a:cs typeface="+mn-cs"/>
                        </a:rPr>
                        <a:t>Amazon Alexa</a:t>
                      </a:r>
                      <a:r>
                        <a:rPr lang="en-AU" sz="1800" b="0" i="0" kern="1200" dirty="0">
                          <a:solidFill>
                            <a:schemeClr val="dk1"/>
                          </a:solidFill>
                          <a:effectLst/>
                          <a:latin typeface="+mn-lt"/>
                          <a:ea typeface="+mn-ea"/>
                          <a:cs typeface="+mn-cs"/>
                        </a:rPr>
                        <a:t> – a virtual assistant</a:t>
                      </a:r>
                      <a:endParaRPr lang="en-AU" sz="1800" b="0" i="0" u="none" kern="1200" dirty="0">
                        <a:solidFill>
                          <a:schemeClr val="dk1"/>
                        </a:solidFill>
                        <a:effectLst/>
                        <a:latin typeface="+mn-lt"/>
                        <a:ea typeface="+mn-ea"/>
                        <a:cs typeface="+mn-cs"/>
                      </a:endParaRPr>
                    </a:p>
                    <a:p>
                      <a:r>
                        <a:rPr lang="en-AU" sz="1800" b="0" i="0" kern="1200" dirty="0">
                          <a:solidFill>
                            <a:schemeClr val="dk1"/>
                          </a:solidFill>
                          <a:effectLst/>
                          <a:latin typeface="+mn-lt"/>
                          <a:ea typeface="+mn-ea"/>
                          <a:cs typeface="+mn-cs"/>
                        </a:rPr>
                        <a:t> developed by Amazon, first used in the Amazon Echo smart speakers.</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28738095"/>
                  </a:ext>
                </a:extLst>
              </a:tr>
              <a:tr h="606523">
                <a:tc>
                  <a:txBody>
                    <a:bodyPr/>
                    <a:lstStyle/>
                    <a:p>
                      <a:r>
                        <a:rPr lang="en-AU" dirty="0"/>
                        <a:t>3</a:t>
                      </a:r>
                    </a:p>
                  </a:txBody>
                  <a:tcPr/>
                </a:tc>
                <a:tc>
                  <a:txBody>
                    <a:bodyPr/>
                    <a:lstStyle/>
                    <a:p>
                      <a:r>
                        <a:rPr lang="en-AU" sz="1800" b="1" i="0" kern="1200" dirty="0">
                          <a:solidFill>
                            <a:schemeClr val="dk1"/>
                          </a:solidFill>
                          <a:effectLst/>
                          <a:latin typeface="+mn-lt"/>
                          <a:ea typeface="+mn-ea"/>
                          <a:cs typeface="+mn-cs"/>
                        </a:rPr>
                        <a:t>IBM Deep Blue versus Garry Kasparov</a:t>
                      </a:r>
                      <a:r>
                        <a:rPr lang="en-AU" sz="1800" b="0" i="0" kern="1200" dirty="0">
                          <a:solidFill>
                            <a:schemeClr val="dk1"/>
                          </a:solidFill>
                          <a:effectLst/>
                          <a:latin typeface="+mn-lt"/>
                          <a:ea typeface="+mn-ea"/>
                          <a:cs typeface="+mn-cs"/>
                        </a:rPr>
                        <a:t> was a pair of six-game chess matches between world chess champion </a:t>
                      </a:r>
                      <a:r>
                        <a:rPr lang="en-AU" sz="1800" b="0" i="0" kern="1200" dirty="0">
                          <a:solidFill>
                            <a:schemeClr val="dk1"/>
                          </a:solidFill>
                          <a:effectLst/>
                          <a:latin typeface="+mn-lt"/>
                          <a:ea typeface="+mn-ea"/>
                          <a:cs typeface="+mn-cs"/>
                          <a:hlinkClick r:id="rId4" tooltip="Garry Kasparov">
                            <a:extLst>
                              <a:ext uri="{A12FA001-AC4F-418D-AE19-62706E023703}">
                                <ahyp:hlinkClr xmlns:ahyp="http://schemas.microsoft.com/office/drawing/2018/hyperlinkcolor" val="tx"/>
                              </a:ext>
                            </a:extLst>
                          </a:hlinkClick>
                        </a:rPr>
                        <a:t>Garry Kasparov</a:t>
                      </a:r>
                      <a:r>
                        <a:rPr lang="en-AU" sz="1800" b="0" i="0" kern="1200" dirty="0">
                          <a:solidFill>
                            <a:schemeClr val="dk1"/>
                          </a:solidFill>
                          <a:effectLst/>
                          <a:latin typeface="+mn-lt"/>
                          <a:ea typeface="+mn-ea"/>
                          <a:cs typeface="+mn-cs"/>
                        </a:rPr>
                        <a:t> and an IBM supercomputer </a:t>
                      </a:r>
                      <a:r>
                        <a:rPr lang="en-AU" sz="1800" b="0" i="0" kern="1200" dirty="0">
                          <a:solidFill>
                            <a:schemeClr val="dk1"/>
                          </a:solidFill>
                          <a:effectLst/>
                          <a:latin typeface="+mn-lt"/>
                          <a:ea typeface="+mn-ea"/>
                          <a:cs typeface="+mn-cs"/>
                          <a:hlinkClick r:id="rId5" tooltip="Deep Blue (chess computer)">
                            <a:extLst>
                              <a:ext uri="{A12FA001-AC4F-418D-AE19-62706E023703}">
                                <ahyp:hlinkClr xmlns:ahyp="http://schemas.microsoft.com/office/drawing/2018/hyperlinkcolor" val="tx"/>
                              </a:ext>
                            </a:extLst>
                          </a:hlinkClick>
                        </a:rPr>
                        <a:t>Deep Blue</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243049427"/>
                  </a:ext>
                </a:extLst>
              </a:tr>
              <a:tr h="606523">
                <a:tc>
                  <a:txBody>
                    <a:bodyPr/>
                    <a:lstStyle/>
                    <a:p>
                      <a:r>
                        <a:rPr lang="en-AU" dirty="0"/>
                        <a:t>4</a:t>
                      </a:r>
                    </a:p>
                  </a:txBody>
                  <a:tcPr/>
                </a:tc>
                <a:tc>
                  <a:txBody>
                    <a:bodyPr/>
                    <a:lstStyle/>
                    <a:p>
                      <a:r>
                        <a:rPr lang="en-AU" sz="1800" b="1" i="0" kern="1200" dirty="0">
                          <a:solidFill>
                            <a:schemeClr val="dk1"/>
                          </a:solidFill>
                          <a:effectLst/>
                          <a:latin typeface="+mn-lt"/>
                          <a:ea typeface="+mn-ea"/>
                          <a:cs typeface="+mn-cs"/>
                        </a:rPr>
                        <a:t>Tesla Autopilot</a:t>
                      </a:r>
                      <a:r>
                        <a:rPr lang="en-AU" sz="1800" b="0" i="0" kern="1200" dirty="0">
                          <a:solidFill>
                            <a:schemeClr val="dk1"/>
                          </a:solidFill>
                          <a:effectLst/>
                          <a:latin typeface="+mn-lt"/>
                          <a:ea typeface="+mn-ea"/>
                          <a:cs typeface="+mn-cs"/>
                        </a:rPr>
                        <a:t> is an </a:t>
                      </a:r>
                      <a:r>
                        <a:rPr lang="en-AU" sz="1800" b="0" i="0" kern="1200" dirty="0">
                          <a:solidFill>
                            <a:schemeClr val="dk1"/>
                          </a:solidFill>
                          <a:effectLst/>
                          <a:latin typeface="+mn-lt"/>
                          <a:ea typeface="+mn-ea"/>
                          <a:cs typeface="+mn-cs"/>
                          <a:hlinkClick r:id="rId6" tooltip="Advanced driver-assistance systems">
                            <a:extLst>
                              <a:ext uri="{A12FA001-AC4F-418D-AE19-62706E023703}">
                                <ahyp:hlinkClr xmlns:ahyp="http://schemas.microsoft.com/office/drawing/2018/hyperlinkcolor" val="tx"/>
                              </a:ext>
                            </a:extLst>
                          </a:hlinkClick>
                        </a:rPr>
                        <a:t>advanced driver-assistance system</a:t>
                      </a:r>
                      <a:r>
                        <a:rPr lang="en-AU" sz="1800" b="0" i="0" kern="1200" dirty="0">
                          <a:solidFill>
                            <a:schemeClr val="dk1"/>
                          </a:solidFill>
                          <a:effectLst/>
                          <a:latin typeface="+mn-lt"/>
                          <a:ea typeface="+mn-ea"/>
                          <a:cs typeface="+mn-cs"/>
                        </a:rPr>
                        <a:t> feature offered by </a:t>
                      </a:r>
                      <a:r>
                        <a:rPr lang="en-AU" sz="1800" b="0" i="0" kern="1200" dirty="0">
                          <a:solidFill>
                            <a:schemeClr val="dk1"/>
                          </a:solidFill>
                          <a:effectLst/>
                          <a:latin typeface="+mn-lt"/>
                          <a:ea typeface="+mn-ea"/>
                          <a:cs typeface="+mn-cs"/>
                          <a:hlinkClick r:id="rId7" tooltip="Tesla, Inc.">
                            <a:extLst>
                              <a:ext uri="{A12FA001-AC4F-418D-AE19-62706E023703}">
                                <ahyp:hlinkClr xmlns:ahyp="http://schemas.microsoft.com/office/drawing/2018/hyperlinkcolor" val="tx"/>
                              </a:ext>
                            </a:extLst>
                          </a:hlinkClick>
                        </a:rPr>
                        <a:t>Tesla</a:t>
                      </a:r>
                      <a:r>
                        <a:rPr lang="en-AU" sz="1800" b="0" i="0" kern="1200" dirty="0">
                          <a:solidFill>
                            <a:schemeClr val="dk1"/>
                          </a:solidFill>
                          <a:effectLst/>
                          <a:latin typeface="+mn-lt"/>
                          <a:ea typeface="+mn-ea"/>
                          <a:cs typeface="+mn-cs"/>
                        </a:rPr>
                        <a:t> that has lane-</a:t>
                      </a:r>
                      <a:r>
                        <a:rPr lang="en-AU" sz="1800" b="0" i="0" kern="1200" dirty="0" err="1">
                          <a:solidFill>
                            <a:schemeClr val="dk1"/>
                          </a:solidFill>
                          <a:effectLst/>
                          <a:latin typeface="+mn-lt"/>
                          <a:ea typeface="+mn-ea"/>
                          <a:cs typeface="+mn-cs"/>
                        </a:rPr>
                        <a:t>centering</a:t>
                      </a:r>
                      <a:r>
                        <a:rPr lang="en-AU" sz="1800" b="0" i="0" kern="1200" dirty="0">
                          <a:solidFill>
                            <a:schemeClr val="dk1"/>
                          </a:solidFill>
                          <a:effectLst/>
                          <a:latin typeface="+mn-lt"/>
                          <a:ea typeface="+mn-ea"/>
                          <a:cs typeface="+mn-cs"/>
                        </a:rPr>
                        <a:t>, adaptive cruise control, self-parking functions.</a:t>
                      </a:r>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207192804"/>
                  </a:ext>
                </a:extLst>
              </a:tr>
              <a:tr h="606523">
                <a:tc>
                  <a:txBody>
                    <a:bodyPr/>
                    <a:lstStyle/>
                    <a:p>
                      <a:r>
                        <a:rPr lang="en-AU" dirty="0"/>
                        <a:t>5</a:t>
                      </a:r>
                    </a:p>
                  </a:txBody>
                  <a:tcPr/>
                </a:tc>
                <a:tc>
                  <a:txBody>
                    <a:bodyPr/>
                    <a:lstStyle/>
                    <a:p>
                      <a:r>
                        <a:rPr lang="en-AU" sz="1800" b="1" i="0" kern="1200" dirty="0">
                          <a:solidFill>
                            <a:schemeClr val="dk1"/>
                          </a:solidFill>
                          <a:effectLst/>
                          <a:latin typeface="+mn-lt"/>
                          <a:ea typeface="+mn-ea"/>
                          <a:cs typeface="+mn-cs"/>
                        </a:rPr>
                        <a:t>AlphaGo versus Fan Hui</a:t>
                      </a:r>
                      <a:r>
                        <a:rPr lang="en-AU" sz="1800" b="0" i="0" kern="1200" dirty="0">
                          <a:solidFill>
                            <a:schemeClr val="dk1"/>
                          </a:solidFill>
                          <a:effectLst/>
                          <a:latin typeface="+mn-lt"/>
                          <a:ea typeface="+mn-ea"/>
                          <a:cs typeface="+mn-cs"/>
                        </a:rPr>
                        <a:t> was a five-game </a:t>
                      </a:r>
                      <a:r>
                        <a:rPr lang="en-AU" sz="1800" b="0" i="0" kern="1200" dirty="0">
                          <a:solidFill>
                            <a:schemeClr val="dk1"/>
                          </a:solidFill>
                          <a:effectLst/>
                          <a:latin typeface="+mn-lt"/>
                          <a:ea typeface="+mn-ea"/>
                          <a:cs typeface="+mn-cs"/>
                          <a:hlinkClick r:id="rId8" tooltip="Go (game)">
                            <a:extLst>
                              <a:ext uri="{A12FA001-AC4F-418D-AE19-62706E023703}">
                                <ahyp:hlinkClr xmlns:ahyp="http://schemas.microsoft.com/office/drawing/2018/hyperlinkcolor" val="tx"/>
                              </a:ext>
                            </a:extLst>
                          </a:hlinkClick>
                        </a:rPr>
                        <a:t>Go</a:t>
                      </a:r>
                      <a:r>
                        <a:rPr lang="en-AU" sz="1800" b="0" i="0" kern="1200" dirty="0">
                          <a:solidFill>
                            <a:schemeClr val="dk1"/>
                          </a:solidFill>
                          <a:effectLst/>
                          <a:latin typeface="+mn-lt"/>
                          <a:ea typeface="+mn-ea"/>
                          <a:cs typeface="+mn-cs"/>
                        </a:rPr>
                        <a:t> match between </a:t>
                      </a:r>
                      <a:r>
                        <a:rPr lang="en-AU" sz="1800" b="0" i="0" kern="1200" dirty="0">
                          <a:solidFill>
                            <a:schemeClr val="dk1"/>
                          </a:solidFill>
                          <a:effectLst/>
                          <a:latin typeface="+mn-lt"/>
                          <a:ea typeface="+mn-ea"/>
                          <a:cs typeface="+mn-cs"/>
                          <a:hlinkClick r:id="rId9" tooltip="European Go Championship">
                            <a:extLst>
                              <a:ext uri="{A12FA001-AC4F-418D-AE19-62706E023703}">
                                <ahyp:hlinkClr xmlns:ahyp="http://schemas.microsoft.com/office/drawing/2018/hyperlinkcolor" val="tx"/>
                              </a:ext>
                            </a:extLst>
                          </a:hlinkClick>
                        </a:rPr>
                        <a:t>European champion</a:t>
                      </a:r>
                      <a:r>
                        <a:rPr lang="en-AU" sz="1800" b="0" i="0" kern="1200" dirty="0">
                          <a:solidFill>
                            <a:schemeClr val="dk1"/>
                          </a:solidFill>
                          <a:effectLst/>
                          <a:latin typeface="+mn-lt"/>
                          <a:ea typeface="+mn-ea"/>
                          <a:cs typeface="+mn-cs"/>
                        </a:rPr>
                        <a:t> </a:t>
                      </a:r>
                      <a:r>
                        <a:rPr lang="en-AU" sz="1800" b="0" i="0" kern="1200" dirty="0">
                          <a:solidFill>
                            <a:schemeClr val="dk1"/>
                          </a:solidFill>
                          <a:effectLst/>
                          <a:latin typeface="+mn-lt"/>
                          <a:ea typeface="+mn-ea"/>
                          <a:cs typeface="+mn-cs"/>
                          <a:hlinkClick r:id="rId10" tooltip="Fan Hui">
                            <a:extLst>
                              <a:ext uri="{A12FA001-AC4F-418D-AE19-62706E023703}">
                                <ahyp:hlinkClr xmlns:ahyp="http://schemas.microsoft.com/office/drawing/2018/hyperlinkcolor" val="tx"/>
                              </a:ext>
                            </a:extLst>
                          </a:hlinkClick>
                        </a:rPr>
                        <a:t>Fan Hui</a:t>
                      </a:r>
                      <a:r>
                        <a:rPr lang="en-AU" sz="1800" b="0" i="0" kern="1200" dirty="0">
                          <a:solidFill>
                            <a:schemeClr val="dk1"/>
                          </a:solidFill>
                          <a:effectLst/>
                          <a:latin typeface="+mn-lt"/>
                          <a:ea typeface="+mn-ea"/>
                          <a:cs typeface="+mn-cs"/>
                        </a:rPr>
                        <a:t>, and </a:t>
                      </a:r>
                      <a:r>
                        <a:rPr lang="en-AU" sz="1800" b="0" i="0" kern="1200" dirty="0">
                          <a:solidFill>
                            <a:schemeClr val="dk1"/>
                          </a:solidFill>
                          <a:effectLst/>
                          <a:latin typeface="+mn-lt"/>
                          <a:ea typeface="+mn-ea"/>
                          <a:cs typeface="+mn-cs"/>
                          <a:hlinkClick r:id="rId11" tooltip="AlphaGo">
                            <a:extLst>
                              <a:ext uri="{A12FA001-AC4F-418D-AE19-62706E023703}">
                                <ahyp:hlinkClr xmlns:ahyp="http://schemas.microsoft.com/office/drawing/2018/hyperlinkcolor" val="tx"/>
                              </a:ext>
                            </a:extLst>
                          </a:hlinkClick>
                        </a:rPr>
                        <a:t>AlphaGo</a:t>
                      </a:r>
                      <a:r>
                        <a:rPr lang="en-AU" sz="1800" b="0" i="0" kern="1200" dirty="0">
                          <a:solidFill>
                            <a:schemeClr val="dk1"/>
                          </a:solidFill>
                          <a:effectLst/>
                          <a:latin typeface="+mn-lt"/>
                          <a:ea typeface="+mn-ea"/>
                          <a:cs typeface="+mn-cs"/>
                        </a:rPr>
                        <a:t>, a </a:t>
                      </a:r>
                      <a:r>
                        <a:rPr lang="en-AU" sz="1800" b="0" i="0" kern="1200" dirty="0">
                          <a:solidFill>
                            <a:schemeClr val="dk1"/>
                          </a:solidFill>
                          <a:effectLst/>
                          <a:latin typeface="+mn-lt"/>
                          <a:ea typeface="+mn-ea"/>
                          <a:cs typeface="+mn-cs"/>
                          <a:hlinkClick r:id="rId12" tooltip="Computer Go">
                            <a:extLst>
                              <a:ext uri="{A12FA001-AC4F-418D-AE19-62706E023703}">
                                <ahyp:hlinkClr xmlns:ahyp="http://schemas.microsoft.com/office/drawing/2018/hyperlinkcolor" val="tx"/>
                              </a:ext>
                            </a:extLst>
                          </a:hlinkClick>
                        </a:rPr>
                        <a:t>computer Go</a:t>
                      </a:r>
                      <a:r>
                        <a:rPr lang="en-AU" sz="1800" b="0" i="0" kern="1200" dirty="0">
                          <a:solidFill>
                            <a:schemeClr val="dk1"/>
                          </a:solidFill>
                          <a:effectLst/>
                          <a:latin typeface="+mn-lt"/>
                          <a:ea typeface="+mn-ea"/>
                          <a:cs typeface="+mn-cs"/>
                        </a:rPr>
                        <a:t> program developed by Google </a:t>
                      </a:r>
                      <a:r>
                        <a:rPr lang="en-AU" sz="1800" b="0" i="0" kern="1200" dirty="0">
                          <a:solidFill>
                            <a:schemeClr val="dk1"/>
                          </a:solidFill>
                          <a:effectLst/>
                          <a:latin typeface="+mn-lt"/>
                          <a:ea typeface="+mn-ea"/>
                          <a:cs typeface="+mn-cs"/>
                          <a:hlinkClick r:id="rId13" tooltip="DeepMind">
                            <a:extLst>
                              <a:ext uri="{A12FA001-AC4F-418D-AE19-62706E023703}">
                                <ahyp:hlinkClr xmlns:ahyp="http://schemas.microsoft.com/office/drawing/2018/hyperlinkcolor" val="tx"/>
                              </a:ext>
                            </a:extLst>
                          </a:hlinkClick>
                        </a:rPr>
                        <a:t>DeepMind</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88697950"/>
                  </a:ext>
                </a:extLst>
              </a:tr>
              <a:tr h="606523">
                <a:tc>
                  <a:txBody>
                    <a:bodyPr/>
                    <a:lstStyle/>
                    <a:p>
                      <a:r>
                        <a:rPr lang="en-AU" dirty="0"/>
                        <a:t>6</a:t>
                      </a:r>
                    </a:p>
                  </a:txBody>
                  <a:tcPr/>
                </a:tc>
                <a:tc>
                  <a:txBody>
                    <a:bodyPr/>
                    <a:lstStyle/>
                    <a:p>
                      <a:r>
                        <a:rPr lang="en-AU" sz="1800" b="1" i="0" kern="1200" dirty="0">
                          <a:solidFill>
                            <a:schemeClr val="dk1"/>
                          </a:solidFill>
                          <a:effectLst/>
                          <a:latin typeface="+mn-lt"/>
                          <a:ea typeface="+mn-ea"/>
                          <a:cs typeface="+mn-cs"/>
                        </a:rPr>
                        <a:t>Unmanned aerial vehicle</a:t>
                      </a:r>
                      <a:r>
                        <a:rPr lang="en-AU" sz="1800" b="0" i="0" kern="1200" dirty="0">
                          <a:solidFill>
                            <a:schemeClr val="dk1"/>
                          </a:solidFill>
                          <a:effectLst/>
                          <a:latin typeface="+mn-lt"/>
                          <a:ea typeface="+mn-ea"/>
                          <a:cs typeface="+mn-cs"/>
                        </a:rPr>
                        <a:t> (</a:t>
                      </a:r>
                      <a:r>
                        <a:rPr lang="en-AU" sz="1800" b="1" i="0" kern="1200" dirty="0">
                          <a:solidFill>
                            <a:schemeClr val="dk1"/>
                          </a:solidFill>
                          <a:effectLst/>
                          <a:latin typeface="+mn-lt"/>
                          <a:ea typeface="+mn-ea"/>
                          <a:cs typeface="+mn-cs"/>
                        </a:rPr>
                        <a:t>UAV</a:t>
                      </a:r>
                      <a:r>
                        <a:rPr lang="en-AU" sz="1800" b="0" i="0" kern="1200" dirty="0">
                          <a:solidFill>
                            <a:schemeClr val="dk1"/>
                          </a:solidFill>
                          <a:effectLst/>
                          <a:latin typeface="+mn-lt"/>
                          <a:ea typeface="+mn-ea"/>
                          <a:cs typeface="+mn-cs"/>
                        </a:rPr>
                        <a:t>), commonly known as a drone, is an </a:t>
                      </a:r>
                      <a:r>
                        <a:rPr lang="en-AU" sz="1800" b="0" i="0" kern="1200" dirty="0">
                          <a:solidFill>
                            <a:schemeClr val="dk1"/>
                          </a:solidFill>
                          <a:effectLst/>
                          <a:latin typeface="+mn-lt"/>
                          <a:ea typeface="+mn-ea"/>
                          <a:cs typeface="+mn-cs"/>
                          <a:hlinkClick r:id="rId14" tooltip="Aircraft">
                            <a:extLst>
                              <a:ext uri="{A12FA001-AC4F-418D-AE19-62706E023703}">
                                <ahyp:hlinkClr xmlns:ahyp="http://schemas.microsoft.com/office/drawing/2018/hyperlinkcolor" val="tx"/>
                              </a:ext>
                            </a:extLst>
                          </a:hlinkClick>
                        </a:rPr>
                        <a:t>aircraft</a:t>
                      </a:r>
                      <a:r>
                        <a:rPr lang="en-AU" sz="1800" b="0" i="0" kern="1200" dirty="0">
                          <a:solidFill>
                            <a:schemeClr val="dk1"/>
                          </a:solidFill>
                          <a:effectLst/>
                          <a:latin typeface="+mn-lt"/>
                          <a:ea typeface="+mn-ea"/>
                          <a:cs typeface="+mn-cs"/>
                        </a:rPr>
                        <a:t> without a human </a:t>
                      </a:r>
                      <a:r>
                        <a:rPr lang="en-AU" sz="1800" b="0" i="0" kern="1200" dirty="0">
                          <a:solidFill>
                            <a:schemeClr val="dk1"/>
                          </a:solidFill>
                          <a:effectLst/>
                          <a:latin typeface="+mn-lt"/>
                          <a:ea typeface="+mn-ea"/>
                          <a:cs typeface="+mn-cs"/>
                          <a:hlinkClick r:id="rId15" tooltip="Aircraft pilot">
                            <a:extLst>
                              <a:ext uri="{A12FA001-AC4F-418D-AE19-62706E023703}">
                                <ahyp:hlinkClr xmlns:ahyp="http://schemas.microsoft.com/office/drawing/2018/hyperlinkcolor" val="tx"/>
                              </a:ext>
                            </a:extLst>
                          </a:hlinkClick>
                        </a:rPr>
                        <a:t>pilot</a:t>
                      </a:r>
                      <a:r>
                        <a:rPr lang="en-AU" sz="1800" b="0" i="0" kern="1200" dirty="0">
                          <a:solidFill>
                            <a:schemeClr val="dk1"/>
                          </a:solidFill>
                          <a:effectLst/>
                          <a:latin typeface="+mn-lt"/>
                          <a:ea typeface="+mn-ea"/>
                          <a:cs typeface="+mn-cs"/>
                        </a:rPr>
                        <a:t> on board.</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560977366"/>
                  </a:ext>
                </a:extLst>
              </a:tr>
              <a:tr h="606523">
                <a:tc>
                  <a:txBody>
                    <a:bodyPr/>
                    <a:lstStyle/>
                    <a:p>
                      <a:r>
                        <a:rPr lang="en-AU" dirty="0"/>
                        <a:t>7</a:t>
                      </a:r>
                    </a:p>
                  </a:txBody>
                  <a:tcPr/>
                </a:tc>
                <a:tc>
                  <a:txBody>
                    <a:bodyPr/>
                    <a:lstStyle/>
                    <a:p>
                      <a:r>
                        <a:rPr lang="en-AU" b="1" dirty="0"/>
                        <a:t>UnionPay facial recognition payment service </a:t>
                      </a:r>
                      <a:r>
                        <a:rPr lang="en-AU" sz="1800" b="0" i="0" kern="1200" dirty="0">
                          <a:solidFill>
                            <a:schemeClr val="dk1"/>
                          </a:solidFill>
                          <a:effectLst/>
                          <a:latin typeface="+mn-lt"/>
                          <a:ea typeface="+mn-ea"/>
                          <a:cs typeface="+mn-cs"/>
                        </a:rPr>
                        <a:t>launched at the World Internet Conference in </a:t>
                      </a:r>
                      <a:r>
                        <a:rPr lang="en-AU" sz="1800" b="0" i="0" kern="1200" dirty="0" err="1">
                          <a:solidFill>
                            <a:schemeClr val="dk1"/>
                          </a:solidFill>
                          <a:effectLst/>
                          <a:latin typeface="+mn-lt"/>
                          <a:ea typeface="+mn-ea"/>
                          <a:cs typeface="+mn-cs"/>
                        </a:rPr>
                        <a:t>Wuzhen</a:t>
                      </a:r>
                      <a:r>
                        <a:rPr lang="en-AU" sz="1800" b="0" i="0" kern="1200" dirty="0">
                          <a:solidFill>
                            <a:schemeClr val="dk1"/>
                          </a:solidFill>
                          <a:effectLst/>
                          <a:latin typeface="+mn-lt"/>
                          <a:ea typeface="+mn-ea"/>
                          <a:cs typeface="+mn-cs"/>
                        </a:rPr>
                        <a:t> (Chine) in October 2019.</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626498745"/>
                  </a:ext>
                </a:extLst>
              </a:tr>
            </a:tbl>
          </a:graphicData>
        </a:graphic>
      </p:graphicFrame>
      <p:pic>
        <p:nvPicPr>
          <p:cNvPr id="4" name="Picture 3">
            <a:extLst>
              <a:ext uri="{FF2B5EF4-FFF2-40B4-BE49-F238E27FC236}">
                <a16:creationId xmlns:a16="http://schemas.microsoft.com/office/drawing/2014/main" id="{0E9B12FE-CF98-4B94-8A66-B92D1CB38D2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27464" y="1868350"/>
            <a:ext cx="944700" cy="593888"/>
          </a:xfrm>
          <a:prstGeom prst="rect">
            <a:avLst/>
          </a:prstGeom>
        </p:spPr>
      </p:pic>
      <p:pic>
        <p:nvPicPr>
          <p:cNvPr id="6" name="Picture 5">
            <a:extLst>
              <a:ext uri="{FF2B5EF4-FFF2-40B4-BE49-F238E27FC236}">
                <a16:creationId xmlns:a16="http://schemas.microsoft.com/office/drawing/2014/main" id="{A04B7ED4-0067-48F2-A030-9DA5BD1D139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452364" y="2575035"/>
            <a:ext cx="894900" cy="593888"/>
          </a:xfrm>
          <a:prstGeom prst="rect">
            <a:avLst/>
          </a:prstGeom>
        </p:spPr>
      </p:pic>
      <p:pic>
        <p:nvPicPr>
          <p:cNvPr id="10" name="Picture 9">
            <a:extLst>
              <a:ext uri="{FF2B5EF4-FFF2-40B4-BE49-F238E27FC236}">
                <a16:creationId xmlns:a16="http://schemas.microsoft.com/office/drawing/2014/main" id="{60C00976-56A2-446B-921F-5ECEBE79430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452364" y="3279012"/>
            <a:ext cx="942652" cy="530241"/>
          </a:xfrm>
          <a:prstGeom prst="rect">
            <a:avLst/>
          </a:prstGeom>
        </p:spPr>
      </p:pic>
      <p:pic>
        <p:nvPicPr>
          <p:cNvPr id="12" name="Picture 11">
            <a:extLst>
              <a:ext uri="{FF2B5EF4-FFF2-40B4-BE49-F238E27FC236}">
                <a16:creationId xmlns:a16="http://schemas.microsoft.com/office/drawing/2014/main" id="{177A34C6-C686-494B-A8F4-E9F79B84212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452364" y="3915304"/>
            <a:ext cx="958908" cy="539385"/>
          </a:xfrm>
          <a:prstGeom prst="rect">
            <a:avLst/>
          </a:prstGeom>
        </p:spPr>
      </p:pic>
      <p:pic>
        <p:nvPicPr>
          <p:cNvPr id="15" name="Picture 14">
            <a:extLst>
              <a:ext uri="{FF2B5EF4-FFF2-40B4-BE49-F238E27FC236}">
                <a16:creationId xmlns:a16="http://schemas.microsoft.com/office/drawing/2014/main" id="{807B8EB5-EE5F-42E7-B530-B598816BFE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452364" y="4569555"/>
            <a:ext cx="935556" cy="518791"/>
          </a:xfrm>
          <a:prstGeom prst="rect">
            <a:avLst/>
          </a:prstGeom>
        </p:spPr>
      </p:pic>
      <p:pic>
        <p:nvPicPr>
          <p:cNvPr id="17" name="Picture 16">
            <a:extLst>
              <a:ext uri="{FF2B5EF4-FFF2-40B4-BE49-F238E27FC236}">
                <a16:creationId xmlns:a16="http://schemas.microsoft.com/office/drawing/2014/main" id="{6A1026E4-8E0C-49A4-87DC-456A7DAC959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445752" y="5220405"/>
            <a:ext cx="926412" cy="518791"/>
          </a:xfrm>
          <a:prstGeom prst="rect">
            <a:avLst/>
          </a:prstGeom>
        </p:spPr>
      </p:pic>
      <p:pic>
        <p:nvPicPr>
          <p:cNvPr id="19" name="Picture 18">
            <a:extLst>
              <a:ext uri="{FF2B5EF4-FFF2-40B4-BE49-F238E27FC236}">
                <a16:creationId xmlns:a16="http://schemas.microsoft.com/office/drawing/2014/main" id="{16BF1069-74CC-48D9-BDBC-145D47FED09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452364" y="5854062"/>
            <a:ext cx="926412" cy="526481"/>
          </a:xfrm>
          <a:prstGeom prst="rect">
            <a:avLst/>
          </a:prstGeom>
        </p:spPr>
      </p:pic>
    </p:spTree>
    <p:extLst>
      <p:ext uri="{BB962C8B-B14F-4D97-AF65-F5344CB8AC3E}">
        <p14:creationId xmlns:p14="http://schemas.microsoft.com/office/powerpoint/2010/main" val="2024569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(Big) </a:t>
            </a:r>
            <a:r>
              <a:rPr lang="en-AU" sz="3200" dirty="0">
                <a:latin typeface="Rockwell" panose="02060603020205020403" pitchFamily="18" charset="0"/>
              </a:rPr>
              <a:t>Data</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766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Most ML projects need a lot of data to automatically learn and validate the correct algorithm. Different ML approaches (DL, SVM, …) require different amounts of data to achieve required accuracy.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40</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1" y="1796315"/>
            <a:ext cx="10397719" cy="4412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What kind of data is required ?</a:t>
            </a:r>
          </a:p>
          <a:p>
            <a:pPr marL="285750" indent="-285750">
              <a:buFont typeface="Arial" panose="020B0604020202020204" pitchFamily="34" charset="0"/>
              <a:buChar char="•"/>
            </a:pPr>
            <a:r>
              <a:rPr lang="en-AU" sz="1800" dirty="0"/>
              <a:t>It must be digital</a:t>
            </a:r>
          </a:p>
          <a:p>
            <a:pPr marL="285750" indent="-285750">
              <a:buFont typeface="Arial" panose="020B0604020202020204" pitchFamily="34" charset="0"/>
              <a:buChar char="•"/>
            </a:pPr>
            <a:r>
              <a:rPr lang="en-AU" sz="1800" dirty="0"/>
              <a:t>Two implementation data sets: for training, and one for validation</a:t>
            </a:r>
          </a:p>
          <a:p>
            <a:pPr marL="285750" indent="-285750">
              <a:buFont typeface="Arial" panose="020B0604020202020204" pitchFamily="34" charset="0"/>
              <a:buChar char="•"/>
            </a:pPr>
            <a:r>
              <a:rPr lang="en-AU" sz="1800" dirty="0"/>
              <a:t>The implementation data sets should have both input data and corresponding results</a:t>
            </a:r>
          </a:p>
          <a:p>
            <a:pPr marL="285750" indent="-285750">
              <a:buFont typeface="Arial" panose="020B0604020202020204" pitchFamily="34" charset="0"/>
              <a:buChar char="•"/>
            </a:pPr>
            <a:r>
              <a:rPr lang="en-AU" sz="1800" dirty="0"/>
              <a:t>Make sure you have access to new data sets after the project is finished</a:t>
            </a:r>
          </a:p>
          <a:p>
            <a:pPr marL="285750" indent="-285750">
              <a:buFont typeface="Arial" panose="020B0604020202020204" pitchFamily="34" charset="0"/>
              <a:buChar char="•"/>
            </a:pPr>
            <a:endParaRPr lang="en-AU" sz="1800" dirty="0"/>
          </a:p>
          <a:p>
            <a:r>
              <a:rPr lang="en-AU" sz="2000" b="1" dirty="0"/>
              <a:t>How much data is enough?</a:t>
            </a:r>
          </a:p>
          <a:p>
            <a:pPr marL="285750" indent="-285750">
              <a:buFont typeface="Arial" panose="020B0604020202020204" pitchFamily="34" charset="0"/>
              <a:buChar char="•"/>
            </a:pPr>
            <a:r>
              <a:rPr lang="en-AU" sz="1800" dirty="0"/>
              <a:t>Deep Learning (DL) approach requires really BID data : at least 10,000+ training examples</a:t>
            </a:r>
          </a:p>
          <a:p>
            <a:pPr marL="285750" indent="-285750">
              <a:buFont typeface="Arial" panose="020B0604020202020204" pitchFamily="34" charset="0"/>
              <a:buChar char="•"/>
            </a:pPr>
            <a:r>
              <a:rPr lang="en-AU" sz="1800" dirty="0"/>
              <a:t>Some ML approaches (SVM, Bayesian) give reasonable results with 30+ training examples </a:t>
            </a:r>
          </a:p>
          <a:p>
            <a:pPr marL="285750" indent="-285750">
              <a:buFont typeface="Arial" panose="020B0604020202020204" pitchFamily="34" charset="0"/>
              <a:buChar char="•"/>
            </a:pPr>
            <a:r>
              <a:rPr lang="en-AU" sz="1800" dirty="0"/>
              <a:t>Too much data is not always good: increased cost of data management, risk of “overfitting” </a:t>
            </a:r>
          </a:p>
          <a:p>
            <a:pPr marL="285750" indent="-285750">
              <a:buFont typeface="Arial" panose="020B0604020202020204" pitchFamily="34" charset="0"/>
              <a:buChar char="•"/>
            </a:pPr>
            <a:endParaRPr lang="en-AU" sz="1800" dirty="0"/>
          </a:p>
          <a:p>
            <a:r>
              <a:rPr lang="en-AU" sz="2000" b="1" dirty="0"/>
              <a:t>Where to get data?</a:t>
            </a:r>
          </a:p>
          <a:p>
            <a:pPr marL="285750" indent="-285750">
              <a:buFont typeface="Arial" panose="020B0604020202020204" pitchFamily="34" charset="0"/>
              <a:buChar char="•"/>
            </a:pPr>
            <a:r>
              <a:rPr lang="en-AU" sz="1800" dirty="0"/>
              <a:t>Collect historical data yourself – may want to start data collection way before the project starts</a:t>
            </a:r>
          </a:p>
          <a:p>
            <a:pPr marL="285750" indent="-285750">
              <a:buFont typeface="Arial" panose="020B0604020202020204" pitchFamily="34" charset="0"/>
              <a:buChar char="•"/>
            </a:pPr>
            <a:r>
              <a:rPr lang="en-AU" sz="1800" dirty="0"/>
              <a:t>Buy data from data providers</a:t>
            </a:r>
          </a:p>
          <a:p>
            <a:pPr marL="285750" indent="-285750">
              <a:buFont typeface="Arial" panose="020B0604020202020204" pitchFamily="34" charset="0"/>
              <a:buChar char="•"/>
            </a:pPr>
            <a:r>
              <a:rPr lang="en-AU" sz="1800" dirty="0"/>
              <a:t>Auto-generate additional data by adding noise/distortions to existing data sets</a:t>
            </a:r>
          </a:p>
          <a:p>
            <a:pPr marL="285750" indent="-285750">
              <a:buFont typeface="Arial" panose="020B0604020202020204" pitchFamily="34" charset="0"/>
              <a:buChar char="•"/>
            </a:pPr>
            <a:r>
              <a:rPr lang="en-AU" sz="1800" dirty="0"/>
              <a:t>Avoid the need for training data by outsourcing the whole training process.</a:t>
            </a:r>
          </a:p>
          <a:p>
            <a:pPr marL="285750" indent="-285750">
              <a:buFont typeface="Arial" panose="020B0604020202020204" pitchFamily="34" charset="0"/>
              <a:buChar char="•"/>
            </a:pPr>
            <a:endParaRPr lang="en-AU" sz="1800" dirty="0"/>
          </a:p>
          <a:p>
            <a:pPr marL="800100" lvl="1" indent="-342900">
              <a:buFont typeface="+mj-lt"/>
              <a:buAutoNum type="arabicPeriod"/>
            </a:pPr>
            <a:endParaRPr lang="en-AU" sz="1800" dirty="0"/>
          </a:p>
        </p:txBody>
      </p:sp>
    </p:spTree>
    <p:extLst>
      <p:ext uri="{BB962C8B-B14F-4D97-AF65-F5344CB8AC3E}">
        <p14:creationId xmlns:p14="http://schemas.microsoft.com/office/powerpoint/2010/main" val="3639517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Software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563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type of software you need for an AI project depends on your “buy vs build” decision. If you decide to buy ready-made AI solutions then standard AI/ML offerings from major software companies is enough. If the nature of the problem you are trying to solve with AI requires more custom-made specialised solution then your project should use software development tools and building blocks to build your own ML pipeline.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41</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1" y="2507514"/>
            <a:ext cx="10397719" cy="39184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Commercial Offerings for standard AI functions (buy instead of build):</a:t>
            </a:r>
          </a:p>
          <a:p>
            <a:pPr marL="285750" indent="-285750">
              <a:buFont typeface="Arial" panose="020B0604020202020204" pitchFamily="34" charset="0"/>
              <a:buChar char="•"/>
            </a:pPr>
            <a:r>
              <a:rPr lang="en-AU" sz="1800" dirty="0"/>
              <a:t>Microsoft cognitive services: </a:t>
            </a:r>
            <a:r>
              <a:rPr lang="en-AU" sz="1800" dirty="0">
                <a:hlinkClick r:id="rId2"/>
              </a:rPr>
              <a:t>https://azure.microsoft.com/en-au/services/cognitive-services/</a:t>
            </a:r>
            <a:endParaRPr lang="en-AU" sz="1800" dirty="0"/>
          </a:p>
          <a:p>
            <a:pPr marL="285750" indent="-285750">
              <a:buFont typeface="Arial" panose="020B0604020202020204" pitchFamily="34" charset="0"/>
              <a:buChar char="•"/>
            </a:pPr>
            <a:r>
              <a:rPr lang="en-AU" sz="1800" dirty="0"/>
              <a:t>Amazon AWS AI services: </a:t>
            </a:r>
            <a:r>
              <a:rPr lang="en-AU" sz="1800" dirty="0">
                <a:hlinkClick r:id="rId3"/>
              </a:rPr>
              <a:t>https://aws.amazon.com/machine-learning/ai-services/</a:t>
            </a:r>
            <a:endParaRPr lang="en-AU" sz="1800" dirty="0"/>
          </a:p>
          <a:p>
            <a:pPr marL="285750" indent="-285750">
              <a:buFont typeface="Arial" panose="020B0604020202020204" pitchFamily="34" charset="0"/>
              <a:buChar char="•"/>
            </a:pPr>
            <a:r>
              <a:rPr lang="en-AU" sz="1800" dirty="0"/>
              <a:t>Google AI Cloud: </a:t>
            </a:r>
            <a:r>
              <a:rPr lang="en-AU" sz="1800" dirty="0">
                <a:hlinkClick r:id="rId4"/>
              </a:rPr>
              <a:t>https://cloud.google.com/products/ai/</a:t>
            </a:r>
            <a:r>
              <a:rPr lang="en-AU" sz="1800" dirty="0"/>
              <a:t> </a:t>
            </a:r>
          </a:p>
          <a:p>
            <a:pPr marL="285750" indent="-285750">
              <a:buFont typeface="Arial" panose="020B0604020202020204" pitchFamily="34" charset="0"/>
              <a:buChar char="•"/>
            </a:pPr>
            <a:r>
              <a:rPr lang="en-AU" sz="1800" dirty="0"/>
              <a:t>IBM Watson: </a:t>
            </a:r>
            <a:r>
              <a:rPr lang="en-AU" sz="1800" dirty="0">
                <a:hlinkClick r:id="rId5"/>
              </a:rPr>
              <a:t>https://www.ibm.com/watson</a:t>
            </a:r>
            <a:endParaRPr lang="en-AU" sz="1800" dirty="0"/>
          </a:p>
          <a:p>
            <a:endParaRPr lang="en-AU" sz="2000" b="1" dirty="0"/>
          </a:p>
          <a:p>
            <a:r>
              <a:rPr lang="en-AU" sz="2000" b="1" dirty="0"/>
              <a:t>Open-source ML frameworks to help you build your own ML pipeline:</a:t>
            </a:r>
          </a:p>
          <a:p>
            <a:pPr marL="285750" indent="-285750">
              <a:buFont typeface="Arial" panose="020B0604020202020204" pitchFamily="34" charset="0"/>
              <a:buChar char="•"/>
            </a:pPr>
            <a:r>
              <a:rPr lang="en-AU" sz="1800" dirty="0"/>
              <a:t>TensorFlow, </a:t>
            </a:r>
          </a:p>
          <a:p>
            <a:pPr marL="285750" indent="-285750">
              <a:buFont typeface="Arial" panose="020B0604020202020204" pitchFamily="34" charset="0"/>
              <a:buChar char="•"/>
            </a:pPr>
            <a:r>
              <a:rPr lang="en-AU" sz="1800" dirty="0" err="1"/>
              <a:t>PyTorch</a:t>
            </a:r>
            <a:r>
              <a:rPr lang="en-AU" sz="1800" dirty="0"/>
              <a:t>, </a:t>
            </a:r>
          </a:p>
          <a:p>
            <a:pPr marL="285750" indent="-285750">
              <a:buFont typeface="Arial" panose="020B0604020202020204" pitchFamily="34" charset="0"/>
              <a:buChar char="•"/>
            </a:pPr>
            <a:r>
              <a:rPr lang="en-AU" sz="1800" dirty="0"/>
              <a:t>CNTK, </a:t>
            </a:r>
          </a:p>
          <a:p>
            <a:pPr marL="285750" indent="-285750">
              <a:buFont typeface="Arial" panose="020B0604020202020204" pitchFamily="34" charset="0"/>
              <a:buChar char="•"/>
            </a:pPr>
            <a:r>
              <a:rPr lang="en-AU" sz="1800" dirty="0" err="1"/>
              <a:t>Keras</a:t>
            </a:r>
            <a:r>
              <a:rPr lang="en-AU" sz="1800" dirty="0"/>
              <a:t>, </a:t>
            </a:r>
          </a:p>
          <a:p>
            <a:pPr marL="285750" indent="-285750">
              <a:buFont typeface="Arial" panose="020B0604020202020204" pitchFamily="34" charset="0"/>
              <a:buChar char="•"/>
            </a:pPr>
            <a:r>
              <a:rPr lang="en-AU" sz="1800" dirty="0" err="1"/>
              <a:t>MXNet</a:t>
            </a:r>
            <a:r>
              <a:rPr lang="en-AU" sz="1800" dirty="0"/>
              <a:t>, </a:t>
            </a:r>
          </a:p>
          <a:p>
            <a:pPr marL="285750" indent="-285750">
              <a:buFont typeface="Arial" panose="020B0604020202020204" pitchFamily="34" charset="0"/>
              <a:buChar char="•"/>
            </a:pPr>
            <a:r>
              <a:rPr lang="en-AU" sz="1800" dirty="0"/>
              <a:t>R</a:t>
            </a:r>
          </a:p>
          <a:p>
            <a:pPr marL="285750" indent="-285750">
              <a:buFont typeface="Arial" panose="020B0604020202020204" pitchFamily="34" charset="0"/>
              <a:buChar char="•"/>
            </a:pPr>
            <a:endParaRPr lang="en-AU" sz="1800" dirty="0"/>
          </a:p>
          <a:p>
            <a:pPr marL="800100" lvl="1" indent="-342900">
              <a:buFont typeface="+mj-lt"/>
              <a:buAutoNum type="arabicPeriod"/>
            </a:pPr>
            <a:endParaRPr lang="en-AU" sz="1800" dirty="0"/>
          </a:p>
        </p:txBody>
      </p:sp>
    </p:spTree>
    <p:extLst>
      <p:ext uri="{BB962C8B-B14F-4D97-AF65-F5344CB8AC3E}">
        <p14:creationId xmlns:p14="http://schemas.microsoft.com/office/powerpoint/2010/main" val="3925318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Hardware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348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If you decide to implement your own ML pipeline, then you need to buy or build your own hardware.  As with any other custom software project you have 3 choices : use virtual hardware in the Cloud, buy your own computers, buy your own computers and keep them at your place. The selection depends on the scale and timeframes of your project.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42</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1" y="2191332"/>
            <a:ext cx="8602258" cy="45301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Virtual Hardware in the Cloud (Infrastructure as a Service):</a:t>
            </a:r>
          </a:p>
          <a:p>
            <a:pPr marL="285750" indent="-285750">
              <a:buFont typeface="Arial" panose="020B0604020202020204" pitchFamily="34" charset="0"/>
              <a:buChar char="•"/>
            </a:pPr>
            <a:r>
              <a:rPr lang="en-AU" sz="1800" dirty="0"/>
              <a:t>Microsoft Azure IaaS: </a:t>
            </a:r>
            <a:r>
              <a:rPr lang="en-AU" sz="1800" dirty="0">
                <a:hlinkClick r:id="rId2"/>
              </a:rPr>
              <a:t>https://azure.microsoft.com/en-us/overview/what-is-iaas/</a:t>
            </a:r>
            <a:endParaRPr lang="en-AU" sz="1800" dirty="0"/>
          </a:p>
          <a:p>
            <a:pPr marL="285750" indent="-285750">
              <a:buFont typeface="Arial" panose="020B0604020202020204" pitchFamily="34" charset="0"/>
              <a:buChar char="•"/>
            </a:pPr>
            <a:r>
              <a:rPr lang="en-AU" sz="1800" dirty="0"/>
              <a:t>Amazon AWS Elastic Compute Cloud: </a:t>
            </a:r>
            <a:r>
              <a:rPr lang="en-AU" sz="1800" dirty="0">
                <a:hlinkClick r:id="rId3"/>
              </a:rPr>
              <a:t>https://aws.amazon.com/ec2/</a:t>
            </a:r>
            <a:endParaRPr lang="en-AU" sz="1800" dirty="0"/>
          </a:p>
          <a:p>
            <a:pPr marL="285750" indent="-285750">
              <a:buFont typeface="Arial" panose="020B0604020202020204" pitchFamily="34" charset="0"/>
              <a:buChar char="•"/>
            </a:pPr>
            <a:r>
              <a:rPr lang="en-AU" sz="1800" dirty="0"/>
              <a:t>Google Compute Engine: </a:t>
            </a:r>
            <a:r>
              <a:rPr lang="en-AU" sz="1800" dirty="0">
                <a:hlinkClick r:id="rId4"/>
              </a:rPr>
              <a:t>https://cloud.google.com/compute</a:t>
            </a:r>
            <a:endParaRPr lang="en-AU" sz="1800" dirty="0"/>
          </a:p>
          <a:p>
            <a:endParaRPr lang="en-AU" sz="2000" b="1" dirty="0"/>
          </a:p>
          <a:p>
            <a:r>
              <a:rPr lang="en-AU" sz="2000" b="1" dirty="0"/>
              <a:t>Buy your own computer:</a:t>
            </a:r>
          </a:p>
          <a:p>
            <a:pPr marL="285750" indent="-285750">
              <a:buFont typeface="Arial" panose="020B0604020202020204" pitchFamily="34" charset="0"/>
              <a:buChar char="•"/>
            </a:pPr>
            <a:r>
              <a:rPr lang="en-AU" sz="1800" dirty="0">
                <a:solidFill>
                  <a:schemeClr val="accent5"/>
                </a:solidFill>
              </a:rPr>
              <a:t>CPU:</a:t>
            </a:r>
            <a:r>
              <a:rPr lang="en-AU" sz="1800" dirty="0"/>
              <a:t> Computer Processor (Central Processing Unit)</a:t>
            </a:r>
          </a:p>
          <a:p>
            <a:pPr marL="742950" lvl="1" indent="-285750">
              <a:buFont typeface="Arial" panose="020B0604020202020204" pitchFamily="34" charset="0"/>
              <a:buChar char="•"/>
            </a:pPr>
            <a:r>
              <a:rPr lang="en-AU" sz="1800" dirty="0"/>
              <a:t>Computation is centralised – good for executing complex computations one-by-one.</a:t>
            </a:r>
          </a:p>
          <a:p>
            <a:pPr marL="742950" lvl="1" indent="-285750">
              <a:buFont typeface="Arial" panose="020B0604020202020204" pitchFamily="34" charset="0"/>
              <a:buChar char="•"/>
            </a:pPr>
            <a:r>
              <a:rPr lang="en-AU" sz="1800" dirty="0"/>
              <a:t>Application: Symbolists AI (ES), </a:t>
            </a:r>
            <a:r>
              <a:rPr lang="en-AU" sz="1800" dirty="0" err="1"/>
              <a:t>Evolutionaries</a:t>
            </a:r>
            <a:r>
              <a:rPr lang="en-AU" sz="1800" dirty="0"/>
              <a:t> AI (GA)</a:t>
            </a:r>
          </a:p>
          <a:p>
            <a:pPr marL="285750"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dirty="0">
                <a:solidFill>
                  <a:schemeClr val="accent5"/>
                </a:solidFill>
              </a:rPr>
              <a:t>GPU:</a:t>
            </a:r>
            <a:r>
              <a:rPr lang="en-AU" sz="1800" dirty="0"/>
              <a:t> Graphics Processing Unit</a:t>
            </a:r>
          </a:p>
          <a:p>
            <a:pPr marL="742950" lvl="1" indent="-285750">
              <a:buFont typeface="Arial" panose="020B0604020202020204" pitchFamily="34" charset="0"/>
              <a:buChar char="•"/>
            </a:pPr>
            <a:r>
              <a:rPr lang="en-AU" sz="1800" dirty="0"/>
              <a:t>Computation is distributed – good for parallel executing many simple computations at the same time.</a:t>
            </a:r>
          </a:p>
          <a:p>
            <a:pPr marL="742950" lvl="1" indent="-285750">
              <a:buFont typeface="Arial" panose="020B0604020202020204" pitchFamily="34" charset="0"/>
              <a:buChar char="•"/>
            </a:pPr>
            <a:r>
              <a:rPr lang="en-AU" sz="1800" dirty="0"/>
              <a:t>Applications: Connectionists AI (DL), </a:t>
            </a:r>
            <a:r>
              <a:rPr lang="en-AU" sz="1800" dirty="0" err="1"/>
              <a:t>Analogizers</a:t>
            </a:r>
            <a:r>
              <a:rPr lang="en-AU" sz="1800" dirty="0"/>
              <a:t> AI (SVM) </a:t>
            </a:r>
          </a:p>
          <a:p>
            <a:pPr marL="285750" indent="-285750">
              <a:buFont typeface="Arial" panose="020B0604020202020204" pitchFamily="34" charset="0"/>
              <a:buChar char="•"/>
            </a:pPr>
            <a:endParaRPr lang="en-AU" sz="1800" dirty="0"/>
          </a:p>
          <a:p>
            <a:pPr marL="800100" lvl="1" indent="-342900">
              <a:buFont typeface="+mj-lt"/>
              <a:buAutoNum type="arabicPeriod"/>
            </a:pPr>
            <a:endParaRPr lang="en-AU" sz="1800" dirty="0"/>
          </a:p>
        </p:txBody>
      </p:sp>
      <p:pic>
        <p:nvPicPr>
          <p:cNvPr id="2" name="Picture 1">
            <a:extLst>
              <a:ext uri="{FF2B5EF4-FFF2-40B4-BE49-F238E27FC236}">
                <a16:creationId xmlns:a16="http://schemas.microsoft.com/office/drawing/2014/main" id="{11EF2B9C-56C8-4A82-B8E6-63FF17286C35}"/>
              </a:ext>
            </a:extLst>
          </p:cNvPr>
          <p:cNvPicPr>
            <a:picLocks noChangeAspect="1"/>
          </p:cNvPicPr>
          <p:nvPr/>
        </p:nvPicPr>
        <p:blipFill>
          <a:blip r:embed="rId5"/>
          <a:stretch>
            <a:fillRect/>
          </a:stretch>
        </p:blipFill>
        <p:spPr>
          <a:xfrm>
            <a:off x="9149644" y="3429000"/>
            <a:ext cx="1665111" cy="1252302"/>
          </a:xfrm>
          <a:prstGeom prst="rect">
            <a:avLst/>
          </a:prstGeom>
        </p:spPr>
      </p:pic>
      <p:pic>
        <p:nvPicPr>
          <p:cNvPr id="3" name="Picture 2">
            <a:extLst>
              <a:ext uri="{FF2B5EF4-FFF2-40B4-BE49-F238E27FC236}">
                <a16:creationId xmlns:a16="http://schemas.microsoft.com/office/drawing/2014/main" id="{0E374956-3381-4DD6-9AA2-81EF831B9F47}"/>
              </a:ext>
            </a:extLst>
          </p:cNvPr>
          <p:cNvPicPr>
            <a:picLocks noChangeAspect="1"/>
          </p:cNvPicPr>
          <p:nvPr/>
        </p:nvPicPr>
        <p:blipFill>
          <a:blip r:embed="rId6"/>
          <a:stretch>
            <a:fillRect/>
          </a:stretch>
        </p:blipFill>
        <p:spPr>
          <a:xfrm>
            <a:off x="9149644" y="4830864"/>
            <a:ext cx="1803450" cy="1348621"/>
          </a:xfrm>
          <a:prstGeom prst="rect">
            <a:avLst/>
          </a:prstGeom>
        </p:spPr>
      </p:pic>
    </p:spTree>
    <p:extLst>
      <p:ext uri="{BB962C8B-B14F-4D97-AF65-F5344CB8AC3E}">
        <p14:creationId xmlns:p14="http://schemas.microsoft.com/office/powerpoint/2010/main" val="1644423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People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766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Skilled people are the most important input to an AI project. Different skills are required to implement an AI project including </a:t>
            </a:r>
            <a:r>
              <a:rPr lang="en-AU" sz="1800" dirty="0">
                <a:solidFill>
                  <a:schemeClr val="tx1"/>
                </a:solidFill>
                <a:latin typeface="Arial" panose="020B0604020202020204" pitchFamily="34" charset="0"/>
                <a:cs typeface="Arial" panose="020B0604020202020204" pitchFamily="34" charset="0"/>
              </a:rPr>
              <a:t>systems engineering, </a:t>
            </a:r>
            <a:r>
              <a:rPr lang="en-AU" sz="1800" dirty="0">
                <a:solidFill>
                  <a:schemeClr val="tx1"/>
                </a:solidFill>
                <a:latin typeface="Arial" panose="020B0604020202020204" pitchFamily="34" charset="0"/>
                <a:ea typeface="+mn-ea"/>
                <a:cs typeface="Arial" panose="020B0604020202020204" pitchFamily="34" charset="0"/>
              </a:rPr>
              <a:t>business analysis, data modelling, software development, hardware design, change management. It is possible that one person has all these skills. So small projects can be implemented with small number of multi-skilled people. The larger a project is the harder it is to keep a number of involved people low as even very skilled people have physical limitations. Coordination complexity increases as the number of involved people increases.</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43</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0" y="2749534"/>
            <a:ext cx="10397719" cy="36068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Business Analysts:</a:t>
            </a:r>
          </a:p>
          <a:p>
            <a:pPr marL="285750" indent="-285750">
              <a:buFont typeface="Arial" panose="020B0604020202020204" pitchFamily="34" charset="0"/>
              <a:buChar char="•"/>
            </a:pPr>
            <a:r>
              <a:rPr lang="en-AU" sz="1800" dirty="0"/>
              <a:t>To formulate business pain points and identify business tasks for AI automation.</a:t>
            </a:r>
          </a:p>
          <a:p>
            <a:r>
              <a:rPr lang="en-AU" sz="2000" b="1" dirty="0"/>
              <a:t>Data Modelers and Analysts:</a:t>
            </a:r>
          </a:p>
          <a:p>
            <a:pPr marL="285750" indent="-285750">
              <a:buFont typeface="Arial" panose="020B0604020202020204" pitchFamily="34" charset="0"/>
              <a:buChar char="•"/>
            </a:pPr>
            <a:r>
              <a:rPr lang="en-AU" sz="1800" dirty="0"/>
              <a:t>To collect, understand, prepare and validate data.</a:t>
            </a:r>
          </a:p>
          <a:p>
            <a:r>
              <a:rPr lang="en-AU" sz="2000" b="1" dirty="0"/>
              <a:t>Software Developers:</a:t>
            </a:r>
          </a:p>
          <a:p>
            <a:pPr marL="285750" indent="-285750">
              <a:buFont typeface="Arial" panose="020B0604020202020204" pitchFamily="34" charset="0"/>
              <a:buChar char="•"/>
            </a:pPr>
            <a:r>
              <a:rPr lang="en-AU" sz="1800" dirty="0"/>
              <a:t>To design, build, configure, maintain software components of the ML pipeline.</a:t>
            </a:r>
          </a:p>
          <a:p>
            <a:r>
              <a:rPr lang="en-AU" sz="2000" b="1" dirty="0"/>
              <a:t>Hardware Designers:</a:t>
            </a:r>
          </a:p>
          <a:p>
            <a:pPr marL="285750" indent="-285750">
              <a:buFont typeface="Arial" panose="020B0604020202020204" pitchFamily="34" charset="0"/>
              <a:buChar char="•"/>
            </a:pPr>
            <a:r>
              <a:rPr lang="en-AU" sz="1800" dirty="0"/>
              <a:t>To design, build, configure, maintain hardware (virtual or physical) components of the ML pipeline. </a:t>
            </a:r>
          </a:p>
          <a:p>
            <a:r>
              <a:rPr lang="en-AU" sz="2000" b="1" dirty="0"/>
              <a:t>Change Managers:</a:t>
            </a:r>
          </a:p>
          <a:p>
            <a:pPr marL="285750" indent="-285750">
              <a:buFont typeface="Arial" panose="020B0604020202020204" pitchFamily="34" charset="0"/>
              <a:buChar char="•"/>
            </a:pPr>
            <a:r>
              <a:rPr lang="en-AU" sz="1800" dirty="0"/>
              <a:t>To implement changes to the business activities and org. structures required to start using the ML pipeline in the business and realise business benefits. </a:t>
            </a:r>
          </a:p>
          <a:p>
            <a:pPr marL="800100" lvl="1" indent="-342900">
              <a:buFont typeface="+mj-lt"/>
              <a:buAutoNum type="arabicPeriod"/>
            </a:pPr>
            <a:endParaRPr lang="en-AU" sz="1800" dirty="0"/>
          </a:p>
        </p:txBody>
      </p:sp>
    </p:spTree>
    <p:extLst>
      <p:ext uri="{BB962C8B-B14F-4D97-AF65-F5344CB8AC3E}">
        <p14:creationId xmlns:p14="http://schemas.microsoft.com/office/powerpoint/2010/main" val="6725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5: AI Impacts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Discuss AI impact on Job Market.</a:t>
            </a:r>
          </a:p>
          <a:p>
            <a:pPr marL="800100" lvl="1" indent="-342900">
              <a:buFont typeface="+mj-lt"/>
              <a:buAutoNum type="arabicPeriod"/>
            </a:pPr>
            <a:endParaRPr lang="en-AU" sz="1800" dirty="0"/>
          </a:p>
          <a:p>
            <a:pPr marL="800100" lvl="1" indent="-342900">
              <a:buFont typeface="+mj-lt"/>
              <a:buAutoNum type="arabicPeriod"/>
            </a:pPr>
            <a:r>
              <a:rPr lang="en-AU" sz="1800" dirty="0"/>
              <a:t>Discuss business impacts of AI.</a:t>
            </a:r>
          </a:p>
          <a:p>
            <a:pPr marL="800100" lvl="1" indent="-342900">
              <a:buFont typeface="+mj-lt"/>
              <a:buAutoNum type="arabicPeriod"/>
            </a:pPr>
            <a:endParaRPr lang="en-AU" sz="1800" dirty="0"/>
          </a:p>
          <a:p>
            <a:pPr marL="800100" lvl="1" indent="-342900">
              <a:buFont typeface="+mj-lt"/>
              <a:buAutoNum type="arabicPeriod"/>
            </a:pPr>
            <a:r>
              <a:rPr lang="en-AU" sz="1800" dirty="0"/>
              <a:t>Discuss national and global impacts of AI.</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44</a:t>
            </a:fld>
            <a:endParaRPr lang="en-AU"/>
          </a:p>
        </p:txBody>
      </p:sp>
    </p:spTree>
    <p:extLst>
      <p:ext uri="{BB962C8B-B14F-4D97-AF65-F5344CB8AC3E}">
        <p14:creationId xmlns:p14="http://schemas.microsoft.com/office/powerpoint/2010/main" val="3739471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AI Impacts: AI and Jobs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AI will make different impacts on different jobs world-wide. The more structure, well-defined  and repeatable a job type is the higher risk of full automation of this type of job by AI.</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45</a:t>
            </a:fld>
            <a:endParaRPr lang="en-AU" dirty="0"/>
          </a:p>
        </p:txBody>
      </p:sp>
      <p:pic>
        <p:nvPicPr>
          <p:cNvPr id="2" name="Picture 1">
            <a:extLst>
              <a:ext uri="{FF2B5EF4-FFF2-40B4-BE49-F238E27FC236}">
                <a16:creationId xmlns:a16="http://schemas.microsoft.com/office/drawing/2014/main" id="{CC9108E0-DEEA-4471-8049-EBCA4B9C7091}"/>
              </a:ext>
            </a:extLst>
          </p:cNvPr>
          <p:cNvPicPr>
            <a:picLocks noChangeAspect="1"/>
          </p:cNvPicPr>
          <p:nvPr/>
        </p:nvPicPr>
        <p:blipFill>
          <a:blip r:embed="rId2"/>
          <a:stretch>
            <a:fillRect/>
          </a:stretch>
        </p:blipFill>
        <p:spPr>
          <a:xfrm>
            <a:off x="1336740" y="1539675"/>
            <a:ext cx="9324975" cy="4886325"/>
          </a:xfrm>
          <a:prstGeom prst="rect">
            <a:avLst/>
          </a:prstGeom>
        </p:spPr>
      </p:pic>
    </p:spTree>
    <p:extLst>
      <p:ext uri="{BB962C8B-B14F-4D97-AF65-F5344CB8AC3E}">
        <p14:creationId xmlns:p14="http://schemas.microsoft.com/office/powerpoint/2010/main" val="2117201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AI Impacts: AI and Business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“Just as electricity transformed almost everything 100 years ago, today I actually have a hard time thinking of an industry that I don’t think AI will transform in the next several years.”</a:t>
            </a:r>
          </a:p>
          <a:p>
            <a:r>
              <a:rPr lang="en-AU" sz="1800" dirty="0"/>
              <a:t>									- Andrew Ng</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46</a:t>
            </a:fld>
            <a:endParaRPr lang="en-AU" dirty="0"/>
          </a:p>
        </p:txBody>
      </p:sp>
      <p:sp>
        <p:nvSpPr>
          <p:cNvPr id="6" name="Google Shape;135;p26">
            <a:extLst>
              <a:ext uri="{FF2B5EF4-FFF2-40B4-BE49-F238E27FC236}">
                <a16:creationId xmlns:a16="http://schemas.microsoft.com/office/drawing/2014/main" id="{C24510A5-252E-4076-BC55-63F3151F62D7}"/>
              </a:ext>
            </a:extLst>
          </p:cNvPr>
          <p:cNvSpPr txBox="1"/>
          <p:nvPr/>
        </p:nvSpPr>
        <p:spPr>
          <a:xfrm>
            <a:off x="188437" y="1626850"/>
            <a:ext cx="7654519" cy="5094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b="1" dirty="0"/>
              <a:t>Importance and Scarcity of Data</a:t>
            </a:r>
          </a:p>
          <a:p>
            <a:pPr marL="285750" indent="-285750">
              <a:buFont typeface="Arial" panose="020B0604020202020204" pitchFamily="34" charset="0"/>
              <a:buChar char="•"/>
            </a:pPr>
            <a:r>
              <a:rPr lang="en-AU" sz="1800" dirty="0"/>
              <a:t>For AI to be meaningful, companies need to feed their algorithms vast amounts of data, which isn’t always readily available. Some large companies launch products for the payout of data, not revenue, and then later monetize it through a different product.</a:t>
            </a:r>
          </a:p>
          <a:p>
            <a:endParaRPr lang="en-AU" sz="1800" b="1" dirty="0"/>
          </a:p>
          <a:p>
            <a:r>
              <a:rPr lang="en-AU" sz="1800" b="1" dirty="0"/>
              <a:t>AI-First Strategy</a:t>
            </a:r>
          </a:p>
          <a:p>
            <a:pPr marL="285750" indent="-285750">
              <a:buFont typeface="Arial" panose="020B0604020202020204" pitchFamily="34" charset="0"/>
              <a:buChar char="•"/>
            </a:pPr>
            <a:r>
              <a:rPr lang="en-AU" sz="1800" dirty="0"/>
              <a:t>An AI-first strategy places maximizing prediction accuracy as the central goal of the organization, even if that means compromising on other goals such as maximizing revenue, user numbers, or user experience.</a:t>
            </a:r>
          </a:p>
          <a:p>
            <a:endParaRPr lang="en-AU" dirty="0"/>
          </a:p>
          <a:p>
            <a:r>
              <a:rPr lang="en-AU" sz="1800" b="1" dirty="0"/>
              <a:t>AI cab be disruptive for established companies</a:t>
            </a:r>
          </a:p>
          <a:p>
            <a:pPr marL="285750" indent="-285750">
              <a:buFont typeface="Arial" panose="020B0604020202020204" pitchFamily="34" charset="0"/>
              <a:buChar char="•"/>
            </a:pPr>
            <a:r>
              <a:rPr lang="en-AU" sz="1800" dirty="0"/>
              <a:t>AI can lead to disruption because incumbent firms often have weaker economic incentives than start-ups to adopt the technology. It is tempting for established companies to take a wait-and-see approach, standing on the sidelines and observing the progress in AI applied to their industry.</a:t>
            </a:r>
          </a:p>
        </p:txBody>
      </p:sp>
      <p:pic>
        <p:nvPicPr>
          <p:cNvPr id="3" name="Picture 2">
            <a:extLst>
              <a:ext uri="{FF2B5EF4-FFF2-40B4-BE49-F238E27FC236}">
                <a16:creationId xmlns:a16="http://schemas.microsoft.com/office/drawing/2014/main" id="{104F1003-203B-488B-96CA-2BA4848DC976}"/>
              </a:ext>
            </a:extLst>
          </p:cNvPr>
          <p:cNvPicPr>
            <a:picLocks noChangeAspect="1"/>
          </p:cNvPicPr>
          <p:nvPr/>
        </p:nvPicPr>
        <p:blipFill>
          <a:blip r:embed="rId2"/>
          <a:stretch>
            <a:fillRect/>
          </a:stretch>
        </p:blipFill>
        <p:spPr>
          <a:xfrm>
            <a:off x="7721600" y="2164387"/>
            <a:ext cx="4050400" cy="4019550"/>
          </a:xfrm>
          <a:prstGeom prst="rect">
            <a:avLst/>
          </a:prstGeom>
        </p:spPr>
      </p:pic>
    </p:spTree>
    <p:extLst>
      <p:ext uri="{BB962C8B-B14F-4D97-AF65-F5344CB8AC3E}">
        <p14:creationId xmlns:p14="http://schemas.microsoft.com/office/powerpoint/2010/main" val="1551502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AI Impacts: AI and Society</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10397718"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Broad adoption of AI technologies by different parts of Society brings both benefits and new challenges at national and global level. The technology uptake causes concerns related to ethics and fairness; the respect of human values, privacy, discrimination, national security.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47</a:t>
            </a:fld>
            <a:endParaRPr lang="en-AU" dirty="0"/>
          </a:p>
        </p:txBody>
      </p:sp>
      <p:sp>
        <p:nvSpPr>
          <p:cNvPr id="6" name="Google Shape;135;p26">
            <a:extLst>
              <a:ext uri="{FF2B5EF4-FFF2-40B4-BE49-F238E27FC236}">
                <a16:creationId xmlns:a16="http://schemas.microsoft.com/office/drawing/2014/main" id="{C24510A5-252E-4076-BC55-63F3151F62D7}"/>
              </a:ext>
            </a:extLst>
          </p:cNvPr>
          <p:cNvSpPr txBox="1"/>
          <p:nvPr/>
        </p:nvSpPr>
        <p:spPr>
          <a:xfrm>
            <a:off x="432001" y="1894788"/>
            <a:ext cx="11466488" cy="4575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b="1" dirty="0"/>
              <a:t>The data privacy paradox:</a:t>
            </a:r>
          </a:p>
          <a:p>
            <a:pPr marL="285750" indent="-285750">
              <a:buFont typeface="Arial" panose="020B0604020202020204" pitchFamily="34" charset="0"/>
              <a:buChar char="•"/>
            </a:pPr>
            <a:r>
              <a:rPr lang="en-AU" sz="1600" dirty="0"/>
              <a:t>For many AI systems, more training data can improve the accuracy of AI predictions and help reduce risk of bias from skewed samples. However, the more data collected, the greater the privacy risks to those whose data are collected.</a:t>
            </a:r>
          </a:p>
          <a:p>
            <a:pPr marL="285750" indent="-285750">
              <a:buFont typeface="Arial" panose="020B0604020202020204" pitchFamily="34" charset="0"/>
              <a:buChar char="•"/>
            </a:pPr>
            <a:endParaRPr lang="en-AU" sz="1800" dirty="0"/>
          </a:p>
          <a:p>
            <a:r>
              <a:rPr lang="en-AU" sz="1800" b="1" dirty="0"/>
              <a:t>Equitable and Inclusive Development:</a:t>
            </a:r>
          </a:p>
          <a:p>
            <a:pPr marL="285750" indent="-285750">
              <a:buFont typeface="Arial" panose="020B0604020202020204" pitchFamily="34" charset="0"/>
              <a:buChar char="•"/>
            </a:pPr>
            <a:r>
              <a:rPr lang="en-AU" sz="1600" dirty="0"/>
              <a:t>AI may increase existing divides within and between developed and developing countries. These divides exist due to concentration of AI resources – AI technology, skills, datasets and computing power – in a few companies and nations.</a:t>
            </a:r>
          </a:p>
          <a:p>
            <a:pPr marL="285750" indent="-285750">
              <a:buFont typeface="Arial" panose="020B0604020202020204" pitchFamily="34" charset="0"/>
              <a:buChar char="•"/>
            </a:pPr>
            <a:endParaRPr lang="en-AU" dirty="0"/>
          </a:p>
          <a:p>
            <a:r>
              <a:rPr lang="en-AU" sz="1800" b="1" dirty="0"/>
              <a:t>Advancing Human Rights:</a:t>
            </a:r>
          </a:p>
          <a:p>
            <a:pPr marL="285750" indent="-285750">
              <a:buFont typeface="Arial" panose="020B0604020202020204" pitchFamily="34" charset="0"/>
              <a:buChar char="•"/>
            </a:pPr>
            <a:r>
              <a:rPr lang="en-AU" sz="1600" dirty="0"/>
              <a:t>AI promises to advance the protection and fulfilment of human rights. Examples include using AI in the analysis of patterns in food scarcity to combat hunger, improving medical diagnosis and treatment or making health services more widely available and accessible, and shedding light on discrimination.</a:t>
            </a:r>
          </a:p>
          <a:p>
            <a:br>
              <a:rPr lang="en-AU" dirty="0"/>
            </a:br>
            <a:r>
              <a:rPr lang="en-AU" sz="1800" b="1" dirty="0"/>
              <a:t>The New “Arm Race” for AI World Domination:</a:t>
            </a:r>
          </a:p>
          <a:p>
            <a:pPr marL="285750" indent="-285750">
              <a:buFont typeface="Arial" panose="020B0604020202020204" pitchFamily="34" charset="0"/>
              <a:buChar char="•"/>
            </a:pPr>
            <a:r>
              <a:rPr lang="en-AU" sz="1600" dirty="0"/>
              <a:t>The US President Donald Trump signed an executive order creating the “American AI Initiative,” with which the US joined other major countries pursuing national strategies for AI. China released its “New Generation Plan” in 2017, outlining its strategy to lead the world in AI by 2030. Months after that announcement, Russian President Vladimir Putin </a:t>
            </a:r>
            <a:r>
              <a:rPr lang="en-AU" sz="1600" dirty="0">
                <a:hlinkClick r:id="rId2">
                  <a:extLst>
                    <a:ext uri="{A12FA001-AC4F-418D-AE19-62706E023703}">
                      <ahyp:hlinkClr xmlns:ahyp="http://schemas.microsoft.com/office/drawing/2018/hyperlinkcolor" val="tx"/>
                    </a:ext>
                  </a:extLst>
                </a:hlinkClick>
              </a:rPr>
              <a:t>declared</a:t>
            </a:r>
            <a:r>
              <a:rPr lang="en-AU" sz="1600" dirty="0"/>
              <a:t>, </a:t>
            </a:r>
            <a:r>
              <a:rPr lang="en-AU" sz="1600" b="1" dirty="0">
                <a:solidFill>
                  <a:schemeClr val="accent5"/>
                </a:solidFill>
              </a:rPr>
              <a:t>“Whoever becomes the leader in the sphere of AI will become the ruler of the world.”</a:t>
            </a:r>
          </a:p>
        </p:txBody>
      </p:sp>
    </p:spTree>
    <p:extLst>
      <p:ext uri="{BB962C8B-B14F-4D97-AF65-F5344CB8AC3E}">
        <p14:creationId xmlns:p14="http://schemas.microsoft.com/office/powerpoint/2010/main" val="26966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Select AI Examples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279835"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Select examples that are “AI examples”. Possible answers : “yes”, “no”, “not sure”.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5</a:t>
            </a:fld>
            <a:endParaRPr lang="en-AU"/>
          </a:p>
        </p:txBody>
      </p:sp>
      <p:graphicFrame>
        <p:nvGraphicFramePr>
          <p:cNvPr id="2" name="Table 1">
            <a:extLst>
              <a:ext uri="{FF2B5EF4-FFF2-40B4-BE49-F238E27FC236}">
                <a16:creationId xmlns:a16="http://schemas.microsoft.com/office/drawing/2014/main" id="{E66E20DC-8491-4DDF-9C51-74CF0C1BD896}"/>
              </a:ext>
            </a:extLst>
          </p:cNvPr>
          <p:cNvGraphicFramePr>
            <a:graphicFrameLocks noGrp="1"/>
          </p:cNvGraphicFramePr>
          <p:nvPr>
            <p:extLst>
              <p:ext uri="{D42A27DB-BD31-4B8C-83A1-F6EECF244321}">
                <p14:modId xmlns:p14="http://schemas.microsoft.com/office/powerpoint/2010/main" val="472853568"/>
              </p:ext>
            </p:extLst>
          </p:nvPr>
        </p:nvGraphicFramePr>
        <p:xfrm>
          <a:off x="645187" y="1362456"/>
          <a:ext cx="10903686" cy="5061155"/>
        </p:xfrm>
        <a:graphic>
          <a:graphicData uri="http://schemas.openxmlformats.org/drawingml/2006/table">
            <a:tbl>
              <a:tblPr firstRow="1" bandRow="1">
                <a:tableStyleId>{5C22544A-7EE6-4342-B048-85BDC9FD1C3A}</a:tableStyleId>
              </a:tblPr>
              <a:tblGrid>
                <a:gridCol w="395424">
                  <a:extLst>
                    <a:ext uri="{9D8B030D-6E8A-4147-A177-3AD203B41FA5}">
                      <a16:colId xmlns:a16="http://schemas.microsoft.com/office/drawing/2014/main" val="3974898939"/>
                    </a:ext>
                  </a:extLst>
                </a:gridCol>
                <a:gridCol w="8200102">
                  <a:extLst>
                    <a:ext uri="{9D8B030D-6E8A-4147-A177-3AD203B41FA5}">
                      <a16:colId xmlns:a16="http://schemas.microsoft.com/office/drawing/2014/main" val="1713864858"/>
                    </a:ext>
                  </a:extLst>
                </a:gridCol>
                <a:gridCol w="1302319">
                  <a:extLst>
                    <a:ext uri="{9D8B030D-6E8A-4147-A177-3AD203B41FA5}">
                      <a16:colId xmlns:a16="http://schemas.microsoft.com/office/drawing/2014/main" val="4241235955"/>
                    </a:ext>
                  </a:extLst>
                </a:gridCol>
                <a:gridCol w="1005841">
                  <a:extLst>
                    <a:ext uri="{9D8B030D-6E8A-4147-A177-3AD203B41FA5}">
                      <a16:colId xmlns:a16="http://schemas.microsoft.com/office/drawing/2014/main" val="296824925"/>
                    </a:ext>
                  </a:extLst>
                </a:gridCol>
              </a:tblGrid>
              <a:tr h="444282">
                <a:tc>
                  <a:txBody>
                    <a:bodyPr/>
                    <a:lstStyle/>
                    <a:p>
                      <a:r>
                        <a:rPr lang="en-AU" dirty="0"/>
                        <a:t>#</a:t>
                      </a:r>
                    </a:p>
                  </a:txBody>
                  <a:tcPr/>
                </a:tc>
                <a:tc>
                  <a:txBody>
                    <a:bodyPr/>
                    <a:lstStyle/>
                    <a:p>
                      <a:r>
                        <a:rPr lang="en-AU" dirty="0"/>
                        <a:t>Example</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648967716"/>
                  </a:ext>
                </a:extLst>
              </a:tr>
              <a:tr h="724258">
                <a:tc>
                  <a:txBody>
                    <a:bodyPr/>
                    <a:lstStyle/>
                    <a:p>
                      <a:r>
                        <a:rPr lang="en-AU" dirty="0"/>
                        <a:t>1</a:t>
                      </a:r>
                    </a:p>
                  </a:txBody>
                  <a:tcPr/>
                </a:tc>
                <a:tc>
                  <a:txBody>
                    <a:bodyPr/>
                    <a:lstStyle/>
                    <a:p>
                      <a:r>
                        <a:rPr lang="en-AU" b="1" dirty="0"/>
                        <a:t>Sydney Metro </a:t>
                      </a:r>
                      <a:r>
                        <a:rPr lang="en-AU" dirty="0"/>
                        <a:t>– a fully automated rapid transit system</a:t>
                      </a:r>
                    </a:p>
                    <a:p>
                      <a:r>
                        <a:rPr lang="en-AU" sz="1800" b="0" i="0" kern="1200" dirty="0">
                          <a:solidFill>
                            <a:schemeClr val="dk1"/>
                          </a:solidFill>
                          <a:effectLst/>
                          <a:latin typeface="+mn-lt"/>
                          <a:ea typeface="+mn-ea"/>
                          <a:cs typeface="+mn-cs"/>
                        </a:rPr>
                        <a:t>that opened on 26 May 2019, it runs from </a:t>
                      </a:r>
                      <a:r>
                        <a:rPr lang="en-AU" sz="1800" b="0" i="0" kern="1200" dirty="0" err="1">
                          <a:solidFill>
                            <a:schemeClr val="dk1"/>
                          </a:solidFill>
                          <a:effectLst/>
                          <a:latin typeface="+mn-lt"/>
                          <a:ea typeface="+mn-ea"/>
                          <a:cs typeface="+mn-cs"/>
                          <a:hlinkClick r:id="rId2" tooltip="Rouse Hill">
                            <a:extLst>
                              <a:ext uri="{A12FA001-AC4F-418D-AE19-62706E023703}">
                                <ahyp:hlinkClr xmlns:ahyp="http://schemas.microsoft.com/office/drawing/2018/hyperlinkcolor" val="tx"/>
                              </a:ext>
                            </a:extLst>
                          </a:hlinkClick>
                        </a:rPr>
                        <a:t>Tallawong</a:t>
                      </a:r>
                      <a:r>
                        <a:rPr lang="en-AU" sz="1800" b="0" i="0" kern="1200" dirty="0">
                          <a:solidFill>
                            <a:schemeClr val="dk1"/>
                          </a:solidFill>
                          <a:effectLst/>
                          <a:latin typeface="+mn-lt"/>
                          <a:ea typeface="+mn-ea"/>
                          <a:cs typeface="+mn-cs"/>
                        </a:rPr>
                        <a:t> to </a:t>
                      </a:r>
                      <a:r>
                        <a:rPr lang="en-AU" sz="1800" b="0" i="0" kern="1200" dirty="0">
                          <a:solidFill>
                            <a:schemeClr val="dk1"/>
                          </a:solidFill>
                          <a:effectLst/>
                          <a:latin typeface="+mn-lt"/>
                          <a:ea typeface="+mn-ea"/>
                          <a:cs typeface="+mn-cs"/>
                          <a:hlinkClick r:id="rId3" tooltip="Chatswood">
                            <a:extLst>
                              <a:ext uri="{A12FA001-AC4F-418D-AE19-62706E023703}">
                                <ahyp:hlinkClr xmlns:ahyp="http://schemas.microsoft.com/office/drawing/2018/hyperlinkcolor" val="tx"/>
                              </a:ext>
                            </a:extLst>
                          </a:hlinkClick>
                        </a:rPr>
                        <a:t>Chatswood</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pPr algn="ctr"/>
                      <a:r>
                        <a:rPr lang="en-AU" sz="2000" b="1" dirty="0">
                          <a:solidFill>
                            <a:srgbClr val="FF0000"/>
                          </a:solidFill>
                        </a:rPr>
                        <a:t>No</a:t>
                      </a:r>
                    </a:p>
                  </a:txBody>
                  <a:tcPr anchor="ctr"/>
                </a:tc>
                <a:extLst>
                  <a:ext uri="{0D108BD9-81ED-4DB2-BD59-A6C34878D82A}">
                    <a16:rowId xmlns:a16="http://schemas.microsoft.com/office/drawing/2014/main" val="3931351619"/>
                  </a:ext>
                </a:extLst>
              </a:tr>
              <a:tr h="692215">
                <a:tc>
                  <a:txBody>
                    <a:bodyPr/>
                    <a:lstStyle/>
                    <a:p>
                      <a:r>
                        <a:rPr lang="en-AU" dirty="0"/>
                        <a:t>2</a:t>
                      </a:r>
                    </a:p>
                  </a:txBody>
                  <a:tcPr/>
                </a:tc>
                <a:tc>
                  <a:txBody>
                    <a:bodyPr/>
                    <a:lstStyle/>
                    <a:p>
                      <a:r>
                        <a:rPr lang="en-AU" sz="1800" b="1" i="0" kern="1200" dirty="0">
                          <a:solidFill>
                            <a:schemeClr val="dk1"/>
                          </a:solidFill>
                          <a:effectLst/>
                          <a:latin typeface="+mn-lt"/>
                          <a:ea typeface="+mn-ea"/>
                          <a:cs typeface="+mn-cs"/>
                        </a:rPr>
                        <a:t>Amazon Alexa</a:t>
                      </a:r>
                      <a:r>
                        <a:rPr lang="en-AU" sz="1800" b="0" i="0" kern="1200" dirty="0">
                          <a:solidFill>
                            <a:schemeClr val="dk1"/>
                          </a:solidFill>
                          <a:effectLst/>
                          <a:latin typeface="+mn-lt"/>
                          <a:ea typeface="+mn-ea"/>
                          <a:cs typeface="+mn-cs"/>
                        </a:rPr>
                        <a:t> – a virtual assistant</a:t>
                      </a:r>
                      <a:endParaRPr lang="en-AU" sz="1800" b="0" i="0" u="none" kern="1200" dirty="0">
                        <a:solidFill>
                          <a:schemeClr val="dk1"/>
                        </a:solidFill>
                        <a:effectLst/>
                        <a:latin typeface="+mn-lt"/>
                        <a:ea typeface="+mn-ea"/>
                        <a:cs typeface="+mn-cs"/>
                      </a:endParaRPr>
                    </a:p>
                    <a:p>
                      <a:r>
                        <a:rPr lang="en-AU" sz="1800" b="0" i="0" kern="1200" dirty="0">
                          <a:solidFill>
                            <a:schemeClr val="dk1"/>
                          </a:solidFill>
                          <a:effectLst/>
                          <a:latin typeface="+mn-lt"/>
                          <a:ea typeface="+mn-ea"/>
                          <a:cs typeface="+mn-cs"/>
                        </a:rPr>
                        <a:t> developed by Amazon, first used in the Amazon Echo smart speakers.</a:t>
                      </a:r>
                      <a:endParaRPr lang="en-AU" dirty="0"/>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428738095"/>
                  </a:ext>
                </a:extLst>
              </a:tr>
              <a:tr h="606523">
                <a:tc>
                  <a:txBody>
                    <a:bodyPr/>
                    <a:lstStyle/>
                    <a:p>
                      <a:r>
                        <a:rPr lang="en-AU" dirty="0"/>
                        <a:t>3</a:t>
                      </a:r>
                    </a:p>
                  </a:txBody>
                  <a:tcPr/>
                </a:tc>
                <a:tc>
                  <a:txBody>
                    <a:bodyPr/>
                    <a:lstStyle/>
                    <a:p>
                      <a:r>
                        <a:rPr lang="en-AU" sz="1800" b="1" i="0" kern="1200" dirty="0">
                          <a:solidFill>
                            <a:schemeClr val="dk1"/>
                          </a:solidFill>
                          <a:effectLst/>
                          <a:latin typeface="+mn-lt"/>
                          <a:ea typeface="+mn-ea"/>
                          <a:cs typeface="+mn-cs"/>
                        </a:rPr>
                        <a:t>IBM Deep Blue versus Garry Kasparov</a:t>
                      </a:r>
                      <a:r>
                        <a:rPr lang="en-AU" sz="1800" b="0" i="0" kern="1200" dirty="0">
                          <a:solidFill>
                            <a:schemeClr val="dk1"/>
                          </a:solidFill>
                          <a:effectLst/>
                          <a:latin typeface="+mn-lt"/>
                          <a:ea typeface="+mn-ea"/>
                          <a:cs typeface="+mn-cs"/>
                        </a:rPr>
                        <a:t> was a pair of six-game chess matches between world chess champion </a:t>
                      </a:r>
                      <a:r>
                        <a:rPr lang="en-AU" sz="1800" b="0" i="0" kern="1200" dirty="0">
                          <a:solidFill>
                            <a:schemeClr val="dk1"/>
                          </a:solidFill>
                          <a:effectLst/>
                          <a:latin typeface="+mn-lt"/>
                          <a:ea typeface="+mn-ea"/>
                          <a:cs typeface="+mn-cs"/>
                          <a:hlinkClick r:id="rId4" tooltip="Garry Kasparov">
                            <a:extLst>
                              <a:ext uri="{A12FA001-AC4F-418D-AE19-62706E023703}">
                                <ahyp:hlinkClr xmlns:ahyp="http://schemas.microsoft.com/office/drawing/2018/hyperlinkcolor" val="tx"/>
                              </a:ext>
                            </a:extLst>
                          </a:hlinkClick>
                        </a:rPr>
                        <a:t>Garry Kasparov</a:t>
                      </a:r>
                      <a:r>
                        <a:rPr lang="en-AU" sz="1800" b="0" i="0" kern="1200" dirty="0">
                          <a:solidFill>
                            <a:schemeClr val="dk1"/>
                          </a:solidFill>
                          <a:effectLst/>
                          <a:latin typeface="+mn-lt"/>
                          <a:ea typeface="+mn-ea"/>
                          <a:cs typeface="+mn-cs"/>
                        </a:rPr>
                        <a:t> and an IBM supercomputer </a:t>
                      </a:r>
                      <a:r>
                        <a:rPr lang="en-AU" sz="1800" b="0" i="0" kern="1200" dirty="0">
                          <a:solidFill>
                            <a:schemeClr val="dk1"/>
                          </a:solidFill>
                          <a:effectLst/>
                          <a:latin typeface="+mn-lt"/>
                          <a:ea typeface="+mn-ea"/>
                          <a:cs typeface="+mn-cs"/>
                          <a:hlinkClick r:id="rId5" tooltip="Deep Blue (chess computer)">
                            <a:extLst>
                              <a:ext uri="{A12FA001-AC4F-418D-AE19-62706E023703}">
                                <ahyp:hlinkClr xmlns:ahyp="http://schemas.microsoft.com/office/drawing/2018/hyperlinkcolor" val="tx"/>
                              </a:ext>
                            </a:extLst>
                          </a:hlinkClick>
                        </a:rPr>
                        <a:t>Deep Blue</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No</a:t>
                      </a:r>
                    </a:p>
                  </a:txBody>
                  <a:tcPr anchor="ctr"/>
                </a:tc>
                <a:extLst>
                  <a:ext uri="{0D108BD9-81ED-4DB2-BD59-A6C34878D82A}">
                    <a16:rowId xmlns:a16="http://schemas.microsoft.com/office/drawing/2014/main" val="4243049427"/>
                  </a:ext>
                </a:extLst>
              </a:tr>
              <a:tr h="606523">
                <a:tc>
                  <a:txBody>
                    <a:bodyPr/>
                    <a:lstStyle/>
                    <a:p>
                      <a:r>
                        <a:rPr lang="en-AU" dirty="0"/>
                        <a:t>4</a:t>
                      </a:r>
                    </a:p>
                  </a:txBody>
                  <a:tcPr/>
                </a:tc>
                <a:tc>
                  <a:txBody>
                    <a:bodyPr/>
                    <a:lstStyle/>
                    <a:p>
                      <a:r>
                        <a:rPr lang="en-AU" sz="1800" b="1" i="0" kern="1200" dirty="0">
                          <a:solidFill>
                            <a:schemeClr val="dk1"/>
                          </a:solidFill>
                          <a:effectLst/>
                          <a:latin typeface="+mn-lt"/>
                          <a:ea typeface="+mn-ea"/>
                          <a:cs typeface="+mn-cs"/>
                        </a:rPr>
                        <a:t>Tesla Autopilot</a:t>
                      </a:r>
                      <a:r>
                        <a:rPr lang="en-AU" sz="1800" b="0" i="0" kern="1200" dirty="0">
                          <a:solidFill>
                            <a:schemeClr val="dk1"/>
                          </a:solidFill>
                          <a:effectLst/>
                          <a:latin typeface="+mn-lt"/>
                          <a:ea typeface="+mn-ea"/>
                          <a:cs typeface="+mn-cs"/>
                        </a:rPr>
                        <a:t> is an </a:t>
                      </a:r>
                      <a:r>
                        <a:rPr lang="en-AU" sz="1800" b="0" i="0" kern="1200" dirty="0">
                          <a:solidFill>
                            <a:schemeClr val="dk1"/>
                          </a:solidFill>
                          <a:effectLst/>
                          <a:latin typeface="+mn-lt"/>
                          <a:ea typeface="+mn-ea"/>
                          <a:cs typeface="+mn-cs"/>
                          <a:hlinkClick r:id="rId6" tooltip="Advanced driver-assistance systems">
                            <a:extLst>
                              <a:ext uri="{A12FA001-AC4F-418D-AE19-62706E023703}">
                                <ahyp:hlinkClr xmlns:ahyp="http://schemas.microsoft.com/office/drawing/2018/hyperlinkcolor" val="tx"/>
                              </a:ext>
                            </a:extLst>
                          </a:hlinkClick>
                        </a:rPr>
                        <a:t>advanced driver-assistance system</a:t>
                      </a:r>
                      <a:r>
                        <a:rPr lang="en-AU" sz="1800" b="0" i="0" kern="1200" dirty="0">
                          <a:solidFill>
                            <a:schemeClr val="dk1"/>
                          </a:solidFill>
                          <a:effectLst/>
                          <a:latin typeface="+mn-lt"/>
                          <a:ea typeface="+mn-ea"/>
                          <a:cs typeface="+mn-cs"/>
                        </a:rPr>
                        <a:t> feature offered by </a:t>
                      </a:r>
                      <a:r>
                        <a:rPr lang="en-AU" sz="1800" b="0" i="0" kern="1200" dirty="0">
                          <a:solidFill>
                            <a:schemeClr val="dk1"/>
                          </a:solidFill>
                          <a:effectLst/>
                          <a:latin typeface="+mn-lt"/>
                          <a:ea typeface="+mn-ea"/>
                          <a:cs typeface="+mn-cs"/>
                          <a:hlinkClick r:id="rId7" tooltip="Tesla, Inc.">
                            <a:extLst>
                              <a:ext uri="{A12FA001-AC4F-418D-AE19-62706E023703}">
                                <ahyp:hlinkClr xmlns:ahyp="http://schemas.microsoft.com/office/drawing/2018/hyperlinkcolor" val="tx"/>
                              </a:ext>
                            </a:extLst>
                          </a:hlinkClick>
                        </a:rPr>
                        <a:t>Tesla</a:t>
                      </a:r>
                      <a:r>
                        <a:rPr lang="en-AU" sz="1800" b="0" i="0" kern="1200" dirty="0">
                          <a:solidFill>
                            <a:schemeClr val="dk1"/>
                          </a:solidFill>
                          <a:effectLst/>
                          <a:latin typeface="+mn-lt"/>
                          <a:ea typeface="+mn-ea"/>
                          <a:cs typeface="+mn-cs"/>
                        </a:rPr>
                        <a:t> that has lane-</a:t>
                      </a:r>
                      <a:r>
                        <a:rPr lang="en-AU" sz="1800" b="0" i="0" kern="1200" dirty="0" err="1">
                          <a:solidFill>
                            <a:schemeClr val="dk1"/>
                          </a:solidFill>
                          <a:effectLst/>
                          <a:latin typeface="+mn-lt"/>
                          <a:ea typeface="+mn-ea"/>
                          <a:cs typeface="+mn-cs"/>
                        </a:rPr>
                        <a:t>centering</a:t>
                      </a:r>
                      <a:r>
                        <a:rPr lang="en-AU" sz="1800" b="0" i="0" kern="1200" dirty="0">
                          <a:solidFill>
                            <a:schemeClr val="dk1"/>
                          </a:solidFill>
                          <a:effectLst/>
                          <a:latin typeface="+mn-lt"/>
                          <a:ea typeface="+mn-ea"/>
                          <a:cs typeface="+mn-cs"/>
                        </a:rPr>
                        <a:t>, adaptive cruise control, self-parking functions.</a:t>
                      </a:r>
                    </a:p>
                  </a:txBody>
                  <a:tcPr/>
                </a:tc>
                <a:tc>
                  <a:txBody>
                    <a:bodyPr/>
                    <a:lstStyle/>
                    <a:p>
                      <a:endParaRPr lang="en-A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1207192804"/>
                  </a:ext>
                </a:extLst>
              </a:tr>
              <a:tr h="606523">
                <a:tc>
                  <a:txBody>
                    <a:bodyPr/>
                    <a:lstStyle/>
                    <a:p>
                      <a:r>
                        <a:rPr lang="en-AU" dirty="0"/>
                        <a:t>5</a:t>
                      </a:r>
                    </a:p>
                  </a:txBody>
                  <a:tcPr/>
                </a:tc>
                <a:tc>
                  <a:txBody>
                    <a:bodyPr/>
                    <a:lstStyle/>
                    <a:p>
                      <a:r>
                        <a:rPr lang="en-AU" sz="1800" b="1" i="0" kern="1200" dirty="0">
                          <a:solidFill>
                            <a:schemeClr val="dk1"/>
                          </a:solidFill>
                          <a:effectLst/>
                          <a:latin typeface="+mn-lt"/>
                          <a:ea typeface="+mn-ea"/>
                          <a:cs typeface="+mn-cs"/>
                        </a:rPr>
                        <a:t>AlphaGo versus Fan Hui</a:t>
                      </a:r>
                      <a:r>
                        <a:rPr lang="en-AU" sz="1800" b="0" i="0" kern="1200" dirty="0">
                          <a:solidFill>
                            <a:schemeClr val="dk1"/>
                          </a:solidFill>
                          <a:effectLst/>
                          <a:latin typeface="+mn-lt"/>
                          <a:ea typeface="+mn-ea"/>
                          <a:cs typeface="+mn-cs"/>
                        </a:rPr>
                        <a:t> was a five-game </a:t>
                      </a:r>
                      <a:r>
                        <a:rPr lang="en-AU" sz="1800" b="0" i="0" kern="1200" dirty="0">
                          <a:solidFill>
                            <a:schemeClr val="dk1"/>
                          </a:solidFill>
                          <a:effectLst/>
                          <a:latin typeface="+mn-lt"/>
                          <a:ea typeface="+mn-ea"/>
                          <a:cs typeface="+mn-cs"/>
                          <a:hlinkClick r:id="rId8" tooltip="Go (game)">
                            <a:extLst>
                              <a:ext uri="{A12FA001-AC4F-418D-AE19-62706E023703}">
                                <ahyp:hlinkClr xmlns:ahyp="http://schemas.microsoft.com/office/drawing/2018/hyperlinkcolor" val="tx"/>
                              </a:ext>
                            </a:extLst>
                          </a:hlinkClick>
                        </a:rPr>
                        <a:t>Go</a:t>
                      </a:r>
                      <a:r>
                        <a:rPr lang="en-AU" sz="1800" b="0" i="0" kern="1200" dirty="0">
                          <a:solidFill>
                            <a:schemeClr val="dk1"/>
                          </a:solidFill>
                          <a:effectLst/>
                          <a:latin typeface="+mn-lt"/>
                          <a:ea typeface="+mn-ea"/>
                          <a:cs typeface="+mn-cs"/>
                        </a:rPr>
                        <a:t> match between </a:t>
                      </a:r>
                      <a:r>
                        <a:rPr lang="en-AU" sz="1800" b="0" i="0" kern="1200" dirty="0">
                          <a:solidFill>
                            <a:schemeClr val="dk1"/>
                          </a:solidFill>
                          <a:effectLst/>
                          <a:latin typeface="+mn-lt"/>
                          <a:ea typeface="+mn-ea"/>
                          <a:cs typeface="+mn-cs"/>
                          <a:hlinkClick r:id="rId9" tooltip="European Go Championship">
                            <a:extLst>
                              <a:ext uri="{A12FA001-AC4F-418D-AE19-62706E023703}">
                                <ahyp:hlinkClr xmlns:ahyp="http://schemas.microsoft.com/office/drawing/2018/hyperlinkcolor" val="tx"/>
                              </a:ext>
                            </a:extLst>
                          </a:hlinkClick>
                        </a:rPr>
                        <a:t>European champion</a:t>
                      </a:r>
                      <a:r>
                        <a:rPr lang="en-AU" sz="1800" b="0" i="0" kern="1200" dirty="0">
                          <a:solidFill>
                            <a:schemeClr val="dk1"/>
                          </a:solidFill>
                          <a:effectLst/>
                          <a:latin typeface="+mn-lt"/>
                          <a:ea typeface="+mn-ea"/>
                          <a:cs typeface="+mn-cs"/>
                        </a:rPr>
                        <a:t> </a:t>
                      </a:r>
                      <a:r>
                        <a:rPr lang="en-AU" sz="1800" b="0" i="0" kern="1200" dirty="0">
                          <a:solidFill>
                            <a:schemeClr val="dk1"/>
                          </a:solidFill>
                          <a:effectLst/>
                          <a:latin typeface="+mn-lt"/>
                          <a:ea typeface="+mn-ea"/>
                          <a:cs typeface="+mn-cs"/>
                          <a:hlinkClick r:id="rId10" tooltip="Fan Hui">
                            <a:extLst>
                              <a:ext uri="{A12FA001-AC4F-418D-AE19-62706E023703}">
                                <ahyp:hlinkClr xmlns:ahyp="http://schemas.microsoft.com/office/drawing/2018/hyperlinkcolor" val="tx"/>
                              </a:ext>
                            </a:extLst>
                          </a:hlinkClick>
                        </a:rPr>
                        <a:t>Fan Hui</a:t>
                      </a:r>
                      <a:r>
                        <a:rPr lang="en-AU" sz="1800" b="0" i="0" kern="1200" dirty="0">
                          <a:solidFill>
                            <a:schemeClr val="dk1"/>
                          </a:solidFill>
                          <a:effectLst/>
                          <a:latin typeface="+mn-lt"/>
                          <a:ea typeface="+mn-ea"/>
                          <a:cs typeface="+mn-cs"/>
                        </a:rPr>
                        <a:t>, and </a:t>
                      </a:r>
                      <a:r>
                        <a:rPr lang="en-AU" sz="1800" b="0" i="0" kern="1200" dirty="0">
                          <a:solidFill>
                            <a:schemeClr val="dk1"/>
                          </a:solidFill>
                          <a:effectLst/>
                          <a:latin typeface="+mn-lt"/>
                          <a:ea typeface="+mn-ea"/>
                          <a:cs typeface="+mn-cs"/>
                          <a:hlinkClick r:id="rId11" tooltip="AlphaGo">
                            <a:extLst>
                              <a:ext uri="{A12FA001-AC4F-418D-AE19-62706E023703}">
                                <ahyp:hlinkClr xmlns:ahyp="http://schemas.microsoft.com/office/drawing/2018/hyperlinkcolor" val="tx"/>
                              </a:ext>
                            </a:extLst>
                          </a:hlinkClick>
                        </a:rPr>
                        <a:t>AlphaGo</a:t>
                      </a:r>
                      <a:r>
                        <a:rPr lang="en-AU" sz="1800" b="0" i="0" kern="1200" dirty="0">
                          <a:solidFill>
                            <a:schemeClr val="dk1"/>
                          </a:solidFill>
                          <a:effectLst/>
                          <a:latin typeface="+mn-lt"/>
                          <a:ea typeface="+mn-ea"/>
                          <a:cs typeface="+mn-cs"/>
                        </a:rPr>
                        <a:t>, a </a:t>
                      </a:r>
                      <a:r>
                        <a:rPr lang="en-AU" sz="1800" b="0" i="0" kern="1200" dirty="0">
                          <a:solidFill>
                            <a:schemeClr val="dk1"/>
                          </a:solidFill>
                          <a:effectLst/>
                          <a:latin typeface="+mn-lt"/>
                          <a:ea typeface="+mn-ea"/>
                          <a:cs typeface="+mn-cs"/>
                          <a:hlinkClick r:id="rId12" tooltip="Computer Go">
                            <a:extLst>
                              <a:ext uri="{A12FA001-AC4F-418D-AE19-62706E023703}">
                                <ahyp:hlinkClr xmlns:ahyp="http://schemas.microsoft.com/office/drawing/2018/hyperlinkcolor" val="tx"/>
                              </a:ext>
                            </a:extLst>
                          </a:hlinkClick>
                        </a:rPr>
                        <a:t>computer Go</a:t>
                      </a:r>
                      <a:r>
                        <a:rPr lang="en-AU" sz="1800" b="0" i="0" kern="1200" dirty="0">
                          <a:solidFill>
                            <a:schemeClr val="dk1"/>
                          </a:solidFill>
                          <a:effectLst/>
                          <a:latin typeface="+mn-lt"/>
                          <a:ea typeface="+mn-ea"/>
                          <a:cs typeface="+mn-cs"/>
                        </a:rPr>
                        <a:t> program developed by Google </a:t>
                      </a:r>
                      <a:r>
                        <a:rPr lang="en-AU" sz="1800" b="0" i="0" kern="1200" dirty="0">
                          <a:solidFill>
                            <a:schemeClr val="dk1"/>
                          </a:solidFill>
                          <a:effectLst/>
                          <a:latin typeface="+mn-lt"/>
                          <a:ea typeface="+mn-ea"/>
                          <a:cs typeface="+mn-cs"/>
                          <a:hlinkClick r:id="rId13" tooltip="DeepMind">
                            <a:extLst>
                              <a:ext uri="{A12FA001-AC4F-418D-AE19-62706E023703}">
                                <ahyp:hlinkClr xmlns:ahyp="http://schemas.microsoft.com/office/drawing/2018/hyperlinkcolor" val="tx"/>
                              </a:ext>
                            </a:extLst>
                          </a:hlinkClick>
                        </a:rPr>
                        <a:t>DeepMind</a:t>
                      </a:r>
                      <a:r>
                        <a:rPr lang="en-AU" sz="1800" b="0" i="0" kern="1200" dirty="0">
                          <a:solidFill>
                            <a:schemeClr val="dk1"/>
                          </a:solidFill>
                          <a:effectLst/>
                          <a:latin typeface="+mn-lt"/>
                          <a:ea typeface="+mn-ea"/>
                          <a:cs typeface="+mn-cs"/>
                        </a:rPr>
                        <a:t>.</a:t>
                      </a:r>
                    </a:p>
                  </a:txBody>
                  <a:tcPr/>
                </a:tc>
                <a:tc>
                  <a:txBody>
                    <a:bodyPr/>
                    <a:lstStyle/>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488697950"/>
                  </a:ext>
                </a:extLst>
              </a:tr>
              <a:tr h="606523">
                <a:tc>
                  <a:txBody>
                    <a:bodyPr/>
                    <a:lstStyle/>
                    <a:p>
                      <a:r>
                        <a:rPr lang="en-AU" dirty="0"/>
                        <a:t>6</a:t>
                      </a:r>
                    </a:p>
                  </a:txBody>
                  <a:tcPr/>
                </a:tc>
                <a:tc>
                  <a:txBody>
                    <a:bodyPr/>
                    <a:lstStyle/>
                    <a:p>
                      <a:r>
                        <a:rPr lang="en-AU" sz="1800" b="1" i="0" kern="1200" dirty="0">
                          <a:solidFill>
                            <a:schemeClr val="dk1"/>
                          </a:solidFill>
                          <a:effectLst/>
                          <a:latin typeface="+mn-lt"/>
                          <a:ea typeface="+mn-ea"/>
                          <a:cs typeface="+mn-cs"/>
                        </a:rPr>
                        <a:t>Unmanned aerial vehicle</a:t>
                      </a:r>
                      <a:r>
                        <a:rPr lang="en-AU" sz="1800" b="0" i="0" kern="1200" dirty="0">
                          <a:solidFill>
                            <a:schemeClr val="dk1"/>
                          </a:solidFill>
                          <a:effectLst/>
                          <a:latin typeface="+mn-lt"/>
                          <a:ea typeface="+mn-ea"/>
                          <a:cs typeface="+mn-cs"/>
                        </a:rPr>
                        <a:t> (</a:t>
                      </a:r>
                      <a:r>
                        <a:rPr lang="en-AU" sz="1800" b="1" i="0" kern="1200" dirty="0">
                          <a:solidFill>
                            <a:schemeClr val="dk1"/>
                          </a:solidFill>
                          <a:effectLst/>
                          <a:latin typeface="+mn-lt"/>
                          <a:ea typeface="+mn-ea"/>
                          <a:cs typeface="+mn-cs"/>
                        </a:rPr>
                        <a:t>UAV</a:t>
                      </a:r>
                      <a:r>
                        <a:rPr lang="en-AU" sz="1800" b="0" i="0" kern="1200" dirty="0">
                          <a:solidFill>
                            <a:schemeClr val="dk1"/>
                          </a:solidFill>
                          <a:effectLst/>
                          <a:latin typeface="+mn-lt"/>
                          <a:ea typeface="+mn-ea"/>
                          <a:cs typeface="+mn-cs"/>
                        </a:rPr>
                        <a:t>), commonly known as a drone, is an </a:t>
                      </a:r>
                      <a:r>
                        <a:rPr lang="en-AU" sz="1800" b="0" i="0" kern="1200" dirty="0">
                          <a:solidFill>
                            <a:schemeClr val="dk1"/>
                          </a:solidFill>
                          <a:effectLst/>
                          <a:latin typeface="+mn-lt"/>
                          <a:ea typeface="+mn-ea"/>
                          <a:cs typeface="+mn-cs"/>
                          <a:hlinkClick r:id="rId14" tooltip="Aircraft">
                            <a:extLst>
                              <a:ext uri="{A12FA001-AC4F-418D-AE19-62706E023703}">
                                <ahyp:hlinkClr xmlns:ahyp="http://schemas.microsoft.com/office/drawing/2018/hyperlinkcolor" val="tx"/>
                              </a:ext>
                            </a:extLst>
                          </a:hlinkClick>
                        </a:rPr>
                        <a:t>aircraft</a:t>
                      </a:r>
                      <a:r>
                        <a:rPr lang="en-AU" sz="1800" b="0" i="0" kern="1200" dirty="0">
                          <a:solidFill>
                            <a:schemeClr val="dk1"/>
                          </a:solidFill>
                          <a:effectLst/>
                          <a:latin typeface="+mn-lt"/>
                          <a:ea typeface="+mn-ea"/>
                          <a:cs typeface="+mn-cs"/>
                        </a:rPr>
                        <a:t> without a human </a:t>
                      </a:r>
                      <a:r>
                        <a:rPr lang="en-AU" sz="1800" b="0" i="0" kern="1200" dirty="0">
                          <a:solidFill>
                            <a:schemeClr val="dk1"/>
                          </a:solidFill>
                          <a:effectLst/>
                          <a:latin typeface="+mn-lt"/>
                          <a:ea typeface="+mn-ea"/>
                          <a:cs typeface="+mn-cs"/>
                          <a:hlinkClick r:id="rId15" tooltip="Aircraft pilot">
                            <a:extLst>
                              <a:ext uri="{A12FA001-AC4F-418D-AE19-62706E023703}">
                                <ahyp:hlinkClr xmlns:ahyp="http://schemas.microsoft.com/office/drawing/2018/hyperlinkcolor" val="tx"/>
                              </a:ext>
                            </a:extLst>
                          </a:hlinkClick>
                        </a:rPr>
                        <a:t>pilot</a:t>
                      </a:r>
                      <a:r>
                        <a:rPr lang="en-AU" sz="1800" b="0" i="0" kern="1200" dirty="0">
                          <a:solidFill>
                            <a:schemeClr val="dk1"/>
                          </a:solidFill>
                          <a:effectLst/>
                          <a:latin typeface="+mn-lt"/>
                          <a:ea typeface="+mn-ea"/>
                          <a:cs typeface="+mn-cs"/>
                        </a:rPr>
                        <a:t> on board.</a:t>
                      </a:r>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No</a:t>
                      </a:r>
                    </a:p>
                  </a:txBody>
                  <a:tcPr anchor="ctr"/>
                </a:tc>
                <a:extLst>
                  <a:ext uri="{0D108BD9-81ED-4DB2-BD59-A6C34878D82A}">
                    <a16:rowId xmlns:a16="http://schemas.microsoft.com/office/drawing/2014/main" val="3560977366"/>
                  </a:ext>
                </a:extLst>
              </a:tr>
              <a:tr h="606523">
                <a:tc>
                  <a:txBody>
                    <a:bodyPr/>
                    <a:lstStyle/>
                    <a:p>
                      <a:r>
                        <a:rPr lang="en-AU" dirty="0"/>
                        <a:t>7</a:t>
                      </a:r>
                    </a:p>
                  </a:txBody>
                  <a:tcPr/>
                </a:tc>
                <a:tc>
                  <a:txBody>
                    <a:bodyPr/>
                    <a:lstStyle/>
                    <a:p>
                      <a:r>
                        <a:rPr lang="en-AU" b="1" dirty="0"/>
                        <a:t>UnionPay facial recognition payment service </a:t>
                      </a:r>
                      <a:r>
                        <a:rPr lang="en-AU" sz="1800" b="0" i="0" kern="1200" dirty="0">
                          <a:solidFill>
                            <a:schemeClr val="dk1"/>
                          </a:solidFill>
                          <a:effectLst/>
                          <a:latin typeface="+mn-lt"/>
                          <a:ea typeface="+mn-ea"/>
                          <a:cs typeface="+mn-cs"/>
                        </a:rPr>
                        <a:t>launched at the World Internet Conference in </a:t>
                      </a:r>
                      <a:r>
                        <a:rPr lang="en-AU" sz="1800" b="0" i="0" kern="1200" dirty="0" err="1">
                          <a:solidFill>
                            <a:schemeClr val="dk1"/>
                          </a:solidFill>
                          <a:effectLst/>
                          <a:latin typeface="+mn-lt"/>
                          <a:ea typeface="+mn-ea"/>
                          <a:cs typeface="+mn-cs"/>
                        </a:rPr>
                        <a:t>Wuzhen</a:t>
                      </a:r>
                      <a:r>
                        <a:rPr lang="en-AU" sz="1800" b="0" i="0" kern="1200" dirty="0">
                          <a:solidFill>
                            <a:schemeClr val="dk1"/>
                          </a:solidFill>
                          <a:effectLst/>
                          <a:latin typeface="+mn-lt"/>
                          <a:ea typeface="+mn-ea"/>
                          <a:cs typeface="+mn-cs"/>
                        </a:rPr>
                        <a:t> (Chine) in October 2019.</a:t>
                      </a:r>
                      <a:endParaRPr lang="en-AU" dirty="0"/>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626498745"/>
                  </a:ext>
                </a:extLst>
              </a:tr>
            </a:tbl>
          </a:graphicData>
        </a:graphic>
      </p:graphicFrame>
      <p:pic>
        <p:nvPicPr>
          <p:cNvPr id="4" name="Picture 3">
            <a:extLst>
              <a:ext uri="{FF2B5EF4-FFF2-40B4-BE49-F238E27FC236}">
                <a16:creationId xmlns:a16="http://schemas.microsoft.com/office/drawing/2014/main" id="{0E9B12FE-CF98-4B94-8A66-B92D1CB38D2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27464" y="1868350"/>
            <a:ext cx="944700" cy="593888"/>
          </a:xfrm>
          <a:prstGeom prst="rect">
            <a:avLst/>
          </a:prstGeom>
        </p:spPr>
      </p:pic>
      <p:pic>
        <p:nvPicPr>
          <p:cNvPr id="6" name="Picture 5">
            <a:extLst>
              <a:ext uri="{FF2B5EF4-FFF2-40B4-BE49-F238E27FC236}">
                <a16:creationId xmlns:a16="http://schemas.microsoft.com/office/drawing/2014/main" id="{A04B7ED4-0067-48F2-A030-9DA5BD1D139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452364" y="2575035"/>
            <a:ext cx="894900" cy="593888"/>
          </a:xfrm>
          <a:prstGeom prst="rect">
            <a:avLst/>
          </a:prstGeom>
        </p:spPr>
      </p:pic>
      <p:pic>
        <p:nvPicPr>
          <p:cNvPr id="10" name="Picture 9">
            <a:extLst>
              <a:ext uri="{FF2B5EF4-FFF2-40B4-BE49-F238E27FC236}">
                <a16:creationId xmlns:a16="http://schemas.microsoft.com/office/drawing/2014/main" id="{60C00976-56A2-446B-921F-5ECEBE79430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452364" y="3279012"/>
            <a:ext cx="942652" cy="530241"/>
          </a:xfrm>
          <a:prstGeom prst="rect">
            <a:avLst/>
          </a:prstGeom>
        </p:spPr>
      </p:pic>
      <p:pic>
        <p:nvPicPr>
          <p:cNvPr id="12" name="Picture 11">
            <a:extLst>
              <a:ext uri="{FF2B5EF4-FFF2-40B4-BE49-F238E27FC236}">
                <a16:creationId xmlns:a16="http://schemas.microsoft.com/office/drawing/2014/main" id="{177A34C6-C686-494B-A8F4-E9F79B84212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452364" y="3915304"/>
            <a:ext cx="958908" cy="539385"/>
          </a:xfrm>
          <a:prstGeom prst="rect">
            <a:avLst/>
          </a:prstGeom>
        </p:spPr>
      </p:pic>
      <p:pic>
        <p:nvPicPr>
          <p:cNvPr id="15" name="Picture 14">
            <a:extLst>
              <a:ext uri="{FF2B5EF4-FFF2-40B4-BE49-F238E27FC236}">
                <a16:creationId xmlns:a16="http://schemas.microsoft.com/office/drawing/2014/main" id="{807B8EB5-EE5F-42E7-B530-B598816BFE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452364" y="4569555"/>
            <a:ext cx="935556" cy="518791"/>
          </a:xfrm>
          <a:prstGeom prst="rect">
            <a:avLst/>
          </a:prstGeom>
        </p:spPr>
      </p:pic>
      <p:pic>
        <p:nvPicPr>
          <p:cNvPr id="17" name="Picture 16">
            <a:extLst>
              <a:ext uri="{FF2B5EF4-FFF2-40B4-BE49-F238E27FC236}">
                <a16:creationId xmlns:a16="http://schemas.microsoft.com/office/drawing/2014/main" id="{6A1026E4-8E0C-49A4-87DC-456A7DAC959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445752" y="5220405"/>
            <a:ext cx="926412" cy="518791"/>
          </a:xfrm>
          <a:prstGeom prst="rect">
            <a:avLst/>
          </a:prstGeom>
        </p:spPr>
      </p:pic>
      <p:pic>
        <p:nvPicPr>
          <p:cNvPr id="19" name="Picture 18">
            <a:extLst>
              <a:ext uri="{FF2B5EF4-FFF2-40B4-BE49-F238E27FC236}">
                <a16:creationId xmlns:a16="http://schemas.microsoft.com/office/drawing/2014/main" id="{16BF1069-74CC-48D9-BDBC-145D47FED09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452364" y="5854062"/>
            <a:ext cx="926412" cy="526481"/>
          </a:xfrm>
          <a:prstGeom prst="rect">
            <a:avLst/>
          </a:prstGeom>
        </p:spPr>
      </p:pic>
    </p:spTree>
    <p:extLst>
      <p:ext uri="{BB962C8B-B14F-4D97-AF65-F5344CB8AC3E}">
        <p14:creationId xmlns:p14="http://schemas.microsoft.com/office/powerpoint/2010/main" val="18635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Position AI in relation to people and other things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Place 3 dots (one per triangle) in positions that reflect how close or far AI is to other things and people.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6</a:t>
            </a:fld>
            <a:endParaRPr lang="en-AU"/>
          </a:p>
        </p:txBody>
      </p:sp>
      <p:sp>
        <p:nvSpPr>
          <p:cNvPr id="18" name="Isosceles Triangle 17">
            <a:extLst>
              <a:ext uri="{FF2B5EF4-FFF2-40B4-BE49-F238E27FC236}">
                <a16:creationId xmlns:a16="http://schemas.microsoft.com/office/drawing/2014/main" id="{EE48D577-E82A-4859-9F34-A0675E9D25E0}"/>
              </a:ext>
            </a:extLst>
          </p:cNvPr>
          <p:cNvSpPr/>
          <p:nvPr/>
        </p:nvSpPr>
        <p:spPr>
          <a:xfrm rot="19778233">
            <a:off x="2323430" y="1897395"/>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Isosceles Triangle 19">
            <a:extLst>
              <a:ext uri="{FF2B5EF4-FFF2-40B4-BE49-F238E27FC236}">
                <a16:creationId xmlns:a16="http://schemas.microsoft.com/office/drawing/2014/main" id="{AE84FCBB-D68C-4A8A-ADCF-41D0D3823356}"/>
              </a:ext>
            </a:extLst>
          </p:cNvPr>
          <p:cNvSpPr/>
          <p:nvPr/>
        </p:nvSpPr>
        <p:spPr>
          <a:xfrm rot="16200000">
            <a:off x="6032178" y="219371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Isosceles Triangle 20">
            <a:extLst>
              <a:ext uri="{FF2B5EF4-FFF2-40B4-BE49-F238E27FC236}">
                <a16:creationId xmlns:a16="http://schemas.microsoft.com/office/drawing/2014/main" id="{37559592-C2C8-40DC-BC0C-B7463A5A1D4D}"/>
              </a:ext>
            </a:extLst>
          </p:cNvPr>
          <p:cNvSpPr/>
          <p:nvPr/>
        </p:nvSpPr>
        <p:spPr>
          <a:xfrm>
            <a:off x="4511527" y="358029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5CC5B2FD-5D70-498D-A151-91B4685CC0A0}"/>
              </a:ext>
            </a:extLst>
          </p:cNvPr>
          <p:cNvSpPr/>
          <p:nvPr/>
        </p:nvSpPr>
        <p:spPr>
          <a:xfrm>
            <a:off x="5237752" y="2806954"/>
            <a:ext cx="1351954"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Human</a:t>
            </a:r>
          </a:p>
        </p:txBody>
      </p:sp>
      <p:sp>
        <p:nvSpPr>
          <p:cNvPr id="22" name="Oval 21">
            <a:extLst>
              <a:ext uri="{FF2B5EF4-FFF2-40B4-BE49-F238E27FC236}">
                <a16:creationId xmlns:a16="http://schemas.microsoft.com/office/drawing/2014/main" id="{B5EC9D04-C746-4130-80EA-6B777C4CF3BB}"/>
              </a:ext>
            </a:extLst>
          </p:cNvPr>
          <p:cNvSpPr/>
          <p:nvPr/>
        </p:nvSpPr>
        <p:spPr>
          <a:xfrm>
            <a:off x="6722892" y="538377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Digital</a:t>
            </a:r>
          </a:p>
        </p:txBody>
      </p:sp>
      <p:sp>
        <p:nvSpPr>
          <p:cNvPr id="23" name="Oval 22">
            <a:extLst>
              <a:ext uri="{FF2B5EF4-FFF2-40B4-BE49-F238E27FC236}">
                <a16:creationId xmlns:a16="http://schemas.microsoft.com/office/drawing/2014/main" id="{6F207D4E-D19C-4FA3-8F54-6E070CC58576}"/>
              </a:ext>
            </a:extLst>
          </p:cNvPr>
          <p:cNvSpPr/>
          <p:nvPr/>
        </p:nvSpPr>
        <p:spPr>
          <a:xfrm>
            <a:off x="3619069" y="538376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Physical</a:t>
            </a:r>
          </a:p>
        </p:txBody>
      </p:sp>
      <p:sp>
        <p:nvSpPr>
          <p:cNvPr id="24" name="Oval 23">
            <a:extLst>
              <a:ext uri="{FF2B5EF4-FFF2-40B4-BE49-F238E27FC236}">
                <a16:creationId xmlns:a16="http://schemas.microsoft.com/office/drawing/2014/main" id="{1ACC4B9D-BC5A-4AEB-9D34-7F7AC780E1FF}"/>
              </a:ext>
            </a:extLst>
          </p:cNvPr>
          <p:cNvSpPr/>
          <p:nvPr/>
        </p:nvSpPr>
        <p:spPr>
          <a:xfrm>
            <a:off x="7912781" y="4268371"/>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Simple</a:t>
            </a:r>
          </a:p>
        </p:txBody>
      </p:sp>
      <p:sp>
        <p:nvSpPr>
          <p:cNvPr id="25" name="Oval 24">
            <a:extLst>
              <a:ext uri="{FF2B5EF4-FFF2-40B4-BE49-F238E27FC236}">
                <a16:creationId xmlns:a16="http://schemas.microsoft.com/office/drawing/2014/main" id="{984B9F21-844C-4ECB-8EDA-1D23C78589E3}"/>
              </a:ext>
            </a:extLst>
          </p:cNvPr>
          <p:cNvSpPr/>
          <p:nvPr/>
        </p:nvSpPr>
        <p:spPr>
          <a:xfrm>
            <a:off x="7912781" y="147423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Complex</a:t>
            </a:r>
          </a:p>
        </p:txBody>
      </p:sp>
      <p:sp>
        <p:nvSpPr>
          <p:cNvPr id="26" name="Oval 25">
            <a:extLst>
              <a:ext uri="{FF2B5EF4-FFF2-40B4-BE49-F238E27FC236}">
                <a16:creationId xmlns:a16="http://schemas.microsoft.com/office/drawing/2014/main" id="{F59A8B63-3F03-4163-8362-CFE30B140B26}"/>
              </a:ext>
            </a:extLst>
          </p:cNvPr>
          <p:cNvSpPr/>
          <p:nvPr/>
        </p:nvSpPr>
        <p:spPr>
          <a:xfrm>
            <a:off x="1986128" y="437987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Variable</a:t>
            </a:r>
          </a:p>
        </p:txBody>
      </p:sp>
      <p:sp>
        <p:nvSpPr>
          <p:cNvPr id="27" name="Oval 26">
            <a:extLst>
              <a:ext uri="{FF2B5EF4-FFF2-40B4-BE49-F238E27FC236}">
                <a16:creationId xmlns:a16="http://schemas.microsoft.com/office/drawing/2014/main" id="{6B5685F6-9B1B-47C7-B920-5935C11C9DB0}"/>
              </a:ext>
            </a:extLst>
          </p:cNvPr>
          <p:cNvSpPr/>
          <p:nvPr/>
        </p:nvSpPr>
        <p:spPr>
          <a:xfrm>
            <a:off x="1992441" y="1480994"/>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Routine</a:t>
            </a:r>
          </a:p>
        </p:txBody>
      </p:sp>
    </p:spTree>
    <p:extLst>
      <p:ext uri="{BB962C8B-B14F-4D97-AF65-F5344CB8AC3E}">
        <p14:creationId xmlns:p14="http://schemas.microsoft.com/office/powerpoint/2010/main" val="376476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Position AI in relation to people and other things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Place 3 dots (one per triangle) in positions that reflect how close or far AI is to other things and people.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7</a:t>
            </a:fld>
            <a:endParaRPr lang="en-AU"/>
          </a:p>
        </p:txBody>
      </p:sp>
      <p:sp>
        <p:nvSpPr>
          <p:cNvPr id="18" name="Isosceles Triangle 17">
            <a:extLst>
              <a:ext uri="{FF2B5EF4-FFF2-40B4-BE49-F238E27FC236}">
                <a16:creationId xmlns:a16="http://schemas.microsoft.com/office/drawing/2014/main" id="{EE48D577-E82A-4859-9F34-A0675E9D25E0}"/>
              </a:ext>
            </a:extLst>
          </p:cNvPr>
          <p:cNvSpPr/>
          <p:nvPr/>
        </p:nvSpPr>
        <p:spPr>
          <a:xfrm rot="19778233">
            <a:off x="2323430" y="1897395"/>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Isosceles Triangle 19">
            <a:extLst>
              <a:ext uri="{FF2B5EF4-FFF2-40B4-BE49-F238E27FC236}">
                <a16:creationId xmlns:a16="http://schemas.microsoft.com/office/drawing/2014/main" id="{AE84FCBB-D68C-4A8A-ADCF-41D0D3823356}"/>
              </a:ext>
            </a:extLst>
          </p:cNvPr>
          <p:cNvSpPr/>
          <p:nvPr/>
        </p:nvSpPr>
        <p:spPr>
          <a:xfrm rot="16200000">
            <a:off x="6032178" y="219371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Isosceles Triangle 20">
            <a:extLst>
              <a:ext uri="{FF2B5EF4-FFF2-40B4-BE49-F238E27FC236}">
                <a16:creationId xmlns:a16="http://schemas.microsoft.com/office/drawing/2014/main" id="{37559592-C2C8-40DC-BC0C-B7463A5A1D4D}"/>
              </a:ext>
            </a:extLst>
          </p:cNvPr>
          <p:cNvSpPr/>
          <p:nvPr/>
        </p:nvSpPr>
        <p:spPr>
          <a:xfrm>
            <a:off x="4511527" y="358029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5CC5B2FD-5D70-498D-A151-91B4685CC0A0}"/>
              </a:ext>
            </a:extLst>
          </p:cNvPr>
          <p:cNvSpPr/>
          <p:nvPr/>
        </p:nvSpPr>
        <p:spPr>
          <a:xfrm>
            <a:off x="5237752" y="2806954"/>
            <a:ext cx="1351954"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Human</a:t>
            </a:r>
          </a:p>
        </p:txBody>
      </p:sp>
      <p:sp>
        <p:nvSpPr>
          <p:cNvPr id="22" name="Oval 21">
            <a:extLst>
              <a:ext uri="{FF2B5EF4-FFF2-40B4-BE49-F238E27FC236}">
                <a16:creationId xmlns:a16="http://schemas.microsoft.com/office/drawing/2014/main" id="{B5EC9D04-C746-4130-80EA-6B777C4CF3BB}"/>
              </a:ext>
            </a:extLst>
          </p:cNvPr>
          <p:cNvSpPr/>
          <p:nvPr/>
        </p:nvSpPr>
        <p:spPr>
          <a:xfrm>
            <a:off x="6722892" y="538377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Digital</a:t>
            </a:r>
          </a:p>
        </p:txBody>
      </p:sp>
      <p:sp>
        <p:nvSpPr>
          <p:cNvPr id="23" name="Oval 22">
            <a:extLst>
              <a:ext uri="{FF2B5EF4-FFF2-40B4-BE49-F238E27FC236}">
                <a16:creationId xmlns:a16="http://schemas.microsoft.com/office/drawing/2014/main" id="{6F207D4E-D19C-4FA3-8F54-6E070CC58576}"/>
              </a:ext>
            </a:extLst>
          </p:cNvPr>
          <p:cNvSpPr/>
          <p:nvPr/>
        </p:nvSpPr>
        <p:spPr>
          <a:xfrm>
            <a:off x="3619069" y="538376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Physical</a:t>
            </a:r>
          </a:p>
        </p:txBody>
      </p:sp>
      <p:sp>
        <p:nvSpPr>
          <p:cNvPr id="24" name="Oval 23">
            <a:extLst>
              <a:ext uri="{FF2B5EF4-FFF2-40B4-BE49-F238E27FC236}">
                <a16:creationId xmlns:a16="http://schemas.microsoft.com/office/drawing/2014/main" id="{1ACC4B9D-BC5A-4AEB-9D34-7F7AC780E1FF}"/>
              </a:ext>
            </a:extLst>
          </p:cNvPr>
          <p:cNvSpPr/>
          <p:nvPr/>
        </p:nvSpPr>
        <p:spPr>
          <a:xfrm>
            <a:off x="7912781" y="4268371"/>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Magic</a:t>
            </a:r>
          </a:p>
        </p:txBody>
      </p:sp>
      <p:sp>
        <p:nvSpPr>
          <p:cNvPr id="25" name="Oval 24">
            <a:extLst>
              <a:ext uri="{FF2B5EF4-FFF2-40B4-BE49-F238E27FC236}">
                <a16:creationId xmlns:a16="http://schemas.microsoft.com/office/drawing/2014/main" id="{984B9F21-844C-4ECB-8EDA-1D23C78589E3}"/>
              </a:ext>
            </a:extLst>
          </p:cNvPr>
          <p:cNvSpPr/>
          <p:nvPr/>
        </p:nvSpPr>
        <p:spPr>
          <a:xfrm>
            <a:off x="7912781" y="147423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Technique</a:t>
            </a:r>
          </a:p>
        </p:txBody>
      </p:sp>
      <p:sp>
        <p:nvSpPr>
          <p:cNvPr id="26" name="Oval 25">
            <a:extLst>
              <a:ext uri="{FF2B5EF4-FFF2-40B4-BE49-F238E27FC236}">
                <a16:creationId xmlns:a16="http://schemas.microsoft.com/office/drawing/2014/main" id="{F59A8B63-3F03-4163-8362-CFE30B140B26}"/>
              </a:ext>
            </a:extLst>
          </p:cNvPr>
          <p:cNvSpPr/>
          <p:nvPr/>
        </p:nvSpPr>
        <p:spPr>
          <a:xfrm>
            <a:off x="1986128" y="437987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Variable</a:t>
            </a:r>
          </a:p>
        </p:txBody>
      </p:sp>
      <p:sp>
        <p:nvSpPr>
          <p:cNvPr id="27" name="Oval 26">
            <a:extLst>
              <a:ext uri="{FF2B5EF4-FFF2-40B4-BE49-F238E27FC236}">
                <a16:creationId xmlns:a16="http://schemas.microsoft.com/office/drawing/2014/main" id="{6B5685F6-9B1B-47C7-B920-5935C11C9DB0}"/>
              </a:ext>
            </a:extLst>
          </p:cNvPr>
          <p:cNvSpPr/>
          <p:nvPr/>
        </p:nvSpPr>
        <p:spPr>
          <a:xfrm>
            <a:off x="1992441" y="1480994"/>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Routine</a:t>
            </a:r>
          </a:p>
        </p:txBody>
      </p:sp>
      <p:sp>
        <p:nvSpPr>
          <p:cNvPr id="11" name="TextBox 10">
            <a:extLst>
              <a:ext uri="{FF2B5EF4-FFF2-40B4-BE49-F238E27FC236}">
                <a16:creationId xmlns:a16="http://schemas.microsoft.com/office/drawing/2014/main" id="{3C3DB243-BA73-4B7F-96AE-58973676CAE7}"/>
              </a:ext>
            </a:extLst>
          </p:cNvPr>
          <p:cNvSpPr txBox="1"/>
          <p:nvPr/>
        </p:nvSpPr>
        <p:spPr>
          <a:xfrm>
            <a:off x="3398703" y="2540564"/>
            <a:ext cx="440731" cy="338554"/>
          </a:xfrm>
          <a:prstGeom prst="rect">
            <a:avLst/>
          </a:prstGeom>
          <a:solidFill>
            <a:schemeClr val="accent4"/>
          </a:solidFill>
        </p:spPr>
        <p:txBody>
          <a:bodyPr wrap="square" rtlCol="0">
            <a:spAutoFit/>
          </a:bodyPr>
          <a:lstStyle/>
          <a:p>
            <a:pPr algn="ctr"/>
            <a:r>
              <a:rPr lang="en-AU" sz="1600" dirty="0"/>
              <a:t>AI</a:t>
            </a:r>
          </a:p>
        </p:txBody>
      </p:sp>
      <p:sp>
        <p:nvSpPr>
          <p:cNvPr id="28" name="TextBox 27">
            <a:extLst>
              <a:ext uri="{FF2B5EF4-FFF2-40B4-BE49-F238E27FC236}">
                <a16:creationId xmlns:a16="http://schemas.microsoft.com/office/drawing/2014/main" id="{F3DF0629-9D7D-4CC7-AC50-FEC56574F311}"/>
              </a:ext>
            </a:extLst>
          </p:cNvPr>
          <p:cNvSpPr txBox="1"/>
          <p:nvPr/>
        </p:nvSpPr>
        <p:spPr>
          <a:xfrm>
            <a:off x="6169272" y="5045215"/>
            <a:ext cx="440731" cy="338554"/>
          </a:xfrm>
          <a:prstGeom prst="rect">
            <a:avLst/>
          </a:prstGeom>
          <a:solidFill>
            <a:schemeClr val="accent4"/>
          </a:solidFill>
        </p:spPr>
        <p:txBody>
          <a:bodyPr wrap="square" rtlCol="0">
            <a:spAutoFit/>
          </a:bodyPr>
          <a:lstStyle/>
          <a:p>
            <a:pPr algn="ctr"/>
            <a:r>
              <a:rPr lang="en-AU" sz="1600" dirty="0"/>
              <a:t>AI</a:t>
            </a:r>
          </a:p>
        </p:txBody>
      </p:sp>
      <p:sp>
        <p:nvSpPr>
          <p:cNvPr id="29" name="TextBox 28">
            <a:extLst>
              <a:ext uri="{FF2B5EF4-FFF2-40B4-BE49-F238E27FC236}">
                <a16:creationId xmlns:a16="http://schemas.microsoft.com/office/drawing/2014/main" id="{06210246-ACC0-4F52-9C54-72FFE5478A03}"/>
              </a:ext>
            </a:extLst>
          </p:cNvPr>
          <p:cNvSpPr txBox="1"/>
          <p:nvPr/>
        </p:nvSpPr>
        <p:spPr>
          <a:xfrm>
            <a:off x="7915102" y="3714030"/>
            <a:ext cx="440731" cy="338554"/>
          </a:xfrm>
          <a:prstGeom prst="rect">
            <a:avLst/>
          </a:prstGeom>
          <a:solidFill>
            <a:schemeClr val="accent4"/>
          </a:solidFill>
        </p:spPr>
        <p:txBody>
          <a:bodyPr wrap="square" rtlCol="0">
            <a:spAutoFit/>
          </a:bodyPr>
          <a:lstStyle/>
          <a:p>
            <a:pPr algn="ctr"/>
            <a:r>
              <a:rPr lang="en-AU" sz="1600" dirty="0"/>
              <a:t>AI</a:t>
            </a:r>
          </a:p>
        </p:txBody>
      </p:sp>
    </p:spTree>
    <p:extLst>
      <p:ext uri="{BB962C8B-B14F-4D97-AF65-F5344CB8AC3E}">
        <p14:creationId xmlns:p14="http://schemas.microsoft.com/office/powerpoint/2010/main" val="412076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Term Deconstruction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good way to understand the meaning of something is to find its opposites.</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8</a:t>
            </a:fld>
            <a:endParaRPr lang="en-AU"/>
          </a:p>
        </p:txBody>
      </p:sp>
      <p:sp>
        <p:nvSpPr>
          <p:cNvPr id="32" name="TextBox 31">
            <a:extLst>
              <a:ext uri="{FF2B5EF4-FFF2-40B4-BE49-F238E27FC236}">
                <a16:creationId xmlns:a16="http://schemas.microsoft.com/office/drawing/2014/main" id="{4F847ADC-E358-4429-9403-604C1BE2A2C0}"/>
              </a:ext>
            </a:extLst>
          </p:cNvPr>
          <p:cNvSpPr txBox="1"/>
          <p:nvPr/>
        </p:nvSpPr>
        <p:spPr>
          <a:xfrm>
            <a:off x="3633292" y="4997657"/>
            <a:ext cx="4634015" cy="461665"/>
          </a:xfrm>
          <a:prstGeom prst="rect">
            <a:avLst/>
          </a:prstGeom>
          <a:noFill/>
        </p:spPr>
        <p:txBody>
          <a:bodyPr wrap="square" rtlCol="0">
            <a:spAutoFit/>
          </a:bodyPr>
          <a:lstStyle/>
          <a:p>
            <a:r>
              <a:rPr lang="en-AU" dirty="0"/>
              <a:t>What </a:t>
            </a:r>
            <a:r>
              <a:rPr lang="en-AU" sz="2400" dirty="0">
                <a:solidFill>
                  <a:schemeClr val="accent5"/>
                </a:solidFill>
              </a:rPr>
              <a:t>“Artificial Intelligence”</a:t>
            </a:r>
            <a:r>
              <a:rPr lang="en-AU" dirty="0"/>
              <a:t> </a:t>
            </a:r>
            <a:r>
              <a:rPr lang="en-AU" dirty="0">
                <a:solidFill>
                  <a:schemeClr val="accent2"/>
                </a:solidFill>
              </a:rPr>
              <a:t>is not </a:t>
            </a:r>
            <a:r>
              <a:rPr lang="en-AU" dirty="0"/>
              <a:t>?</a:t>
            </a:r>
          </a:p>
        </p:txBody>
      </p:sp>
      <p:sp>
        <p:nvSpPr>
          <p:cNvPr id="33" name="TextBox 32">
            <a:extLst>
              <a:ext uri="{FF2B5EF4-FFF2-40B4-BE49-F238E27FC236}">
                <a16:creationId xmlns:a16="http://schemas.microsoft.com/office/drawing/2014/main" id="{4A5C22A4-1F7F-4C0F-9AB5-7A67C13349A7}"/>
              </a:ext>
            </a:extLst>
          </p:cNvPr>
          <p:cNvSpPr txBox="1"/>
          <p:nvPr/>
        </p:nvSpPr>
        <p:spPr>
          <a:xfrm>
            <a:off x="956078" y="1579141"/>
            <a:ext cx="4228662" cy="46166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What are </a:t>
            </a:r>
            <a:r>
              <a:rPr lang="en-AU" dirty="0">
                <a:solidFill>
                  <a:schemeClr val="accent2"/>
                </a:solidFill>
                <a:latin typeface="Arial" panose="020B0604020202020204" pitchFamily="34" charset="0"/>
                <a:cs typeface="Arial" panose="020B0604020202020204" pitchFamily="34" charset="0"/>
              </a:rPr>
              <a:t>opposites</a:t>
            </a:r>
            <a:r>
              <a:rPr lang="en-AU" dirty="0">
                <a:latin typeface="Arial" panose="020B0604020202020204" pitchFamily="34" charset="0"/>
                <a:cs typeface="Arial" panose="020B0604020202020204" pitchFamily="34" charset="0"/>
              </a:rPr>
              <a:t> of </a:t>
            </a:r>
            <a:r>
              <a:rPr lang="en-AU" sz="2400" dirty="0">
                <a:solidFill>
                  <a:schemeClr val="accent5"/>
                </a:solidFill>
                <a:latin typeface="Arial" panose="020B0604020202020204" pitchFamily="34" charset="0"/>
                <a:cs typeface="Arial" panose="020B0604020202020204" pitchFamily="34" charset="0"/>
              </a:rPr>
              <a:t>“Artificial” </a:t>
            </a:r>
            <a:r>
              <a:rPr lang="en-AU" dirty="0">
                <a:latin typeface="Arial" panose="020B0604020202020204" pitchFamily="34" charset="0"/>
                <a:cs typeface="Arial" panose="020B0604020202020204" pitchFamily="34" charset="0"/>
              </a:rPr>
              <a:t>?</a:t>
            </a:r>
          </a:p>
        </p:txBody>
      </p:sp>
      <p:sp>
        <p:nvSpPr>
          <p:cNvPr id="35" name="TextBox 34">
            <a:extLst>
              <a:ext uri="{FF2B5EF4-FFF2-40B4-BE49-F238E27FC236}">
                <a16:creationId xmlns:a16="http://schemas.microsoft.com/office/drawing/2014/main" id="{71A08BC9-239C-4469-BDC7-465AD3DCA226}"/>
              </a:ext>
            </a:extLst>
          </p:cNvPr>
          <p:cNvSpPr txBox="1"/>
          <p:nvPr/>
        </p:nvSpPr>
        <p:spPr>
          <a:xfrm>
            <a:off x="5269583" y="1579141"/>
            <a:ext cx="6285170" cy="461665"/>
          </a:xfrm>
          <a:prstGeom prst="rect">
            <a:avLst/>
          </a:prstGeom>
          <a:noFill/>
        </p:spPr>
        <p:txBody>
          <a:bodyPr wrap="square" rtlCol="0">
            <a:spAutoFit/>
          </a:bodyPr>
          <a:lstStyle/>
          <a:p>
            <a:r>
              <a:rPr lang="en-AU" dirty="0"/>
              <a:t>What is the difference between </a:t>
            </a:r>
            <a:r>
              <a:rPr lang="en-AU" sz="2400" dirty="0">
                <a:solidFill>
                  <a:schemeClr val="accent5"/>
                </a:solidFill>
              </a:rPr>
              <a:t>“Artificial” </a:t>
            </a:r>
            <a:r>
              <a:rPr lang="en-AU" dirty="0"/>
              <a:t>and its opposites?</a:t>
            </a:r>
          </a:p>
        </p:txBody>
      </p:sp>
      <p:sp>
        <p:nvSpPr>
          <p:cNvPr id="36" name="TextBox 35">
            <a:extLst>
              <a:ext uri="{FF2B5EF4-FFF2-40B4-BE49-F238E27FC236}">
                <a16:creationId xmlns:a16="http://schemas.microsoft.com/office/drawing/2014/main" id="{5FC499C9-3952-41AC-B7CB-6717247209B5}"/>
              </a:ext>
            </a:extLst>
          </p:cNvPr>
          <p:cNvSpPr txBox="1"/>
          <p:nvPr/>
        </p:nvSpPr>
        <p:spPr>
          <a:xfrm>
            <a:off x="956078" y="3198167"/>
            <a:ext cx="4285225" cy="461665"/>
          </a:xfrm>
          <a:prstGeom prst="rect">
            <a:avLst/>
          </a:prstGeom>
          <a:noFill/>
        </p:spPr>
        <p:txBody>
          <a:bodyPr wrap="square" rtlCol="0">
            <a:spAutoFit/>
          </a:bodyPr>
          <a:lstStyle/>
          <a:p>
            <a:r>
              <a:rPr lang="en-AU" dirty="0"/>
              <a:t>What are </a:t>
            </a:r>
            <a:r>
              <a:rPr lang="en-AU" dirty="0">
                <a:solidFill>
                  <a:schemeClr val="accent2"/>
                </a:solidFill>
              </a:rPr>
              <a:t>opposites</a:t>
            </a:r>
            <a:r>
              <a:rPr lang="en-AU" dirty="0"/>
              <a:t> of </a:t>
            </a:r>
            <a:r>
              <a:rPr lang="en-AU" sz="2400" dirty="0">
                <a:solidFill>
                  <a:schemeClr val="accent5"/>
                </a:solidFill>
              </a:rPr>
              <a:t>“Intelligence” </a:t>
            </a:r>
            <a:r>
              <a:rPr lang="en-AU" dirty="0"/>
              <a:t>?</a:t>
            </a:r>
          </a:p>
        </p:txBody>
      </p:sp>
      <p:sp>
        <p:nvSpPr>
          <p:cNvPr id="37" name="TextBox 36">
            <a:extLst>
              <a:ext uri="{FF2B5EF4-FFF2-40B4-BE49-F238E27FC236}">
                <a16:creationId xmlns:a16="http://schemas.microsoft.com/office/drawing/2014/main" id="{BBBE711D-D45E-4EF6-BB76-0EB46D1BFAB4}"/>
              </a:ext>
            </a:extLst>
          </p:cNvPr>
          <p:cNvSpPr txBox="1"/>
          <p:nvPr/>
        </p:nvSpPr>
        <p:spPr>
          <a:xfrm>
            <a:off x="5241303" y="3198166"/>
            <a:ext cx="6636470" cy="461665"/>
          </a:xfrm>
          <a:prstGeom prst="rect">
            <a:avLst/>
          </a:prstGeom>
          <a:noFill/>
        </p:spPr>
        <p:txBody>
          <a:bodyPr wrap="square" rtlCol="0">
            <a:spAutoFit/>
          </a:bodyPr>
          <a:lstStyle/>
          <a:p>
            <a:r>
              <a:rPr lang="en-AU" dirty="0"/>
              <a:t>What is the difference between </a:t>
            </a:r>
            <a:r>
              <a:rPr lang="en-AU" sz="2400" dirty="0">
                <a:solidFill>
                  <a:schemeClr val="accent5"/>
                </a:solidFill>
              </a:rPr>
              <a:t>“Intelligence” </a:t>
            </a:r>
            <a:r>
              <a:rPr lang="en-AU" dirty="0"/>
              <a:t>and its opposites?</a:t>
            </a:r>
          </a:p>
        </p:txBody>
      </p:sp>
    </p:spTree>
    <p:extLst>
      <p:ext uri="{BB962C8B-B14F-4D97-AF65-F5344CB8AC3E}">
        <p14:creationId xmlns:p14="http://schemas.microsoft.com/office/powerpoint/2010/main" val="38564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Term Deconstruction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good way to understand the meaning of something is to find its opposites.</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9</a:t>
            </a:fld>
            <a:endParaRPr lang="en-AU"/>
          </a:p>
        </p:txBody>
      </p:sp>
      <p:sp>
        <p:nvSpPr>
          <p:cNvPr id="32" name="TextBox 31">
            <a:extLst>
              <a:ext uri="{FF2B5EF4-FFF2-40B4-BE49-F238E27FC236}">
                <a16:creationId xmlns:a16="http://schemas.microsoft.com/office/drawing/2014/main" id="{4F847ADC-E358-4429-9403-604C1BE2A2C0}"/>
              </a:ext>
            </a:extLst>
          </p:cNvPr>
          <p:cNvSpPr txBox="1"/>
          <p:nvPr/>
        </p:nvSpPr>
        <p:spPr>
          <a:xfrm>
            <a:off x="3633292" y="4997657"/>
            <a:ext cx="4634015" cy="1292662"/>
          </a:xfrm>
          <a:prstGeom prst="rect">
            <a:avLst/>
          </a:prstGeom>
          <a:noFill/>
        </p:spPr>
        <p:txBody>
          <a:bodyPr wrap="square" rtlCol="0">
            <a:spAutoFit/>
          </a:bodyPr>
          <a:lstStyle/>
          <a:p>
            <a:r>
              <a:rPr lang="en-AU" dirty="0"/>
              <a:t>What </a:t>
            </a:r>
            <a:r>
              <a:rPr lang="en-AU" sz="2400" dirty="0">
                <a:solidFill>
                  <a:schemeClr val="accent5"/>
                </a:solidFill>
              </a:rPr>
              <a:t>“Artificial Intelligence”</a:t>
            </a:r>
            <a:r>
              <a:rPr lang="en-AU" dirty="0"/>
              <a:t> </a:t>
            </a:r>
            <a:r>
              <a:rPr lang="en-AU" dirty="0">
                <a:solidFill>
                  <a:schemeClr val="accent2"/>
                </a:solidFill>
              </a:rPr>
              <a:t>is not </a:t>
            </a:r>
            <a:r>
              <a:rPr lang="en-AU" dirty="0"/>
              <a:t>?</a:t>
            </a:r>
          </a:p>
          <a:p>
            <a:endParaRPr lang="en-AU" dirty="0"/>
          </a:p>
          <a:p>
            <a:r>
              <a:rPr lang="en-AU" dirty="0">
                <a:solidFill>
                  <a:schemeClr val="accent2"/>
                </a:solidFill>
                <a:latin typeface="Arial" panose="020B0604020202020204" pitchFamily="34" charset="0"/>
                <a:cs typeface="Arial" panose="020B0604020202020204" pitchFamily="34" charset="0"/>
              </a:rPr>
              <a:t>“Natural Intelligence”, “Artificial Stupidity” …</a:t>
            </a:r>
          </a:p>
          <a:p>
            <a:endParaRPr lang="en-AU" dirty="0"/>
          </a:p>
        </p:txBody>
      </p:sp>
      <p:sp>
        <p:nvSpPr>
          <p:cNvPr id="33" name="TextBox 32">
            <a:extLst>
              <a:ext uri="{FF2B5EF4-FFF2-40B4-BE49-F238E27FC236}">
                <a16:creationId xmlns:a16="http://schemas.microsoft.com/office/drawing/2014/main" id="{4A5C22A4-1F7F-4C0F-9AB5-7A67C13349A7}"/>
              </a:ext>
            </a:extLst>
          </p:cNvPr>
          <p:cNvSpPr txBox="1"/>
          <p:nvPr/>
        </p:nvSpPr>
        <p:spPr>
          <a:xfrm>
            <a:off x="956078" y="1579141"/>
            <a:ext cx="4228662" cy="1107996"/>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What are </a:t>
            </a:r>
            <a:r>
              <a:rPr lang="en-AU" dirty="0">
                <a:solidFill>
                  <a:schemeClr val="accent2"/>
                </a:solidFill>
                <a:latin typeface="Arial" panose="020B0604020202020204" pitchFamily="34" charset="0"/>
                <a:cs typeface="Arial" panose="020B0604020202020204" pitchFamily="34" charset="0"/>
              </a:rPr>
              <a:t>opposites</a:t>
            </a:r>
            <a:r>
              <a:rPr lang="en-AU" dirty="0">
                <a:latin typeface="Arial" panose="020B0604020202020204" pitchFamily="34" charset="0"/>
                <a:cs typeface="Arial" panose="020B0604020202020204" pitchFamily="34" charset="0"/>
              </a:rPr>
              <a:t> of </a:t>
            </a:r>
            <a:r>
              <a:rPr lang="en-AU" sz="2400" dirty="0">
                <a:solidFill>
                  <a:schemeClr val="accent5"/>
                </a:solidFill>
                <a:latin typeface="Arial" panose="020B0604020202020204" pitchFamily="34" charset="0"/>
                <a:cs typeface="Arial" panose="020B0604020202020204" pitchFamily="34" charset="0"/>
              </a:rPr>
              <a:t>“Artificial” </a:t>
            </a:r>
            <a:r>
              <a:rPr lang="en-AU" dirty="0">
                <a:latin typeface="Arial" panose="020B0604020202020204" pitchFamily="34" charset="0"/>
                <a:cs typeface="Arial" panose="020B0604020202020204" pitchFamily="34" charset="0"/>
              </a:rPr>
              <a:t>?</a:t>
            </a:r>
          </a:p>
          <a:p>
            <a:endParaRPr lang="en-AU" dirty="0">
              <a:solidFill>
                <a:schemeClr val="accent2"/>
              </a:solidFill>
              <a:latin typeface="Arial" panose="020B0604020202020204" pitchFamily="34" charset="0"/>
              <a:cs typeface="Arial" panose="020B0604020202020204" pitchFamily="34" charset="0"/>
            </a:endParaRPr>
          </a:p>
          <a:p>
            <a:r>
              <a:rPr lang="en-AU" sz="2400" dirty="0">
                <a:solidFill>
                  <a:schemeClr val="accent2"/>
                </a:solidFill>
                <a:latin typeface="Arial" panose="020B0604020202020204" pitchFamily="34" charset="0"/>
                <a:cs typeface="Arial" panose="020B0604020202020204" pitchFamily="34" charset="0"/>
              </a:rPr>
              <a:t>“Natural”</a:t>
            </a:r>
          </a:p>
        </p:txBody>
      </p:sp>
      <p:sp>
        <p:nvSpPr>
          <p:cNvPr id="35" name="TextBox 34">
            <a:extLst>
              <a:ext uri="{FF2B5EF4-FFF2-40B4-BE49-F238E27FC236}">
                <a16:creationId xmlns:a16="http://schemas.microsoft.com/office/drawing/2014/main" id="{71A08BC9-239C-4469-BDC7-465AD3DCA226}"/>
              </a:ext>
            </a:extLst>
          </p:cNvPr>
          <p:cNvSpPr txBox="1"/>
          <p:nvPr/>
        </p:nvSpPr>
        <p:spPr>
          <a:xfrm>
            <a:off x="5241303" y="1579141"/>
            <a:ext cx="6285170" cy="1015663"/>
          </a:xfrm>
          <a:prstGeom prst="rect">
            <a:avLst/>
          </a:prstGeom>
          <a:noFill/>
        </p:spPr>
        <p:txBody>
          <a:bodyPr wrap="square" rtlCol="0">
            <a:spAutoFit/>
          </a:bodyPr>
          <a:lstStyle/>
          <a:p>
            <a:r>
              <a:rPr lang="en-AU" dirty="0"/>
              <a:t>What is the difference between </a:t>
            </a:r>
            <a:r>
              <a:rPr lang="en-AU" sz="2400" dirty="0">
                <a:solidFill>
                  <a:schemeClr val="accent5"/>
                </a:solidFill>
              </a:rPr>
              <a:t>“Artificial” </a:t>
            </a:r>
            <a:r>
              <a:rPr lang="en-AU" dirty="0"/>
              <a:t>and its opposites?</a:t>
            </a:r>
          </a:p>
          <a:p>
            <a:endParaRPr lang="en-AU" dirty="0"/>
          </a:p>
          <a:p>
            <a:r>
              <a:rPr lang="en-AU" dirty="0"/>
              <a:t>How do we know if something is</a:t>
            </a:r>
            <a:r>
              <a:rPr lang="en-AU" dirty="0">
                <a:solidFill>
                  <a:schemeClr val="accent5"/>
                </a:solidFill>
              </a:rPr>
              <a:t> “Artificial”</a:t>
            </a:r>
            <a:r>
              <a:rPr lang="en-AU" dirty="0"/>
              <a:t> or </a:t>
            </a:r>
            <a:r>
              <a:rPr lang="en-AU" dirty="0">
                <a:solidFill>
                  <a:schemeClr val="accent2"/>
                </a:solidFill>
              </a:rPr>
              <a:t>“Natural” </a:t>
            </a:r>
            <a:r>
              <a:rPr lang="en-AU" dirty="0"/>
              <a:t>?</a:t>
            </a:r>
          </a:p>
        </p:txBody>
      </p:sp>
      <p:sp>
        <p:nvSpPr>
          <p:cNvPr id="36" name="TextBox 35">
            <a:extLst>
              <a:ext uri="{FF2B5EF4-FFF2-40B4-BE49-F238E27FC236}">
                <a16:creationId xmlns:a16="http://schemas.microsoft.com/office/drawing/2014/main" id="{5FC499C9-3952-41AC-B7CB-6717247209B5}"/>
              </a:ext>
            </a:extLst>
          </p:cNvPr>
          <p:cNvSpPr txBox="1"/>
          <p:nvPr/>
        </p:nvSpPr>
        <p:spPr>
          <a:xfrm>
            <a:off x="956078" y="3198167"/>
            <a:ext cx="4285225" cy="1107996"/>
          </a:xfrm>
          <a:prstGeom prst="rect">
            <a:avLst/>
          </a:prstGeom>
          <a:noFill/>
        </p:spPr>
        <p:txBody>
          <a:bodyPr wrap="square" rtlCol="0">
            <a:spAutoFit/>
          </a:bodyPr>
          <a:lstStyle/>
          <a:p>
            <a:r>
              <a:rPr lang="en-AU" dirty="0"/>
              <a:t>What are </a:t>
            </a:r>
            <a:r>
              <a:rPr lang="en-AU" dirty="0">
                <a:solidFill>
                  <a:schemeClr val="accent2"/>
                </a:solidFill>
              </a:rPr>
              <a:t>opposites</a:t>
            </a:r>
            <a:r>
              <a:rPr lang="en-AU" dirty="0"/>
              <a:t> of </a:t>
            </a:r>
            <a:r>
              <a:rPr lang="en-AU" sz="2400" dirty="0">
                <a:solidFill>
                  <a:schemeClr val="accent5"/>
                </a:solidFill>
              </a:rPr>
              <a:t>“Intelligence” </a:t>
            </a:r>
            <a:r>
              <a:rPr lang="en-AU" dirty="0"/>
              <a:t>?</a:t>
            </a:r>
          </a:p>
          <a:p>
            <a:endParaRPr lang="en-AU" dirty="0"/>
          </a:p>
          <a:p>
            <a:r>
              <a:rPr lang="en-AU" sz="2400" dirty="0">
                <a:solidFill>
                  <a:schemeClr val="accent2"/>
                </a:solidFill>
                <a:latin typeface="Arial" panose="020B0604020202020204" pitchFamily="34" charset="0"/>
                <a:cs typeface="Arial" panose="020B0604020202020204" pitchFamily="34" charset="0"/>
              </a:rPr>
              <a:t>“Stupidity”</a:t>
            </a:r>
          </a:p>
        </p:txBody>
      </p:sp>
      <p:sp>
        <p:nvSpPr>
          <p:cNvPr id="37" name="TextBox 36">
            <a:extLst>
              <a:ext uri="{FF2B5EF4-FFF2-40B4-BE49-F238E27FC236}">
                <a16:creationId xmlns:a16="http://schemas.microsoft.com/office/drawing/2014/main" id="{BBBE711D-D45E-4EF6-BB76-0EB46D1BFAB4}"/>
              </a:ext>
            </a:extLst>
          </p:cNvPr>
          <p:cNvSpPr txBox="1"/>
          <p:nvPr/>
        </p:nvSpPr>
        <p:spPr>
          <a:xfrm>
            <a:off x="5241303" y="3198166"/>
            <a:ext cx="6636470" cy="1015663"/>
          </a:xfrm>
          <a:prstGeom prst="rect">
            <a:avLst/>
          </a:prstGeom>
          <a:noFill/>
        </p:spPr>
        <p:txBody>
          <a:bodyPr wrap="square" rtlCol="0">
            <a:spAutoFit/>
          </a:bodyPr>
          <a:lstStyle/>
          <a:p>
            <a:r>
              <a:rPr lang="en-AU" dirty="0"/>
              <a:t>What is the difference between </a:t>
            </a:r>
            <a:r>
              <a:rPr lang="en-AU" sz="2400" dirty="0">
                <a:solidFill>
                  <a:schemeClr val="accent5"/>
                </a:solidFill>
              </a:rPr>
              <a:t>“Intelligence” </a:t>
            </a:r>
            <a:r>
              <a:rPr lang="en-AU" dirty="0"/>
              <a:t>and it opposites?</a:t>
            </a:r>
          </a:p>
          <a:p>
            <a:endParaRPr lang="en-AU" dirty="0"/>
          </a:p>
          <a:p>
            <a:r>
              <a:rPr lang="en-AU" dirty="0"/>
              <a:t>How do we know if some behaviour is </a:t>
            </a:r>
            <a:r>
              <a:rPr lang="en-AU" dirty="0">
                <a:solidFill>
                  <a:schemeClr val="accent5"/>
                </a:solidFill>
              </a:rPr>
              <a:t>“Intelligent”</a:t>
            </a:r>
            <a:r>
              <a:rPr lang="en-AU" dirty="0"/>
              <a:t> or </a:t>
            </a:r>
            <a:r>
              <a:rPr lang="en-AU" dirty="0">
                <a:solidFill>
                  <a:schemeClr val="accent2"/>
                </a:solidFill>
              </a:rPr>
              <a:t>“Stupid” </a:t>
            </a:r>
            <a:r>
              <a:rPr lang="en-AU" dirty="0"/>
              <a:t>?</a:t>
            </a:r>
          </a:p>
        </p:txBody>
      </p:sp>
    </p:spTree>
    <p:extLst>
      <p:ext uri="{BB962C8B-B14F-4D97-AF65-F5344CB8AC3E}">
        <p14:creationId xmlns:p14="http://schemas.microsoft.com/office/powerpoint/2010/main" val="233822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21238</TotalTime>
  <Words>5052</Words>
  <Application>Microsoft Office PowerPoint</Application>
  <PresentationFormat>Widescreen</PresentationFormat>
  <Paragraphs>649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ArialMT</vt:lpstr>
      <vt:lpstr>Calibri</vt:lpstr>
      <vt:lpstr>Calibri Light</vt:lpstr>
      <vt:lpstr>Rockwell</vt:lpstr>
      <vt:lpstr>Office Theme</vt:lpstr>
      <vt:lpstr>     A Comprehensive Introduction to Artificial Intelligence and Blockchain</vt:lpstr>
      <vt:lpstr>Learning Objectives</vt:lpstr>
      <vt:lpstr>Part 1: What is AI ?</vt:lpstr>
      <vt:lpstr>What is AI: Select AI Examples</vt:lpstr>
      <vt:lpstr>What is AI: Select AI Examples</vt:lpstr>
      <vt:lpstr>What is AI: Position AI in relation to people and other things</vt:lpstr>
      <vt:lpstr>What is AI: Position AI in relation to people and other things</vt:lpstr>
      <vt:lpstr>What is AI: AI Term Deconstruction</vt:lpstr>
      <vt:lpstr>What is AI: AI Term Deconstruction</vt:lpstr>
      <vt:lpstr>What is AI: Definitions</vt:lpstr>
      <vt:lpstr>What is AI?: Goals for AI</vt:lpstr>
      <vt:lpstr>What is AI: Narrow and General AI</vt:lpstr>
      <vt:lpstr>What is AI: AI, ML, and DL</vt:lpstr>
      <vt:lpstr>What is AI: AI Timeline</vt:lpstr>
      <vt:lpstr>What is AI: Scope of this Course</vt:lpstr>
      <vt:lpstr>Part 2: Uses of AI</vt:lpstr>
      <vt:lpstr>Uses of AI: One Task at a Time</vt:lpstr>
      <vt:lpstr>Uses of AI: “Prediction Machine” Intuition </vt:lpstr>
      <vt:lpstr>Uses of AI: “One Second” Intuition </vt:lpstr>
      <vt:lpstr>Uses of AI: Industry Value Creation</vt:lpstr>
      <vt:lpstr>Uses of AI: Commercialized Basic Scenarios</vt:lpstr>
      <vt:lpstr>Uses of AI: Closer Look at AI in Public Transport</vt:lpstr>
      <vt:lpstr>Uses of AI: Link to Internet of Things and Blockchain</vt:lpstr>
      <vt:lpstr>Uses of AI: Realistic View</vt:lpstr>
      <vt:lpstr>Uses of AI: Hard limitations</vt:lpstr>
      <vt:lpstr>Uses of AI: Soft Limitations</vt:lpstr>
      <vt:lpstr>Part 3: How does AI Work</vt:lpstr>
      <vt:lpstr>How does AI work: ML vs Traditional Computing</vt:lpstr>
      <vt:lpstr>How does AI work: 5 main Approaches to ML </vt:lpstr>
      <vt:lpstr>How does AI work: The Connectionists</vt:lpstr>
      <vt:lpstr>How does AI work: The Evolutionaries</vt:lpstr>
      <vt:lpstr>How does AI work: The Analogizers</vt:lpstr>
      <vt:lpstr>How does AI work: The Bayesians</vt:lpstr>
      <vt:lpstr>How does AI work: The Symbolists</vt:lpstr>
      <vt:lpstr>How does AI work: Common Framework</vt:lpstr>
      <vt:lpstr>How does AI work: Standard ML Pipeline</vt:lpstr>
      <vt:lpstr>Part 4: How to Implement AI</vt:lpstr>
      <vt:lpstr>How to Implement AI : Key Inputs and Outputs</vt:lpstr>
      <vt:lpstr>How to Implement AI : Business Case</vt:lpstr>
      <vt:lpstr>How to Implement AI : (Big) Data</vt:lpstr>
      <vt:lpstr>How to Implement AI : Software</vt:lpstr>
      <vt:lpstr>How to Implement AI : Hardware</vt:lpstr>
      <vt:lpstr>How to Implement AI : People</vt:lpstr>
      <vt:lpstr>Part 5: AI Impacts</vt:lpstr>
      <vt:lpstr>AI Impacts: AI and Jobs</vt:lpstr>
      <vt:lpstr>AI Impacts: AI and Business</vt:lpstr>
      <vt:lpstr>AI Impacts: AI and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Introduction to Artificial Intelligence</dc:title>
  <dc:creator>Andrei Tour (PTV)</dc:creator>
  <cp:lastModifiedBy>Andrei Tour</cp:lastModifiedBy>
  <cp:revision>311</cp:revision>
  <dcterms:created xsi:type="dcterms:W3CDTF">2019-12-24T02:21:32Z</dcterms:created>
  <dcterms:modified xsi:type="dcterms:W3CDTF">2020-02-22T03:24:44Z</dcterms:modified>
</cp:coreProperties>
</file>