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A0D83-E81A-4175-A6FD-E808D06346B1}" type="datetimeFigureOut">
              <a:rPr lang="ro-RO" smtClean="0"/>
              <a:pPr/>
              <a:t>12.11.2015</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D46622-935C-4444-B5E5-35536545E28B}" type="slidenum">
              <a:rPr lang="ro-RO" smtClean="0"/>
              <a:pPr/>
              <a:t>‹#›</a:t>
            </a:fld>
            <a:endParaRPr lang="ro-R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o-RO"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109985-12D8-4387-9F9E-D77B5C0BE261}" type="slidenum">
              <a:rPr lang="ro-RO">
                <a:cs typeface="Arial" charset="0"/>
              </a:rPr>
              <a:pPr fontAlgn="base">
                <a:spcBef>
                  <a:spcPct val="0"/>
                </a:spcBef>
                <a:spcAft>
                  <a:spcPct val="0"/>
                </a:spcAft>
              </a:pPr>
              <a:t>19</a:t>
            </a:fld>
            <a:endParaRPr lang="ro-RO">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o-RO"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1835FF-D94C-4C10-9808-A4F8A204EB7D}" type="slidenum">
              <a:rPr lang="ro-RO">
                <a:cs typeface="Arial" charset="0"/>
              </a:rPr>
              <a:pPr fontAlgn="base">
                <a:spcBef>
                  <a:spcPct val="0"/>
                </a:spcBef>
                <a:spcAft>
                  <a:spcPct val="0"/>
                </a:spcAft>
              </a:pPr>
              <a:t>28</a:t>
            </a:fld>
            <a:endParaRPr lang="ro-RO">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o-RO"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41A0DE-EE06-428D-87C3-4037FC2540A6}" type="slidenum">
              <a:rPr lang="ro-RO">
                <a:cs typeface="Arial" charset="0"/>
              </a:rPr>
              <a:pPr fontAlgn="base">
                <a:spcBef>
                  <a:spcPct val="0"/>
                </a:spcBef>
                <a:spcAft>
                  <a:spcPct val="0"/>
                </a:spcAft>
              </a:pPr>
              <a:t>20</a:t>
            </a:fld>
            <a:endParaRPr lang="ro-RO">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o-RO"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F6E180-08B0-41C2-8104-95F3FDBA9DA6}" type="slidenum">
              <a:rPr lang="ro-RO">
                <a:cs typeface="Arial" charset="0"/>
              </a:rPr>
              <a:pPr fontAlgn="base">
                <a:spcBef>
                  <a:spcPct val="0"/>
                </a:spcBef>
                <a:spcAft>
                  <a:spcPct val="0"/>
                </a:spcAft>
              </a:pPr>
              <a:t>21</a:t>
            </a:fld>
            <a:endParaRPr lang="ro-RO">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o-RO"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D3E7870-EA42-46B3-8E3D-A490F0E51317}" type="slidenum">
              <a:rPr lang="ro-RO">
                <a:cs typeface="Arial" charset="0"/>
              </a:rPr>
              <a:pPr fontAlgn="base">
                <a:spcBef>
                  <a:spcPct val="0"/>
                </a:spcBef>
                <a:spcAft>
                  <a:spcPct val="0"/>
                </a:spcAft>
              </a:pPr>
              <a:t>22</a:t>
            </a:fld>
            <a:endParaRPr lang="ro-RO">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o-RO"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29DB00-FC44-4CD1-94DF-DD016497E345}" type="slidenum">
              <a:rPr lang="ro-RO">
                <a:cs typeface="Arial" charset="0"/>
              </a:rPr>
              <a:pPr fontAlgn="base">
                <a:spcBef>
                  <a:spcPct val="0"/>
                </a:spcBef>
                <a:spcAft>
                  <a:spcPct val="0"/>
                </a:spcAft>
              </a:pPr>
              <a:t>23</a:t>
            </a:fld>
            <a:endParaRPr lang="ro-RO">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o-RO"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0DEBF1B-C722-4613-AEE9-6BDADD816241}" type="slidenum">
              <a:rPr lang="ro-RO">
                <a:cs typeface="Arial" charset="0"/>
              </a:rPr>
              <a:pPr fontAlgn="base">
                <a:spcBef>
                  <a:spcPct val="0"/>
                </a:spcBef>
                <a:spcAft>
                  <a:spcPct val="0"/>
                </a:spcAft>
              </a:pPr>
              <a:t>24</a:t>
            </a:fld>
            <a:endParaRPr lang="ro-RO">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o-RO" smtClean="0"/>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A52B75-E2B6-4F7B-9BED-8BA52A7DA1BC}" type="slidenum">
              <a:rPr lang="ro-RO">
                <a:cs typeface="Arial" charset="0"/>
              </a:rPr>
              <a:pPr fontAlgn="base">
                <a:spcBef>
                  <a:spcPct val="0"/>
                </a:spcBef>
                <a:spcAft>
                  <a:spcPct val="0"/>
                </a:spcAft>
              </a:pPr>
              <a:t>25</a:t>
            </a:fld>
            <a:endParaRPr lang="ro-RO">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o-RO"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764E92-7061-48B0-87D5-BF26F3DD017E}" type="slidenum">
              <a:rPr lang="ro-RO">
                <a:cs typeface="Arial" charset="0"/>
              </a:rPr>
              <a:pPr fontAlgn="base">
                <a:spcBef>
                  <a:spcPct val="0"/>
                </a:spcBef>
                <a:spcAft>
                  <a:spcPct val="0"/>
                </a:spcAft>
              </a:pPr>
              <a:t>26</a:t>
            </a:fld>
            <a:endParaRPr lang="ro-RO">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o-RO" smtClean="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C74556-03BE-4D85-83C6-618A67563E18}" type="slidenum">
              <a:rPr lang="ro-RO">
                <a:cs typeface="Arial" charset="0"/>
              </a:rPr>
              <a:pPr fontAlgn="base">
                <a:spcBef>
                  <a:spcPct val="0"/>
                </a:spcBef>
                <a:spcAft>
                  <a:spcPct val="0"/>
                </a:spcAft>
              </a:pPr>
              <a:t>27</a:t>
            </a:fld>
            <a:endParaRPr lang="ro-RO">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5A1C9-05F3-4A51-A179-DEED95BCC3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E5D7F4-D396-47F6-B0C4-CE4EBB6224A2}" type="datetimeFigureOut">
              <a:rPr lang="en-US" smtClean="0"/>
              <a:pPr/>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0B5A1C9-05F3-4A51-A179-DEED95BCC36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E5D7F4-D396-47F6-B0C4-CE4EBB6224A2}" type="datetimeFigureOut">
              <a:rPr lang="en-US" smtClean="0"/>
              <a:pPr/>
              <a:t>11/12/2015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0B5A1C9-05F3-4A51-A179-DEED95BCC36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o-RO" sz="2800" dirty="0" smtClean="0"/>
              <a:t> CAPITOLUL X</a:t>
            </a:r>
            <a:br>
              <a:rPr lang="ro-RO" sz="2800" dirty="0" smtClean="0"/>
            </a:br>
            <a:r>
              <a:rPr lang="ro-RO" sz="2800" dirty="0" smtClean="0"/>
              <a:t>PROCESUL DE ÎNVĂȚĂMÂNT – CA ACT DE COMUNICARE</a:t>
            </a:r>
            <a:endParaRPr lang="en-US" sz="2800" dirty="0"/>
          </a:p>
        </p:txBody>
      </p:sp>
      <p:sp>
        <p:nvSpPr>
          <p:cNvPr id="3" name="Subtitle 2"/>
          <p:cNvSpPr>
            <a:spLocks noGrp="1"/>
          </p:cNvSpPr>
          <p:nvPr>
            <p:ph type="subTitle" idx="1"/>
          </p:nvPr>
        </p:nvSpPr>
        <p:spPr/>
        <p:txBody>
          <a:bodyPr>
            <a:normAutofit/>
          </a:bodyPr>
          <a:lstStyle/>
          <a:p>
            <a:endParaRPr lang="ro-RO" sz="2000" dirty="0" smtClean="0"/>
          </a:p>
          <a:p>
            <a:endParaRPr lang="ro-RO" sz="2000" dirty="0" smtClean="0"/>
          </a:p>
          <a:p>
            <a:endParaRPr lang="ro-RO" sz="2000" dirty="0" smtClean="0"/>
          </a:p>
          <a:p>
            <a:r>
              <a:rPr lang="ro-RO" sz="2000" dirty="0" smtClean="0"/>
              <a:t>LECT. DR. LIANA TĂUȘAN</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3144"/>
          </a:xfrm>
        </p:spPr>
        <p:txBody>
          <a:bodyPr>
            <a:normAutofit fontScale="90000"/>
          </a:bodyPr>
          <a:lstStyle/>
          <a:p>
            <a:endParaRPr lang="en-US" dirty="0"/>
          </a:p>
        </p:txBody>
      </p:sp>
      <p:sp>
        <p:nvSpPr>
          <p:cNvPr id="3" name="Content Placeholder 2"/>
          <p:cNvSpPr>
            <a:spLocks noGrp="1"/>
          </p:cNvSpPr>
          <p:nvPr>
            <p:ph idx="1"/>
          </p:nvPr>
        </p:nvSpPr>
        <p:spPr>
          <a:xfrm>
            <a:off x="457200" y="1000108"/>
            <a:ext cx="8229600" cy="5324492"/>
          </a:xfrm>
        </p:spPr>
        <p:txBody>
          <a:bodyPr>
            <a:normAutofit/>
          </a:bodyPr>
          <a:lstStyle/>
          <a:p>
            <a:endParaRPr lang="ro-RO" sz="2000" dirty="0" smtClean="0"/>
          </a:p>
          <a:p>
            <a:pPr>
              <a:buFont typeface="Wingdings" pitchFamily="2" charset="2"/>
              <a:buChar char="Ø"/>
            </a:pPr>
            <a:r>
              <a:rPr lang="ro-RO" sz="2000" dirty="0" smtClean="0"/>
              <a:t>Ansamblul elementelor nonverbale și paraverbale este denumit </a:t>
            </a:r>
            <a:r>
              <a:rPr lang="ro-RO" sz="2000" b="1" dirty="0" smtClean="0"/>
              <a:t>metacomunicare.</a:t>
            </a:r>
            <a:r>
              <a:rPr lang="ro-RO" sz="2000" dirty="0" smtClean="0"/>
              <a:t> </a:t>
            </a:r>
          </a:p>
          <a:p>
            <a:pPr>
              <a:buFont typeface="Wingdings" pitchFamily="2" charset="2"/>
              <a:buChar char="Ø"/>
            </a:pPr>
            <a:r>
              <a:rPr lang="ro-RO" sz="2000" dirty="0" smtClean="0"/>
              <a:t>Orice comunicare este însoțită de metacomunicare. </a:t>
            </a:r>
          </a:p>
          <a:p>
            <a:pPr>
              <a:buFont typeface="Wingdings" pitchFamily="2" charset="2"/>
              <a:buChar char="Ø"/>
            </a:pPr>
            <a:r>
              <a:rPr lang="ro-RO" sz="2000" dirty="0" smtClean="0"/>
              <a:t>Dacă între sistemul verbal și metacomunicare există o concordanță, impactul mesajului va fi mai puternic. </a:t>
            </a:r>
          </a:p>
          <a:p>
            <a:pPr>
              <a:buFont typeface="Wingdings" pitchFamily="2" charset="2"/>
              <a:buChar char="Ø"/>
            </a:pPr>
            <a:r>
              <a:rPr lang="ro-RO" sz="2000" dirty="0" smtClean="0"/>
              <a:t>Dacă însă, cele două sisteme sunt contradictorii, se va crea un efect perturbator asupra receptorului, care va acorda credibilitate mai mare semnificației mesajului din metacomunicare. </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ro-RO" sz="2400" b="1" dirty="0" smtClean="0"/>
              <a:t>3. Comunicarea didactică</a:t>
            </a:r>
            <a:endParaRPr lang="en-US" sz="2400" b="1" dirty="0"/>
          </a:p>
        </p:txBody>
      </p:sp>
      <p:sp>
        <p:nvSpPr>
          <p:cNvPr id="3" name="Content Placeholder 2"/>
          <p:cNvSpPr>
            <a:spLocks noGrp="1"/>
          </p:cNvSpPr>
          <p:nvPr>
            <p:ph idx="1"/>
          </p:nvPr>
        </p:nvSpPr>
        <p:spPr>
          <a:xfrm>
            <a:off x="457200" y="1357298"/>
            <a:ext cx="8229600" cy="4967302"/>
          </a:xfrm>
        </p:spPr>
        <p:txBody>
          <a:bodyPr>
            <a:normAutofit/>
          </a:bodyPr>
          <a:lstStyle/>
          <a:p>
            <a:r>
              <a:rPr lang="ro-RO" sz="2000" b="1" dirty="0" smtClean="0"/>
              <a:t>Definire</a:t>
            </a:r>
          </a:p>
          <a:p>
            <a:pPr lvl="1"/>
            <a:r>
              <a:rPr lang="ro-RO" sz="2000" dirty="0" smtClean="0"/>
              <a:t>Comunicare instrumentală, realizată prin mijloace verbale, nonverbale și paraverbale, direct implicată în susținerea unui proces sistematic de învățare;</a:t>
            </a:r>
          </a:p>
          <a:p>
            <a:pPr lvl="1"/>
            <a:r>
              <a:rPr lang="ro-RO" sz="2000" dirty="0" smtClean="0"/>
              <a:t>Reprezintă baza procesului de predare-învățare a cunoștințelor, în cadrul instituționalizat al școlii;</a:t>
            </a:r>
          </a:p>
          <a:p>
            <a:pPr lvl="1"/>
            <a:r>
              <a:rPr lang="ro-RO" sz="2000" dirty="0" smtClean="0"/>
              <a:t>Profesor bun: cunoștințe de specialitate și capacitatea de a le transmite în mod logic și convingător;</a:t>
            </a:r>
          </a:p>
          <a:p>
            <a:pPr lvl="1"/>
            <a:r>
              <a:rPr lang="ro-RO" sz="2000" dirty="0" smtClean="0"/>
              <a:t>Reușita actului pedagogic: condiționată în mare măsură de succesul actului de comunicare.</a:t>
            </a:r>
          </a:p>
          <a:p>
            <a:pPr lvl="1"/>
            <a:endParaRPr lang="ro-RO" sz="16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4582"/>
          </a:xfrm>
        </p:spPr>
        <p:txBody>
          <a:bodyPr>
            <a:normAutofit fontScale="90000"/>
          </a:bodyPr>
          <a:lstStyle/>
          <a:p>
            <a:endParaRPr lang="en-US" dirty="0"/>
          </a:p>
        </p:txBody>
      </p:sp>
      <p:sp>
        <p:nvSpPr>
          <p:cNvPr id="3" name="Content Placeholder 2"/>
          <p:cNvSpPr>
            <a:spLocks noGrp="1"/>
          </p:cNvSpPr>
          <p:nvPr>
            <p:ph idx="1"/>
          </p:nvPr>
        </p:nvSpPr>
        <p:spPr>
          <a:xfrm>
            <a:off x="457200" y="1142984"/>
            <a:ext cx="8229600" cy="5181616"/>
          </a:xfrm>
        </p:spPr>
        <p:txBody>
          <a:bodyPr>
            <a:normAutofit/>
          </a:bodyPr>
          <a:lstStyle/>
          <a:p>
            <a:r>
              <a:rPr lang="ro-RO" sz="2000" b="1" dirty="0" smtClean="0"/>
              <a:t>Caracteristici ale comunicării didactice</a:t>
            </a:r>
          </a:p>
          <a:p>
            <a:pPr lvl="1"/>
            <a:r>
              <a:rPr lang="ro-RO" sz="2000" dirty="0" smtClean="0"/>
              <a:t>comunicare de tip școlar;</a:t>
            </a:r>
          </a:p>
          <a:p>
            <a:pPr lvl="1"/>
            <a:r>
              <a:rPr lang="ro-RO" sz="2000" dirty="0" smtClean="0"/>
              <a:t>urmărește realizarea unor obiective instructiv-educative precise;</a:t>
            </a:r>
          </a:p>
          <a:p>
            <a:pPr lvl="1"/>
            <a:r>
              <a:rPr lang="ro-RO" sz="2000" dirty="0" smtClean="0"/>
              <a:t>caracter bilateral (rolurile celor doi poli se schimbă succesiv);</a:t>
            </a:r>
          </a:p>
          <a:p>
            <a:pPr lvl="1"/>
            <a:r>
              <a:rPr lang="ro-RO" sz="2000" dirty="0" smtClean="0"/>
              <a:t>este o relație de intenții dublu finalizată: transmiterea și receptarea corectă a conținutului, dar și rezonarea receptorului la conținutul transmis;</a:t>
            </a:r>
          </a:p>
          <a:p>
            <a:pPr lvl="1"/>
            <a:r>
              <a:rPr lang="ro-RO" sz="2000" dirty="0" smtClean="0"/>
              <a:t>implică diferite fome și tipuri ale comunicării: verbală, nonverbală și paraverbală;</a:t>
            </a:r>
          </a:p>
          <a:p>
            <a:pPr lvl="1"/>
            <a:r>
              <a:rPr lang="ro-RO" sz="2000" dirty="0" smtClean="0"/>
              <a:t>este organizată și spontană în același timp;</a:t>
            </a:r>
          </a:p>
          <a:p>
            <a:pPr lvl="1"/>
            <a:r>
              <a:rPr lang="ro-RO" sz="2000" dirty="0" smtClean="0"/>
              <a:t>este asimetrică datorită diferenței socioprofesionale dintre parteneri (pericolul transferării autorității de statut asupra conținuturilor);</a:t>
            </a:r>
          </a:p>
          <a:p>
            <a:pPr lvl="1"/>
            <a:r>
              <a:rPr lang="ro-RO" sz="2000" dirty="0" smtClean="0"/>
              <a:t>mesajul este transmis  prin intermediul unor metode de predare-învățare adecvate;</a:t>
            </a:r>
          </a:p>
          <a:p>
            <a:endParaRPr lang="ro-RO" sz="2000" b="1" dirty="0" smtClean="0"/>
          </a:p>
          <a:p>
            <a:endParaRPr lang="ro-RO" sz="2000" b="1" dirty="0" smtClean="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96020"/>
          </a:xfrm>
        </p:spPr>
        <p:txBody>
          <a:bodyPr>
            <a:normAutofit fontScale="90000"/>
          </a:bodyPr>
          <a:lstStyle/>
          <a:p>
            <a:endParaRPr lang="en-US" dirty="0"/>
          </a:p>
        </p:txBody>
      </p:sp>
      <p:sp>
        <p:nvSpPr>
          <p:cNvPr id="3" name="Content Placeholder 2"/>
          <p:cNvSpPr>
            <a:spLocks noGrp="1"/>
          </p:cNvSpPr>
          <p:nvPr>
            <p:ph idx="1"/>
          </p:nvPr>
        </p:nvSpPr>
        <p:spPr>
          <a:xfrm>
            <a:off x="457200" y="1142984"/>
            <a:ext cx="8229600" cy="5181616"/>
          </a:xfrm>
        </p:spPr>
        <p:txBody>
          <a:bodyPr>
            <a:normAutofit/>
          </a:bodyPr>
          <a:lstStyle/>
          <a:p>
            <a:endParaRPr lang="ro-RO" sz="2000" b="1" i="1" dirty="0" smtClean="0"/>
          </a:p>
          <a:p>
            <a:pPr lvl="1"/>
            <a:r>
              <a:rPr lang="ro-RO" sz="2000" dirty="0" smtClean="0"/>
              <a:t>redundanța,</a:t>
            </a:r>
            <a:r>
              <a:rPr lang="ro-RO" sz="2000" b="1" i="1" dirty="0" smtClean="0"/>
              <a:t> </a:t>
            </a:r>
            <a:r>
              <a:rPr lang="ro-RO" sz="2000" dirty="0" smtClean="0"/>
              <a:t>impusă de necesitatea înțelegerii corecte a mesajului;</a:t>
            </a:r>
          </a:p>
          <a:p>
            <a:pPr lvl="1"/>
            <a:r>
              <a:rPr lang="ro-RO" sz="2000" dirty="0" smtClean="0"/>
              <a:t>combinarea permanentă a comunicării verticale cu cea orizontală;</a:t>
            </a:r>
          </a:p>
          <a:p>
            <a:pPr lvl="1"/>
            <a:r>
              <a:rPr lang="ro-RO" sz="2000" dirty="0" smtClean="0"/>
              <a:t>implică o adaptare permanentă la context, la partener, printr-un efort de reglare, autoreglare → procesul comunicării didactice este reglat cu ajutorul </a:t>
            </a:r>
            <a:r>
              <a:rPr lang="ro-RO" sz="2000" i="1" dirty="0" smtClean="0"/>
              <a:t>retroacțiunilor</a:t>
            </a:r>
            <a:r>
              <a:rPr lang="ro-RO" sz="2000" dirty="0" smtClean="0"/>
              <a:t> (acțiuni recurente,în sens invers, de la efecte la cauze, de la rezultate spre planurile inițiale):  </a:t>
            </a:r>
            <a:r>
              <a:rPr lang="ro-RO" sz="2000" i="1" dirty="0" smtClean="0"/>
              <a:t>feed-back </a:t>
            </a:r>
            <a:r>
              <a:rPr lang="ro-RO" sz="2000" dirty="0" smtClean="0"/>
              <a:t>și </a:t>
            </a:r>
            <a:r>
              <a:rPr lang="ro-RO" sz="2000" i="1" dirty="0" smtClean="0"/>
              <a:t>feed-forward;</a:t>
            </a:r>
            <a:endParaRPr lang="ro-RO" sz="2000" b="1" i="1" dirty="0" smtClean="0"/>
          </a:p>
          <a:p>
            <a:endParaRPr lang="ro-RO" sz="2000" b="1" i="1" dirty="0" smtClean="0"/>
          </a:p>
          <a:p>
            <a:endParaRPr lang="ro-RO" sz="2000" b="1" i="1" dirty="0" smtClean="0"/>
          </a:p>
          <a:p>
            <a:pPr>
              <a:buNone/>
            </a:pPr>
            <a:endParaRPr lang="ro-RO" sz="2000" b="1" i="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706"/>
          </a:xfrm>
        </p:spPr>
        <p:txBody>
          <a:bodyPr>
            <a:normAutofit fontScale="90000"/>
          </a:bodyPr>
          <a:lstStyle/>
          <a:p>
            <a:endParaRPr lang="en-US" dirty="0"/>
          </a:p>
        </p:txBody>
      </p:sp>
      <p:sp>
        <p:nvSpPr>
          <p:cNvPr id="3" name="Content Placeholder 2"/>
          <p:cNvSpPr>
            <a:spLocks noGrp="1"/>
          </p:cNvSpPr>
          <p:nvPr>
            <p:ph idx="1"/>
          </p:nvPr>
        </p:nvSpPr>
        <p:spPr>
          <a:xfrm>
            <a:off x="457200" y="785794"/>
            <a:ext cx="8229600" cy="5538806"/>
          </a:xfrm>
        </p:spPr>
        <p:txBody>
          <a:bodyPr>
            <a:normAutofit/>
          </a:bodyPr>
          <a:lstStyle/>
          <a:p>
            <a:r>
              <a:rPr lang="ro-RO" sz="2000" b="1" dirty="0" smtClean="0"/>
              <a:t>Retroacțiuni ale comunicării didactice: feed-back și feed-forward</a:t>
            </a:r>
          </a:p>
          <a:p>
            <a:pPr lvl="1"/>
            <a:r>
              <a:rPr lang="ro-RO" sz="2000" b="1" dirty="0" smtClean="0"/>
              <a:t>Feed-back</a:t>
            </a:r>
          </a:p>
          <a:p>
            <a:pPr lvl="2">
              <a:buFont typeface="Wingdings" pitchFamily="2" charset="2"/>
              <a:buChar char="Ø"/>
            </a:pPr>
            <a:r>
              <a:rPr lang="ro-RO" sz="2000" dirty="0" smtClean="0"/>
              <a:t>informația este orientată invers: de la receptor  la emițător, în vederea reglării și autoreglării procesului instructiv-educativ;</a:t>
            </a:r>
          </a:p>
          <a:p>
            <a:pPr lvl="2">
              <a:buFont typeface="Wingdings" pitchFamily="2" charset="2"/>
              <a:buChar char="Ø"/>
            </a:pPr>
            <a:r>
              <a:rPr lang="ro-RO" sz="2000" dirty="0" smtClean="0"/>
              <a:t>finalitatea redevine cauzalitate;</a:t>
            </a:r>
          </a:p>
          <a:p>
            <a:pPr lvl="2">
              <a:buFont typeface="Wingdings" pitchFamily="2" charset="2"/>
              <a:buChar char="Ø"/>
            </a:pPr>
            <a:r>
              <a:rPr lang="ro-RO" sz="2000" dirty="0" smtClean="0"/>
              <a:t>Modalități de obținere a informațiilor: </a:t>
            </a:r>
          </a:p>
          <a:p>
            <a:pPr lvl="3">
              <a:buFont typeface="Wingdings" pitchFamily="2" charset="2"/>
              <a:buChar char="q"/>
            </a:pPr>
            <a:r>
              <a:rPr lang="ro-RO" dirty="0" smtClean="0"/>
              <a:t>interogarea elevilor;</a:t>
            </a:r>
          </a:p>
          <a:p>
            <a:pPr lvl="3">
              <a:buFont typeface="Wingdings" pitchFamily="2" charset="2"/>
              <a:buChar char="q"/>
            </a:pPr>
            <a:r>
              <a:rPr lang="ro-RO" dirty="0" smtClean="0"/>
              <a:t>observarea conduitei lor expresiv-comportamentale;</a:t>
            </a:r>
          </a:p>
          <a:p>
            <a:pPr lvl="3">
              <a:buFont typeface="Wingdings" pitchFamily="2" charset="2"/>
              <a:buChar char="q"/>
            </a:pPr>
            <a:r>
              <a:rPr lang="ro-RO" dirty="0" smtClean="0"/>
              <a:t>observarea modului în care îndeplinesc sarcinile de învățare;</a:t>
            </a:r>
          </a:p>
          <a:p>
            <a:pPr lvl="3">
              <a:buFont typeface="Wingdings" pitchFamily="2" charset="2"/>
              <a:buChar char="q"/>
            </a:pPr>
            <a:r>
              <a:rPr lang="ro-RO" dirty="0" smtClean="0"/>
              <a:t>evaluarea răspunsurilor, comentariilor elevilor;</a:t>
            </a:r>
          </a:p>
          <a:p>
            <a:pPr lvl="2">
              <a:buFont typeface="Wingdings" pitchFamily="2" charset="2"/>
              <a:buChar char="Ø"/>
            </a:pPr>
            <a:endParaRPr lang="ro-RO" sz="2000" dirty="0" smtClean="0"/>
          </a:p>
          <a:p>
            <a:pPr lvl="2">
              <a:buFont typeface="Wingdings" pitchFamily="2" charset="2"/>
              <a:buChar char="Ø"/>
            </a:pPr>
            <a:r>
              <a:rPr lang="ro-RO" sz="2000" dirty="0" smtClean="0"/>
              <a:t>Măsuri pentru înlăturarea distorsiunilor, dificultăților, lacunelor:</a:t>
            </a:r>
          </a:p>
          <a:p>
            <a:pPr lvl="3">
              <a:buFont typeface="Wingdings" pitchFamily="2" charset="2"/>
              <a:buChar char="q"/>
            </a:pPr>
            <a:r>
              <a:rPr lang="ro-RO" dirty="0" smtClean="0"/>
              <a:t>utilizarea altor metode și procedee didactice;</a:t>
            </a:r>
          </a:p>
          <a:p>
            <a:pPr lvl="3">
              <a:buFont typeface="Wingdings" pitchFamily="2" charset="2"/>
              <a:buChar char="q"/>
            </a:pPr>
            <a:r>
              <a:rPr lang="ro-RO" dirty="0" smtClean="0"/>
              <a:t>adăugarea unor noi explicații, exemple;</a:t>
            </a:r>
          </a:p>
          <a:p>
            <a:pPr lvl="3">
              <a:buFont typeface="Wingdings" pitchFamily="2" charset="2"/>
              <a:buChar char="q"/>
            </a:pPr>
            <a:r>
              <a:rPr lang="ro-RO" dirty="0" smtClean="0"/>
              <a:t>reluarea explicării unor elemente neînțelese;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96020"/>
          </a:xfrm>
        </p:spPr>
        <p:txBody>
          <a:bodyPr>
            <a:normAutofit fontScale="90000"/>
          </a:bodyPr>
          <a:lstStyle/>
          <a:p>
            <a:endParaRPr lang="en-US" dirty="0"/>
          </a:p>
        </p:txBody>
      </p:sp>
      <p:sp>
        <p:nvSpPr>
          <p:cNvPr id="3" name="Content Placeholder 2"/>
          <p:cNvSpPr>
            <a:spLocks noGrp="1"/>
          </p:cNvSpPr>
          <p:nvPr>
            <p:ph idx="1"/>
          </p:nvPr>
        </p:nvSpPr>
        <p:spPr>
          <a:xfrm>
            <a:off x="457200" y="1071546"/>
            <a:ext cx="8229600" cy="5253054"/>
          </a:xfrm>
        </p:spPr>
        <p:txBody>
          <a:bodyPr>
            <a:normAutofit/>
          </a:bodyPr>
          <a:lstStyle/>
          <a:p>
            <a:pPr lvl="2">
              <a:buFont typeface="Wingdings" pitchFamily="2" charset="2"/>
              <a:buChar char="Ø"/>
            </a:pPr>
            <a:r>
              <a:rPr lang="ro-RO" sz="2000" dirty="0" smtClean="0"/>
              <a:t>În comunicarea didactică,  </a:t>
            </a:r>
            <a:r>
              <a:rPr lang="ro-RO" sz="2000" b="1" i="1" dirty="0" smtClean="0"/>
              <a:t>feed-back-ul</a:t>
            </a:r>
            <a:r>
              <a:rPr lang="ro-RO" sz="2000" i="1" dirty="0" smtClean="0"/>
              <a:t> </a:t>
            </a:r>
            <a:r>
              <a:rPr lang="ro-RO" sz="2000" dirty="0" smtClean="0"/>
              <a:t>= comunicarea despre </a:t>
            </a:r>
            <a:r>
              <a:rPr lang="ro-RO" sz="2000" i="1" dirty="0" smtClean="0"/>
              <a:t>comunicare </a:t>
            </a:r>
            <a:r>
              <a:rPr lang="ro-RO" sz="2000" dirty="0" smtClean="0"/>
              <a:t>și</a:t>
            </a:r>
            <a:r>
              <a:rPr lang="ro-RO" sz="2000" i="1" dirty="0" smtClean="0"/>
              <a:t> învățare:</a:t>
            </a:r>
          </a:p>
          <a:p>
            <a:pPr lvl="3">
              <a:buFont typeface="Wingdings" pitchFamily="2" charset="2"/>
              <a:buChar char="q"/>
            </a:pPr>
            <a:r>
              <a:rPr lang="ro-RO" b="1" i="1" dirty="0" smtClean="0"/>
              <a:t>feed-back I</a:t>
            </a:r>
            <a:r>
              <a:rPr lang="ro-RO" i="1" dirty="0" smtClean="0"/>
              <a:t>: </a:t>
            </a:r>
            <a:r>
              <a:rPr lang="ro-RO" dirty="0" smtClean="0"/>
              <a:t>aduce informații de la receptor la emițător, reglând activitatea de transmitere a informațiilor  (în orice tip de comunicare umană);</a:t>
            </a:r>
          </a:p>
          <a:p>
            <a:pPr lvl="3">
              <a:buFont typeface="Wingdings" pitchFamily="2" charset="2"/>
              <a:buChar char="q"/>
            </a:pPr>
            <a:r>
              <a:rPr lang="ro-RO" b="1" i="1" dirty="0" smtClean="0"/>
              <a:t>feed-back II</a:t>
            </a:r>
            <a:r>
              <a:rPr lang="ro-RO" i="1" dirty="0" smtClean="0"/>
              <a:t>: </a:t>
            </a:r>
            <a:r>
              <a:rPr lang="ro-RO" dirty="0" smtClean="0"/>
              <a:t>este oferit de emițător receptorului, pentru a regla activitatea de învățare a acestuia;</a:t>
            </a:r>
            <a:endParaRPr lang="en-US" dirty="0" smtClean="0"/>
          </a:p>
          <a:p>
            <a:pPr lvl="1"/>
            <a:r>
              <a:rPr lang="ro-RO" sz="2000" b="1" dirty="0" smtClean="0"/>
              <a:t>Feed-forward</a:t>
            </a:r>
          </a:p>
          <a:p>
            <a:pPr lvl="2">
              <a:buFont typeface="Wingdings" pitchFamily="2" charset="2"/>
              <a:buChar char="Ø"/>
            </a:pPr>
            <a:r>
              <a:rPr lang="ro-RO" sz="2000" dirty="0" smtClean="0"/>
              <a:t>retroacțiune anticipată: anticiparea finalității redevine cauzalitate;</a:t>
            </a:r>
          </a:p>
          <a:p>
            <a:pPr lvl="2">
              <a:buFont typeface="Wingdings" pitchFamily="2" charset="2"/>
              <a:buChar char="Ø"/>
            </a:pPr>
            <a:r>
              <a:rPr lang="ro-RO" sz="2000" dirty="0" smtClean="0"/>
              <a:t>pe baza sesizării anticipate a posibilităților, se prefigurează atingerea sau nu a finalității;</a:t>
            </a:r>
          </a:p>
          <a:p>
            <a:pPr lvl="2">
              <a:buFont typeface="Wingdings" pitchFamily="2" charset="2"/>
              <a:buChar char="Ø"/>
            </a:pPr>
            <a:r>
              <a:rPr lang="ro-RO" sz="2000" dirty="0" smtClean="0"/>
              <a:t>acțiunile de rezolvare a unor sarcini de învățare preced comunicarea de informații; educatorul anticipează evoluția și adaptează  comunicarea de informații, explicațiile (rol de prevenție);</a:t>
            </a:r>
          </a:p>
          <a:p>
            <a:pPr lvl="1"/>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214314"/>
          </a:xfrm>
        </p:spPr>
        <p:txBody>
          <a:bodyPr>
            <a:normAutofit fontScale="90000"/>
          </a:bodyPr>
          <a:lstStyle/>
          <a:p>
            <a:endParaRPr lang="en-US" dirty="0"/>
          </a:p>
        </p:txBody>
      </p:sp>
      <p:sp>
        <p:nvSpPr>
          <p:cNvPr id="3" name="Content Placeholder 2"/>
          <p:cNvSpPr>
            <a:spLocks noGrp="1"/>
          </p:cNvSpPr>
          <p:nvPr>
            <p:ph idx="1"/>
          </p:nvPr>
        </p:nvSpPr>
        <p:spPr>
          <a:xfrm>
            <a:off x="457200" y="571480"/>
            <a:ext cx="8229600" cy="5753120"/>
          </a:xfrm>
        </p:spPr>
        <p:txBody>
          <a:bodyPr>
            <a:normAutofit/>
          </a:bodyPr>
          <a:lstStyle/>
          <a:p>
            <a:r>
              <a:rPr lang="ro-RO" sz="2000" b="1" dirty="0" smtClean="0"/>
              <a:t>Elemente structurale ale comunicării didactice</a:t>
            </a:r>
          </a:p>
          <a:p>
            <a:pPr lvl="1">
              <a:buFont typeface="Wingdings" pitchFamily="2" charset="2"/>
              <a:buChar char="Ø"/>
            </a:pPr>
            <a:r>
              <a:rPr lang="ro-RO" sz="2000" dirty="0" smtClean="0"/>
              <a:t>emițător, receptor;</a:t>
            </a:r>
          </a:p>
          <a:p>
            <a:pPr lvl="1">
              <a:buFont typeface="Wingdings" pitchFamily="2" charset="2"/>
              <a:buChar char="Ø"/>
            </a:pPr>
            <a:r>
              <a:rPr lang="ro-RO" sz="2000" dirty="0" smtClean="0"/>
              <a:t>repertoriul emițătorului, repertoriul receptorului;</a:t>
            </a:r>
          </a:p>
          <a:p>
            <a:pPr lvl="1">
              <a:buFont typeface="Wingdings" pitchFamily="2" charset="2"/>
              <a:buChar char="Ø"/>
            </a:pPr>
            <a:r>
              <a:rPr lang="ro-RO" sz="2000" dirty="0" smtClean="0"/>
              <a:t>mesajul, codificare, decodificare lingvistică;</a:t>
            </a:r>
          </a:p>
          <a:p>
            <a:pPr lvl="1">
              <a:buFont typeface="Wingdings" pitchFamily="2" charset="2"/>
              <a:buChar char="Ø"/>
            </a:pPr>
            <a:r>
              <a:rPr lang="ro-RO" sz="2000" dirty="0" smtClean="0"/>
              <a:t>cod interiorizat comun;</a:t>
            </a:r>
          </a:p>
          <a:p>
            <a:pPr lvl="1">
              <a:buFont typeface="Wingdings" pitchFamily="2" charset="2"/>
              <a:buChar char="Ø"/>
            </a:pPr>
            <a:r>
              <a:rPr lang="ro-RO" sz="2000" dirty="0" smtClean="0"/>
              <a:t>canalul de transmitere;</a:t>
            </a:r>
          </a:p>
          <a:p>
            <a:pPr lvl="1">
              <a:buFont typeface="Wingdings" pitchFamily="2" charset="2"/>
              <a:buChar char="Ø"/>
            </a:pPr>
            <a:r>
              <a:rPr lang="ro-RO" sz="2000" dirty="0" smtClean="0"/>
              <a:t>contextul spațial, sociopsihologic, temporal;</a:t>
            </a:r>
          </a:p>
          <a:p>
            <a:pPr lvl="1">
              <a:buFont typeface="Wingdings" pitchFamily="2" charset="2"/>
              <a:buChar char="Ø"/>
            </a:pPr>
            <a:r>
              <a:rPr lang="ro-RO" sz="2000" dirty="0" smtClean="0"/>
              <a:t>conexiune inversă (feed-back);</a:t>
            </a:r>
          </a:p>
          <a:p>
            <a:pPr lvl="1">
              <a:buFont typeface="Wingdings" pitchFamily="2" charset="2"/>
              <a:buChar char="Ø"/>
            </a:pPr>
            <a:r>
              <a:rPr lang="ro-RO" sz="2000" dirty="0" smtClean="0"/>
              <a:t>efecte (plan: cognitiv, comportamental, afectiv, psihomotor);</a:t>
            </a:r>
          </a:p>
          <a:p>
            <a:pPr lvl="1">
              <a:buNone/>
            </a:pPr>
            <a:endParaRPr lang="en-US" sz="1800" dirty="0"/>
          </a:p>
        </p:txBody>
      </p:sp>
      <p:grpSp>
        <p:nvGrpSpPr>
          <p:cNvPr id="4" name="Group 36"/>
          <p:cNvGrpSpPr>
            <a:grpSpLocks/>
          </p:cNvGrpSpPr>
          <p:nvPr/>
        </p:nvGrpSpPr>
        <p:grpSpPr bwMode="auto">
          <a:xfrm>
            <a:off x="2268538" y="3861048"/>
            <a:ext cx="3133725" cy="2592288"/>
            <a:chOff x="3420" y="4711"/>
            <a:chExt cx="4935" cy="3777"/>
          </a:xfrm>
        </p:grpSpPr>
        <p:grpSp>
          <p:nvGrpSpPr>
            <p:cNvPr id="5" name="Group 37"/>
            <p:cNvGrpSpPr>
              <a:grpSpLocks/>
            </p:cNvGrpSpPr>
            <p:nvPr/>
          </p:nvGrpSpPr>
          <p:grpSpPr bwMode="auto">
            <a:xfrm>
              <a:off x="3420" y="5068"/>
              <a:ext cx="4935" cy="3420"/>
              <a:chOff x="3420" y="5068"/>
              <a:chExt cx="4935" cy="3420"/>
            </a:xfrm>
          </p:grpSpPr>
          <p:sp>
            <p:nvSpPr>
              <p:cNvPr id="7" name="Line 38"/>
              <p:cNvSpPr>
                <a:spLocks noChangeShapeType="1"/>
              </p:cNvSpPr>
              <p:nvPr/>
            </p:nvSpPr>
            <p:spPr bwMode="auto">
              <a:xfrm>
                <a:off x="4032" y="5788"/>
                <a:ext cx="3780" cy="0"/>
              </a:xfrm>
              <a:prstGeom prst="line">
                <a:avLst/>
              </a:prstGeom>
              <a:noFill/>
              <a:ln w="9525">
                <a:solidFill>
                  <a:srgbClr val="000000"/>
                </a:solidFill>
                <a:round/>
                <a:headEnd/>
                <a:tailEnd type="triangle" w="lg" len="lg"/>
              </a:ln>
            </p:spPr>
            <p:txBody>
              <a:bodyPr/>
              <a:lstStyle/>
              <a:p>
                <a:endParaRPr lang="en-US"/>
              </a:p>
            </p:txBody>
          </p:sp>
          <p:grpSp>
            <p:nvGrpSpPr>
              <p:cNvPr id="8" name="Group 39"/>
              <p:cNvGrpSpPr>
                <a:grpSpLocks/>
              </p:cNvGrpSpPr>
              <p:nvPr/>
            </p:nvGrpSpPr>
            <p:grpSpPr bwMode="auto">
              <a:xfrm>
                <a:off x="6555" y="6148"/>
                <a:ext cx="1440" cy="1695"/>
                <a:chOff x="5737" y="4297"/>
                <a:chExt cx="1440" cy="1695"/>
              </a:xfrm>
            </p:grpSpPr>
            <p:sp>
              <p:nvSpPr>
                <p:cNvPr id="18" name="Line 40"/>
                <p:cNvSpPr>
                  <a:spLocks noChangeShapeType="1"/>
                </p:cNvSpPr>
                <p:nvPr/>
              </p:nvSpPr>
              <p:spPr bwMode="auto">
                <a:xfrm flipH="1">
                  <a:off x="5737" y="4297"/>
                  <a:ext cx="1260" cy="1620"/>
                </a:xfrm>
                <a:prstGeom prst="line">
                  <a:avLst/>
                </a:prstGeom>
                <a:noFill/>
                <a:ln w="9525">
                  <a:solidFill>
                    <a:srgbClr val="000000"/>
                  </a:solidFill>
                  <a:round/>
                  <a:headEnd/>
                  <a:tailEnd type="triangle" w="lg" len="lg"/>
                </a:ln>
              </p:spPr>
              <p:txBody>
                <a:bodyPr/>
                <a:lstStyle/>
                <a:p>
                  <a:endParaRPr lang="en-US"/>
                </a:p>
              </p:txBody>
            </p:sp>
            <p:sp>
              <p:nvSpPr>
                <p:cNvPr id="19" name="Line 41"/>
                <p:cNvSpPr>
                  <a:spLocks noChangeShapeType="1"/>
                </p:cNvSpPr>
                <p:nvPr/>
              </p:nvSpPr>
              <p:spPr bwMode="auto">
                <a:xfrm flipV="1">
                  <a:off x="5917" y="4372"/>
                  <a:ext cx="1260" cy="1620"/>
                </a:xfrm>
                <a:prstGeom prst="line">
                  <a:avLst/>
                </a:prstGeom>
                <a:noFill/>
                <a:ln w="9525">
                  <a:solidFill>
                    <a:srgbClr val="000000"/>
                  </a:solidFill>
                  <a:round/>
                  <a:headEnd/>
                  <a:tailEnd type="triangle" w="lg" len="lg"/>
                </a:ln>
              </p:spPr>
              <p:txBody>
                <a:bodyPr/>
                <a:lstStyle/>
                <a:p>
                  <a:endParaRPr lang="en-US"/>
                </a:p>
              </p:txBody>
            </p:sp>
          </p:grpSp>
          <p:grpSp>
            <p:nvGrpSpPr>
              <p:cNvPr id="9" name="Group 42"/>
              <p:cNvGrpSpPr>
                <a:grpSpLocks/>
              </p:cNvGrpSpPr>
              <p:nvPr/>
            </p:nvGrpSpPr>
            <p:grpSpPr bwMode="auto">
              <a:xfrm flipV="1">
                <a:off x="3855" y="6073"/>
                <a:ext cx="1440" cy="1695"/>
                <a:chOff x="5737" y="4297"/>
                <a:chExt cx="1440" cy="1695"/>
              </a:xfrm>
            </p:grpSpPr>
            <p:sp>
              <p:nvSpPr>
                <p:cNvPr id="16" name="Line 43"/>
                <p:cNvSpPr>
                  <a:spLocks noChangeShapeType="1"/>
                </p:cNvSpPr>
                <p:nvPr/>
              </p:nvSpPr>
              <p:spPr bwMode="auto">
                <a:xfrm flipH="1">
                  <a:off x="5737" y="4297"/>
                  <a:ext cx="1260" cy="1620"/>
                </a:xfrm>
                <a:prstGeom prst="line">
                  <a:avLst/>
                </a:prstGeom>
                <a:noFill/>
                <a:ln w="9525">
                  <a:solidFill>
                    <a:srgbClr val="000000"/>
                  </a:solidFill>
                  <a:round/>
                  <a:headEnd/>
                  <a:tailEnd type="triangle" w="lg" len="lg"/>
                </a:ln>
              </p:spPr>
              <p:txBody>
                <a:bodyPr/>
                <a:lstStyle/>
                <a:p>
                  <a:endParaRPr lang="en-US"/>
                </a:p>
              </p:txBody>
            </p:sp>
            <p:sp>
              <p:nvSpPr>
                <p:cNvPr id="17" name="Line 44"/>
                <p:cNvSpPr>
                  <a:spLocks noChangeShapeType="1"/>
                </p:cNvSpPr>
                <p:nvPr/>
              </p:nvSpPr>
              <p:spPr bwMode="auto">
                <a:xfrm flipV="1">
                  <a:off x="5917" y="4372"/>
                  <a:ext cx="1260" cy="1620"/>
                </a:xfrm>
                <a:prstGeom prst="line">
                  <a:avLst/>
                </a:prstGeom>
                <a:noFill/>
                <a:ln w="9525">
                  <a:solidFill>
                    <a:srgbClr val="000000"/>
                  </a:solidFill>
                  <a:round/>
                  <a:headEnd/>
                  <a:tailEnd type="triangle" w="lg" len="lg"/>
                </a:ln>
              </p:spPr>
              <p:txBody>
                <a:bodyPr/>
                <a:lstStyle/>
                <a:p>
                  <a:endParaRPr lang="en-US"/>
                </a:p>
              </p:txBody>
            </p:sp>
          </p:grpSp>
          <p:sp>
            <p:nvSpPr>
              <p:cNvPr id="10" name="Oval 45"/>
              <p:cNvSpPr>
                <a:spLocks noChangeArrowheads="1"/>
              </p:cNvSpPr>
              <p:nvPr/>
            </p:nvSpPr>
            <p:spPr bwMode="auto">
              <a:xfrm>
                <a:off x="7815" y="5608"/>
                <a:ext cx="540" cy="540"/>
              </a:xfrm>
              <a:prstGeom prst="ellipse">
                <a:avLst/>
              </a:prstGeom>
              <a:solidFill>
                <a:srgbClr val="FFFFFF"/>
              </a:solidFill>
              <a:ln w="9525">
                <a:solidFill>
                  <a:srgbClr val="000000"/>
                </a:solidFill>
                <a:round/>
                <a:headEnd/>
                <a:tailEnd/>
              </a:ln>
            </p:spPr>
            <p:txBody>
              <a:bodyPr/>
              <a:lstStyle/>
              <a:p>
                <a:r>
                  <a:rPr lang="ro-RO" sz="1200" b="1">
                    <a:latin typeface="Times New Roman" pitchFamily="18" charset="0"/>
                  </a:rPr>
                  <a:t>R</a:t>
                </a:r>
                <a:endParaRPr lang="ro-RO"/>
              </a:p>
            </p:txBody>
          </p:sp>
          <p:sp>
            <p:nvSpPr>
              <p:cNvPr id="11" name="Oval 46"/>
              <p:cNvSpPr>
                <a:spLocks noChangeArrowheads="1"/>
              </p:cNvSpPr>
              <p:nvPr/>
            </p:nvSpPr>
            <p:spPr bwMode="auto">
              <a:xfrm>
                <a:off x="3420" y="5608"/>
                <a:ext cx="540" cy="540"/>
              </a:xfrm>
              <a:prstGeom prst="ellipse">
                <a:avLst/>
              </a:prstGeom>
              <a:solidFill>
                <a:srgbClr val="FFFFFF"/>
              </a:solidFill>
              <a:ln w="9525">
                <a:solidFill>
                  <a:srgbClr val="000000"/>
                </a:solidFill>
                <a:round/>
                <a:headEnd/>
                <a:tailEnd/>
              </a:ln>
            </p:spPr>
            <p:txBody>
              <a:bodyPr/>
              <a:lstStyle/>
              <a:p>
                <a:r>
                  <a:rPr lang="ro-RO" sz="1200" b="1" dirty="0">
                    <a:latin typeface="Times New Roman" pitchFamily="18" charset="0"/>
                  </a:rPr>
                  <a:t>E</a:t>
                </a:r>
                <a:endParaRPr lang="ro-RO" dirty="0"/>
              </a:p>
            </p:txBody>
          </p:sp>
          <p:sp>
            <p:nvSpPr>
              <p:cNvPr id="12" name="Oval 47"/>
              <p:cNvSpPr>
                <a:spLocks noChangeArrowheads="1"/>
              </p:cNvSpPr>
              <p:nvPr/>
            </p:nvSpPr>
            <p:spPr bwMode="auto">
              <a:xfrm>
                <a:off x="4935" y="7768"/>
                <a:ext cx="1080" cy="720"/>
              </a:xfrm>
              <a:prstGeom prst="ellipse">
                <a:avLst/>
              </a:prstGeom>
              <a:noFill/>
              <a:ln w="9525">
                <a:solidFill>
                  <a:srgbClr val="000000"/>
                </a:solidFill>
                <a:round/>
                <a:headEnd/>
                <a:tailEnd/>
              </a:ln>
            </p:spPr>
            <p:txBody>
              <a:bodyPr/>
              <a:lstStyle/>
              <a:p>
                <a:r>
                  <a:rPr lang="ro-RO" sz="1200" b="1">
                    <a:latin typeface="Times New Roman" pitchFamily="18" charset="0"/>
                  </a:rPr>
                  <a:t>RE</a:t>
                </a:r>
                <a:endParaRPr lang="ro-RO"/>
              </a:p>
            </p:txBody>
          </p:sp>
          <p:sp>
            <p:nvSpPr>
              <p:cNvPr id="13" name="Oval 48"/>
              <p:cNvSpPr>
                <a:spLocks noChangeArrowheads="1"/>
              </p:cNvSpPr>
              <p:nvPr/>
            </p:nvSpPr>
            <p:spPr bwMode="auto">
              <a:xfrm>
                <a:off x="5655" y="7768"/>
                <a:ext cx="1080" cy="720"/>
              </a:xfrm>
              <a:prstGeom prst="ellipse">
                <a:avLst/>
              </a:prstGeom>
              <a:noFill/>
              <a:ln w="9525">
                <a:solidFill>
                  <a:srgbClr val="000000"/>
                </a:solidFill>
                <a:round/>
                <a:headEnd/>
                <a:tailEnd/>
              </a:ln>
            </p:spPr>
            <p:txBody>
              <a:bodyPr/>
              <a:lstStyle/>
              <a:p>
                <a:pPr algn="r"/>
                <a:r>
                  <a:rPr lang="ro-RO" sz="1200" b="1">
                    <a:latin typeface="Times New Roman" pitchFamily="18" charset="0"/>
                  </a:rPr>
                  <a:t>RR</a:t>
                </a:r>
                <a:endParaRPr lang="ro-RO"/>
              </a:p>
            </p:txBody>
          </p:sp>
          <p:sp>
            <p:nvSpPr>
              <p:cNvPr id="14" name="Text Box 49"/>
              <p:cNvSpPr txBox="1">
                <a:spLocks noChangeArrowheads="1"/>
              </p:cNvSpPr>
              <p:nvPr/>
            </p:nvSpPr>
            <p:spPr bwMode="auto">
              <a:xfrm>
                <a:off x="3744" y="5328"/>
                <a:ext cx="4320" cy="432"/>
              </a:xfrm>
              <a:prstGeom prst="rect">
                <a:avLst/>
              </a:prstGeom>
              <a:noFill/>
              <a:ln w="9525">
                <a:noFill/>
                <a:miter lim="800000"/>
                <a:headEnd/>
                <a:tailEnd/>
              </a:ln>
            </p:spPr>
            <p:txBody>
              <a:bodyPr/>
              <a:lstStyle/>
              <a:p>
                <a:r>
                  <a:rPr lang="ro-RO" sz="1200" dirty="0">
                    <a:latin typeface="Times New Roman" pitchFamily="18" charset="0"/>
                  </a:rPr>
                  <a:t>codare	canal				</a:t>
                </a:r>
                <a:r>
                  <a:rPr lang="ro-RO" sz="1200" dirty="0" smtClean="0">
                    <a:latin typeface="Times New Roman" pitchFamily="18" charset="0"/>
                  </a:rPr>
                  <a:t>                       decodare</a:t>
                </a:r>
                <a:endParaRPr lang="ro-RO" dirty="0"/>
              </a:p>
            </p:txBody>
          </p:sp>
          <p:sp>
            <p:nvSpPr>
              <p:cNvPr id="15" name="Freeform 50"/>
              <p:cNvSpPr>
                <a:spLocks/>
              </p:cNvSpPr>
              <p:nvPr/>
            </p:nvSpPr>
            <p:spPr bwMode="auto">
              <a:xfrm>
                <a:off x="5655" y="5068"/>
                <a:ext cx="180" cy="1080"/>
              </a:xfrm>
              <a:custGeom>
                <a:avLst/>
                <a:gdLst>
                  <a:gd name="T0" fmla="*/ 180 w 180"/>
                  <a:gd name="T1" fmla="*/ 0 h 1080"/>
                  <a:gd name="T2" fmla="*/ 0 w 180"/>
                  <a:gd name="T3" fmla="*/ 360 h 1080"/>
                  <a:gd name="T4" fmla="*/ 180 w 180"/>
                  <a:gd name="T5" fmla="*/ 360 h 1080"/>
                  <a:gd name="T6" fmla="*/ 0 w 180"/>
                  <a:gd name="T7" fmla="*/ 1080 h 1080"/>
                  <a:gd name="T8" fmla="*/ 0 60000 65536"/>
                  <a:gd name="T9" fmla="*/ 0 60000 65536"/>
                  <a:gd name="T10" fmla="*/ 0 60000 65536"/>
                  <a:gd name="T11" fmla="*/ 0 60000 65536"/>
                  <a:gd name="T12" fmla="*/ 0 w 180"/>
                  <a:gd name="T13" fmla="*/ 0 h 1080"/>
                  <a:gd name="T14" fmla="*/ 180 w 180"/>
                  <a:gd name="T15" fmla="*/ 1080 h 1080"/>
                </a:gdLst>
                <a:ahLst/>
                <a:cxnLst>
                  <a:cxn ang="T8">
                    <a:pos x="T0" y="T1"/>
                  </a:cxn>
                  <a:cxn ang="T9">
                    <a:pos x="T2" y="T3"/>
                  </a:cxn>
                  <a:cxn ang="T10">
                    <a:pos x="T4" y="T5"/>
                  </a:cxn>
                  <a:cxn ang="T11">
                    <a:pos x="T6" y="T7"/>
                  </a:cxn>
                </a:cxnLst>
                <a:rect l="T12" t="T13" r="T14" b="T15"/>
                <a:pathLst>
                  <a:path w="180" h="1080">
                    <a:moveTo>
                      <a:pt x="180" y="0"/>
                    </a:moveTo>
                    <a:lnTo>
                      <a:pt x="0" y="360"/>
                    </a:lnTo>
                    <a:lnTo>
                      <a:pt x="180" y="360"/>
                    </a:lnTo>
                    <a:lnTo>
                      <a:pt x="0" y="1080"/>
                    </a:lnTo>
                  </a:path>
                </a:pathLst>
              </a:custGeom>
              <a:noFill/>
              <a:ln w="9525">
                <a:solidFill>
                  <a:srgbClr val="000000"/>
                </a:solidFill>
                <a:round/>
                <a:headEnd type="none" w="med" len="med"/>
                <a:tailEnd type="triangle" w="med" len="med"/>
              </a:ln>
            </p:spPr>
            <p:txBody>
              <a:bodyPr/>
              <a:lstStyle/>
              <a:p>
                <a:endParaRPr lang="en-US"/>
              </a:p>
            </p:txBody>
          </p:sp>
        </p:grpSp>
        <p:sp>
          <p:nvSpPr>
            <p:cNvPr id="6" name="Text Box 51"/>
            <p:cNvSpPr txBox="1">
              <a:spLocks noChangeArrowheads="1"/>
            </p:cNvSpPr>
            <p:nvPr/>
          </p:nvSpPr>
          <p:spPr bwMode="auto">
            <a:xfrm>
              <a:off x="4608" y="4711"/>
              <a:ext cx="2592" cy="540"/>
            </a:xfrm>
            <a:prstGeom prst="rect">
              <a:avLst/>
            </a:prstGeom>
            <a:noFill/>
            <a:ln w="9525">
              <a:noFill/>
              <a:miter lim="800000"/>
              <a:headEnd/>
              <a:tailEnd/>
            </a:ln>
          </p:spPr>
          <p:txBody>
            <a:bodyPr/>
            <a:lstStyle/>
            <a:p>
              <a:r>
                <a:rPr lang="ro-RO" sz="1200" b="1">
                  <a:latin typeface="Times New Roman" pitchFamily="18" charset="0"/>
                </a:rPr>
                <a:t>factori perturbatori</a:t>
              </a:r>
              <a:endParaRPr lang="ro-RO"/>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04632"/>
          </a:xfrm>
        </p:spPr>
        <p:txBody>
          <a:bodyPr>
            <a:normAutofit fontScale="90000"/>
          </a:bodyPr>
          <a:lstStyle/>
          <a:p>
            <a:endParaRPr lang="ro-RO" dirty="0"/>
          </a:p>
        </p:txBody>
      </p:sp>
      <p:sp>
        <p:nvSpPr>
          <p:cNvPr id="3" name="Content Placeholder 2"/>
          <p:cNvSpPr>
            <a:spLocks noGrp="1"/>
          </p:cNvSpPr>
          <p:nvPr>
            <p:ph idx="1"/>
          </p:nvPr>
        </p:nvSpPr>
        <p:spPr>
          <a:xfrm>
            <a:off x="457200" y="980728"/>
            <a:ext cx="8229600" cy="5343872"/>
          </a:xfrm>
        </p:spPr>
        <p:txBody>
          <a:bodyPr>
            <a:normAutofit/>
          </a:bodyPr>
          <a:lstStyle/>
          <a:p>
            <a:r>
              <a:rPr lang="ro-RO" sz="2000" b="1" dirty="0" smtClean="0"/>
              <a:t>Surse de distorsiune și modalități de eficientizare a comunicării didactice</a:t>
            </a:r>
            <a:endParaRPr lang="ro-RO"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r>
              <a:rPr lang="ro-RO" sz="2400" b="1" dirty="0" smtClean="0"/>
              <a:t>4. Comunicare eficientă</a:t>
            </a:r>
            <a:endParaRPr lang="ro-RO" sz="2400" b="1" dirty="0"/>
          </a:p>
        </p:txBody>
      </p:sp>
      <p:sp>
        <p:nvSpPr>
          <p:cNvPr id="3" name="Content Placeholder 2"/>
          <p:cNvSpPr>
            <a:spLocks noGrp="1"/>
          </p:cNvSpPr>
          <p:nvPr>
            <p:ph idx="1"/>
          </p:nvPr>
        </p:nvSpPr>
        <p:spPr>
          <a:xfrm>
            <a:off x="457200" y="1412776"/>
            <a:ext cx="8229600" cy="4911824"/>
          </a:xfrm>
        </p:spPr>
        <p:txBody>
          <a:bodyPr/>
          <a:lstStyle/>
          <a:p>
            <a:r>
              <a:rPr lang="ro-RO" sz="2000" dirty="0" smtClean="0"/>
              <a:t>Pentru a </a:t>
            </a:r>
            <a:r>
              <a:rPr lang="ro-RO" sz="2000" b="1" i="1" dirty="0" smtClean="0"/>
              <a:t>comunica în mod eficient</a:t>
            </a:r>
            <a:r>
              <a:rPr lang="ro-RO" sz="2000" dirty="0" smtClean="0"/>
              <a:t>, este necesară manifestarea următoarelor </a:t>
            </a:r>
            <a:r>
              <a:rPr lang="ro-RO" sz="2000" i="1" dirty="0" smtClean="0"/>
              <a:t>abilități:</a:t>
            </a:r>
            <a:r>
              <a:rPr lang="ro-RO" sz="2000" dirty="0" smtClean="0"/>
              <a:t> </a:t>
            </a:r>
          </a:p>
          <a:p>
            <a:pPr lvl="1">
              <a:buFont typeface="Wingdings" pitchFamily="2" charset="2"/>
              <a:buChar char="Ø"/>
            </a:pPr>
            <a:r>
              <a:rPr lang="ro-RO" sz="2000" b="1" i="1" dirty="0" smtClean="0"/>
              <a:t>ascultarea activă</a:t>
            </a:r>
            <a:r>
              <a:rPr lang="ro-RO" sz="2000" dirty="0" smtClean="0"/>
              <a:t>, constând în capacitatea de a surprinde  atât conținutul mesajului, cât și emoțiile interlocutorului, și în a demonstra înțelegerea mesajului;</a:t>
            </a:r>
          </a:p>
          <a:p>
            <a:pPr lvl="1">
              <a:buFont typeface="Wingdings" pitchFamily="2" charset="2"/>
              <a:buChar char="Ø"/>
            </a:pPr>
            <a:r>
              <a:rPr lang="ro-RO" sz="2000" b="1" i="1" dirty="0" smtClean="0"/>
              <a:t>transmiterea asertivă</a:t>
            </a:r>
            <a:r>
              <a:rPr lang="ro-RO" sz="2000" dirty="0" smtClean="0"/>
              <a:t> a mesajului, prin exprimarea propriilor interese, fără a fi agresiv.</a:t>
            </a:r>
          </a:p>
          <a:p>
            <a:pPr lvl="1">
              <a:buNone/>
            </a:pPr>
            <a:endParaRPr lang="ro-RO" sz="2000" dirty="0" smtClean="0"/>
          </a:p>
          <a:p>
            <a:pPr>
              <a:buFont typeface="Wingdings 2" pitchFamily="18" charset="2"/>
              <a:buNone/>
            </a:pPr>
            <a:r>
              <a:rPr lang="ro-RO" sz="2000" b="1" dirty="0" smtClean="0"/>
              <a:t>4.1. Ascultarea activă: </a:t>
            </a:r>
            <a:endParaRPr lang="ro-RO" sz="2000" dirty="0" smtClean="0"/>
          </a:p>
          <a:p>
            <a:pPr lvl="1">
              <a:buFont typeface="Wingdings" pitchFamily="2" charset="2"/>
              <a:buChar char="ü"/>
            </a:pPr>
            <a:r>
              <a:rPr lang="ro-RO" sz="2000" dirty="0" smtClean="0"/>
              <a:t>reprezintă mai mult decât o simplă receptare și interpretare a semnalelor sonore, implicând participarea activă a celui care ascultă, prin receptarea mesajului și îndemnarea interlocutorului de a oferi mai multe informații. </a:t>
            </a:r>
          </a:p>
          <a:p>
            <a:endParaRPr lang="ro-RO"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420688"/>
          </a:xfrm>
        </p:spPr>
        <p:txBody>
          <a:bodyPr>
            <a:normAutofit fontScale="90000"/>
          </a:bodyPr>
          <a:lstStyle/>
          <a:p>
            <a:pPr fontAlgn="auto">
              <a:spcAft>
                <a:spcPts val="0"/>
              </a:spcAft>
              <a:defRPr/>
            </a:pPr>
            <a:endParaRPr lang="ro-RO" dirty="0"/>
          </a:p>
        </p:txBody>
      </p:sp>
      <p:sp>
        <p:nvSpPr>
          <p:cNvPr id="22530" name="Content Placeholder 2"/>
          <p:cNvSpPr>
            <a:spLocks noGrp="1"/>
          </p:cNvSpPr>
          <p:nvPr>
            <p:ph idx="1"/>
          </p:nvPr>
        </p:nvSpPr>
        <p:spPr>
          <a:xfrm>
            <a:off x="457200" y="980729"/>
            <a:ext cx="8229600" cy="5616922"/>
          </a:xfrm>
        </p:spPr>
        <p:txBody>
          <a:bodyPr>
            <a:normAutofit lnSpcReduction="10000"/>
          </a:bodyPr>
          <a:lstStyle/>
          <a:p>
            <a:r>
              <a:rPr lang="ro-RO" sz="2000" dirty="0" smtClean="0"/>
              <a:t>Tehnici utilizate pentru realizarea ascultării active:</a:t>
            </a:r>
          </a:p>
          <a:p>
            <a:pPr>
              <a:buFont typeface="Wingdings 2" pitchFamily="18" charset="2"/>
              <a:buNone/>
            </a:pPr>
            <a:endParaRPr lang="ro-RO" sz="2000" dirty="0" smtClean="0"/>
          </a:p>
          <a:p>
            <a:pPr>
              <a:buFont typeface="Wingdings" pitchFamily="2" charset="2"/>
              <a:buChar char="q"/>
            </a:pPr>
            <a:r>
              <a:rPr lang="ro-RO" sz="2000" i="1" dirty="0" smtClean="0"/>
              <a:t>stabilirea contactului vizual cu persoana cu care vorbim</a:t>
            </a:r>
            <a:r>
              <a:rPr lang="ro-RO" sz="2000" dirty="0" smtClean="0"/>
              <a:t>: așezarea cu fața spre vorbitor, contactul vizual, întreruperea pe timpul conversației a altor activități în care suntem implicați evidențiază interesul nostru față de mesajul interlocutorului. Contactul vizual poate fi ajustat în funcție de starea de confort a interlocutorului. </a:t>
            </a:r>
          </a:p>
          <a:p>
            <a:pPr>
              <a:buFont typeface="Wingdings" pitchFamily="2" charset="2"/>
              <a:buChar char="q"/>
            </a:pPr>
            <a:r>
              <a:rPr lang="ro-RO" sz="2000" i="1" dirty="0" smtClean="0"/>
              <a:t>folosirea de mesaje verbale și nonverbale pentru încurajarea interlocutorului să continue ceea ce are de transmis</a:t>
            </a:r>
            <a:r>
              <a:rPr lang="ro-RO" sz="2000" dirty="0" smtClean="0"/>
              <a:t>: utilizarea răspunsului minimal sub formă nonverbală (priviri, înclinări ale capului în sens afirmativ: „aha”), dar și folosirea de cuvinte neutre („știu ce vrei să spui”, „înțeleg”) exprimă interesul față de mesajul interlocutorului, încurajându-l să continue.</a:t>
            </a:r>
          </a:p>
          <a:p>
            <a:pPr>
              <a:buFont typeface="Wingdings" pitchFamily="2" charset="2"/>
              <a:buChar char="q"/>
            </a:pPr>
            <a:r>
              <a:rPr lang="ro-RO" sz="2000" i="1" dirty="0" smtClean="0"/>
              <a:t>repetarea întregii sau a ultimei părți a propoziției finale </a:t>
            </a:r>
            <a:r>
              <a:rPr lang="ro-RO" sz="2000" dirty="0" smtClean="0"/>
              <a:t>a interlocutorului, îl va încuraja să continue comunicarea, dovedind că ascultătorul este atent;</a:t>
            </a:r>
          </a:p>
          <a:p>
            <a:pPr>
              <a:buFont typeface="Wingdings" pitchFamily="2" charset="2"/>
              <a:buChar char="q"/>
            </a:pPr>
            <a:r>
              <a:rPr lang="ro-RO" sz="2000" i="1" dirty="0" smtClean="0"/>
              <a:t>rezumarea ideilor și a sentimentelor interlocutorului </a:t>
            </a:r>
            <a:r>
              <a:rPr lang="ro-RO" sz="2000" dirty="0" smtClean="0"/>
              <a:t>și prezentarea lor drept concluzii: „Acestea sunt ideile de bază pe care le-ai exprimat...” . Se poate cere confirmarea prin întrebarea „Așa este?”.</a:t>
            </a:r>
          </a:p>
          <a:p>
            <a:endParaRPr lang="ro-RO" sz="1800" dirty="0" smtClean="0"/>
          </a:p>
          <a:p>
            <a:endParaRPr lang="ro-RO"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r>
              <a:rPr lang="ro-RO" sz="2400" b="1" dirty="0" smtClean="0"/>
              <a:t>1. Comunicarea - concept</a:t>
            </a:r>
            <a:endParaRPr lang="en-US" sz="2400" b="1" dirty="0"/>
          </a:p>
        </p:txBody>
      </p:sp>
      <p:sp>
        <p:nvSpPr>
          <p:cNvPr id="3" name="Content Placeholder 2"/>
          <p:cNvSpPr>
            <a:spLocks noGrp="1"/>
          </p:cNvSpPr>
          <p:nvPr>
            <p:ph idx="1"/>
          </p:nvPr>
        </p:nvSpPr>
        <p:spPr>
          <a:xfrm>
            <a:off x="457200" y="1484784"/>
            <a:ext cx="8229600" cy="4839816"/>
          </a:xfrm>
        </p:spPr>
        <p:txBody>
          <a:bodyPr>
            <a:normAutofit/>
          </a:bodyPr>
          <a:lstStyle/>
          <a:p>
            <a:pPr>
              <a:buNone/>
            </a:pPr>
            <a:endParaRPr lang="ro-RO" sz="2400" dirty="0" smtClean="0"/>
          </a:p>
          <a:p>
            <a:endParaRPr lang="ro-RO" sz="2200" dirty="0" smtClean="0"/>
          </a:p>
          <a:p>
            <a:r>
              <a:rPr lang="ro-RO" sz="2200" dirty="0" smtClean="0"/>
              <a:t>Comunicarea este esenţială, fundamentală pentru viaţa personală şi socială a individului. </a:t>
            </a:r>
          </a:p>
          <a:p>
            <a:r>
              <a:rPr lang="ro-RO" sz="2200" dirty="0" smtClean="0"/>
              <a:t>Procesul de comunicare presupune transferul de  informaţie de la un emiţător la un receptor, dar şi schimbarea rolurilor celor doi subiecţi aflaţi în relaţie şi care au disponibilitatea de a reacţiona unul în raport cu celălalt.</a:t>
            </a:r>
          </a:p>
          <a:p>
            <a:r>
              <a:rPr lang="ro-RO" sz="2200" i="1" dirty="0" smtClean="0"/>
              <a:t>Ce este comunicarea?</a:t>
            </a:r>
            <a:endParaRPr lang="en-US" sz="22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203200"/>
          </a:xfrm>
        </p:spPr>
        <p:txBody>
          <a:bodyPr>
            <a:normAutofit fontScale="90000"/>
          </a:bodyPr>
          <a:lstStyle/>
          <a:p>
            <a:pPr fontAlgn="auto">
              <a:spcAft>
                <a:spcPts val="0"/>
              </a:spcAft>
              <a:defRPr/>
            </a:pPr>
            <a:endParaRPr lang="ro-RO" dirty="0"/>
          </a:p>
        </p:txBody>
      </p:sp>
      <p:sp>
        <p:nvSpPr>
          <p:cNvPr id="24578" name="Content Placeholder 2"/>
          <p:cNvSpPr>
            <a:spLocks noGrp="1"/>
          </p:cNvSpPr>
          <p:nvPr>
            <p:ph idx="1"/>
          </p:nvPr>
        </p:nvSpPr>
        <p:spPr>
          <a:xfrm>
            <a:off x="457200" y="981075"/>
            <a:ext cx="8229600" cy="5343525"/>
          </a:xfrm>
        </p:spPr>
        <p:txBody>
          <a:bodyPr>
            <a:normAutofit lnSpcReduction="10000"/>
          </a:bodyPr>
          <a:lstStyle/>
          <a:p>
            <a:endParaRPr lang="ro-RO" sz="1800" dirty="0" smtClean="0"/>
          </a:p>
          <a:p>
            <a:pPr>
              <a:buFont typeface="Wingdings" pitchFamily="2" charset="2"/>
              <a:buChar char="q"/>
            </a:pPr>
            <a:r>
              <a:rPr lang="ro-RO" sz="2000" i="1" dirty="0" smtClean="0"/>
              <a:t>concentrarea atenției pe ceea ce spune interlocutorul</a:t>
            </a:r>
            <a:r>
              <a:rPr lang="ro-RO" sz="2000" dirty="0" smtClean="0"/>
              <a:t>: este vorba despre focalizarea atenției pe ideile și sentimentele pe care le transmite vorbitorul, evitarea schimbării subiectului și evitarea gândurilor legate de propriile probleme. În caz contrar nu vom putea asculta eficient și vom arăta că nu suntem interesați de ceea ce ni se transmite. </a:t>
            </a:r>
          </a:p>
          <a:p>
            <a:pPr>
              <a:buFont typeface="Wingdings" pitchFamily="2" charset="2"/>
              <a:buChar char="q"/>
            </a:pPr>
            <a:r>
              <a:rPr lang="ro-RO" sz="2000" i="1" dirty="0" smtClean="0"/>
              <a:t>evitarea judecării mesajului transmis de interlocutor</a:t>
            </a:r>
            <a:r>
              <a:rPr lang="ro-RO" sz="2000" dirty="0" smtClean="0"/>
              <a:t>: interpretarea a ceea ce ni se spune sau pregătirea replicii pe care urmează să o dăm, constiuie o barieră în recepționarea mesajului, prin înțelegerea greșită sau pierderea unor informații. </a:t>
            </a:r>
          </a:p>
          <a:p>
            <a:pPr>
              <a:buFont typeface="Wingdings" pitchFamily="2" charset="2"/>
              <a:buChar char="q"/>
            </a:pPr>
            <a:r>
              <a:rPr lang="ro-RO" sz="2000" i="1" dirty="0" smtClean="0"/>
              <a:t>reflectarea sentimentelor interlocutorului</a:t>
            </a:r>
            <a:r>
              <a:rPr lang="ro-RO" sz="2000" dirty="0" smtClean="0"/>
              <a:t>, cu scopul de a identifica și înțelege sentimentele cu care se confruntă persoana cu care comunicăm, în acele momente;</a:t>
            </a:r>
          </a:p>
          <a:p>
            <a:pPr>
              <a:buFont typeface="Wingdings" pitchFamily="2" charset="2"/>
              <a:buChar char="q"/>
            </a:pPr>
            <a:r>
              <a:rPr lang="ro-RO" sz="2000" i="1" dirty="0" smtClean="0"/>
              <a:t>concentrarea atenției pe aspectele importante ale discuției</a:t>
            </a:r>
            <a:r>
              <a:rPr lang="ro-RO" sz="2000" dirty="0" smtClean="0"/>
              <a:t>, care vor fi repetate sau accentuate prin elementele paraverbale ale comunicării;</a:t>
            </a:r>
          </a:p>
          <a:p>
            <a:pPr>
              <a:buFont typeface="Wingdings" pitchFamily="2" charset="2"/>
              <a:buChar char="q"/>
            </a:pPr>
            <a:r>
              <a:rPr lang="ro-RO" sz="2000" i="1" dirty="0" smtClean="0"/>
              <a:t>evitarea sfaturilor atunci când nu ne sunt cerute</a:t>
            </a:r>
            <a:r>
              <a:rPr lang="ro-RO" sz="2000" dirty="0" smtClean="0"/>
              <a:t>: adesea oamenii comunică, transmit mesaje doar pentru că au nevoie de cineva care să-i asculte;</a:t>
            </a:r>
          </a:p>
          <a:p>
            <a:endParaRPr lang="ro-RO" sz="1800" dirty="0" smtClean="0"/>
          </a:p>
          <a:p>
            <a:endParaRPr lang="ro-RO" sz="1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203200"/>
          </a:xfrm>
        </p:spPr>
        <p:txBody>
          <a:bodyPr>
            <a:normAutofit fontScale="90000"/>
          </a:bodyPr>
          <a:lstStyle/>
          <a:p>
            <a:pPr fontAlgn="auto">
              <a:spcAft>
                <a:spcPts val="0"/>
              </a:spcAft>
              <a:defRPr/>
            </a:pPr>
            <a:endParaRPr lang="ro-RO" dirty="0"/>
          </a:p>
        </p:txBody>
      </p:sp>
      <p:sp>
        <p:nvSpPr>
          <p:cNvPr id="26626" name="Content Placeholder 2"/>
          <p:cNvSpPr>
            <a:spLocks noGrp="1"/>
          </p:cNvSpPr>
          <p:nvPr>
            <p:ph idx="1"/>
          </p:nvPr>
        </p:nvSpPr>
        <p:spPr>
          <a:xfrm>
            <a:off x="457200" y="908050"/>
            <a:ext cx="8229600" cy="5416550"/>
          </a:xfrm>
        </p:spPr>
        <p:txBody>
          <a:bodyPr/>
          <a:lstStyle/>
          <a:p>
            <a:pPr>
              <a:buFont typeface="Wingdings" pitchFamily="2" charset="2"/>
              <a:buChar char="q"/>
            </a:pPr>
            <a:r>
              <a:rPr lang="ro-RO" sz="2000" i="1" dirty="0" smtClean="0"/>
              <a:t>evitarea întreruperii interlocutorului</a:t>
            </a:r>
            <a:r>
              <a:rPr lang="ro-RO" sz="2000" dirty="0" smtClean="0"/>
              <a:t>, pentru a nu-i crea impresia că nu este ascultat;</a:t>
            </a:r>
          </a:p>
          <a:p>
            <a:pPr>
              <a:buFont typeface="Wingdings" pitchFamily="2" charset="2"/>
              <a:buChar char="q"/>
            </a:pPr>
            <a:r>
              <a:rPr lang="ro-RO" sz="2000" i="1" dirty="0" smtClean="0"/>
              <a:t>adresarea întrebărilor cu scopul clarificării sau obținerii unor informații suplimentare</a:t>
            </a:r>
            <a:r>
              <a:rPr lang="ro-RO" sz="2000" dirty="0" smtClean="0"/>
              <a:t>: întrebările trebuie să fie clare, simple, și să nu inducă răspunsul. E preferabil utilizarea întrebărilor de tipul „Ce...?” sau „Cum...?” și evitarea celor de tipul „De ce...?”. Pot fi utilizate întrebări cu răspunsuri închise (Exemplu: „Care materie îți place cel mai mult?) sau întrebări cu răspunsuri deschise (Exemplu: „Ce consecințe crezi că ar putea avea?).</a:t>
            </a:r>
          </a:p>
          <a:p>
            <a:r>
              <a:rPr lang="ro-RO" sz="2000" b="1" dirty="0" smtClean="0">
                <a:solidFill>
                  <a:srgbClr val="FF3300"/>
                </a:solidFill>
              </a:rPr>
              <a:t>Activitate pe grupe:</a:t>
            </a:r>
            <a:r>
              <a:rPr lang="ro-RO" sz="2000" dirty="0" smtClean="0">
                <a:solidFill>
                  <a:srgbClr val="FF3300"/>
                </a:solidFill>
              </a:rPr>
              <a:t> identificați consecințele ascultării active și ale nonascultării, analizând situații concrete în care se manifestă aceste comportamente.</a:t>
            </a:r>
          </a:p>
          <a:p>
            <a:endParaRPr lang="ro-RO" sz="2000" dirty="0" smtClean="0">
              <a:solidFill>
                <a:srgbClr val="FF3300"/>
              </a:solidFill>
            </a:endParaRPr>
          </a:p>
          <a:p>
            <a:pPr>
              <a:buFont typeface="Wingdings 2" pitchFamily="18" charset="2"/>
              <a:buNone/>
            </a:pPr>
            <a:r>
              <a:rPr lang="ro-RO" sz="2000" b="1" dirty="0" smtClean="0"/>
              <a:t>4.2. Comunicarea asertivă: </a:t>
            </a:r>
          </a:p>
          <a:p>
            <a:pPr lvl="1">
              <a:buFont typeface="Wingdings" pitchFamily="2" charset="2"/>
              <a:buChar char="ü"/>
            </a:pPr>
            <a:r>
              <a:rPr lang="ro-RO" sz="2000" dirty="0" smtClean="0"/>
              <a:t>reprezintă o comunicare deschisă, directă, onestă a emoțiilor, dorințelor,  gândurilor și convingerilor, respectând în același timp nevoile, drepturile interlocutorului nostru. </a:t>
            </a:r>
          </a:p>
          <a:p>
            <a:pPr>
              <a:buFont typeface="Wingdings 2" pitchFamily="18" charset="2"/>
              <a:buNone/>
            </a:pPr>
            <a:endParaRPr lang="ro-RO" sz="1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31763"/>
          </a:xfrm>
        </p:spPr>
        <p:txBody>
          <a:bodyPr>
            <a:normAutofit fontScale="90000"/>
          </a:bodyPr>
          <a:lstStyle/>
          <a:p>
            <a:pPr fontAlgn="auto">
              <a:spcAft>
                <a:spcPts val="0"/>
              </a:spcAft>
              <a:defRPr/>
            </a:pPr>
            <a:endParaRPr lang="ro-RO" dirty="0"/>
          </a:p>
        </p:txBody>
      </p:sp>
      <p:sp>
        <p:nvSpPr>
          <p:cNvPr id="28674" name="Content Placeholder 2"/>
          <p:cNvSpPr>
            <a:spLocks noGrp="1"/>
          </p:cNvSpPr>
          <p:nvPr>
            <p:ph idx="1"/>
          </p:nvPr>
        </p:nvSpPr>
        <p:spPr>
          <a:xfrm>
            <a:off x="457200" y="836613"/>
            <a:ext cx="8229600" cy="5487987"/>
          </a:xfrm>
        </p:spPr>
        <p:txBody>
          <a:bodyPr/>
          <a:lstStyle/>
          <a:p>
            <a:r>
              <a:rPr lang="ro-RO" sz="2000" b="1" i="1" dirty="0" smtClean="0"/>
              <a:t>Asertivitatea</a:t>
            </a:r>
            <a:r>
              <a:rPr lang="ro-RO" sz="2000" dirty="0" smtClean="0"/>
              <a:t> reprezintă abilitatea: </a:t>
            </a:r>
          </a:p>
          <a:p>
            <a:pPr>
              <a:buFont typeface="Wingdings 2" pitchFamily="18" charset="2"/>
              <a:buNone/>
            </a:pPr>
            <a:endParaRPr lang="ro-RO" sz="2000" dirty="0" smtClean="0"/>
          </a:p>
          <a:p>
            <a:pPr>
              <a:buFont typeface="Wingdings" pitchFamily="2" charset="2"/>
              <a:buChar char="Ø"/>
            </a:pPr>
            <a:r>
              <a:rPr lang="ro-RO" sz="2000" dirty="0" smtClean="0"/>
              <a:t>de comunicare deschisă, directă, onestă;</a:t>
            </a:r>
          </a:p>
          <a:p>
            <a:pPr>
              <a:buFont typeface="Wingdings" pitchFamily="2" charset="2"/>
              <a:buChar char="Ø"/>
            </a:pPr>
            <a:r>
              <a:rPr lang="ro-RO" sz="2000" dirty="0" smtClean="0"/>
              <a:t>de exprimare a gândurilor, emoțiilor în concordanță cu dorințele și nevoile noastre, dar fără a le deranja pe cele ale interlocutorului;</a:t>
            </a:r>
          </a:p>
          <a:p>
            <a:pPr>
              <a:buFont typeface="Wingdings" pitchFamily="2" charset="2"/>
              <a:buChar char="Ø"/>
            </a:pPr>
            <a:r>
              <a:rPr lang="ro-RO" sz="2000" dirty="0" smtClean="0"/>
              <a:t>de a iniția și menține conversații într-un mod plăcut, de a împărtăși opinii, experiențe cu ceilalți;</a:t>
            </a:r>
          </a:p>
          <a:p>
            <a:pPr>
              <a:buFont typeface="Wingdings" pitchFamily="2" charset="2"/>
              <a:buChar char="Ø"/>
            </a:pPr>
            <a:r>
              <a:rPr lang="ro-RO" sz="2000" dirty="0" smtClean="0"/>
              <a:t>de exprimare a emoțiilor pozitive, dar și a emoțiilor negative, fără a-l deranja, ataca pe celălalt;</a:t>
            </a:r>
          </a:p>
          <a:p>
            <a:pPr>
              <a:buFont typeface="Wingdings" pitchFamily="2" charset="2"/>
              <a:buChar char="Ø"/>
            </a:pPr>
            <a:r>
              <a:rPr lang="ro-RO" sz="2000" dirty="0" smtClean="0"/>
              <a:t>de a solicita sau refuza cereri;</a:t>
            </a:r>
          </a:p>
          <a:p>
            <a:pPr>
              <a:buFont typeface="Wingdings" pitchFamily="2" charset="2"/>
              <a:buChar char="Ø"/>
            </a:pPr>
            <a:r>
              <a:rPr lang="ro-RO" sz="2000" dirty="0" smtClean="0"/>
              <a:t>de a spune „nu” atunci când este încălcat un drept sau o valoare personală;</a:t>
            </a:r>
          </a:p>
          <a:p>
            <a:pPr>
              <a:buFont typeface="Wingdings" pitchFamily="2" charset="2"/>
              <a:buChar char="Ø"/>
            </a:pPr>
            <a:r>
              <a:rPr lang="ro-RO" sz="2000" dirty="0" smtClean="0"/>
              <a:t>de a accepta și oferi complimente;</a:t>
            </a:r>
          </a:p>
          <a:p>
            <a:pPr>
              <a:buFont typeface="Wingdings" pitchFamily="2" charset="2"/>
              <a:buChar char="Ø"/>
            </a:pPr>
            <a:r>
              <a:rPr lang="ro-RO" sz="2000" dirty="0" smtClean="0"/>
              <a:t>de exprimare deschisă a opiniilor personale, ceea ce va contribui la dezvoltarea stimei și respectului de sine și la câștigarea respectului celorlalți;</a:t>
            </a:r>
          </a:p>
          <a:p>
            <a:pPr>
              <a:buFont typeface="Wingdings" pitchFamily="2" charset="2"/>
              <a:buChar char="Ø"/>
            </a:pPr>
            <a:endParaRPr lang="ro-RO" sz="1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203200"/>
          </a:xfrm>
        </p:spPr>
        <p:txBody>
          <a:bodyPr>
            <a:normAutofit fontScale="90000"/>
          </a:bodyPr>
          <a:lstStyle/>
          <a:p>
            <a:pPr fontAlgn="auto">
              <a:spcAft>
                <a:spcPts val="0"/>
              </a:spcAft>
              <a:defRPr/>
            </a:pPr>
            <a:endParaRPr lang="ro-RO" dirty="0"/>
          </a:p>
        </p:txBody>
      </p:sp>
      <p:sp>
        <p:nvSpPr>
          <p:cNvPr id="30722" name="Content Placeholder 2"/>
          <p:cNvSpPr>
            <a:spLocks noGrp="1"/>
          </p:cNvSpPr>
          <p:nvPr>
            <p:ph idx="1"/>
          </p:nvPr>
        </p:nvSpPr>
        <p:spPr>
          <a:xfrm>
            <a:off x="457200" y="908050"/>
            <a:ext cx="8229600" cy="5416550"/>
          </a:xfrm>
        </p:spPr>
        <p:txBody>
          <a:bodyPr/>
          <a:lstStyle/>
          <a:p>
            <a:pPr>
              <a:buFont typeface="Wingdings" pitchFamily="2" charset="2"/>
              <a:buChar char="Ø"/>
            </a:pPr>
            <a:r>
              <a:rPr lang="ro-RO" sz="2000" dirty="0" smtClean="0"/>
              <a:t>de respectare a drepturilor personale dar și a celorlalte persoane, și de recunoaștere a responsabilității față de ceilalți;</a:t>
            </a:r>
          </a:p>
          <a:p>
            <a:pPr>
              <a:buFont typeface="Wingdings" pitchFamily="2" charset="2"/>
              <a:buChar char="Ø"/>
            </a:pPr>
            <a:r>
              <a:rPr lang="ro-RO" sz="2000" dirty="0" smtClean="0"/>
              <a:t>de motivare a propriilor afirmații, fără a fi o justificare sau scuză;</a:t>
            </a:r>
          </a:p>
          <a:p>
            <a:pPr>
              <a:buFont typeface="Wingdings" pitchFamily="2" charset="2"/>
              <a:buChar char="Ø"/>
            </a:pPr>
            <a:r>
              <a:rPr lang="ro-RO" sz="2000" dirty="0" smtClean="0"/>
              <a:t>de </a:t>
            </a:r>
            <a:r>
              <a:rPr lang="ro-RO" sz="2000" dirty="0" smtClean="0"/>
              <a:t>a scoate în evidență consecințele negative ale comportamentului asupra noastră;</a:t>
            </a:r>
          </a:p>
          <a:p>
            <a:pPr>
              <a:buFont typeface="Wingdings" pitchFamily="2" charset="2"/>
              <a:buChar char="Ø"/>
            </a:pPr>
            <a:r>
              <a:rPr lang="ro-RO" sz="2000" dirty="0" smtClean="0"/>
              <a:t>de a face referire la comportament și nu la persoana care-l manifestă;</a:t>
            </a:r>
          </a:p>
          <a:p>
            <a:pPr>
              <a:buFont typeface="Wingdings" pitchFamily="2" charset="2"/>
              <a:buChar char="Ø"/>
            </a:pPr>
            <a:r>
              <a:rPr lang="ro-RO" sz="2000" dirty="0" smtClean="0"/>
              <a:t>de a oferi alternative la comportamentul pe care dorim să-l schimbăm, de a preciza comportamentul dorit.</a:t>
            </a:r>
          </a:p>
          <a:p>
            <a:pPr>
              <a:buFont typeface="Wingdings" pitchFamily="2" charset="2"/>
              <a:buChar char="Ø"/>
            </a:pPr>
            <a:endParaRPr lang="ro-RO" sz="2000" dirty="0" smtClean="0"/>
          </a:p>
          <a:p>
            <a:pPr>
              <a:buFont typeface="Wingdings 2" pitchFamily="18" charset="2"/>
              <a:buNone/>
            </a:pPr>
            <a:endParaRPr lang="ro-RO" sz="2000" dirty="0" smtClean="0"/>
          </a:p>
          <a:p>
            <a:pPr>
              <a:buFont typeface="Wingdings" pitchFamily="2" charset="2"/>
              <a:buChar char="q"/>
            </a:pPr>
            <a:r>
              <a:rPr lang="ro-RO" sz="2000" dirty="0" smtClean="0"/>
              <a:t>Învățarea abilităților și deprinderilor specifice comportamentului asertiv este facilitată de prezentarea unor modalități opozabile de manifestare comportamentală: pasivitatea și agresivitatea. </a:t>
            </a:r>
          </a:p>
          <a:p>
            <a:pPr>
              <a:buFont typeface="Wingdings" pitchFamily="2" charset="2"/>
              <a:buChar char="Ø"/>
            </a:pPr>
            <a:endParaRPr lang="ro-RO" sz="1800" dirty="0" smtClean="0"/>
          </a:p>
          <a:p>
            <a:endParaRPr lang="ro-RO"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31763"/>
          </a:xfrm>
        </p:spPr>
        <p:txBody>
          <a:bodyPr>
            <a:normAutofit fontScale="90000"/>
          </a:bodyPr>
          <a:lstStyle/>
          <a:p>
            <a:pPr fontAlgn="auto">
              <a:spcAft>
                <a:spcPts val="0"/>
              </a:spcAft>
              <a:defRPr/>
            </a:pPr>
            <a:endParaRPr lang="ro-RO" dirty="0"/>
          </a:p>
        </p:txBody>
      </p:sp>
      <p:sp>
        <p:nvSpPr>
          <p:cNvPr id="32770" name="Content Placeholder 2"/>
          <p:cNvSpPr>
            <a:spLocks noGrp="1"/>
          </p:cNvSpPr>
          <p:nvPr>
            <p:ph idx="1"/>
          </p:nvPr>
        </p:nvSpPr>
        <p:spPr>
          <a:xfrm>
            <a:off x="457200" y="908050"/>
            <a:ext cx="8229600" cy="5416550"/>
          </a:xfrm>
        </p:spPr>
        <p:txBody>
          <a:bodyPr>
            <a:normAutofit lnSpcReduction="10000"/>
          </a:bodyPr>
          <a:lstStyle/>
          <a:p>
            <a:r>
              <a:rPr lang="ro-RO" sz="2000" b="1" i="1" dirty="0" smtClean="0"/>
              <a:t>Comportamentul pasiv</a:t>
            </a:r>
            <a:r>
              <a:rPr lang="ro-RO" sz="2000" i="1" dirty="0" smtClean="0"/>
              <a:t> </a:t>
            </a:r>
            <a:r>
              <a:rPr lang="ro-RO" sz="2000" dirty="0" smtClean="0"/>
              <a:t>se caracterizează prin:</a:t>
            </a:r>
          </a:p>
          <a:p>
            <a:pPr>
              <a:buFont typeface="Wingdings 2" pitchFamily="18" charset="2"/>
              <a:buNone/>
            </a:pPr>
            <a:endParaRPr lang="ro-RO" sz="2000" dirty="0" smtClean="0"/>
          </a:p>
          <a:p>
            <a:pPr>
              <a:buFont typeface="Wingdings" pitchFamily="2" charset="2"/>
              <a:buChar char="Ø"/>
            </a:pPr>
            <a:r>
              <a:rPr lang="ro-RO" sz="2000" dirty="0" smtClean="0"/>
              <a:t>evitarea conflictelor, confruntărilor, ignorând drepturile și dorințele personale;</a:t>
            </a:r>
          </a:p>
          <a:p>
            <a:pPr>
              <a:buFont typeface="Wingdings" pitchFamily="2" charset="2"/>
              <a:buChar char="Ø"/>
            </a:pPr>
            <a:r>
              <a:rPr lang="ro-RO" sz="2000" dirty="0" smtClean="0"/>
              <a:t>refuzul de a formula solicitări, cereri și de a-și exprima nemulțumirile față de ceilalți;</a:t>
            </a:r>
          </a:p>
          <a:p>
            <a:pPr>
              <a:buFont typeface="Wingdings" pitchFamily="2" charset="2"/>
              <a:buChar char="Ø"/>
            </a:pPr>
            <a:r>
              <a:rPr lang="ro-RO" sz="2000" dirty="0" smtClean="0"/>
              <a:t>neimplicarea în apărarea unor drepturi personale sau opinii;</a:t>
            </a:r>
          </a:p>
          <a:p>
            <a:pPr>
              <a:buFont typeface="Wingdings" pitchFamily="2" charset="2"/>
              <a:buChar char="Ø"/>
            </a:pPr>
            <a:r>
              <a:rPr lang="ro-RO" sz="2000" dirty="0" smtClean="0"/>
              <a:t>Motivele care generează un astfel de comportament derivă din convingerile că: pasivitatea înseamnă politețe, bunătate, fiind o modalitate de a menține un climat liniștit, fără conflicte, agresivitate și aroganță. De obicei, persoanele cu un astfel de comportament nu au încredere în valoarea propriilor opinii, idei. </a:t>
            </a:r>
          </a:p>
          <a:p>
            <a:pPr>
              <a:buFont typeface="Wingdings 2" pitchFamily="18" charset="2"/>
              <a:buNone/>
            </a:pPr>
            <a:endParaRPr lang="ro-RO" sz="2000" dirty="0" smtClean="0"/>
          </a:p>
          <a:p>
            <a:r>
              <a:rPr lang="ro-RO" sz="2000" dirty="0" smtClean="0"/>
              <a:t>Manifestările </a:t>
            </a:r>
            <a:r>
              <a:rPr lang="ro-RO" sz="2000" b="1" i="1" dirty="0" smtClean="0"/>
              <a:t>comportamentului agresiv</a:t>
            </a:r>
            <a:r>
              <a:rPr lang="ro-RO" sz="2000" i="1" dirty="0" smtClean="0"/>
              <a:t> </a:t>
            </a:r>
            <a:r>
              <a:rPr lang="ro-RO" sz="2000" dirty="0" smtClean="0"/>
              <a:t>vizează: </a:t>
            </a:r>
          </a:p>
          <a:p>
            <a:pPr>
              <a:buFont typeface="Wingdings" pitchFamily="2" charset="2"/>
              <a:buChar char="Ø"/>
            </a:pPr>
            <a:r>
              <a:rPr lang="ro-RO" sz="2000" dirty="0" smtClean="0"/>
              <a:t>acuzații, critici, lipsa de respect față de ceilalți, încălcarea regulilor impuse de autorități, violență, ostilitate, furie, insensibilitate față de sentimentele celorlalți. </a:t>
            </a:r>
          </a:p>
          <a:p>
            <a:endParaRPr lang="ro-RO" sz="1800" b="1" i="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276225"/>
          </a:xfrm>
        </p:spPr>
        <p:txBody>
          <a:bodyPr>
            <a:normAutofit fontScale="90000"/>
          </a:bodyPr>
          <a:lstStyle/>
          <a:p>
            <a:pPr fontAlgn="auto">
              <a:spcAft>
                <a:spcPts val="0"/>
              </a:spcAft>
              <a:defRPr/>
            </a:pPr>
            <a:endParaRPr lang="ro-RO" dirty="0"/>
          </a:p>
        </p:txBody>
      </p:sp>
      <p:graphicFrame>
        <p:nvGraphicFramePr>
          <p:cNvPr id="4" name="Content Placeholder 3"/>
          <p:cNvGraphicFramePr>
            <a:graphicFrameLocks noGrp="1"/>
          </p:cNvGraphicFramePr>
          <p:nvPr>
            <p:ph idx="1"/>
          </p:nvPr>
        </p:nvGraphicFramePr>
        <p:xfrm>
          <a:off x="539552" y="908720"/>
          <a:ext cx="8229600" cy="5556840"/>
        </p:xfrm>
        <a:graphic>
          <a:graphicData uri="http://schemas.openxmlformats.org/drawingml/2006/table">
            <a:tbl>
              <a:tblPr firstRow="1" bandRow="1">
                <a:tableStyleId>{08FB837D-C827-4EFA-A057-4D05807E0F7C}</a:tableStyleId>
              </a:tblPr>
              <a:tblGrid>
                <a:gridCol w="8229600"/>
              </a:tblGrid>
              <a:tr h="616964">
                <a:tc>
                  <a:txBody>
                    <a:bodyPr/>
                    <a:lstStyle/>
                    <a:p>
                      <a:pPr algn="just"/>
                      <a:r>
                        <a:rPr lang="ro-RO" dirty="0" smtClean="0"/>
                        <a:t>Aspecte verbale </a:t>
                      </a:r>
                      <a:r>
                        <a:rPr kumimoji="0" lang="ro-RO" sz="1800" b="1" kern="1200" dirty="0" smtClean="0">
                          <a:solidFill>
                            <a:schemeClr val="lt1"/>
                          </a:solidFill>
                          <a:latin typeface="+mn-lt"/>
                          <a:ea typeface="+mn-ea"/>
                          <a:cs typeface="+mn-cs"/>
                        </a:rPr>
                        <a:t>și nonverbale ale comportamentului asertiv</a:t>
                      </a:r>
                      <a:endParaRPr lang="ro-RO" dirty="0"/>
                    </a:p>
                  </a:txBody>
                  <a:tcPr>
                    <a:cell3D prstMaterial="dkEdge">
                      <a:bevel/>
                      <a:lightRig rig="flood" dir="t"/>
                    </a:cell3D>
                  </a:tcPr>
                </a:tc>
              </a:tr>
              <a:tr h="2623396">
                <a:tc>
                  <a:txBody>
                    <a:bodyPr/>
                    <a:lstStyle/>
                    <a:p>
                      <a:pPr>
                        <a:buFont typeface="Wingdings" pitchFamily="2" charset="2"/>
                        <a:buNone/>
                      </a:pPr>
                      <a:r>
                        <a:rPr kumimoji="0" lang="ro-RO" sz="1600" b="1" kern="1200" dirty="0" smtClean="0">
                          <a:solidFill>
                            <a:schemeClr val="dk1"/>
                          </a:solidFill>
                          <a:latin typeface="+mn-lt"/>
                          <a:ea typeface="+mn-ea"/>
                          <a:cs typeface="+mn-cs"/>
                        </a:rPr>
                        <a:t>Aspecte verbale: </a:t>
                      </a:r>
                    </a:p>
                    <a:p>
                      <a:pPr lvl="0">
                        <a:buFont typeface="Wingdings" pitchFamily="2" charset="2"/>
                        <a:buChar char="q"/>
                      </a:pPr>
                      <a:r>
                        <a:rPr kumimoji="0" lang="ro-RO" sz="1600" kern="1200" dirty="0" smtClean="0">
                          <a:solidFill>
                            <a:schemeClr val="dk1"/>
                          </a:solidFill>
                          <a:latin typeface="+mn-lt"/>
                          <a:ea typeface="+mn-ea"/>
                          <a:cs typeface="+mn-cs"/>
                        </a:rPr>
                        <a:t>luarea în considerare a dorințelor celorlalți, precum și a propriilor doleanțe;</a:t>
                      </a:r>
                    </a:p>
                    <a:p>
                      <a:pPr lvl="0">
                        <a:buFont typeface="Wingdings" pitchFamily="2" charset="2"/>
                        <a:buChar char="q"/>
                      </a:pPr>
                      <a:r>
                        <a:rPr kumimoji="0" lang="ro-RO" sz="1600" kern="1200" dirty="0" smtClean="0">
                          <a:solidFill>
                            <a:schemeClr val="dk1"/>
                          </a:solidFill>
                          <a:latin typeface="+mn-lt"/>
                          <a:ea typeface="+mn-ea"/>
                          <a:cs typeface="+mn-cs"/>
                        </a:rPr>
                        <a:t>exprimarea în mod direct a dorințelor, sentimentelor, expectanțelor;</a:t>
                      </a:r>
                    </a:p>
                    <a:p>
                      <a:pPr lvl="0">
                        <a:buFont typeface="Wingdings" pitchFamily="2" charset="2"/>
                        <a:buChar char="q"/>
                      </a:pPr>
                      <a:r>
                        <a:rPr kumimoji="0" lang="ro-RO" sz="1600" kern="1200" dirty="0" smtClean="0">
                          <a:solidFill>
                            <a:schemeClr val="dk1"/>
                          </a:solidFill>
                          <a:latin typeface="+mn-lt"/>
                          <a:ea typeface="+mn-ea"/>
                          <a:cs typeface="+mn-cs"/>
                        </a:rPr>
                        <a:t>poate implica un compromis: decizia uneia dintre părți de a renunța la o parte din dorințe, doleanțe, astfel încât ambele părți să beneficieze într-o anumită măsură;</a:t>
                      </a:r>
                    </a:p>
                    <a:p>
                      <a:pPr lvl="0">
                        <a:buFont typeface="Wingdings" pitchFamily="2" charset="2"/>
                        <a:buChar char="q"/>
                      </a:pPr>
                      <a:r>
                        <a:rPr kumimoji="0" lang="ro-RO" sz="1600" kern="1200" dirty="0" smtClean="0">
                          <a:solidFill>
                            <a:schemeClr val="dk1"/>
                          </a:solidFill>
                          <a:latin typeface="+mn-lt"/>
                          <a:ea typeface="+mn-ea"/>
                          <a:cs typeface="+mn-cs"/>
                        </a:rPr>
                        <a:t>mod de exprimare adecvat din punct de vedere social.</a:t>
                      </a:r>
                    </a:p>
                    <a:p>
                      <a:pPr>
                        <a:buFont typeface="Wingdings" pitchFamily="2" charset="2"/>
                        <a:buChar char="q"/>
                      </a:pPr>
                      <a:r>
                        <a:rPr kumimoji="0" lang="ro-RO" sz="1600" kern="1200" dirty="0" smtClean="0">
                          <a:solidFill>
                            <a:schemeClr val="dk1"/>
                          </a:solidFill>
                          <a:latin typeface="+mn-lt"/>
                          <a:ea typeface="+mn-ea"/>
                          <a:cs typeface="+mn-cs"/>
                        </a:rPr>
                        <a:t>Exemplu: </a:t>
                      </a:r>
                      <a:r>
                        <a:rPr kumimoji="0" lang="ro-RO" sz="1400" kern="1200" dirty="0" smtClean="0">
                          <a:solidFill>
                            <a:schemeClr val="dk1"/>
                          </a:solidFill>
                          <a:latin typeface="+mn-lt"/>
                          <a:ea typeface="+mn-ea"/>
                          <a:cs typeface="+mn-cs"/>
                        </a:rPr>
                        <a:t>Mihai și George sunt colegi de bancă. Lui Mihai îi place matematica, dar George se plictisește la orele de matematică și îl deranjează pe Mihai, distrăgându-i atenția.  O reacție asertivă din partea lui Mihai ar fi să-i spună lui George: „George, pe mine mă interesează această materie, iar tu îmi distragi atenția. Hai să fim amândoi atenți, iar ce nu vei înțelege, eu îți voi explica în pauză.”</a:t>
                      </a:r>
                      <a:endParaRPr lang="ro-RO" sz="1400" dirty="0"/>
                    </a:p>
                  </a:txBody>
                  <a:tcPr/>
                </a:tc>
              </a:tr>
              <a:tr h="2245025">
                <a:tc>
                  <a:txBody>
                    <a:bodyPr/>
                    <a:lstStyle/>
                    <a:p>
                      <a:pPr>
                        <a:buFont typeface="Wingdings" pitchFamily="2" charset="2"/>
                        <a:buNone/>
                      </a:pPr>
                      <a:r>
                        <a:rPr kumimoji="0" lang="ro-RO" sz="1600" b="1" kern="1200" dirty="0" smtClean="0">
                          <a:solidFill>
                            <a:schemeClr val="dk1"/>
                          </a:solidFill>
                          <a:latin typeface="+mn-lt"/>
                          <a:ea typeface="+mn-ea"/>
                          <a:cs typeface="+mn-cs"/>
                        </a:rPr>
                        <a:t>Aspecte nonverbale:</a:t>
                      </a:r>
                    </a:p>
                    <a:p>
                      <a:pPr lvl="0">
                        <a:buFont typeface="Wingdings" pitchFamily="2" charset="2"/>
                        <a:buChar char="q"/>
                      </a:pPr>
                      <a:r>
                        <a:rPr kumimoji="0" lang="ro-RO" sz="1600" kern="1200" dirty="0" smtClean="0">
                          <a:solidFill>
                            <a:schemeClr val="dk1"/>
                          </a:solidFill>
                          <a:latin typeface="+mn-lt"/>
                          <a:ea typeface="+mn-ea"/>
                          <a:cs typeface="+mn-cs"/>
                        </a:rPr>
                        <a:t>contact vizual direct, fără a fi prea insistent;</a:t>
                      </a:r>
                    </a:p>
                    <a:p>
                      <a:pPr lvl="0">
                        <a:buFont typeface="Wingdings" pitchFamily="2" charset="2"/>
                        <a:buChar char="q"/>
                      </a:pPr>
                      <a:r>
                        <a:rPr kumimoji="0" lang="ro-RO" sz="1600" kern="1200" dirty="0" smtClean="0">
                          <a:solidFill>
                            <a:schemeClr val="dk1"/>
                          </a:solidFill>
                          <a:latin typeface="+mn-lt"/>
                          <a:ea typeface="+mn-ea"/>
                          <a:cs typeface="+mn-cs"/>
                        </a:rPr>
                        <a:t>postură relaxată, aplecată puțin spre interlocutor;</a:t>
                      </a:r>
                    </a:p>
                    <a:p>
                      <a:pPr lvl="0">
                        <a:buFont typeface="Wingdings" pitchFamily="2" charset="2"/>
                        <a:buChar char="q"/>
                      </a:pPr>
                      <a:r>
                        <a:rPr kumimoji="0" lang="ro-RO" sz="1600" kern="1200" dirty="0" smtClean="0">
                          <a:solidFill>
                            <a:schemeClr val="dk1"/>
                          </a:solidFill>
                          <a:latin typeface="+mn-lt"/>
                          <a:ea typeface="+mn-ea"/>
                          <a:cs typeface="+mn-cs"/>
                        </a:rPr>
                        <a:t>mișcări ușoare și relaxate;</a:t>
                      </a:r>
                    </a:p>
                    <a:p>
                      <a:pPr lvl="0">
                        <a:buFont typeface="Wingdings" pitchFamily="2" charset="2"/>
                        <a:buChar char="q"/>
                      </a:pPr>
                      <a:r>
                        <a:rPr kumimoji="0" lang="ro-RO" sz="1600" kern="1200" dirty="0" smtClean="0">
                          <a:solidFill>
                            <a:schemeClr val="dk1"/>
                          </a:solidFill>
                          <a:latin typeface="+mn-lt"/>
                          <a:ea typeface="+mn-ea"/>
                          <a:cs typeface="+mn-cs"/>
                        </a:rPr>
                        <a:t>menținerea unei distanțe optime față de intelocutor: 0,5-1,5 metri;</a:t>
                      </a:r>
                    </a:p>
                    <a:p>
                      <a:pPr lvl="0">
                        <a:buFont typeface="Wingdings" pitchFamily="2" charset="2"/>
                        <a:buChar char="q"/>
                      </a:pPr>
                      <a:r>
                        <a:rPr kumimoji="0" lang="ro-RO" sz="1600" kern="1200" dirty="0" smtClean="0">
                          <a:solidFill>
                            <a:schemeClr val="dk1"/>
                          </a:solidFill>
                          <a:latin typeface="+mn-lt"/>
                          <a:ea typeface="+mn-ea"/>
                          <a:cs typeface="+mn-cs"/>
                        </a:rPr>
                        <a:t>nu întrerupe interlocutorul, decât pentru a termina interacțiunea;</a:t>
                      </a:r>
                    </a:p>
                    <a:p>
                      <a:pPr lvl="0">
                        <a:buFont typeface="Wingdings" pitchFamily="2" charset="2"/>
                        <a:buChar char="q"/>
                      </a:pPr>
                      <a:r>
                        <a:rPr kumimoji="0" lang="ro-RO" sz="1600" kern="1200" dirty="0" smtClean="0">
                          <a:solidFill>
                            <a:schemeClr val="dk1"/>
                          </a:solidFill>
                          <a:latin typeface="+mn-lt"/>
                          <a:ea typeface="+mn-ea"/>
                          <a:cs typeface="+mn-cs"/>
                        </a:rPr>
                        <a:t>răspunde imediat ce interlocutorul a terminat de vorbit;</a:t>
                      </a:r>
                    </a:p>
                    <a:p>
                      <a:pPr lvl="0">
                        <a:buFont typeface="Wingdings" pitchFamily="2" charset="2"/>
                        <a:buChar char="q"/>
                      </a:pPr>
                      <a:r>
                        <a:rPr kumimoji="0" lang="ro-RO" sz="1600" kern="1200" dirty="0" smtClean="0">
                          <a:solidFill>
                            <a:schemeClr val="dk1"/>
                          </a:solidFill>
                          <a:latin typeface="+mn-lt"/>
                          <a:ea typeface="+mn-ea"/>
                          <a:cs typeface="+mn-cs"/>
                        </a:rPr>
                        <a:t>voce fermă, fără a fi zgomotoasă.</a:t>
                      </a:r>
                    </a:p>
                    <a:p>
                      <a:pPr algn="just">
                        <a:buFont typeface="Wingdings" pitchFamily="2" charset="2"/>
                        <a:buChar char="q"/>
                      </a:pPr>
                      <a:endParaRPr lang="ro-RO"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60325"/>
          </a:xfrm>
        </p:spPr>
        <p:txBody>
          <a:bodyPr>
            <a:normAutofit fontScale="90000"/>
          </a:bodyPr>
          <a:lstStyle/>
          <a:p>
            <a:pPr fontAlgn="auto">
              <a:spcAft>
                <a:spcPts val="0"/>
              </a:spcAft>
              <a:defRPr/>
            </a:pPr>
            <a:endParaRPr lang="ro-RO" dirty="0"/>
          </a:p>
        </p:txBody>
      </p:sp>
      <p:graphicFrame>
        <p:nvGraphicFramePr>
          <p:cNvPr id="4" name="Content Placeholder 3"/>
          <p:cNvGraphicFramePr>
            <a:graphicFrameLocks noGrp="1"/>
          </p:cNvGraphicFramePr>
          <p:nvPr>
            <p:ph idx="1"/>
          </p:nvPr>
        </p:nvGraphicFramePr>
        <p:xfrm>
          <a:off x="457200" y="908050"/>
          <a:ext cx="8229600" cy="5782566"/>
        </p:xfrm>
        <a:graphic>
          <a:graphicData uri="http://schemas.openxmlformats.org/drawingml/2006/table">
            <a:tbl>
              <a:tblPr firstRow="1" bandRow="1">
                <a:tableStyleId>{3C2FFA5D-87B4-456A-9821-1D502468CF0F}</a:tableStyleId>
              </a:tblPr>
              <a:tblGrid>
                <a:gridCol w="8229600"/>
              </a:tblGrid>
              <a:tr h="606231">
                <a:tc>
                  <a:txBody>
                    <a:bodyPr/>
                    <a:lstStyle/>
                    <a:p>
                      <a:r>
                        <a:rPr kumimoji="0" lang="ro-RO" sz="1800" kern="1200" dirty="0" smtClean="0"/>
                        <a:t>Aspecte verbale și nonverbale ale comportamentului agresiv </a:t>
                      </a:r>
                      <a:endParaRPr lang="ro-RO" dirty="0"/>
                    </a:p>
                  </a:txBody>
                  <a:tcPr/>
                </a:tc>
              </a:tr>
              <a:tr h="2706807">
                <a:tc>
                  <a:txBody>
                    <a:bodyPr/>
                    <a:lstStyle/>
                    <a:p>
                      <a:r>
                        <a:rPr kumimoji="0" lang="ro-RO" sz="1800" b="1" kern="1200" dirty="0" smtClean="0">
                          <a:solidFill>
                            <a:schemeClr val="dk1"/>
                          </a:solidFill>
                          <a:latin typeface="+mn-lt"/>
                          <a:ea typeface="+mn-ea"/>
                          <a:cs typeface="+mn-cs"/>
                        </a:rPr>
                        <a:t>Aspecte verbale: </a:t>
                      </a:r>
                    </a:p>
                    <a:p>
                      <a:pPr lvl="0">
                        <a:buFont typeface="Wingdings" pitchFamily="2" charset="2"/>
                        <a:buChar char="q"/>
                      </a:pPr>
                      <a:r>
                        <a:rPr kumimoji="0" lang="ro-RO" sz="1800" kern="1200" dirty="0" smtClean="0">
                          <a:solidFill>
                            <a:schemeClr val="dk1"/>
                          </a:solidFill>
                          <a:latin typeface="+mn-lt"/>
                          <a:ea typeface="+mn-ea"/>
                          <a:cs typeface="+mn-cs"/>
                        </a:rPr>
                        <a:t>neluarea în considerare a dorințelor celorlalți, ci doar a propriilor dorințe;</a:t>
                      </a:r>
                    </a:p>
                    <a:p>
                      <a:pPr lvl="0">
                        <a:buFont typeface="Wingdings" pitchFamily="2" charset="2"/>
                        <a:buChar char="q"/>
                      </a:pPr>
                      <a:r>
                        <a:rPr kumimoji="0" lang="ro-RO" sz="1800" kern="1200" dirty="0" smtClean="0">
                          <a:solidFill>
                            <a:schemeClr val="dk1"/>
                          </a:solidFill>
                          <a:latin typeface="+mn-lt"/>
                          <a:ea typeface="+mn-ea"/>
                          <a:cs typeface="+mn-cs"/>
                        </a:rPr>
                        <a:t> nu implică exprimarea în mod direct a dorințelor, sentimentelor, expectanțelor;</a:t>
                      </a:r>
                    </a:p>
                    <a:p>
                      <a:pPr lvl="0">
                        <a:buFont typeface="Wingdings" pitchFamily="2" charset="2"/>
                        <a:buChar char="q"/>
                      </a:pPr>
                      <a:r>
                        <a:rPr kumimoji="0" lang="ro-RO" sz="1800" kern="1200" dirty="0" smtClean="0">
                          <a:solidFill>
                            <a:schemeClr val="dk1"/>
                          </a:solidFill>
                          <a:latin typeface="+mn-lt"/>
                          <a:ea typeface="+mn-ea"/>
                          <a:cs typeface="+mn-cs"/>
                        </a:rPr>
                        <a:t>mod de exprimare neadecvat din punct de vedere social.</a:t>
                      </a:r>
                    </a:p>
                    <a:p>
                      <a:pPr>
                        <a:buFont typeface="Wingdings" pitchFamily="2" charset="2"/>
                        <a:buChar char="q"/>
                      </a:pPr>
                      <a:r>
                        <a:rPr kumimoji="0" lang="ro-RO" sz="1800" kern="1200" dirty="0" smtClean="0">
                          <a:solidFill>
                            <a:schemeClr val="dk1"/>
                          </a:solidFill>
                          <a:latin typeface="+mn-lt"/>
                          <a:ea typeface="+mn-ea"/>
                          <a:cs typeface="+mn-cs"/>
                        </a:rPr>
                        <a:t>Exemplu: </a:t>
                      </a:r>
                      <a:r>
                        <a:rPr kumimoji="0" lang="ro-RO" sz="1600" kern="1200" dirty="0" smtClean="0">
                          <a:solidFill>
                            <a:schemeClr val="dk1"/>
                          </a:solidFill>
                          <a:latin typeface="+mn-lt"/>
                          <a:ea typeface="+mn-ea"/>
                          <a:cs typeface="+mn-cs"/>
                        </a:rPr>
                        <a:t>O reacție agresivă din partea lui Mihai ar fi să-i spună lui George: „Pentru că tu nu ești capabil să înțelegi, nu-i lași nici pe alții să fie atenți!”. </a:t>
                      </a:r>
                      <a:endParaRPr lang="ro-RO" sz="1600" dirty="0"/>
                    </a:p>
                  </a:txBody>
                  <a:tcPr/>
                </a:tc>
              </a:tr>
              <a:tr h="2469528">
                <a:tc>
                  <a:txBody>
                    <a:bodyPr/>
                    <a:lstStyle/>
                    <a:p>
                      <a:r>
                        <a:rPr kumimoji="0" lang="ro-RO" sz="1800" b="1" kern="1200" dirty="0" smtClean="0">
                          <a:solidFill>
                            <a:schemeClr val="dk1"/>
                          </a:solidFill>
                          <a:latin typeface="+mn-lt"/>
                          <a:ea typeface="+mn-ea"/>
                          <a:cs typeface="+mn-cs"/>
                        </a:rPr>
                        <a:t>Aspecte nonverbale:</a:t>
                      </a:r>
                    </a:p>
                    <a:p>
                      <a:pPr lvl="0">
                        <a:buFont typeface="Wingdings" pitchFamily="2" charset="2"/>
                        <a:buChar char="q"/>
                      </a:pPr>
                      <a:r>
                        <a:rPr kumimoji="0" lang="ro-RO" sz="1800" kern="1200" dirty="0" smtClean="0">
                          <a:solidFill>
                            <a:schemeClr val="dk1"/>
                          </a:solidFill>
                          <a:latin typeface="+mn-lt"/>
                          <a:ea typeface="+mn-ea"/>
                          <a:cs typeface="+mn-cs"/>
                        </a:rPr>
                        <a:t>contact vizual lipsit de expresivitate, rece;</a:t>
                      </a:r>
                    </a:p>
                    <a:p>
                      <a:pPr lvl="0">
                        <a:buFont typeface="Wingdings" pitchFamily="2" charset="2"/>
                        <a:buChar char="q"/>
                      </a:pPr>
                      <a:r>
                        <a:rPr kumimoji="0" lang="ro-RO" sz="1800" kern="1200" dirty="0" smtClean="0">
                          <a:solidFill>
                            <a:schemeClr val="dk1"/>
                          </a:solidFill>
                          <a:latin typeface="+mn-lt"/>
                          <a:ea typeface="+mn-ea"/>
                          <a:cs typeface="+mn-cs"/>
                        </a:rPr>
                        <a:t>postură rigidă, tensionată;</a:t>
                      </a:r>
                    </a:p>
                    <a:p>
                      <a:pPr lvl="0">
                        <a:buFont typeface="Wingdings" pitchFamily="2" charset="2"/>
                        <a:buChar char="q"/>
                      </a:pPr>
                      <a:r>
                        <a:rPr kumimoji="0" lang="ro-RO" sz="1800" kern="1200" dirty="0" smtClean="0">
                          <a:solidFill>
                            <a:schemeClr val="dk1"/>
                          </a:solidFill>
                          <a:latin typeface="+mn-lt"/>
                          <a:ea typeface="+mn-ea"/>
                          <a:cs typeface="+mn-cs"/>
                        </a:rPr>
                        <a:t>gesturi largi sacadate;</a:t>
                      </a:r>
                    </a:p>
                    <a:p>
                      <a:pPr lvl="0">
                        <a:buFont typeface="Wingdings" pitchFamily="2" charset="2"/>
                        <a:buChar char="q"/>
                      </a:pPr>
                      <a:r>
                        <a:rPr kumimoji="0" lang="ro-RO" sz="1800" kern="1200" dirty="0" smtClean="0">
                          <a:solidFill>
                            <a:schemeClr val="dk1"/>
                          </a:solidFill>
                          <a:latin typeface="+mn-lt"/>
                          <a:ea typeface="+mn-ea"/>
                          <a:cs typeface="+mn-cs"/>
                        </a:rPr>
                        <a:t>distanță mai mică de 0,5 metri;</a:t>
                      </a:r>
                    </a:p>
                    <a:p>
                      <a:pPr lvl="0">
                        <a:buFont typeface="Wingdings" pitchFamily="2" charset="2"/>
                        <a:buChar char="q"/>
                      </a:pPr>
                      <a:r>
                        <a:rPr kumimoji="0" lang="ro-RO" sz="1800" kern="1200" dirty="0" smtClean="0">
                          <a:solidFill>
                            <a:schemeClr val="dk1"/>
                          </a:solidFill>
                          <a:latin typeface="+mn-lt"/>
                          <a:ea typeface="+mn-ea"/>
                          <a:cs typeface="+mn-cs"/>
                        </a:rPr>
                        <a:t>întreruperea interlocutorului;</a:t>
                      </a:r>
                    </a:p>
                    <a:p>
                      <a:pPr>
                        <a:buFont typeface="Wingdings" pitchFamily="2" charset="2"/>
                        <a:buChar char="q"/>
                      </a:pPr>
                      <a:r>
                        <a:rPr kumimoji="0" lang="ro-RO" sz="1800" kern="1200" dirty="0" smtClean="0">
                          <a:solidFill>
                            <a:schemeClr val="dk1"/>
                          </a:solidFill>
                          <a:latin typeface="+mn-lt"/>
                          <a:ea typeface="+mn-ea"/>
                          <a:cs typeface="+mn-cs"/>
                        </a:rPr>
                        <a:t>voce ridicată.</a:t>
                      </a:r>
                      <a:endParaRPr lang="ro-RO"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203200"/>
          </a:xfrm>
        </p:spPr>
        <p:txBody>
          <a:bodyPr>
            <a:normAutofit fontScale="90000"/>
          </a:bodyPr>
          <a:lstStyle/>
          <a:p>
            <a:pPr fontAlgn="auto">
              <a:spcAft>
                <a:spcPts val="0"/>
              </a:spcAft>
              <a:defRPr/>
            </a:pPr>
            <a:endParaRPr lang="ro-RO" dirty="0"/>
          </a:p>
        </p:txBody>
      </p:sp>
      <p:graphicFrame>
        <p:nvGraphicFramePr>
          <p:cNvPr id="4" name="Content Placeholder 3"/>
          <p:cNvGraphicFramePr>
            <a:graphicFrameLocks noGrp="1"/>
          </p:cNvGraphicFramePr>
          <p:nvPr>
            <p:ph idx="1"/>
          </p:nvPr>
        </p:nvGraphicFramePr>
        <p:xfrm>
          <a:off x="457200" y="981074"/>
          <a:ext cx="8229600" cy="5544270"/>
        </p:xfrm>
        <a:graphic>
          <a:graphicData uri="http://schemas.openxmlformats.org/drawingml/2006/table">
            <a:tbl>
              <a:tblPr firstRow="1" bandRow="1">
                <a:tableStyleId>{775DCB02-9BB8-47FD-8907-85C794F793BA}</a:tableStyleId>
              </a:tblPr>
              <a:tblGrid>
                <a:gridCol w="8229600"/>
              </a:tblGrid>
              <a:tr h="623970">
                <a:tc>
                  <a:txBody>
                    <a:bodyPr/>
                    <a:lstStyle/>
                    <a:p>
                      <a:r>
                        <a:rPr kumimoji="0" lang="ro-RO" sz="1800" b="1" kern="1200" dirty="0" smtClean="0">
                          <a:solidFill>
                            <a:schemeClr val="lt1"/>
                          </a:solidFill>
                          <a:latin typeface="+mn-lt"/>
                          <a:ea typeface="+mn-ea"/>
                          <a:cs typeface="+mn-cs"/>
                        </a:rPr>
                        <a:t>Aspecte verbale și nonverbale ale comportamentului</a:t>
                      </a:r>
                      <a:r>
                        <a:rPr kumimoji="0" lang="ro-RO" sz="1800" b="1" kern="1200" baseline="0" dirty="0" smtClean="0">
                          <a:solidFill>
                            <a:schemeClr val="lt1"/>
                          </a:solidFill>
                          <a:latin typeface="+mn-lt"/>
                          <a:ea typeface="+mn-ea"/>
                          <a:cs typeface="+mn-cs"/>
                        </a:rPr>
                        <a:t> </a:t>
                      </a:r>
                      <a:r>
                        <a:rPr kumimoji="0" lang="ro-RO" sz="1800" b="1" kern="1200" dirty="0" smtClean="0">
                          <a:solidFill>
                            <a:schemeClr val="lt1"/>
                          </a:solidFill>
                          <a:latin typeface="+mn-lt"/>
                          <a:ea typeface="+mn-ea"/>
                          <a:cs typeface="+mn-cs"/>
                        </a:rPr>
                        <a:t>pasiv </a:t>
                      </a:r>
                      <a:endParaRPr lang="ro-RO" dirty="0"/>
                    </a:p>
                  </a:txBody>
                  <a:tcPr/>
                </a:tc>
              </a:tr>
              <a:tr h="2460150">
                <a:tc>
                  <a:txBody>
                    <a:bodyPr/>
                    <a:lstStyle/>
                    <a:p>
                      <a:pPr marL="270510" algn="just">
                        <a:spcAft>
                          <a:spcPts val="0"/>
                        </a:spcAft>
                      </a:pPr>
                      <a:r>
                        <a:rPr lang="ro-RO" sz="1800" b="1" dirty="0">
                          <a:latin typeface="+mn-lt"/>
                          <a:ea typeface="Times New Roman"/>
                        </a:rPr>
                        <a:t>Aspecte verbale: </a:t>
                      </a:r>
                    </a:p>
                    <a:p>
                      <a:pPr marL="342900" lvl="0" indent="-342900" algn="just">
                        <a:spcAft>
                          <a:spcPts val="0"/>
                        </a:spcAft>
                        <a:buFont typeface="Wingdings" pitchFamily="2" charset="2"/>
                        <a:buChar char="q"/>
                        <a:tabLst>
                          <a:tab pos="228600" algn="l"/>
                        </a:tabLst>
                      </a:pPr>
                      <a:r>
                        <a:rPr lang="ro-RO" sz="1800" dirty="0">
                          <a:latin typeface="+mn-lt"/>
                          <a:ea typeface="Times New Roman"/>
                        </a:rPr>
                        <a:t>neluarea în considerare a propriilor dorințe, concomitent cu acceptarea îndeplinirii dorințelor celorlalți;</a:t>
                      </a:r>
                    </a:p>
                    <a:p>
                      <a:pPr marL="342900" lvl="0" indent="-342900" algn="just">
                        <a:spcAft>
                          <a:spcPts val="0"/>
                        </a:spcAft>
                        <a:buFont typeface="Wingdings" pitchFamily="2" charset="2"/>
                        <a:buChar char="q"/>
                        <a:tabLst>
                          <a:tab pos="228600" algn="l"/>
                        </a:tabLst>
                      </a:pPr>
                      <a:r>
                        <a:rPr lang="ro-RO" sz="1800" dirty="0">
                          <a:latin typeface="+mn-lt"/>
                          <a:ea typeface="Times New Roman"/>
                        </a:rPr>
                        <a:t>minimalizarea importanței propriilor dorințe, expectanțe, sentimente prin: exprimarea indirectă sau neexprimarea lor;</a:t>
                      </a:r>
                    </a:p>
                    <a:p>
                      <a:pPr marL="342900" lvl="0" indent="-342900" algn="just">
                        <a:spcAft>
                          <a:spcPts val="0"/>
                        </a:spcAft>
                        <a:buFont typeface="Wingdings" pitchFamily="2" charset="2"/>
                        <a:buChar char="q"/>
                        <a:tabLst>
                          <a:tab pos="228600" algn="l"/>
                        </a:tabLst>
                      </a:pPr>
                      <a:r>
                        <a:rPr lang="ro-RO" sz="1800" dirty="0">
                          <a:latin typeface="+mn-lt"/>
                          <a:ea typeface="Times New Roman"/>
                        </a:rPr>
                        <a:t>Exemplu: </a:t>
                      </a:r>
                      <a:r>
                        <a:rPr lang="ro-RO" sz="1600" dirty="0">
                          <a:latin typeface="+mn-lt"/>
                          <a:ea typeface="Times New Roman"/>
                        </a:rPr>
                        <a:t>O reacție pasivă din partea lui Mihai ar fi să nu-i spună nimic lui George, să-l ignore și să facă eforturi pentru a fi atent, în ciuda bruiajelor. </a:t>
                      </a:r>
                    </a:p>
                  </a:txBody>
                  <a:tcPr marL="68580" marR="68580" marT="0" marB="0"/>
                </a:tc>
              </a:tr>
              <a:tr h="2460150">
                <a:tc>
                  <a:txBody>
                    <a:bodyPr/>
                    <a:lstStyle/>
                    <a:p>
                      <a:pPr marL="270510" algn="just">
                        <a:spcAft>
                          <a:spcPts val="0"/>
                        </a:spcAft>
                      </a:pPr>
                      <a:r>
                        <a:rPr lang="ro-RO" sz="1800" b="1" dirty="0">
                          <a:latin typeface="+mn-lt"/>
                          <a:ea typeface="Times New Roman"/>
                        </a:rPr>
                        <a:t>Aspecte nonverbale:</a:t>
                      </a:r>
                    </a:p>
                    <a:p>
                      <a:pPr marL="342900" lvl="0" indent="-342900" algn="just">
                        <a:spcAft>
                          <a:spcPts val="0"/>
                        </a:spcAft>
                        <a:buFont typeface="Wingdings" pitchFamily="2" charset="2"/>
                        <a:buChar char="q"/>
                        <a:tabLst>
                          <a:tab pos="228600" algn="l"/>
                        </a:tabLst>
                      </a:pPr>
                      <a:r>
                        <a:rPr lang="ro-RO" sz="1800" dirty="0">
                          <a:latin typeface="+mn-lt"/>
                          <a:ea typeface="Times New Roman"/>
                        </a:rPr>
                        <a:t>privirea îndreptată în altă direcție decât înspre interlocutor;</a:t>
                      </a:r>
                    </a:p>
                    <a:p>
                      <a:pPr marL="342900" lvl="0" indent="-342900" algn="just">
                        <a:spcAft>
                          <a:spcPts val="0"/>
                        </a:spcAft>
                        <a:buFont typeface="Wingdings" pitchFamily="2" charset="2"/>
                        <a:buChar char="q"/>
                        <a:tabLst>
                          <a:tab pos="228600" algn="l"/>
                        </a:tabLst>
                      </a:pPr>
                      <a:r>
                        <a:rPr lang="ro-RO" sz="1800" dirty="0">
                          <a:latin typeface="+mn-lt"/>
                          <a:ea typeface="Times New Roman"/>
                        </a:rPr>
                        <a:t>postură rigidă, nestând față în față cu interlocutorul;</a:t>
                      </a:r>
                    </a:p>
                    <a:p>
                      <a:pPr marL="342900" lvl="0" indent="-342900" algn="just">
                        <a:spcAft>
                          <a:spcPts val="0"/>
                        </a:spcAft>
                        <a:buFont typeface="Wingdings" pitchFamily="2" charset="2"/>
                        <a:buChar char="q"/>
                        <a:tabLst>
                          <a:tab pos="228600" algn="l"/>
                        </a:tabLst>
                      </a:pPr>
                      <a:r>
                        <a:rPr lang="ro-RO" sz="1800" dirty="0">
                          <a:latin typeface="+mn-lt"/>
                          <a:ea typeface="Times New Roman"/>
                        </a:rPr>
                        <a:t>mișcări continue, gesturi mărunte;</a:t>
                      </a:r>
                    </a:p>
                    <a:p>
                      <a:pPr marL="342900" lvl="0" indent="-342900" algn="just">
                        <a:spcAft>
                          <a:spcPts val="0"/>
                        </a:spcAft>
                        <a:buFont typeface="Wingdings" pitchFamily="2" charset="2"/>
                        <a:buChar char="q"/>
                        <a:tabLst>
                          <a:tab pos="228600" algn="l"/>
                        </a:tabLst>
                      </a:pPr>
                      <a:r>
                        <a:rPr lang="ro-RO" sz="1800" dirty="0">
                          <a:latin typeface="+mn-lt"/>
                          <a:ea typeface="Times New Roman"/>
                        </a:rPr>
                        <a:t>distanță mai mare de  1,5 metri;</a:t>
                      </a:r>
                    </a:p>
                    <a:p>
                      <a:pPr marL="342900" lvl="0" indent="-342900" algn="just">
                        <a:spcAft>
                          <a:spcPts val="0"/>
                        </a:spcAft>
                        <a:buFont typeface="Wingdings" pitchFamily="2" charset="2"/>
                        <a:buChar char="q"/>
                        <a:tabLst>
                          <a:tab pos="228600" algn="l"/>
                        </a:tabLst>
                      </a:pPr>
                      <a:r>
                        <a:rPr lang="ro-RO" sz="1800" dirty="0">
                          <a:latin typeface="+mn-lt"/>
                          <a:ea typeface="Times New Roman"/>
                        </a:rPr>
                        <a:t>propriile răspunsuri nu sunt exprimate cu promptitudine, imediat după terminarea mesajului interlocutorului;</a:t>
                      </a:r>
                    </a:p>
                    <a:p>
                      <a:pPr marL="342900" lvl="0" indent="-342900" algn="just">
                        <a:spcAft>
                          <a:spcPts val="0"/>
                        </a:spcAft>
                        <a:buFont typeface="Wingdings" pitchFamily="2" charset="2"/>
                        <a:buChar char="q"/>
                        <a:tabLst>
                          <a:tab pos="228600" algn="l"/>
                        </a:tabLst>
                      </a:pPr>
                      <a:r>
                        <a:rPr lang="ro-RO" sz="1800" dirty="0">
                          <a:latin typeface="+mn-lt"/>
                          <a:ea typeface="Times New Roman"/>
                        </a:rPr>
                        <a:t>volum scăzut, voce monotonă, vorbește rar.</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347663"/>
          </a:xfrm>
        </p:spPr>
        <p:txBody>
          <a:bodyPr>
            <a:normAutofit fontScale="90000"/>
          </a:bodyPr>
          <a:lstStyle/>
          <a:p>
            <a:pPr fontAlgn="auto">
              <a:spcAft>
                <a:spcPts val="0"/>
              </a:spcAft>
              <a:defRPr/>
            </a:pPr>
            <a:endParaRPr lang="ro-RO" dirty="0"/>
          </a:p>
        </p:txBody>
      </p:sp>
      <p:graphicFrame>
        <p:nvGraphicFramePr>
          <p:cNvPr id="4" name="Content Placeholder 3"/>
          <p:cNvGraphicFramePr>
            <a:graphicFrameLocks noGrp="1"/>
          </p:cNvGraphicFramePr>
          <p:nvPr>
            <p:ph idx="1"/>
          </p:nvPr>
        </p:nvGraphicFramePr>
        <p:xfrm>
          <a:off x="457200" y="1196972"/>
          <a:ext cx="8229600" cy="5256363"/>
        </p:xfrm>
        <a:graphic>
          <a:graphicData uri="http://schemas.openxmlformats.org/drawingml/2006/table">
            <a:tbl>
              <a:tblPr firstRow="1" bandRow="1">
                <a:tableStyleId>{08FB837D-C827-4EFA-A057-4D05807E0F7C}</a:tableStyleId>
              </a:tblPr>
              <a:tblGrid>
                <a:gridCol w="2743200"/>
                <a:gridCol w="2743200"/>
                <a:gridCol w="2743200"/>
              </a:tblGrid>
              <a:tr h="844097">
                <a:tc gridSpan="3">
                  <a:txBody>
                    <a:bodyPr/>
                    <a:lstStyle/>
                    <a:p>
                      <a:pPr algn="ctr"/>
                      <a:r>
                        <a:rPr kumimoji="0" lang="ro-RO" sz="1800" b="1" i="1" kern="1200" dirty="0" smtClean="0">
                          <a:solidFill>
                            <a:schemeClr val="lt1"/>
                          </a:solidFill>
                          <a:latin typeface="+mn-lt"/>
                          <a:ea typeface="+mn-ea"/>
                          <a:cs typeface="+mn-cs"/>
                        </a:rPr>
                        <a:t>Consecințe ale comportamentelor asertive, agresive și pasive</a:t>
                      </a:r>
                      <a:endParaRPr lang="ro-RO" dirty="0"/>
                    </a:p>
                  </a:txBody>
                  <a:tcPr/>
                </a:tc>
                <a:tc hMerge="1">
                  <a:txBody>
                    <a:bodyPr/>
                    <a:lstStyle/>
                    <a:p>
                      <a:endParaRPr lang="ro-RO" dirty="0"/>
                    </a:p>
                  </a:txBody>
                  <a:tcPr/>
                </a:tc>
                <a:tc hMerge="1">
                  <a:txBody>
                    <a:bodyPr/>
                    <a:lstStyle/>
                    <a:p>
                      <a:endParaRPr lang="ro-RO" dirty="0"/>
                    </a:p>
                  </a:txBody>
                  <a:tcPr/>
                </a:tc>
              </a:tr>
              <a:tr h="591050">
                <a:tc>
                  <a:txBody>
                    <a:bodyPr/>
                    <a:lstStyle/>
                    <a:p>
                      <a:pPr marL="270510" algn="ctr">
                        <a:lnSpc>
                          <a:spcPct val="150000"/>
                        </a:lnSpc>
                        <a:spcAft>
                          <a:spcPts val="0"/>
                        </a:spcAft>
                      </a:pPr>
                      <a:r>
                        <a:rPr lang="ro-RO" sz="1600" b="1" dirty="0">
                          <a:latin typeface="+mn-lt"/>
                          <a:ea typeface="Times New Roman"/>
                        </a:rPr>
                        <a:t>Asertiv</a:t>
                      </a:r>
                      <a:endParaRPr lang="ro-RO" sz="1600" dirty="0">
                        <a:latin typeface="+mn-lt"/>
                        <a:ea typeface="Times New Roman"/>
                      </a:endParaRPr>
                    </a:p>
                  </a:txBody>
                  <a:tcPr marL="68580" marR="68580" marT="0" marB="0"/>
                </a:tc>
                <a:tc>
                  <a:txBody>
                    <a:bodyPr/>
                    <a:lstStyle/>
                    <a:p>
                      <a:pPr marL="270510" algn="ctr">
                        <a:lnSpc>
                          <a:spcPct val="150000"/>
                        </a:lnSpc>
                        <a:spcAft>
                          <a:spcPts val="0"/>
                        </a:spcAft>
                      </a:pPr>
                      <a:r>
                        <a:rPr lang="ro-RO" sz="1600" b="1">
                          <a:latin typeface="+mn-lt"/>
                          <a:ea typeface="Times New Roman"/>
                        </a:rPr>
                        <a:t>Agresiv</a:t>
                      </a:r>
                      <a:endParaRPr lang="ro-RO" sz="1600">
                        <a:latin typeface="+mn-lt"/>
                        <a:ea typeface="Times New Roman"/>
                      </a:endParaRPr>
                    </a:p>
                  </a:txBody>
                  <a:tcPr marL="68580" marR="68580" marT="0" marB="0"/>
                </a:tc>
                <a:tc>
                  <a:txBody>
                    <a:bodyPr/>
                    <a:lstStyle/>
                    <a:p>
                      <a:pPr marL="270510" algn="ctr">
                        <a:lnSpc>
                          <a:spcPct val="150000"/>
                        </a:lnSpc>
                        <a:spcAft>
                          <a:spcPts val="0"/>
                        </a:spcAft>
                      </a:pPr>
                      <a:r>
                        <a:rPr lang="ro-RO" sz="1600" b="1">
                          <a:latin typeface="+mn-lt"/>
                          <a:ea typeface="Times New Roman"/>
                        </a:rPr>
                        <a:t>Pasiv</a:t>
                      </a:r>
                      <a:endParaRPr lang="ro-RO" sz="1600">
                        <a:latin typeface="+mn-lt"/>
                        <a:ea typeface="Times New Roman"/>
                      </a:endParaRPr>
                    </a:p>
                  </a:txBody>
                  <a:tcPr marL="68580" marR="68580" marT="0" marB="0"/>
                </a:tc>
              </a:tr>
              <a:tr h="3821216">
                <a:tc>
                  <a:txBody>
                    <a:bodyPr/>
                    <a:lstStyle/>
                    <a:p>
                      <a:pPr marL="342900" lvl="0" indent="-342900" algn="just">
                        <a:spcAft>
                          <a:spcPts val="0"/>
                        </a:spcAft>
                        <a:buFont typeface="Times New Roman"/>
                        <a:buChar char="-"/>
                        <a:tabLst>
                          <a:tab pos="228600" algn="l"/>
                        </a:tabLst>
                      </a:pPr>
                      <a:r>
                        <a:rPr lang="ro-RO" sz="1600" dirty="0">
                          <a:latin typeface="+mn-lt"/>
                          <a:ea typeface="Times New Roman"/>
                        </a:rPr>
                        <a:t>problema este discutată;</a:t>
                      </a:r>
                    </a:p>
                    <a:p>
                      <a:pPr marL="342900" lvl="0" indent="-342900" algn="just">
                        <a:spcAft>
                          <a:spcPts val="0"/>
                        </a:spcAft>
                        <a:buFont typeface="Times New Roman"/>
                        <a:buChar char="-"/>
                        <a:tabLst>
                          <a:tab pos="228600" algn="l"/>
                        </a:tabLst>
                      </a:pPr>
                      <a:r>
                        <a:rPr lang="ro-RO" sz="1600" dirty="0">
                          <a:latin typeface="+mn-lt"/>
                          <a:ea typeface="Times New Roman"/>
                        </a:rPr>
                        <a:t>îți sunt susținute, respectate drepturile;</a:t>
                      </a:r>
                    </a:p>
                    <a:p>
                      <a:pPr marL="342900" lvl="0" indent="-342900" algn="just">
                        <a:spcAft>
                          <a:spcPts val="0"/>
                        </a:spcAft>
                        <a:buFont typeface="Times New Roman"/>
                        <a:buChar char="-"/>
                        <a:tabLst>
                          <a:tab pos="228600" algn="l"/>
                        </a:tabLst>
                      </a:pPr>
                      <a:r>
                        <a:rPr lang="ro-RO" sz="1600" dirty="0">
                          <a:latin typeface="+mn-lt"/>
                          <a:ea typeface="Times New Roman"/>
                        </a:rPr>
                        <a:t>ceilalți sunt încântați că le recunoști și respecți drepturile, dorințele;</a:t>
                      </a:r>
                    </a:p>
                    <a:p>
                      <a:pPr marL="342900" lvl="0" indent="-342900" algn="just">
                        <a:spcAft>
                          <a:spcPts val="0"/>
                        </a:spcAft>
                        <a:buFont typeface="Times New Roman"/>
                        <a:buChar char="-"/>
                        <a:tabLst>
                          <a:tab pos="228600" algn="l"/>
                        </a:tabLst>
                      </a:pPr>
                      <a:r>
                        <a:rPr lang="ro-RO" sz="1600" dirty="0">
                          <a:latin typeface="+mn-lt"/>
                          <a:ea typeface="Times New Roman"/>
                        </a:rPr>
                        <a:t>ceilalți te privesc cu respect, te tratează într-un mod similar, îți caută compania;</a:t>
                      </a:r>
                    </a:p>
                    <a:p>
                      <a:pPr marL="342900" lvl="0" indent="-342900" algn="just">
                        <a:lnSpc>
                          <a:spcPct val="150000"/>
                        </a:lnSpc>
                        <a:spcAft>
                          <a:spcPts val="0"/>
                        </a:spcAft>
                        <a:buFont typeface="Times New Roman"/>
                        <a:buChar char="-"/>
                        <a:tabLst>
                          <a:tab pos="228600" algn="l"/>
                        </a:tabLst>
                      </a:pPr>
                      <a:r>
                        <a:rPr lang="ro-RO" sz="1600" dirty="0">
                          <a:latin typeface="+mn-lt"/>
                          <a:ea typeface="Times New Roman"/>
                        </a:rPr>
                        <a:t>în plan emoțional: fericire.</a:t>
                      </a:r>
                    </a:p>
                  </a:txBody>
                  <a:tcPr marL="68580" marR="68580" marT="0" marB="0"/>
                </a:tc>
                <a:tc>
                  <a:txBody>
                    <a:bodyPr/>
                    <a:lstStyle/>
                    <a:p>
                      <a:pPr marL="342900" lvl="0" indent="-342900" algn="just">
                        <a:spcAft>
                          <a:spcPts val="0"/>
                        </a:spcAft>
                        <a:buFont typeface="Times New Roman"/>
                        <a:buChar char="-"/>
                        <a:tabLst>
                          <a:tab pos="228600" algn="l"/>
                        </a:tabLst>
                      </a:pPr>
                      <a:r>
                        <a:rPr lang="ro-RO" sz="1600" dirty="0">
                          <a:latin typeface="+mn-lt"/>
                          <a:ea typeface="Times New Roman"/>
                        </a:rPr>
                        <a:t>problema este atacată;</a:t>
                      </a:r>
                    </a:p>
                    <a:p>
                      <a:pPr marL="342900" lvl="0" indent="-342900" algn="just">
                        <a:spcAft>
                          <a:spcPts val="0"/>
                        </a:spcAft>
                        <a:buFont typeface="Times New Roman"/>
                        <a:buChar char="-"/>
                        <a:tabLst>
                          <a:tab pos="228600" algn="l"/>
                        </a:tabLst>
                      </a:pPr>
                      <a:r>
                        <a:rPr lang="ro-RO" sz="1600" dirty="0">
                          <a:latin typeface="+mn-lt"/>
                          <a:ea typeface="Times New Roman"/>
                        </a:rPr>
                        <a:t>îți sunt susținute, respectate drepturile, fără a ține cont de drepturile celorlalți;</a:t>
                      </a:r>
                    </a:p>
                    <a:p>
                      <a:pPr marL="342900" lvl="0" indent="-342900" algn="just">
                        <a:spcAft>
                          <a:spcPts val="0"/>
                        </a:spcAft>
                        <a:buFont typeface="Times New Roman"/>
                        <a:buChar char="-"/>
                        <a:tabLst>
                          <a:tab pos="228600" algn="l"/>
                        </a:tabLst>
                      </a:pPr>
                      <a:r>
                        <a:rPr lang="ro-RO" sz="1600" dirty="0">
                          <a:latin typeface="+mn-lt"/>
                          <a:ea typeface="Times New Roman"/>
                        </a:rPr>
                        <a:t>ceilalți nu sunt încântați că nu le iei în considerare dorințele, drepturile;</a:t>
                      </a:r>
                    </a:p>
                    <a:p>
                      <a:pPr marL="342900" lvl="0" indent="-342900" algn="just">
                        <a:spcAft>
                          <a:spcPts val="0"/>
                        </a:spcAft>
                        <a:buFont typeface="Times New Roman"/>
                        <a:buChar char="-"/>
                        <a:tabLst>
                          <a:tab pos="228600" algn="l"/>
                        </a:tabLst>
                      </a:pPr>
                      <a:r>
                        <a:rPr lang="ro-RO" sz="1600" dirty="0">
                          <a:latin typeface="+mn-lt"/>
                          <a:ea typeface="Times New Roman"/>
                        </a:rPr>
                        <a:t>ceilalți te privesc cu teamă, te tratează într-un mod similar, îți evită compania;</a:t>
                      </a:r>
                    </a:p>
                    <a:p>
                      <a:pPr marL="342900" lvl="0" indent="-342900" algn="just">
                        <a:spcAft>
                          <a:spcPts val="0"/>
                        </a:spcAft>
                        <a:buFont typeface="Times New Roman"/>
                        <a:buChar char="-"/>
                        <a:tabLst>
                          <a:tab pos="228600" algn="l"/>
                        </a:tabLst>
                      </a:pPr>
                      <a:r>
                        <a:rPr lang="ro-RO" sz="1600" dirty="0">
                          <a:latin typeface="+mn-lt"/>
                          <a:ea typeface="Times New Roman"/>
                        </a:rPr>
                        <a:t>în plan emoțional: furie, teamă.</a:t>
                      </a:r>
                    </a:p>
                  </a:txBody>
                  <a:tcPr marL="68580" marR="68580" marT="0" marB="0"/>
                </a:tc>
                <a:tc>
                  <a:txBody>
                    <a:bodyPr/>
                    <a:lstStyle/>
                    <a:p>
                      <a:pPr marL="342900" lvl="0" indent="-342900" algn="just">
                        <a:spcAft>
                          <a:spcPts val="0"/>
                        </a:spcAft>
                        <a:buFont typeface="Times New Roman"/>
                        <a:buChar char="-"/>
                        <a:tabLst>
                          <a:tab pos="228600" algn="l"/>
                        </a:tabLst>
                      </a:pPr>
                      <a:r>
                        <a:rPr lang="ro-RO" sz="1600" dirty="0">
                          <a:latin typeface="+mn-lt"/>
                          <a:ea typeface="Times New Roman"/>
                        </a:rPr>
                        <a:t>problema este evitată;</a:t>
                      </a:r>
                    </a:p>
                    <a:p>
                      <a:pPr marL="342900" lvl="0" indent="-342900" algn="just">
                        <a:spcAft>
                          <a:spcPts val="0"/>
                        </a:spcAft>
                        <a:buFont typeface="Times New Roman"/>
                        <a:buChar char="-"/>
                        <a:tabLst>
                          <a:tab pos="228600" algn="l"/>
                        </a:tabLst>
                      </a:pPr>
                      <a:r>
                        <a:rPr lang="ro-RO" sz="1600" dirty="0">
                          <a:latin typeface="+mn-lt"/>
                          <a:ea typeface="Times New Roman"/>
                        </a:rPr>
                        <a:t>drepturile tale sunt ignorate, ceilalți aleg în locul tău;</a:t>
                      </a:r>
                    </a:p>
                    <a:p>
                      <a:pPr marL="342900" lvl="0" indent="-342900" algn="just">
                        <a:spcAft>
                          <a:spcPts val="0"/>
                        </a:spcAft>
                        <a:buFont typeface="Times New Roman"/>
                        <a:buChar char="-"/>
                        <a:tabLst>
                          <a:tab pos="228600" algn="l"/>
                        </a:tabLst>
                      </a:pPr>
                      <a:r>
                        <a:rPr lang="ro-RO" sz="1600" dirty="0">
                          <a:latin typeface="+mn-lt"/>
                          <a:ea typeface="Times New Roman"/>
                        </a:rPr>
                        <a:t>ceilalți sunt încântați că le recunoști și respecți drepturile, dorințele;</a:t>
                      </a:r>
                    </a:p>
                    <a:p>
                      <a:pPr marL="342900" lvl="0" indent="-342900" algn="just">
                        <a:spcAft>
                          <a:spcPts val="0"/>
                        </a:spcAft>
                        <a:buFont typeface="Times New Roman"/>
                        <a:buChar char="-"/>
                        <a:tabLst>
                          <a:tab pos="228600" algn="l"/>
                        </a:tabLst>
                      </a:pPr>
                      <a:r>
                        <a:rPr lang="ro-RO" sz="1600" dirty="0">
                          <a:latin typeface="+mn-lt"/>
                          <a:ea typeface="Times New Roman"/>
                        </a:rPr>
                        <a:t>ceilalți nu te respectă, nu au încredere în sinceritatea ta;</a:t>
                      </a:r>
                    </a:p>
                    <a:p>
                      <a:pPr marL="342900" lvl="0" indent="-342900" algn="just">
                        <a:spcAft>
                          <a:spcPts val="0"/>
                        </a:spcAft>
                        <a:buFont typeface="Times New Roman"/>
                        <a:buChar char="-"/>
                        <a:tabLst>
                          <a:tab pos="228600" algn="l"/>
                        </a:tabLst>
                      </a:pPr>
                      <a:r>
                        <a:rPr lang="ro-RO" sz="1600" dirty="0">
                          <a:latin typeface="+mn-lt"/>
                          <a:ea typeface="Times New Roman"/>
                        </a:rPr>
                        <a:t>în plan emoțional: tristețe, furie. </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endParaRPr lang="ro-RO" smtClean="0"/>
          </a:p>
        </p:txBody>
      </p:sp>
      <p:sp>
        <p:nvSpPr>
          <p:cNvPr id="46083" name="Rectangle 3"/>
          <p:cNvSpPr>
            <a:spLocks noGrp="1"/>
          </p:cNvSpPr>
          <p:nvPr>
            <p:ph type="body" idx="1"/>
          </p:nvPr>
        </p:nvSpPr>
        <p:spPr/>
        <p:txBody>
          <a:bodyPr/>
          <a:lstStyle/>
          <a:p>
            <a:r>
              <a:rPr lang="ro-RO" sz="2000" dirty="0" smtClean="0">
                <a:solidFill>
                  <a:srgbClr val="FF3300"/>
                </a:solidFill>
              </a:rPr>
              <a:t>Activitate pe grupe</a:t>
            </a:r>
          </a:p>
          <a:p>
            <a:pPr>
              <a:buFont typeface="Wingdings 2" pitchFamily="18" charset="2"/>
              <a:buNone/>
            </a:pPr>
            <a:r>
              <a:rPr lang="ro-RO" sz="2000" dirty="0" smtClean="0">
                <a:solidFill>
                  <a:srgbClr val="FF3300"/>
                </a:solidFill>
              </a:rPr>
              <a:t>	Analizați, din perspectiva elevilor,  situații concrete cum sunt: </a:t>
            </a:r>
            <a:r>
              <a:rPr lang="ro-RO" dirty="0" smtClean="0">
                <a:solidFill>
                  <a:srgbClr val="FF3300"/>
                </a:solidFill>
              </a:rPr>
              <a:t> </a:t>
            </a:r>
          </a:p>
          <a:p>
            <a:pPr>
              <a:buFont typeface="Wingdings 2" pitchFamily="18" charset="2"/>
              <a:buNone/>
            </a:pPr>
            <a:r>
              <a:rPr lang="ro-RO" dirty="0" smtClean="0">
                <a:solidFill>
                  <a:srgbClr val="FF3300"/>
                </a:solidFill>
              </a:rPr>
              <a:t>	</a:t>
            </a:r>
            <a:r>
              <a:rPr lang="ro-RO" sz="2000" i="1" dirty="0" smtClean="0"/>
              <a:t>Unii colegi râd de tine când dai anumite răspunsuri; </a:t>
            </a:r>
          </a:p>
          <a:p>
            <a:pPr>
              <a:buFont typeface="Wingdings 2" pitchFamily="18" charset="2"/>
              <a:buNone/>
            </a:pPr>
            <a:r>
              <a:rPr lang="ro-RO" sz="2000" i="1" dirty="0" smtClean="0"/>
              <a:t>	Un prieten spune altora  lucruri neadevărate despre tine; </a:t>
            </a:r>
          </a:p>
          <a:p>
            <a:pPr>
              <a:buFont typeface="Wingdings 2" pitchFamily="18" charset="2"/>
              <a:buNone/>
            </a:pPr>
            <a:r>
              <a:rPr lang="ro-RO" sz="2000" i="1" dirty="0" smtClean="0"/>
              <a:t>	Prietenul tău se află într-un conflict cu elevi dintr-o clasă vecină; </a:t>
            </a:r>
          </a:p>
          <a:p>
            <a:pPr>
              <a:buFont typeface="Wingdings 2" pitchFamily="18" charset="2"/>
              <a:buNone/>
            </a:pPr>
            <a:r>
              <a:rPr lang="ro-RO" sz="2000" dirty="0" smtClean="0"/>
              <a:t>	</a:t>
            </a:r>
            <a:r>
              <a:rPr lang="ro-RO" sz="2000" dirty="0" smtClean="0">
                <a:solidFill>
                  <a:srgbClr val="FF3300"/>
                </a:solidFill>
              </a:rPr>
              <a:t>propunând moduri de rezolvare din perspectiva celor trei tipuri de transmitere a unui mesaj.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96020"/>
          </a:xfrm>
        </p:spPr>
        <p:txBody>
          <a:bodyPr>
            <a:normAutofit fontScale="90000"/>
          </a:bodyPr>
          <a:lstStyle/>
          <a:p>
            <a:endParaRPr lang="en-US" dirty="0"/>
          </a:p>
        </p:txBody>
      </p:sp>
      <p:sp>
        <p:nvSpPr>
          <p:cNvPr id="3" name="Content Placeholder 2"/>
          <p:cNvSpPr>
            <a:spLocks noGrp="1"/>
          </p:cNvSpPr>
          <p:nvPr>
            <p:ph idx="1"/>
          </p:nvPr>
        </p:nvSpPr>
        <p:spPr>
          <a:xfrm>
            <a:off x="457200" y="1214422"/>
            <a:ext cx="8229600" cy="5110178"/>
          </a:xfrm>
        </p:spPr>
        <p:txBody>
          <a:bodyPr>
            <a:normAutofit fontScale="92500"/>
          </a:bodyPr>
          <a:lstStyle/>
          <a:p>
            <a:r>
              <a:rPr lang="ro-RO" sz="2200" dirty="0" smtClean="0"/>
              <a:t>Definiţii ale comunicării date în literatura de specialitate:</a:t>
            </a:r>
          </a:p>
          <a:p>
            <a:pPr lvl="1">
              <a:buFont typeface="Wingdings" pitchFamily="2" charset="2"/>
              <a:buChar char="Ø"/>
            </a:pPr>
            <a:r>
              <a:rPr lang="ro-RO" sz="2200" dirty="0" smtClean="0"/>
              <a:t>Comunicarea este un proces în care oamenii îşi împărtăşesc informaţii, idei, sentimente (Hyles, S. şi Weaver, R.);</a:t>
            </a:r>
            <a:endParaRPr lang="en-US" sz="2200" dirty="0" smtClean="0"/>
          </a:p>
          <a:p>
            <a:pPr lvl="1">
              <a:buFont typeface="Wingdings" pitchFamily="2" charset="2"/>
              <a:buChar char="Ø"/>
            </a:pPr>
            <a:r>
              <a:rPr lang="ro-RO" sz="2200" dirty="0" smtClean="0"/>
              <a:t>Comunicarea este procesul prin care o parte (numită emiţător) transmite informaţii (un mesaj) altei părţi (numită receptor) (Baron, R.);</a:t>
            </a:r>
            <a:endParaRPr lang="en-US" sz="2200" dirty="0" smtClean="0"/>
          </a:p>
          <a:p>
            <a:pPr lvl="1">
              <a:buFont typeface="Wingdings" pitchFamily="2" charset="2"/>
              <a:buChar char="Ø"/>
            </a:pPr>
            <a:r>
              <a:rPr lang="ro-RO" sz="2200" dirty="0" smtClean="0"/>
              <a:t>Comunicarea este o activitate psihofizică de punere în  relaţie a două sau mai multe persoane în scopul influenţării atitudinilor, convingerilor, comportamentelor destinatarilor şi interlocutorilor (Ross, R.);</a:t>
            </a:r>
            <a:endParaRPr lang="en-US" sz="2200" dirty="0" smtClean="0"/>
          </a:p>
          <a:p>
            <a:r>
              <a:rPr lang="ro-RO" sz="2200" dirty="0" smtClean="0"/>
              <a:t>Majoritatea punctelor de vedere întâlnite în definirea termenului de comunicare, se concentrează asupra următoarelor </a:t>
            </a:r>
            <a:r>
              <a:rPr lang="ro-RO" sz="2200" i="1" dirty="0" smtClean="0"/>
              <a:t>semnificații</a:t>
            </a:r>
            <a:r>
              <a:rPr lang="ro-RO" sz="2200" dirty="0" smtClean="0"/>
              <a:t>: </a:t>
            </a:r>
            <a:endParaRPr lang="en-US" sz="2200" dirty="0" smtClean="0"/>
          </a:p>
          <a:p>
            <a:pPr lvl="1">
              <a:buFont typeface="Wingdings" pitchFamily="2" charset="2"/>
              <a:buChar char="ü"/>
            </a:pPr>
            <a:r>
              <a:rPr lang="ro-RO" sz="2200" dirty="0" smtClean="0"/>
              <a:t>un proces de transmitere de informaţii, idei, opţiuni, păreri, fie de la un individ la altul, fie de la un grup la altul; </a:t>
            </a:r>
          </a:p>
          <a:p>
            <a:pPr lvl="1">
              <a:buFont typeface="Wingdings" pitchFamily="2" charset="2"/>
              <a:buChar char="ü"/>
            </a:pPr>
            <a:r>
              <a:rPr lang="ro-RO" sz="2200" dirty="0" smtClean="0"/>
              <a:t>transmiterea și receptarea informației între cel care o semnalează și cel care o primește, prin parcurgerea următorilor pași: formularea și codarea mesajului, transmiterea mesajului, decodarea și receptarea mesajului. </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ro-RO" sz="2400" b="1" dirty="0" smtClean="0"/>
              <a:t>2. Forme ale comunicării</a:t>
            </a:r>
            <a:endParaRPr lang="en-US" sz="2400" b="1" dirty="0"/>
          </a:p>
        </p:txBody>
      </p:sp>
      <p:sp>
        <p:nvSpPr>
          <p:cNvPr id="3" name="Content Placeholder 2"/>
          <p:cNvSpPr>
            <a:spLocks noGrp="1"/>
          </p:cNvSpPr>
          <p:nvPr>
            <p:ph idx="1"/>
          </p:nvPr>
        </p:nvSpPr>
        <p:spPr>
          <a:xfrm>
            <a:off x="457200" y="1500174"/>
            <a:ext cx="8229600" cy="4824426"/>
          </a:xfrm>
        </p:spPr>
        <p:txBody>
          <a:bodyPr>
            <a:normAutofit/>
          </a:bodyPr>
          <a:lstStyle/>
          <a:p>
            <a:r>
              <a:rPr lang="ro-RO" sz="2000" b="1" i="1" dirty="0" smtClean="0"/>
              <a:t>În funcție de numărul de oameni implicaţi în actul comunicării</a:t>
            </a:r>
            <a:r>
              <a:rPr lang="ro-RO" sz="2000" i="1" dirty="0" smtClean="0"/>
              <a:t> :</a:t>
            </a:r>
          </a:p>
          <a:p>
            <a:pPr lvl="1">
              <a:buFont typeface="Wingdings" pitchFamily="2" charset="2"/>
              <a:buChar char="Ø"/>
            </a:pPr>
            <a:r>
              <a:rPr lang="ro-RO" sz="2000" b="1" dirty="0" smtClean="0"/>
              <a:t>Comunicarea intrapersonală (intraindividuală)</a:t>
            </a:r>
            <a:r>
              <a:rPr lang="ro-RO" sz="2000" dirty="0" smtClean="0"/>
              <a:t>: este comunicarea în şi către sine. Emițătorul și receptorul sunt una și aceeași persoană. (Când gândim,  analizăm sau reflectăm asupra evenimentelor unei zile, când luăm decizii, rezolvăm în minte o problemă sau repetăm în gând mesajele destinate altora,  atunci comunicăm cu noi înşine.)</a:t>
            </a:r>
            <a:endParaRPr lang="en-US" sz="2000" dirty="0" smtClean="0"/>
          </a:p>
          <a:p>
            <a:pPr lvl="1">
              <a:buFont typeface="Wingdings" pitchFamily="2" charset="2"/>
              <a:buChar char="Ø"/>
            </a:pPr>
            <a:r>
              <a:rPr lang="ro-RO" sz="2000" b="1" dirty="0" smtClean="0"/>
              <a:t>Comunicarea interpersonală</a:t>
            </a:r>
            <a:r>
              <a:rPr lang="ro-RO" sz="2000" dirty="0" smtClean="0"/>
              <a:t>: este cea mai răspândită formă de comunicare și  are loc, de regulă, între doi oameni care interacţionează faţă în faţă, respectând schema clasică a procesului de comunicare. Emițătorul și receptorul sunt persoane distincte. </a:t>
            </a:r>
          </a:p>
          <a:p>
            <a:pPr lvl="1">
              <a:buNone/>
            </a:pPr>
            <a:r>
              <a:rPr lang="ro-RO" sz="2000" dirty="0" smtClean="0"/>
              <a:t>	Această formă a comunicării pune în evidență o dimensiune fundamentală a ființei umane: nevoia de relaționare cu ceilalți. </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3144"/>
          </a:xfrm>
        </p:spPr>
        <p:txBody>
          <a:bodyPr>
            <a:normAutofit fontScale="90000"/>
          </a:bodyPr>
          <a:lstStyle/>
          <a:p>
            <a:endParaRPr lang="en-US" dirty="0"/>
          </a:p>
        </p:txBody>
      </p:sp>
      <p:sp>
        <p:nvSpPr>
          <p:cNvPr id="3" name="Content Placeholder 2"/>
          <p:cNvSpPr>
            <a:spLocks noGrp="1"/>
          </p:cNvSpPr>
          <p:nvPr>
            <p:ph idx="1"/>
          </p:nvPr>
        </p:nvSpPr>
        <p:spPr>
          <a:xfrm>
            <a:off x="457200" y="1000108"/>
            <a:ext cx="8229600" cy="5324492"/>
          </a:xfrm>
        </p:spPr>
        <p:txBody>
          <a:bodyPr>
            <a:normAutofit/>
          </a:bodyPr>
          <a:lstStyle/>
          <a:p>
            <a:pPr lvl="1">
              <a:buFont typeface="Wingdings" pitchFamily="2" charset="2"/>
              <a:buChar char="Ø"/>
            </a:pPr>
            <a:r>
              <a:rPr lang="ro-RO" sz="2000" b="1" dirty="0" smtClean="0"/>
              <a:t>Comunicarea de grup</a:t>
            </a:r>
            <a:r>
              <a:rPr lang="ro-RO" sz="2000" dirty="0" smtClean="0"/>
              <a:t>: este comunicarea dintre membrii grupurilor şi comunicarea dintre oameni din grupuri cu alţi oameni din afara acestora. Poate fi considerată o formă a comunicării interpersonale pentru că emițătorul și receptorul sunt persoane diferite, însă numărul lor nu e restricționat la o singură persoană (pot fi mai mulți emițători și mai mulți receptori). </a:t>
            </a:r>
            <a:endParaRPr lang="en-US" sz="2000" dirty="0" smtClean="0"/>
          </a:p>
          <a:p>
            <a:pPr lvl="1">
              <a:buFont typeface="Wingdings" pitchFamily="2" charset="2"/>
              <a:buChar char="Ø"/>
            </a:pPr>
            <a:r>
              <a:rPr lang="ro-RO" sz="2000" b="1" dirty="0" smtClean="0"/>
              <a:t>Comunicarea de masă</a:t>
            </a:r>
            <a:r>
              <a:rPr lang="ro-RO" sz="2000" dirty="0" smtClean="0"/>
              <a:t>: este comunicarea primită sau folosită de un număr mare de oameni. Informaţia este produsă de o singură sursă şi este susceptibilă de a fi transmisă unui public oricât de mare prin radio, televiziune, presă, proiecţie cinematografică, etc. În acest caz lipseşte feed-back-ul imediat al mesajului, iar persoanele care-l receptează constituie o masă dispersată, fără să constituie un grup social.</a:t>
            </a:r>
            <a:endParaRPr lang="en-US" sz="2000" dirty="0" smtClean="0"/>
          </a:p>
          <a:p>
            <a:pPr lvl="1">
              <a:buNone/>
            </a:pPr>
            <a:r>
              <a:rPr lang="ro-RO" sz="2000" dirty="0" smtClean="0"/>
              <a:t>	O formă particulară a comunicării de masă este reprezentată de </a:t>
            </a:r>
            <a:r>
              <a:rPr lang="ro-RO" sz="2000" i="1" dirty="0" smtClean="0"/>
              <a:t>comunicarea publică</a:t>
            </a:r>
            <a:r>
              <a:rPr lang="ro-RO" sz="2000" dirty="0" smtClean="0"/>
              <a:t>, care se realizează printr-un discurs sub forma unei prelegeri, comunicări științifice, discurs electoral în fața unui auditoru mai larg, a unei mulțimi. </a:t>
            </a:r>
            <a:endParaRPr lang="en-US" sz="2000" dirty="0" smtClean="0"/>
          </a:p>
          <a:p>
            <a:pPr lvl="1">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96020"/>
          </a:xfrm>
        </p:spPr>
        <p:txBody>
          <a:bodyPr>
            <a:normAutofit fontScale="90000"/>
          </a:bodyPr>
          <a:lstStyle/>
          <a:p>
            <a:endParaRPr lang="en-US" dirty="0"/>
          </a:p>
        </p:txBody>
      </p:sp>
      <p:sp>
        <p:nvSpPr>
          <p:cNvPr id="3" name="Content Placeholder 2"/>
          <p:cNvSpPr>
            <a:spLocks noGrp="1"/>
          </p:cNvSpPr>
          <p:nvPr>
            <p:ph idx="1"/>
          </p:nvPr>
        </p:nvSpPr>
        <p:spPr>
          <a:xfrm>
            <a:off x="457200" y="1142984"/>
            <a:ext cx="8229600" cy="5181616"/>
          </a:xfrm>
        </p:spPr>
        <p:txBody>
          <a:bodyPr>
            <a:normAutofit lnSpcReduction="10000"/>
          </a:bodyPr>
          <a:lstStyle/>
          <a:p>
            <a:r>
              <a:rPr lang="ro-RO" sz="2000" b="1" i="1" dirty="0" smtClean="0"/>
              <a:t>În funcție de statutul interlocutorilor:</a:t>
            </a:r>
          </a:p>
          <a:p>
            <a:pPr lvl="1">
              <a:buFont typeface="Wingdings" pitchFamily="2" charset="2"/>
              <a:buChar char="Ø"/>
            </a:pPr>
            <a:r>
              <a:rPr lang="ro-RO" sz="2000" b="1" dirty="0" smtClean="0"/>
              <a:t>Comunicare verticală</a:t>
            </a:r>
            <a:r>
              <a:rPr lang="ro-RO" sz="2000" dirty="0" smtClean="0"/>
              <a:t>: între parteneri care au poziţii (statute) inegale în cadrul unei activităţi sau al unui sistem relaţional.</a:t>
            </a:r>
            <a:endParaRPr lang="en-US" sz="2000" dirty="0" smtClean="0"/>
          </a:p>
          <a:p>
            <a:pPr lvl="1">
              <a:buFont typeface="Wingdings" pitchFamily="2" charset="2"/>
              <a:buChar char="Ø"/>
            </a:pPr>
            <a:r>
              <a:rPr lang="ro-RO" sz="2000" b="1" dirty="0" smtClean="0"/>
              <a:t>Comunicarea orizontală</a:t>
            </a:r>
            <a:r>
              <a:rPr lang="ro-RO" sz="2000" dirty="0" smtClean="0"/>
              <a:t>: între parteneri care au acelaşi statut. </a:t>
            </a:r>
            <a:endParaRPr lang="en-US" sz="2000" dirty="0" smtClean="0"/>
          </a:p>
          <a:p>
            <a:pPr>
              <a:buNone/>
            </a:pPr>
            <a:endParaRPr lang="ro-RO" sz="2000" b="1" i="1" dirty="0" smtClean="0"/>
          </a:p>
          <a:p>
            <a:r>
              <a:rPr lang="ro-RO" sz="2000" b="1" i="1" dirty="0" smtClean="0"/>
              <a:t>În funcție de prezența sau absența scopului comunicării:</a:t>
            </a:r>
          </a:p>
          <a:p>
            <a:pPr lvl="1">
              <a:buFont typeface="Wingdings" pitchFamily="2" charset="2"/>
              <a:buChar char="Ø"/>
            </a:pPr>
            <a:r>
              <a:rPr lang="ro-RO" sz="2000" b="1" dirty="0" smtClean="0"/>
              <a:t>Comunicarea accidentală</a:t>
            </a:r>
            <a:r>
              <a:rPr lang="ro-RO" sz="2000" dirty="0" smtClean="0"/>
              <a:t>: transmitem informaţii în mod întâmplător, fără intenţia de a-l învăţa ceva pe interlocutor sau de a obţine un efect în plan comportamental.</a:t>
            </a:r>
            <a:endParaRPr lang="en-US" sz="2000" dirty="0" smtClean="0"/>
          </a:p>
          <a:p>
            <a:pPr lvl="1">
              <a:buFont typeface="Wingdings" pitchFamily="2" charset="2"/>
              <a:buChar char="Ø"/>
            </a:pPr>
            <a:r>
              <a:rPr lang="ro-RO" sz="2000" b="1" dirty="0" smtClean="0"/>
              <a:t>Comunicarea subiectivă</a:t>
            </a:r>
            <a:r>
              <a:rPr lang="ro-RO" sz="2000" dirty="0" smtClean="0"/>
              <a:t>: subiectul îşi exprimă direct stările afective, pentru a reduce tensiunea neuropsihică şi pentru a restabili echilibrul intern.</a:t>
            </a:r>
            <a:endParaRPr lang="en-US" sz="2000" dirty="0" smtClean="0"/>
          </a:p>
          <a:p>
            <a:pPr lvl="1">
              <a:buFont typeface="Wingdings" pitchFamily="2" charset="2"/>
              <a:buChar char="Ø"/>
            </a:pPr>
            <a:r>
              <a:rPr lang="ro-RO" sz="2000" b="1" dirty="0" smtClean="0"/>
              <a:t>Comunicarea instrumentală</a:t>
            </a:r>
            <a:r>
              <a:rPr lang="ro-RO" sz="2000" dirty="0" smtClean="0"/>
              <a:t>: este forma de comunicare dominantă în activitatea didactică. În cadrul ei transmitem informaţii, exprimăm opinii, atitudini pentru a determina schimbări în comportamentul receptorului.</a:t>
            </a:r>
            <a:endParaRPr lang="en-US" sz="2000" dirty="0" smtClean="0"/>
          </a:p>
          <a:p>
            <a:endParaRPr lang="ro-RO" sz="2000" b="1"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4582"/>
          </a:xfrm>
        </p:spPr>
        <p:txBody>
          <a:bodyPr>
            <a:normAutofit fontScale="90000"/>
          </a:bodyPr>
          <a:lstStyle/>
          <a:p>
            <a:endParaRPr lang="en-US" dirty="0"/>
          </a:p>
        </p:txBody>
      </p:sp>
      <p:sp>
        <p:nvSpPr>
          <p:cNvPr id="3" name="Content Placeholder 2"/>
          <p:cNvSpPr>
            <a:spLocks noGrp="1"/>
          </p:cNvSpPr>
          <p:nvPr>
            <p:ph idx="1"/>
          </p:nvPr>
        </p:nvSpPr>
        <p:spPr>
          <a:xfrm>
            <a:off x="457200" y="1071546"/>
            <a:ext cx="8229600" cy="5253054"/>
          </a:xfrm>
        </p:spPr>
        <p:txBody>
          <a:bodyPr>
            <a:normAutofit lnSpcReduction="10000"/>
          </a:bodyPr>
          <a:lstStyle/>
          <a:p>
            <a:r>
              <a:rPr lang="ro-RO" sz="2000" b="1" i="1" dirty="0" smtClean="0"/>
              <a:t>În funcţie de natura semnelor folosite în codarea mesajului informaţional şi de canalul predilect de transmitere a acestuia:</a:t>
            </a:r>
          </a:p>
          <a:p>
            <a:pPr>
              <a:buNone/>
            </a:pPr>
            <a:endParaRPr lang="ro-RO" sz="2000" b="1" i="1" dirty="0" smtClean="0"/>
          </a:p>
          <a:p>
            <a:pPr lvl="1"/>
            <a:r>
              <a:rPr lang="ro-RO" sz="2000" b="1" i="1" dirty="0" smtClean="0"/>
              <a:t>Comunicarea verbală</a:t>
            </a:r>
          </a:p>
          <a:p>
            <a:pPr lvl="2">
              <a:buFont typeface="Wingdings" pitchFamily="2" charset="2"/>
              <a:buChar char="Ø"/>
            </a:pPr>
            <a:r>
              <a:rPr lang="ro-RO" sz="2000" dirty="0" smtClean="0"/>
              <a:t>este specific umană şi se realizează în forma limbajului oral sau scris  (în funcţie de acesta utilizează canalul de transmitere auditiv sau vizual împreună cu cadrul lingvistic sonor sau al literelor);</a:t>
            </a:r>
          </a:p>
          <a:p>
            <a:pPr lvl="2">
              <a:buFont typeface="Wingdings" pitchFamily="2" charset="2"/>
              <a:buChar char="Ø"/>
            </a:pPr>
            <a:r>
              <a:rPr lang="ro-RO" sz="2000" dirty="0" smtClean="0"/>
              <a:t>mesajul este codificat şi transmis prin cuvinte, sub formă de: expunere, discurs, dialog, povestire, intervenție, dezbatere, seminar, interviu, etc.;</a:t>
            </a:r>
          </a:p>
          <a:p>
            <a:pPr lvl="2">
              <a:buFont typeface="Wingdings" pitchFamily="2" charset="2"/>
              <a:buChar char="Ø"/>
            </a:pPr>
            <a:r>
              <a:rPr lang="ro-RO" sz="2000" dirty="0" smtClean="0"/>
              <a:t> deține rolul determinant în ansamblul comunicării umane;</a:t>
            </a:r>
          </a:p>
          <a:p>
            <a:pPr lvl="2">
              <a:buFont typeface="Wingdings" pitchFamily="2" charset="2"/>
              <a:buChar char="Ø"/>
            </a:pPr>
            <a:r>
              <a:rPr lang="ro-RO" sz="2000" dirty="0" smtClean="0"/>
              <a:t>rezultă din combinaţia de mesaje verbale (limbajul articulat), mesaje paraverbale (volum, ton, ritm, intensitate, fluenţă, viteză, folosirea pauzelor etc), mesaje nonverbale (mimică, gestică, postură etc.); mesajele nonverbale şi paraverbale pot spori sau diminua eficienţa comunicării în funcţie de context şi de adecvarea la conţinutul mesajului transmis.</a:t>
            </a:r>
            <a:endParaRPr lang="en-US" sz="2000" dirty="0" smtClean="0"/>
          </a:p>
          <a:p>
            <a:pPr lvl="2">
              <a:buFont typeface="Wingdings" pitchFamily="2" charset="2"/>
              <a:buChar char="Ø"/>
            </a:pPr>
            <a:endParaRPr lang="ro-RO" sz="1800" dirty="0" smtClean="0"/>
          </a:p>
          <a:p>
            <a:pPr lvl="2">
              <a:buFont typeface="Wingdings" pitchFamily="2" charset="2"/>
              <a:buChar char="Ø"/>
            </a:pPr>
            <a:endParaRPr lang="en-US" sz="1800" dirty="0" smtClean="0"/>
          </a:p>
          <a:p>
            <a:pPr lvl="2"/>
            <a:endParaRPr lang="ro-RO" sz="1700" b="1" i="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3144"/>
          </a:xfrm>
        </p:spPr>
        <p:txBody>
          <a:bodyPr>
            <a:normAutofit fontScale="90000"/>
          </a:bodyPr>
          <a:lstStyle/>
          <a:p>
            <a:endParaRPr lang="en-US" dirty="0"/>
          </a:p>
        </p:txBody>
      </p:sp>
      <p:sp>
        <p:nvSpPr>
          <p:cNvPr id="3" name="Content Placeholder 2"/>
          <p:cNvSpPr>
            <a:spLocks noGrp="1"/>
          </p:cNvSpPr>
          <p:nvPr>
            <p:ph idx="1"/>
          </p:nvPr>
        </p:nvSpPr>
        <p:spPr>
          <a:xfrm>
            <a:off x="457200" y="1000108"/>
            <a:ext cx="8229600" cy="5324492"/>
          </a:xfrm>
        </p:spPr>
        <p:txBody>
          <a:bodyPr>
            <a:normAutofit/>
          </a:bodyPr>
          <a:lstStyle/>
          <a:p>
            <a:pPr lvl="1"/>
            <a:r>
              <a:rPr lang="ro-RO" sz="2000" b="1" i="1" dirty="0" smtClean="0"/>
              <a:t>Comunicarea nonverbală</a:t>
            </a:r>
          </a:p>
          <a:p>
            <a:pPr lvl="2">
              <a:buFont typeface="Wingdings" pitchFamily="2" charset="2"/>
              <a:buChar char="Ø"/>
            </a:pPr>
            <a:r>
              <a:rPr lang="ro-RO" sz="2000" dirty="0" smtClean="0"/>
              <a:t>o însoţeşte pe cea verbală şi poate confirma sau infirma mesajul verbal; întărește, nuanțează mesajele verbale sau transmite alt mesaj decât cea verbală;</a:t>
            </a:r>
          </a:p>
          <a:p>
            <a:pPr lvl="2">
              <a:buFont typeface="Wingdings" pitchFamily="2" charset="2"/>
              <a:buChar char="Ø"/>
            </a:pPr>
            <a:r>
              <a:rPr lang="ro-RO" sz="2000" dirty="0" smtClean="0"/>
              <a:t>limbajul nonverbal poate îndeplini următoarele funcţii: accentuarea comunicării verbale, completarea mesajului verbal, contrazicerea unor aspecte din comunicarea verbală;</a:t>
            </a:r>
          </a:p>
          <a:p>
            <a:pPr lvl="2">
              <a:buFont typeface="Wingdings" pitchFamily="2" charset="2"/>
              <a:buChar char="Ø"/>
            </a:pPr>
            <a:r>
              <a:rPr lang="ro-RO" sz="2000" dirty="0" smtClean="0"/>
              <a:t>comunicarea nonverbală </a:t>
            </a:r>
            <a:r>
              <a:rPr lang="fr-FR" sz="2000" dirty="0" smtClean="0"/>
              <a:t>este </a:t>
            </a:r>
            <a:r>
              <a:rPr lang="ro-RO" sz="2000" dirty="0" smtClean="0"/>
              <a:t>determinată </a:t>
            </a:r>
            <a:r>
              <a:rPr lang="fr-FR" sz="2000" dirty="0" smtClean="0"/>
              <a:t>cultural;</a:t>
            </a:r>
            <a:endParaRPr lang="ro-RO" sz="2000" dirty="0" smtClean="0"/>
          </a:p>
          <a:p>
            <a:pPr lvl="2">
              <a:buFont typeface="Wingdings" pitchFamily="2" charset="2"/>
              <a:buChar char="Ø"/>
            </a:pPr>
            <a:r>
              <a:rPr lang="ro-RO" sz="2000" dirty="0" smtClean="0"/>
              <a:t>mesajele nonverbale sunt în </a:t>
            </a:r>
            <a:r>
              <a:rPr lang="fr-FR" sz="2000" dirty="0" smtClean="0"/>
              <a:t>mare </a:t>
            </a:r>
            <a:r>
              <a:rPr lang="ro-RO" sz="2000" dirty="0" smtClean="0"/>
              <a:t>măsură inconştiente</a:t>
            </a:r>
            <a:r>
              <a:rPr lang="fr-FR" sz="2000" dirty="0" smtClean="0"/>
              <a:t>;</a:t>
            </a:r>
            <a:endParaRPr lang="ro-RO" sz="2000" dirty="0" smtClean="0"/>
          </a:p>
          <a:p>
            <a:pPr lvl="2">
              <a:buFont typeface="Wingdings" pitchFamily="2" charset="2"/>
              <a:buChar char="Ø"/>
            </a:pPr>
            <a:r>
              <a:rPr lang="ro-RO" sz="2000" dirty="0" smtClean="0"/>
              <a:t>canalele comunicării nonverbale sunt mai importante pentru comunicarea sentimentelor şi atitudinilor, contribuind la realizarea dimensiunii relaţionale a actului comunicativ;</a:t>
            </a:r>
          </a:p>
          <a:p>
            <a:pPr lvl="2">
              <a:buFont typeface="Wingdings" pitchFamily="2" charset="2"/>
              <a:buChar char="Ø"/>
            </a:pPr>
            <a:r>
              <a:rPr lang="ro-RO" sz="2000" dirty="0" smtClean="0"/>
              <a:t>forme de comunicare nonverbală: mimica (expresia facială), gestica, postura, vestimentaţia</a:t>
            </a:r>
            <a:endParaRPr lang="en-US" sz="2000" dirty="0" smtClean="0"/>
          </a:p>
          <a:p>
            <a:pPr lvl="1">
              <a:buNone/>
            </a:pPr>
            <a:endParaRPr lang="ro-RO" sz="2000" b="1" i="1" dirty="0" smtClean="0"/>
          </a:p>
          <a:p>
            <a:endParaRPr lang="ro-RO"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96020"/>
          </a:xfrm>
        </p:spPr>
        <p:txBody>
          <a:bodyPr>
            <a:normAutofit fontScale="90000"/>
          </a:bodyPr>
          <a:lstStyle/>
          <a:p>
            <a:endParaRPr lang="en-US" dirty="0"/>
          </a:p>
        </p:txBody>
      </p:sp>
      <p:sp>
        <p:nvSpPr>
          <p:cNvPr id="3" name="Content Placeholder 2"/>
          <p:cNvSpPr>
            <a:spLocks noGrp="1"/>
          </p:cNvSpPr>
          <p:nvPr>
            <p:ph idx="1"/>
          </p:nvPr>
        </p:nvSpPr>
        <p:spPr>
          <a:xfrm>
            <a:off x="457200" y="1142984"/>
            <a:ext cx="8229600" cy="5181616"/>
          </a:xfrm>
        </p:spPr>
        <p:txBody>
          <a:bodyPr>
            <a:normAutofit/>
          </a:bodyPr>
          <a:lstStyle/>
          <a:p>
            <a:pPr lvl="1">
              <a:buNone/>
            </a:pPr>
            <a:endParaRPr lang="ro-RO" sz="2000" b="1" i="1" dirty="0" smtClean="0"/>
          </a:p>
          <a:p>
            <a:pPr lvl="1"/>
            <a:r>
              <a:rPr lang="ro-RO" sz="2000" b="1" i="1" dirty="0" smtClean="0"/>
              <a:t>Comunicarea paraverbală</a:t>
            </a:r>
          </a:p>
          <a:p>
            <a:pPr lvl="2">
              <a:buFont typeface="Wingdings" pitchFamily="2" charset="2"/>
              <a:buChar char="Ø"/>
            </a:pPr>
            <a:r>
              <a:rPr lang="ro-RO" sz="2000" dirty="0" smtClean="0"/>
              <a:t>se realizează prin intermediul unor elemente prozaice şi vocale care însoţesc cuvântul şi vorbirea, în general: caracteristicile vocii, particularităţi de pronunţie, intensitatea pronunţiei, ritmul şi debitul vorbirii, intonaţie, pauză, etc.;</a:t>
            </a:r>
          </a:p>
          <a:p>
            <a:pPr lvl="2">
              <a:buFont typeface="Wingdings" pitchFamily="2" charset="2"/>
              <a:buChar char="Ø"/>
            </a:pPr>
            <a:r>
              <a:rPr lang="ro-RO" sz="2000" dirty="0" smtClean="0"/>
              <a:t>În anumite contexte, comunicarea paraverbală deține o importanță mai mare decât cea verbală, aspectele paraverbale ale comunicării schimbând întreaga construcție de sensuri, semnificații realizate prin intermediul comunicării verbale. </a:t>
            </a:r>
          </a:p>
          <a:p>
            <a:pPr lvl="2">
              <a:buFont typeface="Wingdings" pitchFamily="2" charset="2"/>
              <a:buChar char="Ø"/>
            </a:pPr>
            <a:r>
              <a:rPr lang="ro-RO" sz="2000" dirty="0" smtClean="0"/>
              <a:t>Paraverbalul transmite informații despre starea afectivă, atitudinea, gradul de siguranță al emițătorului în raport cu ce spune. </a:t>
            </a: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581</TotalTime>
  <Words>3096</Words>
  <Application>Microsoft Office PowerPoint</Application>
  <PresentationFormat>On-screen Show (4:3)</PresentationFormat>
  <Paragraphs>244</Paragraphs>
  <Slides>29</Slides>
  <Notes>10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 CAPITOLUL X PROCESUL DE ÎNVĂȚĂMÂNT – CA ACT DE COMUNICARE</vt:lpstr>
      <vt:lpstr>1. Comunicarea - concept</vt:lpstr>
      <vt:lpstr>Slide 3</vt:lpstr>
      <vt:lpstr>2. Forme ale comunicării</vt:lpstr>
      <vt:lpstr>Slide 5</vt:lpstr>
      <vt:lpstr>Slide 6</vt:lpstr>
      <vt:lpstr>Slide 7</vt:lpstr>
      <vt:lpstr>Slide 8</vt:lpstr>
      <vt:lpstr>Slide 9</vt:lpstr>
      <vt:lpstr>Slide 10</vt:lpstr>
      <vt:lpstr>3. Comunicarea didactică</vt:lpstr>
      <vt:lpstr>Slide 12</vt:lpstr>
      <vt:lpstr>Slide 13</vt:lpstr>
      <vt:lpstr>Slide 14</vt:lpstr>
      <vt:lpstr>Slide 15</vt:lpstr>
      <vt:lpstr>Slide 16</vt:lpstr>
      <vt:lpstr>Slide 17</vt:lpstr>
      <vt:lpstr>4. Comunicare eficientă</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PEDAGOGIA – ŞTIINŢA EDUCAŢIEI</dc:title>
  <dc:creator>Liana</dc:creator>
  <cp:lastModifiedBy>Liana</cp:lastModifiedBy>
  <cp:revision>72</cp:revision>
  <dcterms:created xsi:type="dcterms:W3CDTF">2013-10-19T18:10:37Z</dcterms:created>
  <dcterms:modified xsi:type="dcterms:W3CDTF">2015-11-12T08:22:26Z</dcterms:modified>
</cp:coreProperties>
</file>