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993086-76EF-4CB8-B8B4-80C49E293EA6}" type="datetimeFigureOut">
              <a:rPr lang="ro-RO" smtClean="0"/>
              <a:pPr/>
              <a:t>08.11.2016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6D586D-A838-4A83-BCDA-2410D97F042F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6712"/>
            <a:ext cx="7851648" cy="2880320"/>
          </a:xfrm>
        </p:spPr>
        <p:txBody>
          <a:bodyPr>
            <a:normAutofit/>
          </a:bodyPr>
          <a:lstStyle/>
          <a:p>
            <a:r>
              <a:rPr lang="ro-RO" sz="2800" dirty="0" smtClean="0"/>
              <a:t>CAPITOLUL </a:t>
            </a:r>
            <a:r>
              <a:rPr lang="ro-RO" sz="2800" smtClean="0"/>
              <a:t>XI 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ABORDAREA INTERACŢIONALĂ A PROCESULUI DE ÎNVĂŢĂMÂNT</a:t>
            </a:r>
            <a:br>
              <a:rPr lang="ro-RO" sz="2800" dirty="0" smtClean="0"/>
            </a:br>
            <a:r>
              <a:rPr lang="ro-RO" sz="2800" dirty="0" smtClean="0"/>
              <a:t>(Procesul de învățământ ca relație predare-învățare-evaluare) </a:t>
            </a:r>
            <a:endParaRPr lang="ro-RO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05064"/>
            <a:ext cx="7854696" cy="976072"/>
          </a:xfrm>
        </p:spPr>
        <p:txBody>
          <a:bodyPr/>
          <a:lstStyle/>
          <a:p>
            <a:endParaRPr lang="ro-RO" sz="2400" dirty="0" smtClean="0"/>
          </a:p>
          <a:p>
            <a:r>
              <a:rPr lang="ro-RO" sz="2000" dirty="0" smtClean="0"/>
              <a:t>LECT. DR. LIANA TĂUȘAN</a:t>
            </a:r>
            <a:endParaRPr lang="en-US" sz="20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pPr lvl="0"/>
            <a:r>
              <a:rPr lang="ro-RO" b="1" i="1" dirty="0" smtClean="0"/>
              <a:t>Predarea ca ansamblu de componente pedagogice</a:t>
            </a:r>
            <a:r>
              <a:rPr lang="ro-RO" i="1" dirty="0" smtClean="0"/>
              <a:t>: </a:t>
            </a:r>
            <a:r>
              <a:rPr lang="ro-RO" dirty="0" smtClean="0"/>
              <a:t>obiective, conținuturi, metode, mijloace de învățământ, forme de organizare, forme și metode de evaluare, relații profesor-elevi, elevi-elevi, feed-back.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r>
              <a:rPr lang="ro-RO" b="1" dirty="0" smtClean="0"/>
              <a:t>Învăţarea</a:t>
            </a:r>
            <a:r>
              <a:rPr lang="ro-RO" dirty="0" smtClean="0"/>
              <a:t> reprezintă o schimbare, modificare stabilă în comportamentul individului, atribuită experienţei trăite activ de cel care învaţă, ca răspuns la solicitările mediului.</a:t>
            </a:r>
          </a:p>
          <a:p>
            <a:r>
              <a:rPr lang="ro-RO" smtClean="0"/>
              <a:t>Învăţarea </a:t>
            </a:r>
            <a:r>
              <a:rPr lang="ro-RO" dirty="0" smtClean="0"/>
              <a:t>şcolară este definită în triplă ipostază:</a:t>
            </a:r>
          </a:p>
          <a:p>
            <a:pPr lvl="1"/>
            <a:r>
              <a:rPr lang="ro-RO" i="1" dirty="0" smtClean="0"/>
              <a:t>ca proces</a:t>
            </a:r>
            <a:endParaRPr lang="ro-RO" dirty="0" smtClean="0"/>
          </a:p>
          <a:p>
            <a:pPr lvl="1"/>
            <a:r>
              <a:rPr lang="ro-RO" i="1" dirty="0" smtClean="0"/>
              <a:t>ca produs</a:t>
            </a:r>
            <a:endParaRPr lang="ro-RO" dirty="0" smtClean="0"/>
          </a:p>
          <a:p>
            <a:pPr lvl="1"/>
            <a:r>
              <a:rPr lang="ro-RO" i="1" dirty="0" smtClean="0"/>
              <a:t>ca funcţie de mai mulţi factori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 lvl="0"/>
            <a:endParaRPr lang="ro-RO" sz="2200" i="1" dirty="0" smtClean="0"/>
          </a:p>
          <a:p>
            <a:pPr lvl="0"/>
            <a:r>
              <a:rPr lang="ro-RO" sz="2200" b="1" i="1" dirty="0" smtClean="0"/>
              <a:t>Învăţarea ca proces</a:t>
            </a:r>
            <a:r>
              <a:rPr lang="ro-RO" sz="2200" b="1" dirty="0" smtClean="0"/>
              <a:t> </a:t>
            </a:r>
            <a:r>
              <a:rPr lang="ro-RO" sz="2200" dirty="0" smtClean="0"/>
              <a:t>reprezintă o succesiune de operaţii, acţiuni, stări, evenimente, conştient finalizate în schimbări, în sfera structurilor cognitive, operaţionale, la nivelul modului de reflectare a realităţii, la nivelul modului de conduită. </a:t>
            </a:r>
          </a:p>
          <a:p>
            <a:pPr lvl="0"/>
            <a:r>
              <a:rPr lang="ro-RO" sz="2200" dirty="0" smtClean="0"/>
              <a:t>Nu este o simplă problemă de asimilare, de răspunsuri la situaţii standard, ci un proces de cunoaştere, de reflectare a realităţii.</a:t>
            </a:r>
          </a:p>
          <a:p>
            <a:r>
              <a:rPr lang="ro-RO" sz="2200" dirty="0" smtClean="0"/>
              <a:t>Succesul învăţării constă în trăirea deplină a noii experienţe pe care o dobândeşte elevul, care se realizează printr-o lectură activă, participativă, prin punerea în acţiune a gândirii şi imaginaţiei.</a:t>
            </a:r>
          </a:p>
          <a:p>
            <a:r>
              <a:rPr lang="ro-RO" sz="2200" dirty="0" smtClean="0"/>
              <a:t>Învăţarea ca proces impune o participare activă din partea elevului, sarcina cadrului didactic fiind de a determina această participare şi angajarea deplină a elevului în cadrul procesului de învăţământ</a:t>
            </a:r>
            <a:r>
              <a:rPr lang="ro-RO" sz="2400" dirty="0" smtClean="0"/>
              <a:t>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endParaRPr lang="ro-RO" sz="2400" i="1" dirty="0" smtClean="0"/>
          </a:p>
          <a:p>
            <a:r>
              <a:rPr lang="ro-RO" sz="2400" b="1" i="1" dirty="0" smtClean="0"/>
              <a:t>Învăţarea ca produs</a:t>
            </a:r>
            <a:r>
              <a:rPr lang="ro-RO" sz="2400" b="1" dirty="0" smtClean="0"/>
              <a:t> </a:t>
            </a:r>
            <a:r>
              <a:rPr lang="ro-RO" sz="2400" dirty="0" smtClean="0"/>
              <a:t>reprezintă un ansamblu de rezultate exprimate în termeni de: noi cunoştinţe, noţiuni, concepte, idei, priceperi, deprinderi, capacităţi, modalităţi de gândire.</a:t>
            </a:r>
          </a:p>
          <a:p>
            <a:r>
              <a:rPr lang="ro-RO" sz="2400" dirty="0" smtClean="0"/>
              <a:t>Rezultatele oferă posibilitatea măsurării eficienţei activităţii de predare – învăţare. </a:t>
            </a:r>
            <a:endParaRPr lang="ro-RO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o-RO" sz="2400" b="1" i="1" dirty="0" smtClean="0"/>
              <a:t>Învăţarea , ca funcţie de mai mulţi factori</a:t>
            </a:r>
          </a:p>
          <a:p>
            <a:r>
              <a:rPr lang="ro-RO" sz="2400" dirty="0" smtClean="0"/>
              <a:t>Învăţarea este privită şi ca funcţie de mai mulţi factori şi condiţii, care facilitează sau îngreunează desfăşurarea procesului de învăţământ. Aceste condiţii sunt interne şi externe.</a:t>
            </a:r>
          </a:p>
          <a:p>
            <a:r>
              <a:rPr lang="ro-RO" sz="2400" dirty="0" smtClean="0"/>
              <a:t>Condiţii interne:</a:t>
            </a:r>
          </a:p>
          <a:p>
            <a:pPr lvl="1"/>
            <a:r>
              <a:rPr lang="ro-RO" dirty="0" smtClean="0"/>
              <a:t>factori biologici: ereditate, vârstă, sex, dezvoltare fizică, sănătate;</a:t>
            </a:r>
          </a:p>
          <a:p>
            <a:pPr lvl="1"/>
            <a:r>
              <a:rPr lang="ro-RO" dirty="0" smtClean="0"/>
              <a:t>factori psihologici: nivelul dezvoltării intelectuale, inteligenţă, gândire, memorie, imaginaţie, motivaţia învăţării, trăsături volitive şi de caracter, stăpânirea unor tehnici eficiente de muncă, nivel de cultură generală.</a:t>
            </a:r>
          </a:p>
          <a:p>
            <a:r>
              <a:rPr lang="ro-RO" sz="2400" dirty="0" smtClean="0"/>
              <a:t>Condiţii externe:</a:t>
            </a:r>
          </a:p>
          <a:p>
            <a:pPr lvl="1"/>
            <a:r>
              <a:rPr lang="ro-RO" dirty="0" smtClean="0"/>
              <a:t>factori pedagogici: sistemul de cerinţe şcolare, calitatea instruirii, conţinuturile , caracteristicile clasei de elevi, ambianţa psiho-socială, personalitatea cadrului didactic, competenţa, relaţiile profesori – elevi, mediul fizic şcolar;</a:t>
            </a:r>
          </a:p>
          <a:p>
            <a:pPr lvl="1"/>
            <a:r>
              <a:rPr lang="ro-RO" dirty="0" smtClean="0"/>
              <a:t>factori socio-culturali (mediul extraşcolar)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ro-RO" sz="2200" dirty="0" smtClean="0"/>
              <a:t>Modelul interactiv al procesului de învățământ accentuează corelaţia şi interacţiunea reciprocă dintre predare - învăţare - evaluare, evitând centrarea exagerată pe predare. </a:t>
            </a:r>
          </a:p>
          <a:p>
            <a:r>
              <a:rPr lang="ro-RO" sz="2200" dirty="0" smtClean="0"/>
              <a:t>Procesul de învăţământ îndeplineşte trei funcţii specifice: </a:t>
            </a:r>
            <a:r>
              <a:rPr lang="ro-RO" sz="2200" b="1" dirty="0" smtClean="0"/>
              <a:t>predarea, învăţarea</a:t>
            </a:r>
            <a:r>
              <a:rPr lang="ro-RO" sz="2200" dirty="0" smtClean="0"/>
              <a:t> și </a:t>
            </a:r>
            <a:r>
              <a:rPr lang="ro-RO" sz="2200" b="1" dirty="0" smtClean="0"/>
              <a:t>evaluarea</a:t>
            </a:r>
            <a:r>
              <a:rPr lang="ro-RO" sz="2200" dirty="0" smtClean="0"/>
              <a:t>. </a:t>
            </a:r>
          </a:p>
          <a:p>
            <a:r>
              <a:rPr lang="ro-RO" sz="2200" b="1" i="1" dirty="0" smtClean="0"/>
              <a:t>Funcţia de predare</a:t>
            </a:r>
            <a:r>
              <a:rPr lang="ro-RO" sz="2200" dirty="0" smtClean="0"/>
              <a:t> este un aspect logic, care caracterizează activitatea cadrului didactic, ghidată de obiectivele educaţionale .</a:t>
            </a:r>
          </a:p>
          <a:p>
            <a:r>
              <a:rPr lang="ro-RO" sz="2200" b="1" i="1" dirty="0" smtClean="0"/>
              <a:t>Funcţia de</a:t>
            </a:r>
            <a:r>
              <a:rPr lang="ro-RO" sz="2200" b="1" dirty="0" smtClean="0"/>
              <a:t> </a:t>
            </a:r>
            <a:r>
              <a:rPr lang="ro-RO" sz="2200" b="1" i="1" dirty="0" smtClean="0"/>
              <a:t>învăţare</a:t>
            </a:r>
            <a:r>
              <a:rPr lang="ro-RO" sz="2200" dirty="0" smtClean="0"/>
              <a:t> reprezintă un aspect </a:t>
            </a:r>
            <a:r>
              <a:rPr lang="ro-RO" sz="2200" dirty="0" smtClean="0"/>
              <a:t>personal al elevului care </a:t>
            </a:r>
            <a:r>
              <a:rPr lang="ro-RO" sz="2200" dirty="0" smtClean="0"/>
              <a:t>introduce în discuţie „logica psihologică” (logica dezvoltării psihologice a elevului) a procesului de învăţământ.</a:t>
            </a:r>
          </a:p>
          <a:p>
            <a:pPr lvl="1"/>
            <a:r>
              <a:rPr lang="ro-RO" sz="2000" dirty="0" smtClean="0"/>
              <a:t>Învăţarea este o schimbare survenită în comportamentul elevului, ca urmare a trăirii unei experienţe personale. </a:t>
            </a:r>
          </a:p>
          <a:p>
            <a:r>
              <a:rPr lang="ro-RO" sz="2200" b="1" i="1" dirty="0" smtClean="0"/>
              <a:t>Evaluarea</a:t>
            </a:r>
            <a:r>
              <a:rPr lang="ro-RO" sz="2200" b="1" dirty="0" smtClean="0"/>
              <a:t> </a:t>
            </a:r>
            <a:r>
              <a:rPr lang="ro-RO" sz="2200" dirty="0" smtClean="0"/>
              <a:t>reprezintă</a:t>
            </a:r>
            <a:r>
              <a:rPr lang="ro-RO" sz="2200" b="1" dirty="0" smtClean="0"/>
              <a:t> </a:t>
            </a:r>
            <a:r>
              <a:rPr lang="ro-RO" sz="2200" dirty="0" smtClean="0"/>
              <a:t>aprecierea rezultatelor prin raportarea lor la obiectivele propuse. Evaluarea ajută la luarea deciziilor legate de buna desfăşurare a procesului de învăţământ .</a:t>
            </a:r>
          </a:p>
          <a:p>
            <a:endParaRPr lang="ro-RO" sz="1800" dirty="0" smtClean="0"/>
          </a:p>
          <a:p>
            <a:pPr lvl="1"/>
            <a:endParaRPr lang="ro-RO" sz="1800" dirty="0" smtClean="0"/>
          </a:p>
          <a:p>
            <a:pPr lvl="1"/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7664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lnSpcReduction="10000"/>
          </a:bodyPr>
          <a:lstStyle/>
          <a:p>
            <a:r>
              <a:rPr lang="ro-RO" sz="2200" dirty="0" smtClean="0"/>
              <a:t>Cele două activităţi, predarea şi învăţarea:</a:t>
            </a:r>
          </a:p>
          <a:p>
            <a:endParaRPr lang="ro-RO" sz="2200" dirty="0" smtClean="0"/>
          </a:p>
          <a:p>
            <a:pPr lvl="1"/>
            <a:r>
              <a:rPr lang="ro-RO" sz="2200" dirty="0" smtClean="0"/>
              <a:t>sunt activităţi de bază ale procesului de învăţământ</a:t>
            </a:r>
          </a:p>
          <a:p>
            <a:pPr lvl="1"/>
            <a:r>
              <a:rPr lang="ro-RO" sz="2200" dirty="0" smtClean="0"/>
              <a:t>sunt inseparabile, se află într-o legătură reciprocă, contopindu-se într-un singur proces, care asigură realizarea obiectivelor educaţionale. </a:t>
            </a:r>
          </a:p>
          <a:p>
            <a:pPr>
              <a:buNone/>
            </a:pPr>
            <a:endParaRPr lang="ro-RO" sz="22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o-RO" sz="2200" dirty="0" smtClean="0"/>
              <a:t>Predarea nu are sens decât în măsura în care determină un efort corespunzător de învăţare din partea elevilor. În lipsa învăţării, procesul de învăţământ nu funcţionează.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o-RO" sz="2200" dirty="0" smtClean="0"/>
              <a:t>Rezultatele predării sunt condiţionate de efortul depus de elevi.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o-RO" sz="2200" dirty="0" smtClean="0"/>
              <a:t>Succesele sau eşecurile trebuie puse atât pe seama muncii cadrului didactic, cât şi pe seama activităţii şi efortului depus de elevi, precum şi pe seama influenţei altor factori.</a:t>
            </a:r>
          </a:p>
          <a:p>
            <a:endParaRPr lang="ro-RO" sz="2200" dirty="0" smtClean="0"/>
          </a:p>
          <a:p>
            <a:pPr lvl="1"/>
            <a:endParaRPr lang="ro-RO" sz="2000" dirty="0" smtClean="0"/>
          </a:p>
          <a:p>
            <a:endParaRPr lang="ro-RO" sz="2200" dirty="0" smtClean="0"/>
          </a:p>
          <a:p>
            <a:endParaRPr lang="ro-RO" sz="2200" dirty="0" smtClean="0"/>
          </a:p>
          <a:p>
            <a:endParaRPr lang="ro-RO" sz="2200" dirty="0" smtClean="0"/>
          </a:p>
          <a:p>
            <a:pPr lvl="1"/>
            <a:endParaRPr lang="ro-RO" sz="20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 lvl="0"/>
            <a:r>
              <a:rPr lang="ro-RO" sz="2200" b="1" dirty="0" smtClean="0"/>
              <a:t>Predarea </a:t>
            </a:r>
            <a:r>
              <a:rPr lang="ro-RO" sz="2200" dirty="0" smtClean="0"/>
              <a:t>– reprezintă un ansamblu de acţiuni şi operaţii sistematice întreprinse de cadrul didactic, în vederea organizării şi desfăşurării optime a învăţării. </a:t>
            </a:r>
          </a:p>
          <a:p>
            <a:pPr lvl="0"/>
            <a:r>
              <a:rPr lang="ro-RO" sz="2200" i="1" dirty="0" smtClean="0"/>
              <a:t>Semnificația actuală </a:t>
            </a:r>
            <a:r>
              <a:rPr lang="ro-RO" sz="2200" dirty="0" smtClean="0"/>
              <a:t>a conceptului de </a:t>
            </a:r>
            <a:r>
              <a:rPr lang="ro-RO" sz="2200" i="1" dirty="0" smtClean="0"/>
              <a:t>predare</a:t>
            </a:r>
            <a:r>
              <a:rPr lang="ro-RO" sz="2200" dirty="0" smtClean="0"/>
              <a:t> presupune o deplasare a accentului de pe transmiterea de cunoștințe, pe un ansamblu de acțiuni: </a:t>
            </a:r>
          </a:p>
          <a:p>
            <a:pPr lvl="1"/>
            <a:r>
              <a:rPr lang="ro-RO" sz="2200" dirty="0" smtClean="0"/>
              <a:t>proiectarea schimbărilor ce urmează a fi produse în comportamentul elevilor</a:t>
            </a:r>
          </a:p>
          <a:p>
            <a:pPr lvl="1"/>
            <a:r>
              <a:rPr lang="ro-RO" sz="2200" dirty="0" smtClean="0"/>
              <a:t>precizarea naturii schimbărilor (formularea obiectivelor)</a:t>
            </a:r>
          </a:p>
          <a:p>
            <a:pPr lvl="1"/>
            <a:r>
              <a:rPr lang="ro-RO" sz="2200" dirty="0" smtClean="0"/>
              <a:t>selectarea și adaptarea conținuturilor care vor produce schimbările dorite</a:t>
            </a:r>
          </a:p>
          <a:p>
            <a:pPr lvl="1"/>
            <a:r>
              <a:rPr lang="ro-RO" sz="2200" dirty="0" smtClean="0"/>
              <a:t>dirijarea schimbărilor prin strategii specifice</a:t>
            </a:r>
          </a:p>
          <a:p>
            <a:pPr lvl="1"/>
            <a:r>
              <a:rPr lang="ro-RO" sz="2200" dirty="0" smtClean="0"/>
              <a:t>aprecierea calității schimbărilor survenite.</a:t>
            </a:r>
            <a:endParaRPr lang="ro-RO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r>
              <a:rPr lang="ro-RO" dirty="0" smtClean="0"/>
              <a:t>Predarea a fost privită, de-a lungul timpului, în mai multe ipostaze:</a:t>
            </a:r>
          </a:p>
          <a:p>
            <a:pPr lvl="1"/>
            <a:r>
              <a:rPr lang="ro-RO" i="1" dirty="0" smtClean="0"/>
              <a:t>predarea, ca activitate de transmitere a cunoştinţelor</a:t>
            </a:r>
            <a:endParaRPr lang="ro-RO" dirty="0" smtClean="0"/>
          </a:p>
          <a:p>
            <a:pPr lvl="1"/>
            <a:r>
              <a:rPr lang="ro-RO" i="1" dirty="0" smtClean="0"/>
              <a:t>predarea, ca un ansamblu de funcţii</a:t>
            </a:r>
            <a:endParaRPr lang="ro-RO" dirty="0" smtClean="0"/>
          </a:p>
          <a:p>
            <a:pPr lvl="1"/>
            <a:r>
              <a:rPr lang="ro-RO" i="1" dirty="0" smtClean="0"/>
              <a:t>predarea, ca furnizare de experienţe noi</a:t>
            </a:r>
            <a:endParaRPr lang="ro-RO" dirty="0" smtClean="0"/>
          </a:p>
          <a:p>
            <a:pPr lvl="1"/>
            <a:r>
              <a:rPr lang="ro-RO" i="1" dirty="0" smtClean="0"/>
              <a:t>predarea, ca modalitate de stimulare</a:t>
            </a:r>
            <a:endParaRPr lang="ro-RO" dirty="0" smtClean="0"/>
          </a:p>
          <a:p>
            <a:pPr lvl="1"/>
            <a:r>
              <a:rPr lang="ro-RO" i="1" dirty="0" smtClean="0"/>
              <a:t>predarea, ca ansamblu de componente pedagogice</a:t>
            </a:r>
            <a:endParaRPr lang="ro-RO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lvl="0"/>
            <a:endParaRPr lang="ro-RO" sz="2400" i="1" dirty="0" smtClean="0"/>
          </a:p>
          <a:p>
            <a:pPr lvl="0"/>
            <a:r>
              <a:rPr lang="ro-RO" sz="2400" b="1" i="1" dirty="0" smtClean="0"/>
              <a:t>Predarea, ca activitate de transmitere a cunoştinţelor</a:t>
            </a:r>
          </a:p>
          <a:p>
            <a:pPr lvl="0">
              <a:buNone/>
            </a:pPr>
            <a:endParaRPr lang="ro-RO" sz="2400" dirty="0" smtClean="0"/>
          </a:p>
          <a:p>
            <a:r>
              <a:rPr lang="ro-RO" sz="2400" dirty="0" smtClean="0"/>
              <a:t>În practica tradiţională a instruirii, predarea era o problemă de comunicare de noi cunoştinţe, de prezentare a materiei noi. </a:t>
            </a:r>
          </a:p>
          <a:p>
            <a:r>
              <a:rPr lang="ro-RO" sz="2400" dirty="0" smtClean="0"/>
              <a:t>Şi astăzi, în bună parte, predarea este comunicare, adică transmiterea cunoştinţelor enumerate într-o programă de învăţământ, în vederea trecerii unui examen. </a:t>
            </a:r>
          </a:p>
          <a:p>
            <a:r>
              <a:rPr lang="ro-RO" sz="2400" dirty="0" smtClean="0"/>
              <a:t>Există conţinuturi care nu pot fi studiate altfel decât prin comunicare – receptare. Cu toate criticile ce i se aduc, comunicarea rămâne încă valabilă.</a:t>
            </a:r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pPr lvl="0"/>
            <a:r>
              <a:rPr lang="ro-RO" sz="2400" b="1" i="1" dirty="0" smtClean="0"/>
              <a:t>Predarea, ca un ansamblu de funcţii</a:t>
            </a:r>
          </a:p>
          <a:p>
            <a:pPr lvl="0">
              <a:buNone/>
            </a:pPr>
            <a:endParaRPr lang="ro-RO" sz="2400" dirty="0" smtClean="0"/>
          </a:p>
          <a:p>
            <a:r>
              <a:rPr lang="ro-RO" sz="2400" dirty="0" smtClean="0"/>
              <a:t>Din acest punct de vedere, a preda înseamnă:</a:t>
            </a:r>
          </a:p>
          <a:p>
            <a:pPr lvl="1"/>
            <a:r>
              <a:rPr lang="ro-RO" dirty="0" smtClean="0"/>
              <a:t>a prevedea producerea schimbărilor dorite;</a:t>
            </a:r>
          </a:p>
          <a:p>
            <a:pPr lvl="1"/>
            <a:r>
              <a:rPr lang="ro-RO" dirty="0" smtClean="0"/>
              <a:t>a preciza natura schimbărilor;</a:t>
            </a:r>
          </a:p>
          <a:p>
            <a:pPr lvl="1"/>
            <a:r>
              <a:rPr lang="ro-RO" dirty="0" smtClean="0"/>
              <a:t>a </a:t>
            </a:r>
            <a:r>
              <a:rPr lang="ro-RO" dirty="0" smtClean="0"/>
              <a:t>selecta </a:t>
            </a:r>
            <a:r>
              <a:rPr lang="ro-RO" dirty="0" smtClean="0"/>
              <a:t>și </a:t>
            </a:r>
            <a:r>
              <a:rPr lang="ro-RO" dirty="0" smtClean="0"/>
              <a:t>a </a:t>
            </a:r>
            <a:r>
              <a:rPr lang="ro-RO" smtClean="0"/>
              <a:t>adapta conținuturile </a:t>
            </a:r>
            <a:r>
              <a:rPr lang="ro-RO" dirty="0" smtClean="0"/>
              <a:t>care vor produce </a:t>
            </a:r>
            <a:r>
              <a:rPr lang="ro-RO" smtClean="0"/>
              <a:t>schimbările </a:t>
            </a:r>
            <a:r>
              <a:rPr lang="ro-RO" smtClean="0"/>
              <a:t>dorite;</a:t>
            </a:r>
            <a:endParaRPr lang="ro-RO" dirty="0" smtClean="0"/>
          </a:p>
          <a:p>
            <a:pPr lvl="1"/>
            <a:r>
              <a:rPr lang="ro-RO" dirty="0" smtClean="0"/>
              <a:t>a organiza condiţiile care favorizează apariţia schimbărilor respective;</a:t>
            </a:r>
          </a:p>
          <a:p>
            <a:pPr lvl="1"/>
            <a:r>
              <a:rPr lang="ro-RO" dirty="0" smtClean="0"/>
              <a:t>a aprecia nivelul la care se realizează schimbările.</a:t>
            </a:r>
          </a:p>
          <a:p>
            <a:r>
              <a:rPr lang="ro-RO" sz="2400" dirty="0" smtClean="0"/>
              <a:t>A preda înseamnă, deci, a exercita un ansamblu de funcţii, de acţiuni, a dirija dezvoltarea.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7664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lvl="0"/>
            <a:r>
              <a:rPr lang="ro-RO" sz="2400" b="1" i="1" dirty="0" smtClean="0"/>
              <a:t>Predarea ca furnizare de experienţe noi</a:t>
            </a:r>
            <a:endParaRPr lang="ro-RO" sz="2400" b="1" dirty="0" smtClean="0"/>
          </a:p>
          <a:p>
            <a:r>
              <a:rPr lang="ro-RO" sz="2400" dirty="0" smtClean="0"/>
              <a:t>Învăţarea este schimbare în comportament</a:t>
            </a:r>
          </a:p>
          <a:p>
            <a:r>
              <a:rPr lang="ro-RO" sz="2400" dirty="0" smtClean="0"/>
              <a:t>întrebarea: cum vor dobândi elevii schimbările? </a:t>
            </a:r>
          </a:p>
          <a:p>
            <a:r>
              <a:rPr lang="ro-RO" sz="2400" dirty="0" smtClean="0"/>
              <a:t>Răspunsul: prin trăirea activă a unor experienţe noi şi prin simpla practicare a unor comportamente. </a:t>
            </a:r>
          </a:p>
          <a:p>
            <a:r>
              <a:rPr lang="ro-RO" sz="2400" dirty="0" smtClean="0"/>
              <a:t>Predarea are în vedere, astfel, alegerea, selecţia experienţelor convenabile şi furnizarea acestor experienţe elevilor. A preda reprezintă a conferi elevilor şansa de a practica anumite comportamente, de a exersa.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7664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pPr lvl="0"/>
            <a:r>
              <a:rPr lang="ro-RO" sz="2400" b="1" i="1" dirty="0" smtClean="0"/>
              <a:t>Predarea ca modalitate de stimulare</a:t>
            </a:r>
            <a:endParaRPr lang="ro-RO" sz="2400" b="1" dirty="0" smtClean="0"/>
          </a:p>
          <a:p>
            <a:r>
              <a:rPr lang="ro-RO" sz="2400" dirty="0" smtClean="0"/>
              <a:t>Din acest punct de vedere, actul predării este un act de solicitare, de implicare, de angajare a resurselor fizice, psihice ale elevului. </a:t>
            </a:r>
          </a:p>
          <a:p>
            <a:r>
              <a:rPr lang="ro-RO" sz="2400" dirty="0" smtClean="0"/>
              <a:t>Obligaţia celui care predă este de a pregăti şi de a oferi acest gen de experienţe, care sunt capabile să incite, să captiveze, să angajeze elevul. Este vorba de un tip de predare activă, care activează forţele elevului.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</TotalTime>
  <Words>1068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CAPITOLUL XI  ABORDAREA INTERACŢIONALĂ A PROCESULUI DE ÎNVĂŢĂMÂNT (Procesul de învățământ ca relație predare-învățare-evaluare)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10  PROCESUL DE ÎNVĂȚĂMÂNT CA RELAȚIE PREDARE-ÎNVĂȚARE-EVALUARE </dc:title>
  <dc:creator>Liana</dc:creator>
  <cp:lastModifiedBy>Liana</cp:lastModifiedBy>
  <cp:revision>31</cp:revision>
  <dcterms:created xsi:type="dcterms:W3CDTF">2015-03-03T08:36:39Z</dcterms:created>
  <dcterms:modified xsi:type="dcterms:W3CDTF">2016-11-08T12:01:00Z</dcterms:modified>
</cp:coreProperties>
</file>