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5E7B6-3BD9-4D33-A5EE-4516914AC7BB}" type="datetimeFigureOut">
              <a:rPr lang="ro-RO" smtClean="0"/>
              <a:pPr/>
              <a:t>15.11.2016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239790-9F63-439B-915E-663EE064DD00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CAPITOLUL XII</a:t>
            </a:r>
            <a:br>
              <a:rPr lang="ro-RO" sz="2800" dirty="0" smtClean="0"/>
            </a:br>
            <a:r>
              <a:rPr lang="ro-RO" sz="2800" dirty="0" smtClean="0"/>
              <a:t>SISTEMUL PRINCIPIILOR DIDACTICE</a:t>
            </a:r>
            <a:br>
              <a:rPr lang="ro-RO" sz="2800" dirty="0" smtClean="0"/>
            </a:br>
            <a:endParaRPr lang="ro-RO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o-RO" sz="2400" dirty="0" smtClean="0"/>
          </a:p>
          <a:p>
            <a:endParaRPr lang="ro-RO" sz="2400" dirty="0" smtClean="0"/>
          </a:p>
          <a:p>
            <a:r>
              <a:rPr lang="ro-RO" sz="2000" dirty="0" smtClean="0"/>
              <a:t>LECT. DR. LIANA TĂUȘAN</a:t>
            </a:r>
            <a:endParaRPr lang="en-US" sz="2000" dirty="0" smtClean="0"/>
          </a:p>
          <a:p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lvl="0"/>
            <a:r>
              <a:rPr lang="ro-RO" dirty="0" smtClean="0"/>
              <a:t>Principiul legării teoriei cu practica</a:t>
            </a:r>
          </a:p>
          <a:p>
            <a:pPr lvl="0"/>
            <a:r>
              <a:rPr lang="ro-RO" dirty="0" smtClean="0"/>
              <a:t>Principiul accesibilității (al respectării particularităților de vârstă și individuale)</a:t>
            </a:r>
          </a:p>
          <a:p>
            <a:pPr lvl="0"/>
            <a:r>
              <a:rPr lang="ro-RO" dirty="0" smtClean="0"/>
              <a:t>Principiul intuiției (al corelației dintre concret și abstract, dintre senzorial și rațional)</a:t>
            </a:r>
          </a:p>
          <a:p>
            <a:pPr lvl="0"/>
            <a:r>
              <a:rPr lang="ro-RO" dirty="0" smtClean="0"/>
              <a:t>Principiul sistematizării și continuității în învățare</a:t>
            </a:r>
          </a:p>
          <a:p>
            <a:pPr lvl="0"/>
            <a:r>
              <a:rPr lang="ro-RO" dirty="0" smtClean="0"/>
              <a:t>Principiul participării conștiente și active a elevilor</a:t>
            </a:r>
          </a:p>
          <a:p>
            <a:pPr lvl="0"/>
            <a:r>
              <a:rPr lang="ro-RO" dirty="0" smtClean="0"/>
              <a:t>Principiul însușirii temeinice </a:t>
            </a:r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/>
          </a:bodyPr>
          <a:lstStyle/>
          <a:p>
            <a:pPr lvl="0"/>
            <a:r>
              <a:rPr lang="ro-RO" sz="2200" b="1" dirty="0" smtClean="0"/>
              <a:t>Principiul legării teoriei cu practica</a:t>
            </a:r>
            <a:endParaRPr lang="ro-RO" sz="2200" dirty="0" smtClean="0"/>
          </a:p>
          <a:p>
            <a:r>
              <a:rPr lang="ro-RO" sz="2200" dirty="0" smtClean="0"/>
              <a:t>Cerința: tot ceea ce se însușește în activitatea didactică să fie valorificat în activitățile ulterioare. </a:t>
            </a:r>
          </a:p>
          <a:p>
            <a:r>
              <a:rPr lang="ro-RO" sz="2200" dirty="0" smtClean="0"/>
              <a:t>Perspectiva unor aplicații concrete imediate sau viitoare va constitui o </a:t>
            </a:r>
            <a:r>
              <a:rPr lang="ro-RO" sz="2200" i="1" dirty="0" smtClean="0"/>
              <a:t>motivație puternică </a:t>
            </a:r>
            <a:r>
              <a:rPr lang="ro-RO" sz="2200" dirty="0" smtClean="0"/>
              <a:t>pentru însușirea temeinică a cunoștințelor, priceperilor, deprinderilor, a întregului conținut vehiculat. </a:t>
            </a:r>
          </a:p>
          <a:p>
            <a:r>
              <a:rPr lang="ro-RO" sz="2200" dirty="0" smtClean="0"/>
              <a:t>Două direcții prin care se realizează îmbinarea teoriei cu practica în procesul de învățământ:</a:t>
            </a:r>
          </a:p>
          <a:p>
            <a:pPr lvl="1"/>
            <a:r>
              <a:rPr lang="ro-RO" sz="2000" dirty="0" smtClean="0"/>
              <a:t>Rezolvarea unor sarcini teoretice sau probleme pe baza cunoștințelor asimilate (aplicarea normelor, regulilor, definițiilor la rezolvarea unor sarcini)</a:t>
            </a:r>
          </a:p>
          <a:p>
            <a:pPr lvl="1"/>
            <a:r>
              <a:rPr lang="ro-RO" sz="2000" dirty="0" smtClean="0"/>
              <a:t>Realizarea unor activități practice care necesită cunoștințe teoretice sau operații intelectuale (activități motrice): lucrări de laborator, activități în ateliere, confecționări de aparate etc.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ro-RO" dirty="0" smtClean="0"/>
              <a:t>În plan practic, principiul legării teoriei cu practica poate fi respectat prin:</a:t>
            </a:r>
          </a:p>
          <a:p>
            <a:pPr lvl="1"/>
            <a:r>
              <a:rPr lang="ro-RO" dirty="0" smtClean="0"/>
              <a:t>Exerciții, probleme, corelări, exemplificări</a:t>
            </a:r>
          </a:p>
          <a:p>
            <a:pPr lvl="1"/>
            <a:r>
              <a:rPr lang="ro-RO" dirty="0" smtClean="0"/>
              <a:t>Activități realizate în laboratoare, cabinete, ateliere</a:t>
            </a:r>
          </a:p>
          <a:p>
            <a:pPr lvl="1"/>
            <a:r>
              <a:rPr lang="ro-RO" dirty="0" smtClean="0"/>
              <a:t>Activități de cercetare, proiectare</a:t>
            </a:r>
          </a:p>
          <a:p>
            <a:pPr lvl="1"/>
            <a:r>
              <a:rPr lang="ro-RO" dirty="0" smtClean="0"/>
              <a:t>Vizite, realizarea unor experiențe.</a:t>
            </a:r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lnSpcReduction="10000"/>
          </a:bodyPr>
          <a:lstStyle/>
          <a:p>
            <a:pPr lvl="0"/>
            <a:r>
              <a:rPr lang="ro-RO" sz="2200" b="1" dirty="0" smtClean="0"/>
              <a:t>Principiul accesibilității (al respectării particularităților de vârstă și individuale)</a:t>
            </a:r>
            <a:endParaRPr lang="ro-RO" sz="2200" dirty="0" smtClean="0"/>
          </a:p>
          <a:p>
            <a:r>
              <a:rPr lang="ro-RO" sz="2200" dirty="0" smtClean="0"/>
              <a:t>Cerința: desfășurarea procesului de învățământ să se realizeze în concordanță cu particularitățile dezvoltării psihice de vârstă și individuale ale copiilor. </a:t>
            </a:r>
          </a:p>
          <a:p>
            <a:r>
              <a:rPr lang="ro-RO" sz="2200" dirty="0" smtClean="0"/>
              <a:t>Este vorba despre dimensionarea atentă și accesibilizarea </a:t>
            </a:r>
            <a:r>
              <a:rPr lang="ro-RO" sz="2200" i="1" dirty="0" smtClean="0"/>
              <a:t>conținutului învățământului </a:t>
            </a:r>
            <a:r>
              <a:rPr lang="ro-RO" sz="2200" dirty="0" smtClean="0"/>
              <a:t>(selectarea, prelucrarea și adaptarea informațiilor prevăzute în planurile de învățământ și programele școlare), astfel încât să poată fi asimilat și valorificat optimal de către elevi. </a:t>
            </a:r>
          </a:p>
          <a:p>
            <a:r>
              <a:rPr lang="ro-RO" sz="2200" dirty="0" smtClean="0"/>
              <a:t>Acest principiu se realizează prin:</a:t>
            </a:r>
          </a:p>
          <a:p>
            <a:pPr lvl="1"/>
            <a:r>
              <a:rPr lang="ro-RO" sz="2000" dirty="0" smtClean="0"/>
              <a:t>Adaptarea, prelucrarea conținuturilor din documentele școlare la particularitățile de vârstă ale elevilor;</a:t>
            </a:r>
          </a:p>
          <a:p>
            <a:pPr lvl="1"/>
            <a:r>
              <a:rPr lang="ro-RO" sz="2000" dirty="0" smtClean="0"/>
              <a:t>Apelarea la sarcini de muncă individualizate în funcție de nivelul dezvoltării intelectuale, aptitudini, interese.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o-RO" b="1" dirty="0" smtClean="0"/>
              <a:t>Principiul intuiției (al corelației dintre concret și abstract, dintre senzorial și rațional)</a:t>
            </a:r>
            <a:endParaRPr lang="ro-RO" dirty="0" smtClean="0"/>
          </a:p>
          <a:p>
            <a:r>
              <a:rPr lang="ro-RO" dirty="0" smtClean="0"/>
              <a:t>Exprimă importanța cunoașterii senzoriale , concrete  (intuiției) a realității, prin intermediul simțurilor. </a:t>
            </a:r>
          </a:p>
          <a:p>
            <a:r>
              <a:rPr lang="ro-RO" dirty="0" smtClean="0"/>
              <a:t>Intuiția înseamnă </a:t>
            </a:r>
            <a:r>
              <a:rPr lang="ro-RO" i="1" dirty="0" smtClean="0"/>
              <a:t>cunoaștere nemijlocită, prin intermediul analizatorilor </a:t>
            </a:r>
            <a:r>
              <a:rPr lang="ro-RO" dirty="0" smtClean="0"/>
              <a:t>a obiectelor, fenomenelor, proceselor. Se realizează sub forma imaginii concrete, fiind expresia unui obiect sau fenomen din realitatea obiectivă. </a:t>
            </a:r>
          </a:p>
          <a:p>
            <a:r>
              <a:rPr lang="ro-RO" dirty="0" smtClean="0"/>
              <a:t>Pornind de la concret, elevul ajunge la abstractizări și generalizări, prin desprinderea de datele intuitive, de concretețea obiectelor și proceselor, prin intermediul gândirii abstracte.</a:t>
            </a:r>
          </a:p>
          <a:p>
            <a:r>
              <a:rPr lang="ro-RO" dirty="0" smtClean="0"/>
              <a:t>Principiul intuiției se realizează prin:</a:t>
            </a:r>
          </a:p>
          <a:p>
            <a:pPr lvl="1"/>
            <a:r>
              <a:rPr lang="ro-RO" dirty="0" smtClean="0"/>
              <a:t>Selectarea materialului didactic</a:t>
            </a:r>
          </a:p>
          <a:p>
            <a:pPr lvl="1"/>
            <a:r>
              <a:rPr lang="ro-RO" dirty="0" smtClean="0"/>
              <a:t>Îmbinarea materialului didactic intuitiv cu cuvântul, mijloace logico-matematice</a:t>
            </a:r>
          </a:p>
          <a:p>
            <a:pPr lvl="1"/>
            <a:r>
              <a:rPr lang="ro-RO" dirty="0" smtClean="0"/>
              <a:t>Implicarea elevului în efectuarea unor activități variate de observare, selectare, analiză, sinteză, comparație.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47500" lnSpcReduction="20000"/>
          </a:bodyPr>
          <a:lstStyle/>
          <a:p>
            <a:pPr lvl="0"/>
            <a:endParaRPr lang="ro-RO" sz="4200" b="1" dirty="0" smtClean="0"/>
          </a:p>
          <a:p>
            <a:pPr lvl="0"/>
            <a:r>
              <a:rPr lang="ro-RO" sz="4200" b="1" dirty="0" smtClean="0"/>
              <a:t>Principiul sistematizării și continuității în învățare</a:t>
            </a:r>
            <a:endParaRPr lang="ro-RO" sz="4200" dirty="0" smtClean="0"/>
          </a:p>
          <a:p>
            <a:r>
              <a:rPr lang="ro-RO" sz="4200" dirty="0" smtClean="0"/>
              <a:t>Cerința: conținuturile vehiculate în procesul de învățământ să fie organizate astfel încât să poată fi </a:t>
            </a:r>
            <a:r>
              <a:rPr lang="ro-RO" sz="4200" i="1" dirty="0" smtClean="0"/>
              <a:t>integrate în experiența anterioară a individului.</a:t>
            </a:r>
          </a:p>
          <a:p>
            <a:r>
              <a:rPr lang="ro-RO" sz="4200" dirty="0" smtClean="0"/>
              <a:t>Sistematizarea cunoștințelor:</a:t>
            </a:r>
          </a:p>
          <a:p>
            <a:pPr lvl="1"/>
            <a:r>
              <a:rPr lang="ro-RO" sz="4200" dirty="0" smtClean="0"/>
              <a:t>Predarea integrată a informațiilor, asigurarea unor conexiuni firești ale acestora;</a:t>
            </a:r>
          </a:p>
          <a:p>
            <a:pPr lvl="1"/>
            <a:r>
              <a:rPr lang="ro-RO" sz="4200" dirty="0" smtClean="0"/>
              <a:t>A organiza informațiile și influențele într-un sistem și a asigura condițiile integrării acestora în experiența anterioară a elevului;</a:t>
            </a:r>
          </a:p>
          <a:p>
            <a:pPr lvl="1"/>
            <a:r>
              <a:rPr lang="ro-RO" sz="4200" dirty="0" smtClean="0"/>
              <a:t>Ceea ce se predă trebuie să aibă legătură cu ceea ce s-a însușit până atunci;</a:t>
            </a:r>
          </a:p>
          <a:p>
            <a:r>
              <a:rPr lang="ro-RO" sz="4200" dirty="0" smtClean="0"/>
              <a:t>Sistematizarea se realizeză prin:</a:t>
            </a:r>
          </a:p>
          <a:p>
            <a:pPr lvl="1"/>
            <a:r>
              <a:rPr lang="ro-RO" sz="4200" dirty="0" smtClean="0"/>
              <a:t>Utilizarea unor lecții speciale pentru sistematizarea cunoștințelor,</a:t>
            </a:r>
          </a:p>
          <a:p>
            <a:pPr lvl="1"/>
            <a:r>
              <a:rPr lang="ro-RO" sz="4200" dirty="0" smtClean="0"/>
              <a:t>Realizarea unor corelații inter/intradisciplinare</a:t>
            </a:r>
          </a:p>
          <a:p>
            <a:endParaRPr lang="ro-RO" sz="4200" dirty="0" smtClean="0"/>
          </a:p>
          <a:p>
            <a:r>
              <a:rPr lang="ro-RO" sz="4200" dirty="0" smtClean="0"/>
              <a:t>Continuitatea:</a:t>
            </a:r>
          </a:p>
          <a:p>
            <a:pPr lvl="1"/>
            <a:r>
              <a:rPr lang="ro-RO" sz="4200" dirty="0" smtClean="0"/>
              <a:t>Realizarea predării în mod global, prin asigurarea unei legături în timp a cunoștințelor;</a:t>
            </a:r>
          </a:p>
          <a:p>
            <a:pPr lvl="1"/>
            <a:r>
              <a:rPr lang="ro-RO" sz="4200" dirty="0" smtClean="0"/>
              <a:t>Asigurarea unei treceri și evoluții firești de la cunoștințele anterioare la cele ce urmează a fi predate;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o-RO" sz="2400" b="1" dirty="0" smtClean="0"/>
              <a:t>Principiul participării conștiente și active a elevilor</a:t>
            </a:r>
            <a:endParaRPr lang="ro-RO" sz="2400" dirty="0" smtClean="0"/>
          </a:p>
          <a:p>
            <a:r>
              <a:rPr lang="ro-RO" sz="2400" dirty="0" smtClean="0"/>
              <a:t>Cerința: activizării elevilor, a stimulării participării și implicării lor active pe parcursul activităților instructiv-educative.</a:t>
            </a:r>
          </a:p>
          <a:p>
            <a:r>
              <a:rPr lang="ro-RO" sz="2400" i="1" dirty="0" smtClean="0"/>
              <a:t>Activizarea elevilor </a:t>
            </a:r>
            <a:r>
              <a:rPr lang="ro-RO" sz="2400" dirty="0" smtClean="0"/>
              <a:t>reprezintă fundamentul didacticii moderne, marcând trecerea de la învățământul bazat pe imitație, rutină și participarea pasivă a elevului la învățământul activ care stimulează participarea elevului la procesul de dobândire a cunoștințelor, deprinderilor, atitudinilor, capacităților.</a:t>
            </a:r>
          </a:p>
          <a:p>
            <a:r>
              <a:rPr lang="ro-RO" sz="2400" dirty="0" smtClean="0"/>
              <a:t>Esența principiului constă în considerarea elevului ca subiect al propriului proces de formare și devenire. </a:t>
            </a:r>
          </a:p>
          <a:p>
            <a:r>
              <a:rPr lang="ro-RO" sz="2400" dirty="0" smtClean="0"/>
              <a:t>Realizarea principiului prin:</a:t>
            </a:r>
          </a:p>
          <a:p>
            <a:pPr lvl="1"/>
            <a:r>
              <a:rPr lang="ro-RO" dirty="0" smtClean="0"/>
              <a:t>Utilizarea metodelor activ-participative</a:t>
            </a:r>
          </a:p>
          <a:p>
            <a:pPr lvl="1"/>
            <a:r>
              <a:rPr lang="ro-RO" dirty="0" smtClean="0"/>
              <a:t>Crearea și rezolvarea unor situații problematice</a:t>
            </a:r>
          </a:p>
          <a:p>
            <a:pPr lvl="1"/>
            <a:r>
              <a:rPr lang="ro-RO" dirty="0" smtClean="0"/>
              <a:t>Activizarea elevilor pentru a descoperi singuri explicații, relații, argumentări</a:t>
            </a:r>
          </a:p>
          <a:p>
            <a:pPr lvl="1"/>
            <a:r>
              <a:rPr lang="ro-RO" dirty="0" smtClean="0"/>
              <a:t>Folosirea de exemplificări și aplicații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2624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lnSpcReduction="10000"/>
          </a:bodyPr>
          <a:lstStyle/>
          <a:p>
            <a:pPr lvl="0"/>
            <a:r>
              <a:rPr lang="ro-RO" sz="2200" b="1" dirty="0" smtClean="0"/>
              <a:t>Principiul însușirii temeinice </a:t>
            </a:r>
            <a:endParaRPr lang="ro-RO" sz="2200" dirty="0" smtClean="0"/>
          </a:p>
          <a:p>
            <a:r>
              <a:rPr lang="ro-RO" sz="2200" dirty="0" smtClean="0"/>
              <a:t>Cerința: realizarea unei învățări profunde, trainice, care să asigure individului capacitatea de adaptare la situații noi, capacitatea de autocontrol, autoinstruire, în vederea unei optime integrări socio-profesionale.</a:t>
            </a:r>
          </a:p>
          <a:p>
            <a:r>
              <a:rPr lang="ro-RO" sz="2200" dirty="0" smtClean="0"/>
              <a:t>Se </a:t>
            </a:r>
            <a:r>
              <a:rPr lang="ro-RO" sz="2200" smtClean="0"/>
              <a:t>realizează prin:</a:t>
            </a:r>
            <a:endParaRPr lang="ro-RO" sz="2200" dirty="0" smtClean="0"/>
          </a:p>
          <a:p>
            <a:pPr lvl="1"/>
            <a:r>
              <a:rPr lang="ro-RO" sz="2200" dirty="0" smtClean="0"/>
              <a:t>Dimensionarea atentă a cantității informației vehiculate în procesul de învățământ, pentru a evita suprasolicitarea sau din contră, plictiseala;</a:t>
            </a:r>
          </a:p>
          <a:p>
            <a:pPr lvl="1"/>
            <a:r>
              <a:rPr lang="ro-RO" sz="2200" dirty="0" smtClean="0"/>
              <a:t>Oferirea gradată a informațiilor, prin valorificarea celor deja asimilate de elevi;</a:t>
            </a:r>
          </a:p>
          <a:p>
            <a:pPr lvl="1"/>
            <a:r>
              <a:rPr lang="ro-RO" sz="2200" dirty="0" smtClean="0"/>
              <a:t>Oferirea perspectivelor de utilizare practică a informațiilor;</a:t>
            </a:r>
          </a:p>
          <a:p>
            <a:pPr lvl="1"/>
            <a:r>
              <a:rPr lang="ro-RO" sz="2200" dirty="0" smtClean="0"/>
              <a:t>Fixarea, repetarea și recapitularea  informațiilor;</a:t>
            </a:r>
          </a:p>
          <a:p>
            <a:r>
              <a:rPr lang="ro-RO" sz="2200" dirty="0" smtClean="0"/>
              <a:t>Acest principiu solicită realizarea cerințelor principiilor didactice anterioare.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522</TotalTime>
  <Words>785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CAPITOLUL XII SISTEMUL PRINCIPIILOR DIDACTICE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11 SISTEMUL PRINCIPIILOR DIDACTICE </dc:title>
  <dc:creator>Liana</dc:creator>
  <cp:lastModifiedBy>Liana</cp:lastModifiedBy>
  <cp:revision>22</cp:revision>
  <dcterms:created xsi:type="dcterms:W3CDTF">2015-03-03T09:19:50Z</dcterms:created>
  <dcterms:modified xsi:type="dcterms:W3CDTF">2016-11-15T11:35:32Z</dcterms:modified>
</cp:coreProperties>
</file>