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19" name="Footer Placeholder 18"/>
          <p:cNvSpPr>
            <a:spLocks noGrp="1"/>
          </p:cNvSpPr>
          <p:nvPr>
            <p:ph type="ftr" sz="quarter" idx="11"/>
          </p:nvPr>
        </p:nvSpPr>
        <p:spPr/>
        <p:txBody>
          <a:bodyPr/>
          <a:lstStyle/>
          <a:p>
            <a:endParaRPr lang="ro-RO"/>
          </a:p>
        </p:txBody>
      </p:sp>
      <p:sp>
        <p:nvSpPr>
          <p:cNvPr id="27" name="Slide Number Placeholder 26"/>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6E9AEE0-9A70-46F7-AE99-2040D3AE4781}"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8ED173-0B78-424F-BBF5-630650CFA6EA}" type="datetimeFigureOut">
              <a:rPr lang="ro-RO" smtClean="0"/>
              <a:pPr/>
              <a:t>15.11.2016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a:xfrm>
            <a:off x="8077200" y="6356350"/>
            <a:ext cx="609600" cy="365125"/>
          </a:xfrm>
        </p:spPr>
        <p:txBody>
          <a:bodyPr/>
          <a:lstStyle/>
          <a:p>
            <a:fld id="{D6E9AEE0-9A70-46F7-AE99-2040D3AE4781}" type="slidenum">
              <a:rPr lang="ro-RO" smtClean="0"/>
              <a:pPr/>
              <a:t>‹#›</a:t>
            </a:fld>
            <a:endParaRPr lang="ro-R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8ED173-0B78-424F-BBF5-630650CFA6EA}" type="datetimeFigureOut">
              <a:rPr lang="ro-RO" smtClean="0"/>
              <a:pPr/>
              <a:t>15.11.2016</a:t>
            </a:fld>
            <a:endParaRPr lang="ro-R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o-R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6E9AEE0-9A70-46F7-AE99-2040D3AE4781}" type="slidenum">
              <a:rPr lang="ro-RO" smtClean="0"/>
              <a:pPr/>
              <a:t>‹#›</a:t>
            </a:fld>
            <a:endParaRPr lang="ro-R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2800" dirty="0" smtClean="0"/>
              <a:t>CAPITOLUL XIII</a:t>
            </a:r>
            <a:br>
              <a:rPr lang="ro-RO" sz="2800" dirty="0" smtClean="0"/>
            </a:br>
            <a:r>
              <a:rPr lang="ro-RO" sz="2800" dirty="0" smtClean="0"/>
              <a:t>METODOLOGIA DIDACTICĂ</a:t>
            </a:r>
            <a:endParaRPr lang="ro-RO" sz="2800" dirty="0"/>
          </a:p>
        </p:txBody>
      </p:sp>
      <p:sp>
        <p:nvSpPr>
          <p:cNvPr id="3" name="Subtitle 2"/>
          <p:cNvSpPr>
            <a:spLocks noGrp="1"/>
          </p:cNvSpPr>
          <p:nvPr>
            <p:ph type="subTitle" idx="1"/>
          </p:nvPr>
        </p:nvSpPr>
        <p:spPr/>
        <p:txBody>
          <a:bodyPr>
            <a:normAutofit lnSpcReduction="10000"/>
          </a:bodyPr>
          <a:lstStyle/>
          <a:p>
            <a:endParaRPr lang="ro-RO" dirty="0" smtClean="0"/>
          </a:p>
          <a:p>
            <a:endParaRPr lang="ro-RO" dirty="0" smtClean="0"/>
          </a:p>
          <a:p>
            <a:endParaRPr lang="ro-RO" dirty="0" smtClean="0"/>
          </a:p>
          <a:p>
            <a:r>
              <a:rPr lang="ro-RO" sz="2000" dirty="0" smtClean="0"/>
              <a:t>LECT. DR. LIANA TĂUȘAN</a:t>
            </a:r>
            <a:endParaRPr lang="ro-RO"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lvl="0"/>
            <a:r>
              <a:rPr lang="ro-RO" sz="2200" b="1" dirty="0" smtClean="0"/>
              <a:t>2. </a:t>
            </a:r>
            <a:r>
              <a:rPr lang="ro-RO" sz="2400" b="1" dirty="0" smtClean="0"/>
              <a:t>Tendințe actuale privind metodologia didactică</a:t>
            </a:r>
            <a:br>
              <a:rPr lang="ro-RO" sz="2400" b="1" dirty="0" smtClean="0"/>
            </a:br>
            <a:endParaRPr lang="ro-RO" sz="2200" dirty="0"/>
          </a:p>
        </p:txBody>
      </p:sp>
      <p:sp>
        <p:nvSpPr>
          <p:cNvPr id="3" name="Content Placeholder 2"/>
          <p:cNvSpPr>
            <a:spLocks noGrp="1"/>
          </p:cNvSpPr>
          <p:nvPr>
            <p:ph idx="1"/>
          </p:nvPr>
        </p:nvSpPr>
        <p:spPr>
          <a:xfrm>
            <a:off x="457200" y="1196752"/>
            <a:ext cx="8229600" cy="5328592"/>
          </a:xfrm>
        </p:spPr>
        <p:txBody>
          <a:bodyPr>
            <a:normAutofit lnSpcReduction="10000"/>
          </a:bodyPr>
          <a:lstStyle/>
          <a:p>
            <a:r>
              <a:rPr lang="ro-RO" sz="2000" dirty="0" smtClean="0"/>
              <a:t>Principalele exigențe și cerințe spre care evoluează metodologia didactică sunt: </a:t>
            </a:r>
            <a:endParaRPr lang="ro-RO" sz="2000" b="1" dirty="0" smtClean="0"/>
          </a:p>
          <a:p>
            <a:pPr lvl="1"/>
            <a:r>
              <a:rPr lang="ro-RO" sz="2000" dirty="0" smtClean="0"/>
              <a:t>accentuarea utilizării </a:t>
            </a:r>
            <a:r>
              <a:rPr lang="ro-RO" sz="2000" i="1" dirty="0" smtClean="0"/>
              <a:t>metodelor centrate pe implicarea și participarea activă a elevilor </a:t>
            </a:r>
            <a:r>
              <a:rPr lang="ro-RO" sz="2000" dirty="0" smtClean="0"/>
              <a:t>în activitate, devenind coparticipanți la propria lor formare, cu scopul stimulării structurilor de cunoaștere și operatorii ale elevilor;</a:t>
            </a:r>
          </a:p>
          <a:p>
            <a:pPr lvl="1"/>
            <a:r>
              <a:rPr lang="ro-RO" sz="2000" i="1" dirty="0" smtClean="0"/>
              <a:t>maximizarea dimensiunii active a metodelor </a:t>
            </a:r>
            <a:r>
              <a:rPr lang="ro-RO" sz="2000" dirty="0" smtClean="0"/>
              <a:t>și minimalizarea dimensiunii pasive a acestora, pentru a obține activizarea elevilor, participarea lor efectivă la dobândirea priceperilor, deprinderilor, cunoștințelor.</a:t>
            </a:r>
          </a:p>
          <a:p>
            <a:pPr lvl="1"/>
            <a:r>
              <a:rPr lang="ro-RO" sz="2000" i="1" dirty="0" smtClean="0"/>
              <a:t>accentuarea caracterului formativ al metodelor </a:t>
            </a:r>
            <a:r>
              <a:rPr lang="ro-RO" sz="2000" dirty="0" smtClean="0"/>
              <a:t>de instruire (vizează dezvoltarea capacităților de a aplica informațiile și cunoștințele dobândite, de a opera cu acestea, de a formula și verifica ipoteze, de a rezolva probleme etc);</a:t>
            </a:r>
          </a:p>
          <a:p>
            <a:pPr lvl="1"/>
            <a:r>
              <a:rPr lang="ro-RO" sz="2000" i="1" dirty="0" smtClean="0"/>
              <a:t>renunțarea la o metodă dominantă </a:t>
            </a:r>
            <a:r>
              <a:rPr lang="ro-RO" sz="2000" dirty="0" smtClean="0"/>
              <a:t>în favoarea unei varietăți metodologice, care să vină în întâmpinarea trebuințelor diverse ale elevilor și situațiilor multiple de învățare;</a:t>
            </a:r>
          </a:p>
          <a:p>
            <a:endParaRPr lang="ro-RO"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pPr lvl="0"/>
            <a:r>
              <a:rPr lang="ro-RO" sz="2000" dirty="0" smtClean="0"/>
              <a:t>îmbinarea echilibrată a metodelor care accentuează și solicită efortul </a:t>
            </a:r>
            <a:r>
              <a:rPr lang="ro-RO" sz="2000" i="1" dirty="0" smtClean="0"/>
              <a:t>individual </a:t>
            </a:r>
            <a:r>
              <a:rPr lang="ro-RO" sz="2000" dirty="0" smtClean="0"/>
              <a:t>cu cele care presupun munca în </a:t>
            </a:r>
            <a:r>
              <a:rPr lang="ro-RO" sz="2000" i="1" dirty="0" smtClean="0"/>
              <a:t>echipă,</a:t>
            </a:r>
            <a:r>
              <a:rPr lang="ro-RO" sz="2000" dirty="0" smtClean="0"/>
              <a:t> colaborare;</a:t>
            </a:r>
          </a:p>
          <a:p>
            <a:pPr lvl="0"/>
            <a:r>
              <a:rPr lang="ro-RO" sz="2000" dirty="0" smtClean="0"/>
              <a:t>utilizarea metodelor care favorizează relația nemijlocită a elevului cu obiectele cunoașterii, adică accentuarea </a:t>
            </a:r>
            <a:r>
              <a:rPr lang="ro-RO" sz="2000" i="1" dirty="0" smtClean="0"/>
              <a:t>caracterului practic-aplicativ </a:t>
            </a:r>
            <a:r>
              <a:rPr lang="ro-RO" sz="2000" dirty="0" smtClean="0"/>
              <a:t>al metodelor didactice;</a:t>
            </a:r>
          </a:p>
          <a:p>
            <a:pPr lvl="0"/>
            <a:r>
              <a:rPr lang="ro-RO" sz="2000" dirty="0" smtClean="0"/>
              <a:t>instrumentalizarea optimă a metodologiei, prin integrarea unor </a:t>
            </a:r>
            <a:r>
              <a:rPr lang="ro-RO" sz="2000" i="1" dirty="0" smtClean="0"/>
              <a:t>mijloace de învățământ </a:t>
            </a:r>
            <a:r>
              <a:rPr lang="ro-RO" sz="2000" dirty="0" smtClean="0"/>
              <a:t>adecvate;</a:t>
            </a:r>
          </a:p>
          <a:p>
            <a:pPr lvl="0"/>
            <a:r>
              <a:rPr lang="ro-RO" sz="2000" dirty="0" smtClean="0"/>
              <a:t>extinderea folosirii unor metode care solicită </a:t>
            </a:r>
            <a:r>
              <a:rPr lang="ro-RO" sz="2000" i="1" dirty="0" smtClean="0"/>
              <a:t>componente relaționale </a:t>
            </a:r>
            <a:r>
              <a:rPr lang="ro-RO" sz="2000" dirty="0" smtClean="0"/>
              <a:t>ale activității didactice (comunicarea profesor-elev, elev-elev);</a:t>
            </a:r>
          </a:p>
          <a:p>
            <a:pPr>
              <a:buNone/>
            </a:pPr>
            <a:endParaRPr lang="ro-RO"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0616"/>
          </a:xfrm>
        </p:spPr>
        <p:txBody>
          <a:bodyPr>
            <a:normAutofit fontScale="90000"/>
          </a:bodyPr>
          <a:lstStyle/>
          <a:p>
            <a:endParaRPr lang="ro-RO" dirty="0"/>
          </a:p>
        </p:txBody>
      </p:sp>
      <p:sp>
        <p:nvSpPr>
          <p:cNvPr id="3" name="Content Placeholder 2"/>
          <p:cNvSpPr>
            <a:spLocks noGrp="1"/>
          </p:cNvSpPr>
          <p:nvPr>
            <p:ph idx="1"/>
          </p:nvPr>
        </p:nvSpPr>
        <p:spPr>
          <a:xfrm>
            <a:off x="457200" y="764704"/>
            <a:ext cx="8229600" cy="5760640"/>
          </a:xfrm>
        </p:spPr>
        <p:txBody>
          <a:bodyPr>
            <a:normAutofit fontScale="92500" lnSpcReduction="20000"/>
          </a:bodyPr>
          <a:lstStyle/>
          <a:p>
            <a:r>
              <a:rPr lang="ro-RO" sz="2200" i="1" dirty="0" smtClean="0"/>
              <a:t>Orientări și tendințe prezente în dezvoltarea actuală a metodologiei instruirii:</a:t>
            </a:r>
          </a:p>
          <a:p>
            <a:pPr lvl="1"/>
            <a:r>
              <a:rPr lang="ro-RO" sz="2200" dirty="0" smtClean="0"/>
              <a:t>Tendința de multiplicare și diversificare a metodelor: o metodologie de o cât mai mare diversitate și flexibilitate, care să utilizeze un spectru cât mai larg de metode, procedee, mijloace de predare-învățare;</a:t>
            </a:r>
          </a:p>
          <a:p>
            <a:pPr lvl="2"/>
            <a:r>
              <a:rPr lang="ro-RO" sz="2200" dirty="0" smtClean="0"/>
              <a:t> Acestea vor veni în întâmpinarea varietății de situații cu care ne confruntăm în desfășurarea activităților instructiv-educative. </a:t>
            </a:r>
          </a:p>
          <a:p>
            <a:pPr lvl="1"/>
            <a:r>
              <a:rPr lang="ro-RO" sz="2200" dirty="0" smtClean="0"/>
              <a:t>Revigorarea unor metode clasice, consacrate (exemplu: studiul de caz, metoda conversației, metoda simulării, studiul individual etc.);</a:t>
            </a:r>
          </a:p>
          <a:p>
            <a:pPr lvl="1"/>
            <a:r>
              <a:rPr lang="ro-RO" sz="2200" dirty="0" smtClean="0"/>
              <a:t>Promovarea metodologiei centrate pe elev (adaptate trebuințelor și ritmului de învățare propriu fiecărui elev), adică a metodelor activ-participative;</a:t>
            </a:r>
          </a:p>
          <a:p>
            <a:pPr lvl="1"/>
            <a:r>
              <a:rPr lang="ro-RO" sz="2200" dirty="0" smtClean="0"/>
              <a:t>Utilizarea pe scară largă a metodelor centrate pe activitatea de grup, adică a metodelor interactive, bazate pe interacțiunile și interrelațiile din cadrul grupului de elevi;</a:t>
            </a:r>
          </a:p>
          <a:p>
            <a:pPr lvl="1"/>
            <a:r>
              <a:rPr lang="ro-RO" sz="2200" dirty="0" smtClean="0"/>
              <a:t>Accentuarea utilizării învățării prin descoperire;</a:t>
            </a:r>
          </a:p>
          <a:p>
            <a:pPr lvl="1"/>
            <a:r>
              <a:rPr lang="ro-RO" sz="2200" dirty="0" smtClean="0"/>
              <a:t>Accentuarea utilizării metodelor practic-aplicative;</a:t>
            </a:r>
          </a:p>
          <a:p>
            <a:pPr lvl="1"/>
            <a:r>
              <a:rPr lang="ro-RO" sz="2200" dirty="0" smtClean="0"/>
              <a:t>Valorificarea la nivelul metodologiei a noilor tehnologii informaționale și de comunicare.</a:t>
            </a:r>
          </a:p>
          <a:p>
            <a:pPr lvl="1"/>
            <a:endParaRPr lang="ro-RO" sz="1800" dirty="0" smtClean="0"/>
          </a:p>
          <a:p>
            <a:endParaRPr lang="ro-RO"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Autofit/>
          </a:bodyPr>
          <a:lstStyle/>
          <a:p>
            <a:r>
              <a:rPr lang="ro-RO" sz="2400" b="1" dirty="0" smtClean="0"/>
              <a:t>3. Analiză comparativă a principalelor caracteristici ale metodelor tradiționale și ale metodelor moderne</a:t>
            </a:r>
            <a:endParaRPr lang="ro-RO" sz="2400" b="1" dirty="0"/>
          </a:p>
        </p:txBody>
      </p:sp>
      <p:graphicFrame>
        <p:nvGraphicFramePr>
          <p:cNvPr id="4" name="Content Placeholder 3"/>
          <p:cNvGraphicFramePr>
            <a:graphicFrameLocks noGrp="1"/>
          </p:cNvGraphicFramePr>
          <p:nvPr>
            <p:ph idx="1"/>
          </p:nvPr>
        </p:nvGraphicFramePr>
        <p:xfrm>
          <a:off x="539552" y="1428559"/>
          <a:ext cx="8229600" cy="5508477"/>
        </p:xfrm>
        <a:graphic>
          <a:graphicData uri="http://schemas.openxmlformats.org/drawingml/2006/table">
            <a:tbl>
              <a:tblPr firstRow="1" bandRow="1">
                <a:tableStyleId>{5C22544A-7EE6-4342-B048-85BDC9FD1C3A}</a:tableStyleId>
              </a:tblPr>
              <a:tblGrid>
                <a:gridCol w="4114800"/>
                <a:gridCol w="4114800"/>
              </a:tblGrid>
              <a:tr h="387837">
                <a:tc>
                  <a:txBody>
                    <a:bodyPr/>
                    <a:lstStyle/>
                    <a:p>
                      <a:pPr algn="ctr">
                        <a:lnSpc>
                          <a:spcPct val="115000"/>
                        </a:lnSpc>
                        <a:spcAft>
                          <a:spcPts val="0"/>
                        </a:spcAft>
                      </a:pPr>
                      <a:r>
                        <a:rPr lang="ro-RO" sz="1800" b="1" dirty="0">
                          <a:solidFill>
                            <a:srgbClr val="FFFFFF"/>
                          </a:solidFill>
                          <a:latin typeface="+mn-lt"/>
                          <a:ea typeface="Calibri"/>
                          <a:cs typeface="Times New Roman"/>
                        </a:rPr>
                        <a:t>Metode clasice</a:t>
                      </a:r>
                      <a:endParaRPr lang="ro-RO" sz="1800" b="1" dirty="0">
                        <a:latin typeface="+mn-lt"/>
                        <a:ea typeface="Calibri"/>
                        <a:cs typeface="Times New Roman"/>
                      </a:endParaRPr>
                    </a:p>
                  </a:txBody>
                  <a:tcPr marL="68580" marR="68580" marT="0" marB="0"/>
                </a:tc>
                <a:tc>
                  <a:txBody>
                    <a:bodyPr/>
                    <a:lstStyle/>
                    <a:p>
                      <a:pPr algn="ctr">
                        <a:lnSpc>
                          <a:spcPct val="115000"/>
                        </a:lnSpc>
                        <a:spcAft>
                          <a:spcPts val="0"/>
                        </a:spcAft>
                      </a:pPr>
                      <a:r>
                        <a:rPr lang="ro-RO" sz="1800" b="1" dirty="0">
                          <a:solidFill>
                            <a:srgbClr val="FFFFFF"/>
                          </a:solidFill>
                          <a:latin typeface="+mn-lt"/>
                          <a:ea typeface="Calibri"/>
                          <a:cs typeface="Times New Roman"/>
                        </a:rPr>
                        <a:t>Metode moderne</a:t>
                      </a:r>
                      <a:endParaRPr lang="ro-RO" sz="1800" b="1" dirty="0">
                        <a:latin typeface="+mn-lt"/>
                        <a:ea typeface="Calibri"/>
                        <a:cs typeface="Times New Roman"/>
                      </a:endParaRPr>
                    </a:p>
                  </a:txBody>
                  <a:tcPr marL="68580" marR="68580" marT="0" marB="0"/>
                </a:tc>
              </a:tr>
              <a:tr h="615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accentuează instruirea;</a:t>
                      </a:r>
                    </a:p>
                    <a:p>
                      <a:endParaRPr lang="ro-RO"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accentuează formarea;</a:t>
                      </a:r>
                    </a:p>
                    <a:p>
                      <a:endParaRPr lang="ro-RO" sz="1800" dirty="0">
                        <a:latin typeface="+mn-lt"/>
                      </a:endParaRPr>
                    </a:p>
                  </a:txBody>
                  <a:tcPr/>
                </a:tc>
              </a:tr>
              <a:tr h="878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sunt centrate pe conținut, pe asimilarea materiei;</a:t>
                      </a:r>
                    </a:p>
                    <a:p>
                      <a:endParaRPr lang="ro-RO"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sunt centrate pe dezvoltarea capacităților și aptitudinilor elevului;</a:t>
                      </a:r>
                    </a:p>
                    <a:p>
                      <a:endParaRPr lang="ro-RO" sz="1800" dirty="0">
                        <a:latin typeface="+mn-lt"/>
                      </a:endParaRPr>
                    </a:p>
                  </a:txBody>
                  <a:tcPr/>
                </a:tc>
              </a:tr>
              <a:tr h="878643">
                <a:tc>
                  <a:txBody>
                    <a:bodyPr/>
                    <a:lstStyle/>
                    <a:p>
                      <a:pPr lvl="0"/>
                      <a:r>
                        <a:rPr kumimoji="0" lang="ro-RO" sz="1800" kern="1200" dirty="0" smtClean="0">
                          <a:solidFill>
                            <a:schemeClr val="dk1"/>
                          </a:solidFill>
                          <a:latin typeface="+mn-lt"/>
                          <a:ea typeface="+mn-ea"/>
                          <a:cs typeface="+mn-cs"/>
                        </a:rPr>
                        <a:t>accentuează și pun în prim plan activitatea profesorului, predarea;</a:t>
                      </a:r>
                      <a:endParaRPr kumimoji="0" lang="ro-RO"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smtClean="0">
                          <a:latin typeface="+mn-lt"/>
                        </a:rPr>
                        <a:t> </a:t>
                      </a:r>
                      <a:r>
                        <a:rPr kumimoji="0" lang="ro-RO" sz="1800" kern="1200" dirty="0" smtClean="0">
                          <a:solidFill>
                            <a:schemeClr val="dk1"/>
                          </a:solidFill>
                          <a:latin typeface="+mn-lt"/>
                          <a:ea typeface="+mn-ea"/>
                          <a:cs typeface="+mn-cs"/>
                        </a:rPr>
                        <a:t>sunt axate pe activitatea elevului, pe învățare;</a:t>
                      </a:r>
                    </a:p>
                    <a:p>
                      <a:endParaRPr lang="ro-RO" sz="1800" dirty="0">
                        <a:latin typeface="+mn-lt"/>
                      </a:endParaRPr>
                    </a:p>
                  </a:txBody>
                  <a:tcPr/>
                </a:tc>
              </a:tr>
              <a:tr h="1142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elevul este considerat obiect al instruirii;</a:t>
                      </a:r>
                    </a:p>
                    <a:p>
                      <a:endParaRPr lang="ro-RO"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elevul este considerat atât obiect cât și subiect în cadrul activității instructiv-educative;</a:t>
                      </a:r>
                    </a:p>
                    <a:p>
                      <a:endParaRPr lang="ro-RO" sz="1800" dirty="0">
                        <a:latin typeface="+mn-lt"/>
                      </a:endParaRPr>
                    </a:p>
                  </a:txBody>
                  <a:tcPr/>
                </a:tc>
              </a:tr>
              <a:tr h="1405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nu pun accent pe  însușirea tehnicilor de muncă independentă, de autoinstruire;</a:t>
                      </a:r>
                    </a:p>
                    <a:p>
                      <a:endParaRPr lang="ro-RO"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accentuează însușirea tehnicilor de muncă independentă, de autoinstruire, subordonate principiului învățării continue, pe tot parcursul vieții;</a:t>
                      </a:r>
                    </a:p>
                    <a:p>
                      <a:endParaRPr lang="ro-RO" sz="1800" dirty="0">
                        <a:latin typeface="+mn-lt"/>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graphicFrame>
        <p:nvGraphicFramePr>
          <p:cNvPr id="4" name="Content Placeholder 3"/>
          <p:cNvGraphicFramePr>
            <a:graphicFrameLocks noGrp="1"/>
          </p:cNvGraphicFramePr>
          <p:nvPr>
            <p:ph idx="1"/>
          </p:nvPr>
        </p:nvGraphicFramePr>
        <p:xfrm>
          <a:off x="457200" y="1484783"/>
          <a:ext cx="8229600" cy="5239854"/>
        </p:xfrm>
        <a:graphic>
          <a:graphicData uri="http://schemas.openxmlformats.org/drawingml/2006/table">
            <a:tbl>
              <a:tblPr firstRow="1" bandRow="1">
                <a:tableStyleId>{5C22544A-7EE6-4342-B048-85BDC9FD1C3A}</a:tableStyleId>
              </a:tblPr>
              <a:tblGrid>
                <a:gridCol w="4114800"/>
                <a:gridCol w="4114800"/>
              </a:tblGrid>
              <a:tr h="1125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b="1" kern="1200" dirty="0" smtClean="0">
                          <a:solidFill>
                            <a:schemeClr val="lt1"/>
                          </a:solidFill>
                          <a:latin typeface="+mn-lt"/>
                          <a:ea typeface="+mn-ea"/>
                          <a:cs typeface="+mn-cs"/>
                        </a:rPr>
                        <a:t>folosesc în mod excesiv metodele de comunicare, expozitive;</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b="1" kern="1200" dirty="0" smtClean="0">
                          <a:solidFill>
                            <a:schemeClr val="lt1"/>
                          </a:solidFill>
                          <a:latin typeface="+mn-lt"/>
                          <a:ea typeface="+mn-ea"/>
                          <a:cs typeface="+mn-cs"/>
                        </a:rPr>
                        <a:t>promovează metodele bazate pe acțiune, pe explorare, pe experimentare, pe cercetare;</a:t>
                      </a:r>
                    </a:p>
                    <a:p>
                      <a:endParaRPr lang="ro-RO" dirty="0"/>
                    </a:p>
                  </a:txBody>
                  <a:tcPr/>
                </a:tc>
              </a:tr>
              <a:tr h="954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accentuează activitățile reproductive;</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promovează cunoașterea dobândită ca urmare a unui efort propriu;</a:t>
                      </a:r>
                    </a:p>
                    <a:p>
                      <a:endParaRPr lang="ro-RO" dirty="0"/>
                    </a:p>
                  </a:txBody>
                  <a:tcPr/>
                </a:tc>
              </a:tr>
              <a:tr h="954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sunt orientate spre produs;</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accentuează și valorifică procesele prin care  elevii ajung la anumite rezultate;</a:t>
                      </a:r>
                    </a:p>
                    <a:p>
                      <a:endParaRPr lang="ro-RO" dirty="0"/>
                    </a:p>
                  </a:txBody>
                  <a:tcPr/>
                </a:tc>
              </a:tr>
              <a:tr h="954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caracterul aplicativ este redus;</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cultivă spiritul practic-aplicativ și experimental;</a:t>
                      </a:r>
                    </a:p>
                    <a:p>
                      <a:endParaRPr lang="ro-RO" dirty="0"/>
                    </a:p>
                  </a:txBody>
                  <a:tcPr/>
                </a:tc>
              </a:tr>
              <a:tr h="1125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se bazează pe o conducere rigidă a activității de învățare, cu tendința de uniformizare a acesteia;</a:t>
                      </a:r>
                    </a:p>
                    <a:p>
                      <a:endParaRPr lang="ro-RO" dirty="0"/>
                    </a:p>
                  </a:txBody>
                  <a:tcPr/>
                </a:tc>
                <a:tc>
                  <a:txBody>
                    <a:bodyPr/>
                    <a:lstStyle/>
                    <a:p>
                      <a:pPr lvl="0"/>
                      <a:r>
                        <a:rPr kumimoji="0" lang="ro-RO" sz="1800" kern="1200" dirty="0" smtClean="0">
                          <a:solidFill>
                            <a:schemeClr val="dk1"/>
                          </a:solidFill>
                          <a:latin typeface="+mn-lt"/>
                          <a:ea typeface="+mn-ea"/>
                          <a:cs typeface="+mn-cs"/>
                        </a:rPr>
                        <a:t>promovează munca independentă;</a:t>
                      </a:r>
                    </a:p>
                    <a:p>
                      <a:r>
                        <a:rPr kumimoji="0" lang="ro-RO" sz="1800" kern="1200" dirty="0" smtClean="0">
                          <a:solidFill>
                            <a:schemeClr val="dk1"/>
                          </a:solidFill>
                          <a:latin typeface="+mn-lt"/>
                          <a:ea typeface="+mn-ea"/>
                          <a:cs typeface="+mn-cs"/>
                        </a:rPr>
                        <a:t> </a:t>
                      </a:r>
                    </a:p>
                    <a:p>
                      <a:endParaRPr lang="ro-RO"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graphicFrame>
        <p:nvGraphicFramePr>
          <p:cNvPr id="4" name="Content Placeholder 3"/>
          <p:cNvGraphicFramePr>
            <a:graphicFrameLocks noGrp="1"/>
          </p:cNvGraphicFramePr>
          <p:nvPr>
            <p:ph idx="1"/>
          </p:nvPr>
        </p:nvGraphicFramePr>
        <p:xfrm>
          <a:off x="457200" y="1125538"/>
          <a:ext cx="8229600" cy="5667672"/>
        </p:xfrm>
        <a:graphic>
          <a:graphicData uri="http://schemas.openxmlformats.org/drawingml/2006/table">
            <a:tbl>
              <a:tblPr firstRow="1" bandRow="1">
                <a:tableStyleId>{5C22544A-7EE6-4342-B048-85BDC9FD1C3A}</a:tableStyleId>
              </a:tblPr>
              <a:tblGrid>
                <a:gridCol w="4114800"/>
                <a:gridCol w="4114800"/>
              </a:tblGrid>
              <a:tr h="1051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b="1" kern="1200" dirty="0" smtClean="0">
                          <a:solidFill>
                            <a:schemeClr val="lt1"/>
                          </a:solidFill>
                          <a:latin typeface="+mn-lt"/>
                          <a:ea typeface="+mn-ea"/>
                          <a:cs typeface="+mn-cs"/>
                        </a:rPr>
                        <a:t>promovează un didacticism coercitiv bazat pe un control formal;</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b="1" kern="1200" dirty="0" smtClean="0">
                          <a:solidFill>
                            <a:schemeClr val="lt1"/>
                          </a:solidFill>
                          <a:latin typeface="+mn-lt"/>
                          <a:ea typeface="+mn-ea"/>
                          <a:cs typeface="+mn-cs"/>
                        </a:rPr>
                        <a:t>stimulează dezvoltarea capacității de autoevaluare, autocontrol;</a:t>
                      </a:r>
                    </a:p>
                    <a:p>
                      <a:endParaRPr lang="ro-RO" dirty="0"/>
                    </a:p>
                  </a:txBody>
                  <a:tcPr/>
                </a:tc>
              </a:tr>
              <a:tr h="1051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promovează competiția;</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promovează cooperarea;</a:t>
                      </a:r>
                    </a:p>
                    <a:p>
                      <a:endParaRPr lang="ro-RO" dirty="0"/>
                    </a:p>
                  </a:txBody>
                  <a:tcPr/>
                </a:tc>
              </a:tr>
              <a:tr h="1051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dezvoltă motivația extrinsecă;</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dezvoltă o motivație intrinsecă;</a:t>
                      </a:r>
                    </a:p>
                    <a:p>
                      <a:endParaRPr lang="ro-RO" dirty="0"/>
                    </a:p>
                  </a:txBody>
                  <a:tcPr/>
                </a:tc>
              </a:tr>
              <a:tr h="1051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relațiile profesor-elev sunt autoritariste, rigide;</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1800" kern="1200" dirty="0" smtClean="0">
                          <a:solidFill>
                            <a:schemeClr val="dk1"/>
                          </a:solidFill>
                          <a:latin typeface="+mn-lt"/>
                          <a:ea typeface="+mn-ea"/>
                          <a:cs typeface="+mn-cs"/>
                        </a:rPr>
                        <a:t>promovează relații  democratice între profesor-elev, bazate pe cooperare, pe sprijin din partea profesorului în  procesul de  evoluție a elevului;</a:t>
                      </a:r>
                    </a:p>
                    <a:p>
                      <a:endParaRPr lang="ro-RO" dirty="0"/>
                    </a:p>
                  </a:txBody>
                  <a:tcPr/>
                </a:tc>
              </a:tr>
              <a:tr h="1051158">
                <a:tc>
                  <a:txBody>
                    <a:bodyPr/>
                    <a:lstStyle/>
                    <a:p>
                      <a:r>
                        <a:rPr kumimoji="0" lang="ro-RO" sz="1800" kern="1200" dirty="0" smtClean="0">
                          <a:solidFill>
                            <a:schemeClr val="dk1"/>
                          </a:solidFill>
                          <a:latin typeface="+mn-lt"/>
                          <a:ea typeface="+mn-ea"/>
                          <a:cs typeface="+mn-cs"/>
                        </a:rPr>
                        <a:t> rolul predominant al profesorului este acela de sursă de informare, transmițător de cunoștințe.</a:t>
                      </a:r>
                      <a:endParaRPr lang="ro-RO" dirty="0"/>
                    </a:p>
                  </a:txBody>
                  <a:tcPr/>
                </a:tc>
                <a:tc>
                  <a:txBody>
                    <a:bodyPr/>
                    <a:lstStyle/>
                    <a:p>
                      <a:r>
                        <a:rPr kumimoji="0" lang="ro-RO" sz="1800" kern="1200" dirty="0" smtClean="0">
                          <a:solidFill>
                            <a:schemeClr val="dk1"/>
                          </a:solidFill>
                          <a:latin typeface="+mn-lt"/>
                          <a:ea typeface="+mn-ea"/>
                          <a:cs typeface="+mn-cs"/>
                        </a:rPr>
                        <a:t>rolul profesorului este de organizator, coordonator, facilitator. </a:t>
                      </a:r>
                      <a:endParaRPr lang="ro-RO"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lvl="0"/>
            <a:r>
              <a:rPr lang="ro-RO" sz="2000" b="1" dirty="0" smtClean="0"/>
              <a:t>4. Clasificarea metodelor de învățământ</a:t>
            </a:r>
            <a:br>
              <a:rPr lang="ro-RO" sz="2000" b="1" dirty="0" smtClean="0"/>
            </a:br>
            <a:endParaRPr lang="ro-RO" sz="2000" dirty="0"/>
          </a:p>
        </p:txBody>
      </p:sp>
      <p:sp>
        <p:nvSpPr>
          <p:cNvPr id="3" name="Content Placeholder 2"/>
          <p:cNvSpPr>
            <a:spLocks noGrp="1"/>
          </p:cNvSpPr>
          <p:nvPr>
            <p:ph idx="1"/>
          </p:nvPr>
        </p:nvSpPr>
        <p:spPr>
          <a:xfrm>
            <a:off x="457200" y="1340768"/>
            <a:ext cx="8229600" cy="5184576"/>
          </a:xfrm>
        </p:spPr>
        <p:txBody>
          <a:bodyPr>
            <a:normAutofit lnSpcReduction="10000"/>
          </a:bodyPr>
          <a:lstStyle/>
          <a:p>
            <a:pPr lvl="0"/>
            <a:r>
              <a:rPr lang="ro-RO" sz="2000" b="1" dirty="0" smtClean="0"/>
              <a:t>Metode de comunicare și dobândire a valorilor socioculturale</a:t>
            </a:r>
          </a:p>
          <a:p>
            <a:r>
              <a:rPr lang="ro-RO" sz="2000" i="1" dirty="0" smtClean="0"/>
              <a:t>I.1. Metode de comunicare orală </a:t>
            </a:r>
            <a:r>
              <a:rPr lang="ro-RO" sz="2000" dirty="0" smtClean="0"/>
              <a:t>(bazate pe limbajul oral)</a:t>
            </a:r>
            <a:endParaRPr lang="ro-RO" sz="2000" b="1" dirty="0" smtClean="0"/>
          </a:p>
          <a:p>
            <a:pPr lvl="1"/>
            <a:r>
              <a:rPr lang="ro-RO" sz="2000" i="1" dirty="0" smtClean="0"/>
              <a:t>a. metode expozitive:</a:t>
            </a:r>
            <a:r>
              <a:rPr lang="ro-RO" sz="2000" dirty="0" smtClean="0"/>
              <a:t> expunerea, expunerea cu oponent, povestirea, descrierea, explicația, prelegerea școlară, prelegerea universitară, conferința, conferința-dezbatere, instructajul, informarea;</a:t>
            </a:r>
            <a:endParaRPr lang="ro-RO" sz="2000" b="1" dirty="0" smtClean="0"/>
          </a:p>
          <a:p>
            <a:pPr lvl="1"/>
            <a:r>
              <a:rPr lang="ro-RO" sz="2000" i="1" dirty="0" smtClean="0"/>
              <a:t>b. metode interactive/conversative:</a:t>
            </a:r>
            <a:r>
              <a:rPr lang="ro-RO" sz="2000" dirty="0" smtClean="0"/>
              <a:t> conversația, dezbaterea, colocviul, seminarul, brainstorming, dezbaterea de tip Phillips 6/6, metoda mozaicului, sinectica, metoda acvariului, metoda focus-grup, problematizarea;</a:t>
            </a:r>
            <a:endParaRPr lang="ro-RO" sz="2000" b="1" dirty="0" smtClean="0"/>
          </a:p>
          <a:p>
            <a:r>
              <a:rPr lang="ro-RO" sz="2000" i="1" dirty="0" smtClean="0"/>
              <a:t>I.2. Metode de comunicare scrisă </a:t>
            </a:r>
            <a:r>
              <a:rPr lang="ro-RO" sz="2000" dirty="0" smtClean="0"/>
              <a:t>(bazate pe limbajul scris): lectura (explicativă, dirijată), activitatea/munca cu manualul, metoda compunerii, referatele, proiectele, analiza de text, </a:t>
            </a:r>
            <a:endParaRPr lang="ro-RO" sz="2000" b="1" dirty="0" smtClean="0"/>
          </a:p>
          <a:p>
            <a:r>
              <a:rPr lang="ro-RO" sz="2000" i="1" dirty="0" smtClean="0"/>
              <a:t>I.3. Metode de comunicare oral-vizuală </a:t>
            </a:r>
            <a:r>
              <a:rPr lang="ro-RO" sz="2000" dirty="0" smtClean="0"/>
              <a:t>(bazate pe limbajul audio-vizual):</a:t>
            </a:r>
            <a:r>
              <a:rPr lang="ro-RO" sz="2000" i="1" dirty="0" smtClean="0"/>
              <a:t> </a:t>
            </a:r>
            <a:r>
              <a:rPr lang="ro-RO" sz="2000" dirty="0" smtClean="0"/>
              <a:t>instruirea prin tehnici video, filme, televiziune, etc.</a:t>
            </a:r>
            <a:endParaRPr lang="ro-RO" sz="2000" b="1" dirty="0" smtClean="0"/>
          </a:p>
          <a:p>
            <a:r>
              <a:rPr lang="ro-RO" sz="2000" i="1" dirty="0" smtClean="0"/>
              <a:t>I.4. Metode de comunicare interioară </a:t>
            </a:r>
            <a:r>
              <a:rPr lang="ro-RO" sz="2000" dirty="0" smtClean="0"/>
              <a:t>(bazate pe limbajul intern):</a:t>
            </a:r>
            <a:r>
              <a:rPr lang="ro-RO" sz="2000" i="1" dirty="0" smtClean="0"/>
              <a:t> </a:t>
            </a:r>
            <a:r>
              <a:rPr lang="ro-RO" sz="2000" dirty="0" smtClean="0"/>
              <a:t>reflecția personală, introspecția, autoobservația;</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endParaRPr lang="ro-RO" sz="2000" b="1" dirty="0" smtClean="0"/>
          </a:p>
          <a:p>
            <a:pPr lvl="0"/>
            <a:r>
              <a:rPr lang="ro-RO" sz="2000" b="1" dirty="0" smtClean="0"/>
              <a:t>Metode de explorare sistematică a realității obiective</a:t>
            </a:r>
          </a:p>
          <a:p>
            <a:r>
              <a:rPr lang="ro-RO" sz="2000" i="1" dirty="0" smtClean="0"/>
              <a:t>II.1. Metode de explorare directă a realității </a:t>
            </a:r>
            <a:r>
              <a:rPr lang="ro-RO" sz="2000" dirty="0" smtClean="0"/>
              <a:t>(bazate pe contactul nemijlocit cu obiectele și fenomenele din natură și viața socială): observarea sistematică independentă (dirijată sau semidirijată), experimentul, cercetarea documentelor istorice, studiul de caz, ancheta de teren, elaborarea de monografii;</a:t>
            </a:r>
            <a:endParaRPr lang="ro-RO" sz="2000" b="1" dirty="0" smtClean="0"/>
          </a:p>
          <a:p>
            <a:r>
              <a:rPr lang="ro-RO" sz="2000" i="1" dirty="0" smtClean="0"/>
              <a:t>II.2. Metode de explorare indirectă a realității </a:t>
            </a:r>
            <a:r>
              <a:rPr lang="ro-RO" sz="2000" dirty="0" smtClean="0"/>
              <a:t>(bazate pe cercetarea, explorarea substitutelor obiectelor și fenomenelor reale): demonstrația, modelarea</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124744"/>
            <a:ext cx="8229600" cy="5199856"/>
          </a:xfrm>
        </p:spPr>
        <p:txBody>
          <a:bodyPr/>
          <a:lstStyle/>
          <a:p>
            <a:pPr lvl="0"/>
            <a:r>
              <a:rPr lang="ro-RO" sz="2000" b="1" dirty="0" smtClean="0"/>
              <a:t>Metode fundamentate pe acțiune practică</a:t>
            </a:r>
          </a:p>
          <a:p>
            <a:r>
              <a:rPr lang="ro-RO" sz="2000" i="1" dirty="0" smtClean="0"/>
              <a:t>III.1. Metode de acțiune reală: </a:t>
            </a:r>
            <a:r>
              <a:rPr lang="ro-RO" sz="2000" dirty="0" smtClean="0"/>
              <a:t>exerciții, lucrări practice, aplicații tehnice, elaborarea de proiecte, activități creative;</a:t>
            </a:r>
            <a:endParaRPr lang="ro-RO" sz="2000" b="1" dirty="0" smtClean="0"/>
          </a:p>
          <a:p>
            <a:r>
              <a:rPr lang="ro-RO" sz="2000" i="1" dirty="0" smtClean="0"/>
              <a:t>III.2. Metode de acțiune simulată sau fictivă: </a:t>
            </a:r>
            <a:r>
              <a:rPr lang="ro-RO" sz="2000" dirty="0" smtClean="0"/>
              <a:t>metoda jocurilor (jocuri didactice, jocuri de simulare sau de rol), metoda dramatizării, învățarea pe simulatoare didactice;</a:t>
            </a:r>
            <a:endParaRPr lang="ro-RO" sz="2000" b="1" dirty="0" smtClean="0"/>
          </a:p>
          <a:p>
            <a:pPr>
              <a:buNone/>
            </a:pPr>
            <a:endParaRPr lang="ro-RO" sz="2000" b="1" dirty="0" smtClean="0"/>
          </a:p>
          <a:p>
            <a:pPr lvl="0"/>
            <a:r>
              <a:rPr lang="ro-RO" sz="2000" b="1" dirty="0" smtClean="0"/>
              <a:t>Metode de raționalizare a conținuturilor și operațiilor de predare/învățare: </a:t>
            </a:r>
            <a:r>
              <a:rPr lang="ro-RO" sz="2000" dirty="0" smtClean="0"/>
              <a:t>algoritmizarea, instruirea programată, instruirea asistată de computer.</a:t>
            </a:r>
            <a:endParaRPr lang="ro-RO" sz="2000" b="1" dirty="0" smtClean="0"/>
          </a:p>
          <a:p>
            <a:endParaRPr lang="ro-RO"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r>
              <a:rPr lang="ro-RO" sz="2400" b="1" dirty="0" smtClean="0"/>
              <a:t>5. Metodele gândirii critice</a:t>
            </a:r>
            <a:endParaRPr lang="ro-RO" sz="2400" b="1" dirty="0"/>
          </a:p>
        </p:txBody>
      </p:sp>
      <p:sp>
        <p:nvSpPr>
          <p:cNvPr id="3" name="Content Placeholder 2"/>
          <p:cNvSpPr>
            <a:spLocks noGrp="1"/>
          </p:cNvSpPr>
          <p:nvPr>
            <p:ph idx="1"/>
          </p:nvPr>
        </p:nvSpPr>
        <p:spPr>
          <a:xfrm>
            <a:off x="457200" y="1340768"/>
            <a:ext cx="8229600" cy="5256584"/>
          </a:xfrm>
        </p:spPr>
        <p:txBody>
          <a:bodyPr>
            <a:normAutofit fontScale="92500"/>
          </a:bodyPr>
          <a:lstStyle/>
          <a:p>
            <a:pPr lvl="0" algn="ctr">
              <a:buNone/>
            </a:pPr>
            <a:r>
              <a:rPr lang="ro-RO" sz="2000" b="1" dirty="0" smtClean="0"/>
              <a:t>6-3-5</a:t>
            </a:r>
            <a:endParaRPr lang="ro-RO" sz="2000" dirty="0" smtClean="0"/>
          </a:p>
          <a:p>
            <a:r>
              <a:rPr lang="ro-RO" sz="2000" dirty="0" smtClean="0"/>
              <a:t>Această metodă a gândirii critice îşi primeşte denumirea din activitatea desfăşurată la clasă:</a:t>
            </a:r>
          </a:p>
          <a:p>
            <a:pPr lvl="1"/>
            <a:r>
              <a:rPr lang="ro-RO" sz="2000" dirty="0" smtClean="0"/>
              <a:t>-6: Deoarece metoda debutează cu activitatea profesorului care împarte clasa în grupuri de câte şase elevi. Fiecare elev primeşte o coală de hârtie după care profesorul citeşte textul de analizat sau aduce spre rezolvare o situaţie problemă.</a:t>
            </a:r>
          </a:p>
          <a:p>
            <a:pPr lvl="1"/>
            <a:r>
              <a:rPr lang="ro-RO" sz="2000" dirty="0" smtClean="0"/>
              <a:t>-3: Deoarece pe coala de hârtie fiecare elev notează trei idei în legătură cu textul analizat, sau trei posibile soluţii la situaţia problemă prezentată.</a:t>
            </a:r>
          </a:p>
          <a:p>
            <a:pPr lvl="1"/>
            <a:r>
              <a:rPr lang="ro-RO" sz="2000" dirty="0" smtClean="0"/>
              <a:t>-5: Deoarece fiecare idee este prelucrată de alte cinci persoane (membrii grupului). După ce elevii au trecut pe foaia de hârtie cele trei idei, activitatea se desfăşoară, în cadrul fiecărui grup, astfel: fiecare elev îşi schimbă foaia cu ceilalţi şi notează eventualele comentarii, îmbunătăţiri sau critici aduse ideilor celorlalţi membrii ai grupului. Activitatea se termină în momentul în care fiecare foaie a trecut pe la toţi membrii grupului. La sfârşit liderul grupului strânge foile, analizează împreună cu membrii grupului ideile propuse şi elaborează strategia finală ce va fi prezentată clasei.</a:t>
            </a:r>
          </a:p>
          <a:p>
            <a:endParaRPr lang="ro-RO"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6760"/>
          </a:xfrm>
        </p:spPr>
        <p:txBody>
          <a:bodyPr>
            <a:normAutofit/>
          </a:bodyPr>
          <a:lstStyle/>
          <a:p>
            <a:pPr lvl="0"/>
            <a:r>
              <a:rPr lang="ro-RO" sz="2200" b="1" dirty="0" smtClean="0"/>
              <a:t>1. Delimitări conceptuale: tehnologie didactică, metodologie didactică, strategie didactică, metodă de învățământ, procedeu didactic</a:t>
            </a:r>
            <a:r>
              <a:rPr lang="ro-RO" sz="2000" b="1" dirty="0" smtClean="0"/>
              <a:t/>
            </a:r>
            <a:br>
              <a:rPr lang="ro-RO" sz="2000" b="1" dirty="0" smtClean="0"/>
            </a:br>
            <a:endParaRPr lang="ro-RO" sz="2000" dirty="0"/>
          </a:p>
        </p:txBody>
      </p:sp>
      <p:sp>
        <p:nvSpPr>
          <p:cNvPr id="3" name="Content Placeholder 2"/>
          <p:cNvSpPr>
            <a:spLocks noGrp="1"/>
          </p:cNvSpPr>
          <p:nvPr>
            <p:ph idx="1"/>
          </p:nvPr>
        </p:nvSpPr>
        <p:spPr/>
        <p:txBody>
          <a:bodyPr>
            <a:normAutofit/>
          </a:bodyPr>
          <a:lstStyle/>
          <a:p>
            <a:r>
              <a:rPr lang="ro-RO" sz="2000" dirty="0" smtClean="0"/>
              <a:t>Sunt acrediatate două accepțiuni ale conceptului de </a:t>
            </a:r>
            <a:r>
              <a:rPr lang="ro-RO" sz="2000" b="1" i="1" dirty="0" smtClean="0"/>
              <a:t>tehnologie didactică</a:t>
            </a:r>
            <a:r>
              <a:rPr lang="ro-RO" sz="2000" b="1" dirty="0" smtClean="0"/>
              <a:t>:</a:t>
            </a:r>
          </a:p>
          <a:p>
            <a:pPr lvl="1"/>
            <a:r>
              <a:rPr lang="ro-RO" sz="2000" i="1" dirty="0" smtClean="0"/>
              <a:t>În sens restrâns</a:t>
            </a:r>
            <a:r>
              <a:rPr lang="ro-RO" sz="2000" dirty="0" smtClean="0"/>
              <a:t>: </a:t>
            </a:r>
          </a:p>
          <a:p>
            <a:pPr lvl="2"/>
            <a:r>
              <a:rPr lang="ro-RO" sz="2000" dirty="0" smtClean="0"/>
              <a:t>ansamblul mijloacelor audio-vizuale utilizate în practica educativă (aparate de proiecție, filme, computere etc.)</a:t>
            </a:r>
            <a:endParaRPr lang="ro-RO" sz="2000" b="1" dirty="0" smtClean="0"/>
          </a:p>
          <a:p>
            <a:pPr lvl="1"/>
            <a:r>
              <a:rPr lang="ro-RO" sz="2000" i="1" dirty="0" smtClean="0"/>
              <a:t>În sens larg</a:t>
            </a:r>
            <a:r>
              <a:rPr lang="ro-RO" sz="2000" dirty="0" smtClean="0"/>
              <a:t>: </a:t>
            </a:r>
          </a:p>
          <a:p>
            <a:pPr lvl="2"/>
            <a:r>
              <a:rPr lang="ro-RO" sz="2000" dirty="0" smtClean="0"/>
              <a:t>procesul de învățământ în desfășurarea sa, desemnând ansamblul metodelor, mijloacelor de învățământ, strategiilor de organizare a predării-învățării, utilizate într-o strânsă legătură cu: obiectivele pedagogice, conținuturile transmise, formele de realizare a instruirii, modalitățile de evaluare a performanțelor școlare.</a:t>
            </a:r>
            <a:r>
              <a:rPr lang="ro-RO" sz="2000" b="1" dirty="0" smtClean="0"/>
              <a:t> </a:t>
            </a:r>
          </a:p>
          <a:p>
            <a:pPr lvl="2"/>
            <a:r>
              <a:rPr lang="ro-RO" sz="2000" dirty="0" smtClean="0"/>
              <a:t>este vorba, în acest caz, de ansamblu de forme, mijloace, tehnici și relații cu ajutorul cărora se vehiculează conținuturi în vederea atingerii obiectivelor.</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332656"/>
            <a:ext cx="8229600" cy="6525344"/>
          </a:xfrm>
        </p:spPr>
        <p:txBody>
          <a:bodyPr>
            <a:normAutofit fontScale="25000" lnSpcReduction="20000"/>
          </a:bodyPr>
          <a:lstStyle/>
          <a:p>
            <a:pPr algn="ctr">
              <a:buNone/>
            </a:pPr>
            <a:endParaRPr lang="ro-RO" sz="5600" b="1" dirty="0" smtClean="0"/>
          </a:p>
          <a:p>
            <a:pPr algn="ctr">
              <a:buNone/>
            </a:pPr>
            <a:endParaRPr lang="ro-RO" sz="5600" b="1" dirty="0" smtClean="0"/>
          </a:p>
          <a:p>
            <a:pPr algn="ctr">
              <a:buNone/>
            </a:pPr>
            <a:r>
              <a:rPr lang="ro-RO" sz="7200" b="1" dirty="0" smtClean="0"/>
              <a:t>Ciorchinele</a:t>
            </a:r>
            <a:endParaRPr lang="ro-RO" sz="7200" dirty="0" smtClean="0"/>
          </a:p>
          <a:p>
            <a:r>
              <a:rPr lang="ro-RO" sz="7200" dirty="0" smtClean="0"/>
              <a:t>presupune identificarea unor conexiuni logice între idei, poate fi folosită cu succes atât la începutul unei lecţii pentru reactualizarea cunoştinţelor predate anterior, cât şi în cadrul lecţiilor de sinteză, de recapitulare, sistematizare a cunoştinţelor.</a:t>
            </a:r>
          </a:p>
          <a:p>
            <a:r>
              <a:rPr lang="ro-RO" sz="7200" dirty="0" smtClean="0"/>
              <a:t>etape:</a:t>
            </a:r>
          </a:p>
          <a:p>
            <a:pPr lvl="1"/>
            <a:r>
              <a:rPr lang="ro-RO" sz="7200" dirty="0" smtClean="0"/>
              <a:t>„1. Se scrie un cuvânt/ temă (care urmează a fi cercetat) în mijlocul tablei sau a unei foi de hârtie;</a:t>
            </a:r>
          </a:p>
          <a:p>
            <a:pPr lvl="1"/>
            <a:r>
              <a:rPr lang="ro-RO" sz="7200" dirty="0" smtClean="0"/>
              <a:t>2. Elevii vor fi solicitaţi să-şi noteze toate ideile, sintagmele sau cunoştinţele pe care le au în minte în legătură cu tema respectivă, în jurul cuvântului din centru, trăgându-se linii între acestea şi cuvântul iniţial;</a:t>
            </a:r>
          </a:p>
          <a:p>
            <a:pPr lvl="1"/>
            <a:r>
              <a:rPr lang="ro-RO" sz="7200" dirty="0" smtClean="0"/>
              <a:t>3. În timp ce le vin în minte idei noi şi le notează prin cuvintele respective, elevii vor trage linii între toate ideile care par a fi conectate;</a:t>
            </a:r>
          </a:p>
          <a:p>
            <a:pPr lvl="1"/>
            <a:r>
              <a:rPr lang="ro-RO" sz="7200" dirty="0" smtClean="0"/>
              <a:t>4. Activitatea se opreşte când se epuizează toate ideile sau când s-a atins limita de timp acordată.”</a:t>
            </a:r>
          </a:p>
          <a:p>
            <a:pPr lvl="1">
              <a:buNone/>
            </a:pPr>
            <a:endParaRPr lang="ro-RO" sz="7200" dirty="0" smtClean="0"/>
          </a:p>
          <a:p>
            <a:r>
              <a:rPr lang="ro-RO" sz="7200" dirty="0" smtClean="0"/>
              <a:t>reguli ce trebuie respectate în utilizarea tehnicii ciorchinelui:</a:t>
            </a:r>
          </a:p>
          <a:p>
            <a:pPr lvl="1"/>
            <a:r>
              <a:rPr lang="ro-RO" sz="7200" dirty="0" smtClean="0"/>
              <a:t>Scrieţi tot ce vă trece prin minte referitor la tema/ problema pusă în discuţie;</a:t>
            </a:r>
          </a:p>
          <a:p>
            <a:pPr lvl="1"/>
            <a:r>
              <a:rPr lang="ro-RO" sz="7200" dirty="0" smtClean="0"/>
              <a:t>Nu judecaţi/ evaluaţi ideile produse, ci </a:t>
            </a:r>
            <a:r>
              <a:rPr lang="ro-RO" sz="7200" smtClean="0"/>
              <a:t>doar notaţi-le</a:t>
            </a:r>
            <a:r>
              <a:rPr lang="ro-RO" sz="7200" dirty="0" smtClean="0"/>
              <a:t>;</a:t>
            </a:r>
          </a:p>
          <a:p>
            <a:pPr lvl="1"/>
            <a:r>
              <a:rPr lang="ro-RO" sz="7200" dirty="0" smtClean="0"/>
              <a:t>Nu vă opriţi  până nu epuizaţi toate ideile care vă vin în minte sau până nu expiră timpul alocat; </a:t>
            </a:r>
          </a:p>
          <a:p>
            <a:pPr lvl="1"/>
            <a:r>
              <a:rPr lang="ro-RO" sz="7200" dirty="0" smtClean="0"/>
              <a:t>Lăsaţi să apară cât mai multe şi mai variate conexiuni între idei.</a:t>
            </a:r>
          </a:p>
          <a:p>
            <a:endParaRPr lang="ro-RO" sz="7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216024"/>
          </a:xfrm>
        </p:spPr>
        <p:txBody>
          <a:bodyPr>
            <a:normAutofit fontScale="90000"/>
          </a:bodyPr>
          <a:lstStyle/>
          <a:p>
            <a:endParaRPr lang="ro-RO" dirty="0"/>
          </a:p>
        </p:txBody>
      </p:sp>
      <p:sp>
        <p:nvSpPr>
          <p:cNvPr id="3" name="Content Placeholder 2"/>
          <p:cNvSpPr>
            <a:spLocks noGrp="1"/>
          </p:cNvSpPr>
          <p:nvPr>
            <p:ph idx="1"/>
          </p:nvPr>
        </p:nvSpPr>
        <p:spPr>
          <a:xfrm>
            <a:off x="457200" y="548680"/>
            <a:ext cx="8229600" cy="5976664"/>
          </a:xfrm>
        </p:spPr>
        <p:txBody>
          <a:bodyPr>
            <a:normAutofit fontScale="92500" lnSpcReduction="10000"/>
          </a:bodyPr>
          <a:lstStyle/>
          <a:p>
            <a:pPr algn="ctr">
              <a:buNone/>
            </a:pPr>
            <a:r>
              <a:rPr lang="ro-RO" sz="2000" b="1" dirty="0" smtClean="0"/>
              <a:t>Controversa academică</a:t>
            </a:r>
            <a:endParaRPr lang="ro-RO" sz="2000" dirty="0" smtClean="0"/>
          </a:p>
          <a:p>
            <a:pPr>
              <a:buNone/>
            </a:pPr>
            <a:endParaRPr lang="ro-RO" sz="2000" dirty="0" smtClean="0"/>
          </a:p>
          <a:p>
            <a:r>
              <a:rPr lang="ro-RO" sz="2000" dirty="0" smtClean="0"/>
              <a:t>are drept scop soluţionarea unui subiect controversat, prin argumentarea pro sau contra unei idei;</a:t>
            </a:r>
          </a:p>
          <a:p>
            <a:r>
              <a:rPr lang="ro-RO" sz="2000" dirty="0" smtClean="0"/>
              <a:t>paşi:</a:t>
            </a:r>
          </a:p>
          <a:p>
            <a:pPr lvl="1"/>
            <a:r>
              <a:rPr lang="ro-RO" sz="2000" dirty="0" smtClean="0"/>
              <a:t>Profesorul prezintă clasei un subiect controversat, împarte clasa de elevi în grupuri de câte 4, apoi pune o întrebare în legătură cu subiectul prezentat (întrebarea are un răspuns închis: da sau nu).</a:t>
            </a:r>
          </a:p>
          <a:p>
            <a:pPr lvl="1"/>
            <a:r>
              <a:rPr lang="ro-RO" sz="2000" dirty="0" smtClean="0"/>
              <a:t>Elevii unui grup de lucru se împart în două perechi astfel încât o pereche argumentează pro iar cealaltă contra subiectului iniţial.</a:t>
            </a:r>
          </a:p>
          <a:p>
            <a:pPr lvl="1"/>
            <a:r>
              <a:rPr lang="ro-RO" sz="2000" dirty="0" smtClean="0"/>
              <a:t>Cele două perechi dintr-un grup realizează o scurtă dezbatere care se finalizează cu identificarea tuturor argumentelor grupului, atât cele pro cât şi cele contra.</a:t>
            </a:r>
          </a:p>
          <a:p>
            <a:pPr lvl="1"/>
            <a:r>
              <a:rPr lang="ro-RO" sz="2000" dirty="0" smtClean="0"/>
              <a:t>Perechile iniţiale se despart, fiecare membru al grupului formând o nouă pereche cu un elev dintr-un alt grup dar care susţine acelaşi lucru. Noile perechi formate dezbat timp de cinci minute argumentele descoperite iniţial.</a:t>
            </a:r>
          </a:p>
          <a:p>
            <a:pPr lvl="1"/>
            <a:r>
              <a:rPr lang="ro-RO" sz="2000" dirty="0" smtClean="0"/>
              <a:t>Se formează din nou grupurile iniţiale care dezbat din nou problema iniţială, formulând, de data aceasta, concluziile finale.</a:t>
            </a:r>
          </a:p>
          <a:p>
            <a:pPr lvl="1"/>
            <a:r>
              <a:rPr lang="ro-RO" sz="2000" dirty="0" smtClean="0"/>
              <a:t>Profesorul invită reprezentanţi ai fiecărui grup de lucru să prezinte clasei concluzia adoptată de grupul din care a făcut parte.</a:t>
            </a:r>
          </a:p>
          <a:p>
            <a:endParaRPr lang="ro-RO"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216024"/>
          </a:xfrm>
        </p:spPr>
        <p:txBody>
          <a:bodyPr>
            <a:normAutofit fontScale="90000"/>
          </a:bodyPr>
          <a:lstStyle/>
          <a:p>
            <a:endParaRPr lang="ro-RO" dirty="0"/>
          </a:p>
        </p:txBody>
      </p:sp>
      <p:sp>
        <p:nvSpPr>
          <p:cNvPr id="3" name="Content Placeholder 2"/>
          <p:cNvSpPr>
            <a:spLocks noGrp="1"/>
          </p:cNvSpPr>
          <p:nvPr>
            <p:ph idx="1"/>
          </p:nvPr>
        </p:nvSpPr>
        <p:spPr>
          <a:xfrm>
            <a:off x="457200" y="764704"/>
            <a:ext cx="8229600" cy="5904656"/>
          </a:xfrm>
        </p:spPr>
        <p:txBody>
          <a:bodyPr>
            <a:normAutofit fontScale="92500" lnSpcReduction="20000"/>
          </a:bodyPr>
          <a:lstStyle/>
          <a:p>
            <a:pPr algn="ctr">
              <a:buNone/>
            </a:pPr>
            <a:r>
              <a:rPr lang="ro-RO" sz="2000" b="1" dirty="0" smtClean="0"/>
              <a:t>Cubul</a:t>
            </a:r>
            <a:endParaRPr lang="ro-RO" sz="2000" dirty="0" smtClean="0"/>
          </a:p>
          <a:p>
            <a:pPr>
              <a:buNone/>
            </a:pPr>
            <a:r>
              <a:rPr lang="ro-RO" sz="2000" dirty="0" smtClean="0"/>
              <a:t>	</a:t>
            </a:r>
          </a:p>
          <a:p>
            <a:r>
              <a:rPr lang="ro-RO" sz="2000" dirty="0" smtClean="0"/>
              <a:t>Metoda este folosită în condiţiile în care dorim să aflăm cât mai multe informaţii în legătură cu un eveniment. În prealabil se realizează două lucruri:</a:t>
            </a:r>
          </a:p>
          <a:p>
            <a:pPr lvl="0"/>
            <a:r>
              <a:rPr lang="ro-RO" sz="2000" dirty="0" smtClean="0"/>
              <a:t>Elevii studiază evenimentul respectiv. Studiul poate fi individual, în perechi sau în grup de 5-6 persoane.</a:t>
            </a:r>
          </a:p>
          <a:p>
            <a:pPr lvl="0"/>
            <a:r>
              <a:rPr lang="ro-RO" sz="2000" dirty="0" smtClean="0"/>
              <a:t>Profesorul realizează un cub, iar pe fiecare faţă a cubului notează unul din cuvintele: descrie, compară, analizează, asociază, aplică, argumentează.</a:t>
            </a:r>
          </a:p>
          <a:p>
            <a:r>
              <a:rPr lang="ro-RO" sz="2000" dirty="0" smtClean="0"/>
              <a:t>În cadrul activităţii la clasă cele şase etape se pot desfăşura fie în ordinea de mai sus, fie, pentru ca activitatea să fie mai atractivă, în funcţie de noroc, după ce s-a aruncat cu cubul.</a:t>
            </a:r>
          </a:p>
          <a:p>
            <a:r>
              <a:rPr lang="ro-RO" sz="2000" dirty="0" smtClean="0"/>
              <a:t>Realizarea fiecărei sarcini înscrisă pe o faţă a cubului vizează următoarele:</a:t>
            </a:r>
          </a:p>
          <a:p>
            <a:pPr lvl="1"/>
            <a:r>
              <a:rPr lang="ro-RO" sz="1800" dirty="0" smtClean="0"/>
              <a:t>Descrie – Cum arată?</a:t>
            </a:r>
          </a:p>
          <a:p>
            <a:pPr lvl="1"/>
            <a:r>
              <a:rPr lang="ro-RO" sz="1800" dirty="0" smtClean="0"/>
              <a:t>Compară – Cu  cine/ce se aseamănă şi de cine/ce diferă?</a:t>
            </a:r>
          </a:p>
          <a:p>
            <a:pPr lvl="1"/>
            <a:r>
              <a:rPr lang="ro-RO" sz="1800" dirty="0" smtClean="0"/>
              <a:t>Asociază – La ce te face să te gândeşti?</a:t>
            </a:r>
          </a:p>
          <a:p>
            <a:pPr lvl="1"/>
            <a:r>
              <a:rPr lang="ro-RO" sz="1800" dirty="0" smtClean="0"/>
              <a:t>Analizează – Ce conţine, din ce e făcut?</a:t>
            </a:r>
          </a:p>
          <a:p>
            <a:pPr lvl="1"/>
            <a:r>
              <a:rPr lang="ro-RO" sz="1800" dirty="0" smtClean="0"/>
              <a:t>Aplică – Ce poţi face cu el? Cum poate fi folosit?</a:t>
            </a:r>
          </a:p>
          <a:p>
            <a:pPr lvl="1"/>
            <a:r>
              <a:rPr lang="ro-RO" sz="1800" dirty="0" smtClean="0"/>
              <a:t>Argumentează pro sau contra – E bun sau rău? De ce?”</a:t>
            </a:r>
          </a:p>
          <a:p>
            <a:r>
              <a:rPr lang="ro-RO" sz="2000" dirty="0" smtClean="0"/>
              <a:t>Lecţia se poate încheia cu elaborarea unei lucrări – de către fiecare grup ce a rezolvat una din cele şase sarcini de lucru – ce poate fi afişată în clasă pentru a fi studiată în întregime.</a:t>
            </a:r>
          </a:p>
          <a:p>
            <a:endParaRPr lang="ro-RO"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487888"/>
          </a:xfrm>
        </p:spPr>
        <p:txBody>
          <a:bodyPr>
            <a:normAutofit/>
          </a:bodyPr>
          <a:lstStyle/>
          <a:p>
            <a:pPr algn="ctr">
              <a:buNone/>
            </a:pPr>
            <a:r>
              <a:rPr lang="ro-RO" sz="2000" b="1" dirty="0" smtClean="0"/>
              <a:t>Gândiţi / Lucraţi în perechi / Comunicaţi</a:t>
            </a:r>
          </a:p>
          <a:p>
            <a:endParaRPr lang="ro-RO" sz="2000" dirty="0" smtClean="0"/>
          </a:p>
          <a:p>
            <a:r>
              <a:rPr lang="ro-RO" sz="2000" dirty="0" smtClean="0"/>
              <a:t>Metoda presupune colaborarea între doi elevi care analizează împreună un text, extrag o serie de idei pe care le prezintă colegilor. </a:t>
            </a:r>
          </a:p>
          <a:p>
            <a:r>
              <a:rPr lang="ro-RO" sz="2000" dirty="0" smtClean="0"/>
              <a:t>paşi:</a:t>
            </a:r>
          </a:p>
          <a:p>
            <a:pPr lvl="1"/>
            <a:r>
              <a:rPr lang="ro-RO" sz="2000" dirty="0" smtClean="0"/>
              <a:t>Elevii formează perechi; într-un timp dat (3-4 min.) fiecare elev, din fiecare pereche, scrie despre un anumit subiect; de fapt, ambii elevi răspund individual la anumite întrebări pregătite dinainte de profesor, întrebări ce suscită mai multe răspunsuri posibile.</a:t>
            </a:r>
          </a:p>
          <a:p>
            <a:pPr lvl="1"/>
            <a:r>
              <a:rPr lang="ro-RO" sz="2000" dirty="0" smtClean="0"/>
              <a:t>Când au terminat de scris, cei doi parteneri citesc, unul altuia, răspunsurile şi convin asupra unui răspuns comun care să încorporeze ideile amândurora.</a:t>
            </a:r>
          </a:p>
          <a:p>
            <a:pPr lvl="1"/>
            <a:r>
              <a:rPr lang="ro-RO" sz="2000" dirty="0" smtClean="0"/>
              <a:t>Profesorul pune 2-3 perechi (în funcţie de timpul disponibil) să rezume, în circa 30 secunde fiecare, conţinutul discuţiilor purtate şi concluziile la care au ajuns partenerii, de comun acord.</a:t>
            </a:r>
          </a:p>
          <a:p>
            <a:endParaRPr lang="ro-RO"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832648"/>
          </a:xfrm>
        </p:spPr>
        <p:txBody>
          <a:bodyPr>
            <a:normAutofit fontScale="92500" lnSpcReduction="20000"/>
          </a:bodyPr>
          <a:lstStyle/>
          <a:p>
            <a:pPr algn="ctr">
              <a:buNone/>
            </a:pPr>
            <a:r>
              <a:rPr lang="ro-RO" sz="2200" b="1" dirty="0" smtClean="0"/>
              <a:t>Interviul în trei trepte</a:t>
            </a:r>
            <a:endParaRPr lang="ro-RO" sz="2200" dirty="0" smtClean="0"/>
          </a:p>
          <a:p>
            <a:pPr>
              <a:buNone/>
            </a:pPr>
            <a:endParaRPr lang="ro-RO" sz="2200" dirty="0" smtClean="0"/>
          </a:p>
          <a:p>
            <a:r>
              <a:rPr lang="ro-RO" sz="2200" dirty="0" smtClean="0"/>
              <a:t>se realizează în grupuri de trei sau patru elevi în care fiecare este intervievat de elevul dinaintea lui şi îl va intervieva pe elevul de după el. Astfel într-un grup alcătuit din trei elevi interviul în trei trepte se realizează în trei paşi:</a:t>
            </a:r>
          </a:p>
          <a:p>
            <a:pPr lvl="1"/>
            <a:r>
              <a:rPr lang="ro-RO" sz="2200" dirty="0" smtClean="0"/>
              <a:t>Pasul I: Primul elev îl intervieviază pe cel de-al doilea elev în timp ce al treilea elev notează principalele idei.</a:t>
            </a:r>
          </a:p>
          <a:p>
            <a:pPr lvl="1"/>
            <a:r>
              <a:rPr lang="ro-RO" sz="2200" dirty="0" smtClean="0"/>
              <a:t>Pasul II: Al doilea elev îl intervieviază pe cel de-al treilea elev în timp ce primul elev notează principalele idei.</a:t>
            </a:r>
          </a:p>
          <a:p>
            <a:pPr lvl="1"/>
            <a:r>
              <a:rPr lang="ro-RO" sz="2200" dirty="0" smtClean="0"/>
              <a:t>Pasul III: Al treilea elev îl intervieviază pe primul elev în timp ce al doilea elev notează principalele idei.</a:t>
            </a:r>
          </a:p>
          <a:p>
            <a:r>
              <a:rPr lang="ro-RO" sz="2200" dirty="0" smtClean="0"/>
              <a:t>Aplicată la clasă metoda începe cu activitatea profesorului care aduce în discuţie o problemă ce trebuie soluţionată de grupurile de lucru alcătuite din trei sau patru elevi. </a:t>
            </a:r>
          </a:p>
          <a:p>
            <a:r>
              <a:rPr lang="ro-RO" sz="2200" dirty="0" smtClean="0"/>
              <a:t>După ce fiecare grup şi-a conturat soluţia la această problemă incepe interviul în trei trepte după modelul prezentat mai sus.(Dacă grupul este alcătuit din patru elevi se lucrează în perechi, aceştia intervievându-se reciproc.) După terminarea interviurilor se elaborează o soluţie finală a grupului ce va fi comunicată profesorului şi celorlalte grupuri de lucru. </a:t>
            </a:r>
          </a:p>
          <a:p>
            <a:r>
              <a:rPr lang="ro-RO" sz="2200" dirty="0" smtClean="0"/>
              <a:t>Activitatea se poate încheia cu o dezbatere asupra soluţiilor avansate de grupurile de lucru.</a:t>
            </a:r>
          </a:p>
          <a:p>
            <a:endParaRPr lang="ro-RO" sz="2000" dirty="0" smtClean="0"/>
          </a:p>
          <a:p>
            <a:endParaRPr lang="ro-RO"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692696"/>
            <a:ext cx="8229600" cy="5976664"/>
          </a:xfrm>
        </p:spPr>
        <p:txBody>
          <a:bodyPr>
            <a:normAutofit fontScale="40000" lnSpcReduction="20000"/>
          </a:bodyPr>
          <a:lstStyle/>
          <a:p>
            <a:pPr algn="ctr">
              <a:buNone/>
            </a:pPr>
            <a:r>
              <a:rPr lang="ro-RO" sz="4500" b="1" dirty="0" smtClean="0"/>
              <a:t>Ştiu-Vreau să ştiu-Am învăţat</a:t>
            </a:r>
          </a:p>
          <a:p>
            <a:endParaRPr lang="ro-RO" sz="4500" dirty="0" smtClean="0"/>
          </a:p>
          <a:p>
            <a:r>
              <a:rPr lang="ro-RO" sz="4500" dirty="0" smtClean="0"/>
              <a:t>Se foloseste în înţelegerea lecturii unui text sau în audierea unei prelegeri</a:t>
            </a:r>
          </a:p>
          <a:p>
            <a:r>
              <a:rPr lang="ro-RO" sz="4500" dirty="0" smtClean="0"/>
              <a:t> profesorul desenează pe tablă, iar elevii desenează în caiete, următorul tabel:</a:t>
            </a:r>
          </a:p>
          <a:p>
            <a:r>
              <a:rPr lang="ro-RO" sz="4500" dirty="0" smtClean="0"/>
              <a:t>CE ŞTIU?  / CE VREAU SĂ ŞTIU? /CE AM ÎNVĂŢAT?</a:t>
            </a:r>
          </a:p>
          <a:p>
            <a:r>
              <a:rPr lang="ro-RO" sz="4500" dirty="0" smtClean="0"/>
              <a:t>Completarea tabelului se va face cu respectarea următorilor paşi:</a:t>
            </a:r>
          </a:p>
          <a:p>
            <a:pPr lvl="1"/>
            <a:r>
              <a:rPr lang="ro-RO" sz="4500" dirty="0" smtClean="0"/>
              <a:t>Anunţaţi subiectul lecţiei şi cereţi elevilor să spună ce ştiu despre subiectul respectiv. Discutaţi cu elevii până se conturează câteva idei esenţiale legate de subiectul în discuţie, pe care le treceţi în prima coloană. Cereţi apoi elevilor să dezvolte fiecare idee notată.</a:t>
            </a:r>
          </a:p>
          <a:p>
            <a:pPr lvl="1"/>
            <a:r>
              <a:rPr lang="ro-RO" sz="4500" dirty="0" smtClean="0"/>
              <a:t>În timpul discuţiei vor apărea neclarităţi sau idei greşite. Treceţi toate elementele necunoscute în coloana a doua, apoi întrebaţi elevii ce alte informaţii ar dori să cunoască în legătură cu subiectul în discuţie. Treceţi şi aceste cerinţe în coloana a doua.</a:t>
            </a:r>
          </a:p>
          <a:p>
            <a:pPr lvl="1"/>
            <a:r>
              <a:rPr lang="ro-RO" sz="4500" dirty="0" smtClean="0"/>
              <a:t>Discutând cu elevii, lecturând un text sau folosind materiale complementare  clarificaţi  problemele necunoscute sau înţelese greşit. Puteţi chiar utiliza lucrul în echipă pentru obţinerea de noi informaţii. După ce elevii au terminat lucrul, discutaţi despre elementele noi pe care şi le-au însuşit şi treceţi  toate aceste idei în coloana a treia.</a:t>
            </a:r>
          </a:p>
          <a:p>
            <a:pPr lvl="1"/>
            <a:r>
              <a:rPr lang="ro-RO" sz="4500" dirty="0" smtClean="0"/>
              <a:t>Pentru o mai bună interdependenţă pozitivă a elevilor cereţi acestora să compare ceea ce ştiau iniţial cu ceea ce au învăţat şi ceea ce doreau să înveţe cu ceea ce au învăţat.</a:t>
            </a:r>
          </a:p>
          <a:p>
            <a:pPr lvl="1"/>
            <a:r>
              <a:rPr lang="ro-RO" sz="4500" dirty="0" smtClean="0"/>
              <a:t>Decideţi apoi împreună cu elevii dacă mai sunt probleme ce ar trebui clarificate şi dacă da, clarificaţi-le.</a:t>
            </a:r>
          </a:p>
          <a:p>
            <a:endParaRPr lang="ro-RO" sz="20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44016"/>
          </a:xfrm>
        </p:spPr>
        <p:txBody>
          <a:bodyPr>
            <a:normAutofit fontScale="90000"/>
          </a:bodyPr>
          <a:lstStyle/>
          <a:p>
            <a:endParaRPr lang="ro-RO" dirty="0"/>
          </a:p>
        </p:txBody>
      </p:sp>
      <p:sp>
        <p:nvSpPr>
          <p:cNvPr id="3" name="Content Placeholder 2"/>
          <p:cNvSpPr>
            <a:spLocks noGrp="1"/>
          </p:cNvSpPr>
          <p:nvPr>
            <p:ph idx="1"/>
          </p:nvPr>
        </p:nvSpPr>
        <p:spPr>
          <a:xfrm>
            <a:off x="457200" y="620688"/>
            <a:ext cx="8229600" cy="6237312"/>
          </a:xfrm>
        </p:spPr>
        <p:txBody>
          <a:bodyPr>
            <a:normAutofit fontScale="70000" lnSpcReduction="20000"/>
          </a:bodyPr>
          <a:lstStyle/>
          <a:p>
            <a:pPr algn="ctr">
              <a:buNone/>
            </a:pPr>
            <a:r>
              <a:rPr lang="ro-RO" b="1" dirty="0" smtClean="0"/>
              <a:t>Linia valorii</a:t>
            </a:r>
            <a:endParaRPr lang="ro-RO" dirty="0" smtClean="0"/>
          </a:p>
          <a:p>
            <a:endParaRPr lang="ro-RO" dirty="0" smtClean="0"/>
          </a:p>
          <a:p>
            <a:r>
              <a:rPr lang="ro-RO" dirty="0" smtClean="0"/>
              <a:t>metoda lasă elevilor libertatea de a avea o opinie în legătură cu o problemă (de preferat morală). </a:t>
            </a:r>
          </a:p>
          <a:p>
            <a:r>
              <a:rPr lang="ro-RO" dirty="0" smtClean="0"/>
              <a:t>Linia valorii se poate aplica foarte bine la sfârşitul unei lecţii, având la bază următorul plan:</a:t>
            </a:r>
          </a:p>
          <a:p>
            <a:pPr lvl="1"/>
            <a:r>
              <a:rPr lang="ro-RO" sz="2600" dirty="0" smtClean="0"/>
              <a:t>Profesorul aduce în discuţie o problemă morală care poate avea mai multe posibilităţi de abordare. De obicei se face acest lucru sub forma unei întrebări.</a:t>
            </a:r>
          </a:p>
          <a:p>
            <a:pPr lvl="1"/>
            <a:r>
              <a:rPr lang="ro-RO" sz="2600" dirty="0" smtClean="0"/>
              <a:t>Elevii îşi conturează răspunsul personal la această problemă, care poate fi, eventual, notat pe o foaie de hârtie.</a:t>
            </a:r>
          </a:p>
          <a:p>
            <a:pPr lvl="1"/>
            <a:r>
              <a:rPr lang="ro-RO" sz="2600" dirty="0" smtClean="0"/>
              <a:t>În jurul unei linii imaginare, schiţate de profesor, elevii se grupează în funcţie de răspunsul la întrebarea respectivă. La capetele liniei se vor regăsi cei care adoptă poziţii radicale, pro sau contra subiectului respectiv; iar la mijloc se vor regăsi cei cu poziţii neclare.</a:t>
            </a:r>
          </a:p>
          <a:p>
            <a:pPr lvl="1"/>
            <a:r>
              <a:rPr lang="ro-RO" sz="2600" dirty="0" smtClean="0"/>
              <a:t>În funcţie de situaţie se vor orgsniza dezbateri după cum urmează:</a:t>
            </a:r>
          </a:p>
          <a:p>
            <a:pPr lvl="2"/>
            <a:r>
              <a:rPr lang="ro-RO" sz="2600" dirty="0" smtClean="0"/>
              <a:t>Dacă nu există elevi cu poziţii neclare faţă de problema în discuţie, cele două grupuri constituite, pro şi contra, vor susţine o dezbatere prin care încearcă să convingă că au ales soluţia corectă.</a:t>
            </a:r>
          </a:p>
          <a:p>
            <a:pPr lvl="2"/>
            <a:r>
              <a:rPr lang="ro-RO" sz="2600" dirty="0" smtClean="0"/>
              <a:t>Dacă există elevi cu poziţii neclare faţă de problema în discuţie, aceştia trebuie să fie convinşi de unul din grupurile care au o poziţie radicală, să  accepte acea poziţie.</a:t>
            </a:r>
          </a:p>
          <a:p>
            <a:pPr lvl="1"/>
            <a:r>
              <a:rPr lang="ro-RO" sz="2600" dirty="0" smtClean="0"/>
              <a:t>Dezbaterea va fi câştigată de grupul cu răspuns radical care atrage cei mai mulţi nehotărâţi.</a:t>
            </a:r>
          </a:p>
          <a:p>
            <a:endParaRPr lang="ro-RO"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6021288"/>
          </a:xfrm>
        </p:spPr>
        <p:txBody>
          <a:bodyPr>
            <a:normAutofit lnSpcReduction="10000"/>
          </a:bodyPr>
          <a:lstStyle/>
          <a:p>
            <a:pPr algn="ctr">
              <a:buNone/>
            </a:pPr>
            <a:r>
              <a:rPr lang="ro-RO" sz="1800" b="1" dirty="0" smtClean="0"/>
              <a:t>Metoda turneului între echipe</a:t>
            </a:r>
            <a:endParaRPr lang="ro-RO" sz="1800" dirty="0" smtClean="0"/>
          </a:p>
          <a:p>
            <a:pPr>
              <a:buNone/>
            </a:pPr>
            <a:endParaRPr lang="ro-RO" sz="1800" dirty="0" smtClean="0"/>
          </a:p>
          <a:p>
            <a:r>
              <a:rPr lang="ro-RO" sz="1800" dirty="0" smtClean="0"/>
              <a:t>metoda turneului între echipe presupune existenţa unui concurs la sfârşitul ciclului de învăţare, între grupurile de lucru care au acelaşi nivel de competenţă.</a:t>
            </a:r>
          </a:p>
          <a:p>
            <a:r>
              <a:rPr lang="ro-RO" sz="1800" dirty="0" smtClean="0"/>
              <a:t>paşi:</a:t>
            </a:r>
          </a:p>
          <a:p>
            <a:pPr lvl="1"/>
            <a:r>
              <a:rPr lang="ro-RO" sz="1800" dirty="0" smtClean="0"/>
              <a:t>formarea unor grupuri eterogene, denumite grupuri de bază sau iniţiale care desfăşoară o activitate de învăţare sau recapitulează un conţinut de idei învăţat anterior cu scop de consolidare a cunoştinţelor şi capacităţilor. Aceste grupuri de învăţare desfăşoară o activitate în comun pe o durată de timp mai îndelungată (o lună sau chiar un semestru).</a:t>
            </a:r>
          </a:p>
          <a:p>
            <a:pPr lvl="1"/>
            <a:r>
              <a:rPr lang="ro-RO" sz="1800" dirty="0" smtClean="0"/>
              <a:t>reorganizarea clasei şi constituirea unor echipe relativ omogene (elevi care au abilităţi şi capacităţi similare şi un potenţial de învăţare apropiat). De obicei aceste echipe au, fiecare, câte trei membrii.</a:t>
            </a:r>
          </a:p>
          <a:p>
            <a:pPr lvl="1"/>
            <a:r>
              <a:rPr lang="ro-RO" sz="1800" dirty="0" smtClean="0"/>
              <a:t>desfăşurarea unui joc competitiv, sub forma unui turneu care constă în elaborarea unor răspunsuri la anumite întrebări. Fiecare membru al achipei răspunde la acelaşi număr de întrebări. Pentru fiecare răspuns corect se acordă câte un punct.</a:t>
            </a:r>
          </a:p>
          <a:p>
            <a:pPr lvl="1"/>
            <a:r>
              <a:rPr lang="ro-RO" sz="1800" dirty="0" smtClean="0"/>
              <a:t>după desfăşurarea jocului, elevii revin în grupul iniţial cu un anumit punctaj acumulat. Se însumează scorurile înregistrate de fiecare membru al grupului în turneul pe care l-a efectuat şi astfel se obţine scorul grupului. În final se stabileşte echipa câştigătoare.</a:t>
            </a:r>
          </a:p>
          <a:p>
            <a:endParaRPr lang="ro-RO" sz="1800" dirty="0" smtClean="0"/>
          </a:p>
          <a:p>
            <a:endParaRPr lang="ro-RO" sz="1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216024"/>
          </a:xfrm>
        </p:spPr>
        <p:txBody>
          <a:bodyPr>
            <a:normAutofit fontScale="90000"/>
          </a:bodyPr>
          <a:lstStyle/>
          <a:p>
            <a:endParaRPr lang="ro-RO" dirty="0"/>
          </a:p>
        </p:txBody>
      </p:sp>
      <p:sp>
        <p:nvSpPr>
          <p:cNvPr id="3" name="Content Placeholder 2"/>
          <p:cNvSpPr>
            <a:spLocks noGrp="1"/>
          </p:cNvSpPr>
          <p:nvPr>
            <p:ph idx="1"/>
          </p:nvPr>
        </p:nvSpPr>
        <p:spPr>
          <a:xfrm>
            <a:off x="457200" y="476672"/>
            <a:ext cx="8229600" cy="6192688"/>
          </a:xfrm>
        </p:spPr>
        <p:txBody>
          <a:bodyPr>
            <a:normAutofit fontScale="92500" lnSpcReduction="10000"/>
          </a:bodyPr>
          <a:lstStyle/>
          <a:p>
            <a:pPr algn="ctr">
              <a:buNone/>
            </a:pPr>
            <a:r>
              <a:rPr lang="ro-RO" sz="1700" b="1" dirty="0" smtClean="0"/>
              <a:t>Mozaicul</a:t>
            </a:r>
            <a:endParaRPr lang="ro-RO" sz="1700" dirty="0" smtClean="0"/>
          </a:p>
          <a:p>
            <a:r>
              <a:rPr lang="ro-RO" sz="1700" dirty="0" smtClean="0"/>
              <a:t>Este o metodă activă de predare care se bazează pe împărţirea sarcinilor de învăţare elevilor, pentru ca în final, prin reunirea sarcinilor de grup să rezulte conţinutul final al învăţării. </a:t>
            </a:r>
          </a:p>
          <a:p>
            <a:r>
              <a:rPr lang="ro-RO" sz="1700" dirty="0" smtClean="0"/>
              <a:t>În cadrul acestei metode rolul profesorului este  mult diminuat, el intervine semnificativ la începutul lecţiei când împarte elevii în grupurile de lucru şi trasează sarcinile şi la sfârşitul activităţii când va prezenta concluziile activităţii.</a:t>
            </a:r>
          </a:p>
          <a:p>
            <a:r>
              <a:rPr lang="ro-RO" sz="1700" dirty="0" smtClean="0"/>
              <a:t>paşi:</a:t>
            </a:r>
          </a:p>
          <a:p>
            <a:pPr lvl="1"/>
            <a:r>
              <a:rPr lang="ro-RO" sz="1700" i="1" dirty="0" smtClean="0"/>
              <a:t>Pasul 1.</a:t>
            </a:r>
            <a:r>
              <a:rPr lang="ro-RO" sz="1700" dirty="0" smtClean="0"/>
              <a:t> Construirea grupurilor de lucru: prin împărţirea clasei în grupuri de câte 4 elevi şi atribuindu-se acestora materialul de lucru. În cadrul unui grup de lucru fiecare din cei patru elevi va avea altă parte a materialului şi, implicit, o altă sarcină de lucru;</a:t>
            </a:r>
          </a:p>
          <a:p>
            <a:pPr lvl="1"/>
            <a:r>
              <a:rPr lang="ro-RO" sz="1700" i="1" dirty="0" smtClean="0"/>
              <a:t>Pasul 2.</a:t>
            </a:r>
            <a:r>
              <a:rPr lang="ro-RO" sz="1700" dirty="0" smtClean="0"/>
              <a:t> Împărţirea textului de analizat: în funcţie de sarcina de lucru a fiecărui membru al grupului. Este de preferat ca sarcinile de lucru să fie echilibrate, atât ca şi dimensiune cât şi ca dificultate.</a:t>
            </a:r>
          </a:p>
          <a:p>
            <a:pPr lvl="1"/>
            <a:r>
              <a:rPr lang="ro-RO" sz="1700" i="1" dirty="0" smtClean="0"/>
              <a:t>Pasul 3.</a:t>
            </a:r>
            <a:r>
              <a:rPr lang="ro-RO" sz="1700" dirty="0" smtClean="0"/>
              <a:t> Constituirea grupurilor de experţi: alcătuit din membrii grupurilor iniţiale cărora le-a fost repartizată aceeaşi sarcină de lucru. Experţii studiază materialul primit şi pregătesc o soluţie comună de rezolvare a sarcinii de lucru.</a:t>
            </a:r>
          </a:p>
          <a:p>
            <a:pPr lvl="1"/>
            <a:r>
              <a:rPr lang="ro-RO" sz="1700" i="1" dirty="0" smtClean="0"/>
              <a:t>Pasul 4.</a:t>
            </a:r>
            <a:r>
              <a:rPr lang="ro-RO" sz="1700" dirty="0" smtClean="0"/>
              <a:t> Revenirea elevilor în grupurile iniţiale astfel încât fiecare expert într-o sarcină de lucru să prezinte colegilor săi din grupul iniţial rezolvarea propusă pentru aceasta. Prezentarea soluţiilor se va face pe rând de fiecare expert în ordinea sarcinilor trasate de profesor. Scopul acţiunii este ca fiecare membru al grupului să-şi însuşească întregul material.</a:t>
            </a:r>
          </a:p>
          <a:p>
            <a:r>
              <a:rPr lang="ro-RO" sz="1700" dirty="0" smtClean="0"/>
              <a:t>Metoda mozaic poate fi urmată de o scurtă evaluare în cadrul căreia elevii să demonstreze însuşirea întregului material prin completarea de tabele, realizarea de diagrame sau dezbateri în grup.</a:t>
            </a:r>
          </a:p>
          <a:p>
            <a:endParaRPr lang="ro-RO"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764704"/>
            <a:ext cx="8229600" cy="5760640"/>
          </a:xfrm>
        </p:spPr>
        <p:txBody>
          <a:bodyPr>
            <a:normAutofit lnSpcReduction="10000"/>
          </a:bodyPr>
          <a:lstStyle/>
          <a:p>
            <a:pPr algn="ctr">
              <a:buNone/>
            </a:pPr>
            <a:r>
              <a:rPr lang="ro-RO" sz="1800" b="1" dirty="0" smtClean="0"/>
              <a:t>Sinelg (sistem interactiv de notare pentru eficientizarea lecturii şi gândirii)</a:t>
            </a:r>
          </a:p>
          <a:p>
            <a:endParaRPr lang="ro-RO" sz="1800" dirty="0" smtClean="0"/>
          </a:p>
          <a:p>
            <a:r>
              <a:rPr lang="ro-RO" sz="1800" dirty="0" smtClean="0"/>
              <a:t>Metoda se aplică în cazul analizei unui text şi permite o codificare a acestuia astfel încât înţelegerea textului să fie cât mai accesibilă (activă şi pragmatică). </a:t>
            </a:r>
          </a:p>
          <a:p>
            <a:r>
              <a:rPr lang="ro-RO" sz="1800" dirty="0" smtClean="0"/>
              <a:t>În  cazul aplicării la clasă a acestei metode, foarte importante sunt cunoştinţele anterioare ale elevilor, deoarece ele reprezintă baza pe care se va desfăşura analiza textului.</a:t>
            </a:r>
          </a:p>
          <a:p>
            <a:r>
              <a:rPr lang="ro-RO" sz="1800" dirty="0" smtClean="0"/>
              <a:t>În timpul lecturii elevii marchează în text sau notează pe hârtie în timpul prelegerii:</a:t>
            </a:r>
          </a:p>
          <a:p>
            <a:pPr lvl="1"/>
            <a:r>
              <a:rPr lang="ro-RO" sz="1600" dirty="0" smtClean="0"/>
              <a:t>Cunoştinţele confirmate de text    </a:t>
            </a:r>
            <a:r>
              <a:rPr lang="ro-RO" sz="1600" b="1" dirty="0" smtClean="0">
                <a:sym typeface="Symbol"/>
              </a:rPr>
              <a:t></a:t>
            </a:r>
            <a:endParaRPr lang="ro-RO" sz="1600" dirty="0" smtClean="0"/>
          </a:p>
          <a:p>
            <a:pPr lvl="1"/>
            <a:r>
              <a:rPr lang="ro-RO" sz="1600" dirty="0" smtClean="0"/>
              <a:t>Cunoştinţele infirmate sau contrazise de text   </a:t>
            </a:r>
            <a:r>
              <a:rPr lang="ro-RO" sz="1600" b="1" dirty="0" smtClean="0"/>
              <a:t>– </a:t>
            </a:r>
            <a:endParaRPr lang="ro-RO" sz="1600" dirty="0" smtClean="0"/>
          </a:p>
          <a:p>
            <a:pPr lvl="1"/>
            <a:r>
              <a:rPr lang="ro-RO" sz="1600" dirty="0" smtClean="0"/>
              <a:t>Cunoştinţele noi   </a:t>
            </a:r>
            <a:r>
              <a:rPr lang="ro-RO" sz="1600" b="1" dirty="0" smtClean="0"/>
              <a:t>+</a:t>
            </a:r>
            <a:endParaRPr lang="ro-RO" sz="1600" dirty="0" smtClean="0"/>
          </a:p>
          <a:p>
            <a:pPr lvl="1"/>
            <a:r>
              <a:rPr lang="ro-RO" sz="1600" dirty="0" smtClean="0"/>
              <a:t>Cunoştinţele incerte, confuze, care merită să fie cercetate   </a:t>
            </a:r>
            <a:r>
              <a:rPr lang="ro-RO" sz="1600" b="1" dirty="0" smtClean="0"/>
              <a:t>?</a:t>
            </a:r>
            <a:endParaRPr lang="ro-RO" sz="1600" dirty="0" smtClean="0"/>
          </a:p>
          <a:p>
            <a:r>
              <a:rPr lang="ro-RO" sz="1800" dirty="0" smtClean="0"/>
              <a:t>La finalul lecturii, în care s-a urmărit confruntarea cu textul, informaţiile se trec într-un tabel:</a:t>
            </a:r>
          </a:p>
          <a:p>
            <a:pPr>
              <a:buNone/>
            </a:pPr>
            <a:r>
              <a:rPr lang="ro-RO" sz="1800" b="1" dirty="0" smtClean="0">
                <a:sym typeface="Symbol"/>
              </a:rPr>
              <a:t>	</a:t>
            </a:r>
            <a:r>
              <a:rPr lang="ro-RO" sz="1800" dirty="0" smtClean="0">
                <a:sym typeface="Symbol"/>
              </a:rPr>
              <a:t>     </a:t>
            </a:r>
            <a:r>
              <a:rPr lang="ro-RO" sz="1800" b="1" dirty="0" smtClean="0"/>
              <a:t>–   </a:t>
            </a:r>
            <a:r>
              <a:rPr lang="ro-RO" sz="1800" dirty="0" smtClean="0"/>
              <a:t> </a:t>
            </a:r>
            <a:r>
              <a:rPr lang="ro-RO" sz="1800" b="1" dirty="0" smtClean="0"/>
              <a:t>+   </a:t>
            </a:r>
            <a:r>
              <a:rPr lang="ro-RO" sz="1800" dirty="0" smtClean="0"/>
              <a:t> </a:t>
            </a:r>
            <a:r>
              <a:rPr lang="ro-RO" sz="1800" b="1" dirty="0" smtClean="0"/>
              <a:t>?</a:t>
            </a:r>
            <a:endParaRPr lang="ro-RO" sz="1800" dirty="0" smtClean="0"/>
          </a:p>
          <a:p>
            <a:pPr>
              <a:buNone/>
            </a:pPr>
            <a:endParaRPr lang="ro-RO" sz="1800" dirty="0" smtClean="0"/>
          </a:p>
          <a:p>
            <a:r>
              <a:rPr lang="ro-RO" sz="1800" dirty="0" smtClean="0"/>
              <a:t>Informaţiile obţinute individual se discută în perechi sau grupuri, apoi se comunică profesorului care le discută încă o dată cu întreaga clasă, apoi le centralizează într-un tabel similar la tablă.</a:t>
            </a:r>
          </a:p>
          <a:p>
            <a:r>
              <a:rPr lang="ro-RO" sz="1800" dirty="0" smtClean="0"/>
              <a:t> Cunoştinţele incerte pot rămâne ca temă de cercetare pentru lecţiile următoare.</a:t>
            </a:r>
          </a:p>
          <a:p>
            <a:pPr>
              <a:buNone/>
            </a:pPr>
            <a:endParaRPr lang="ro-RO" sz="1800" dirty="0" smtClean="0"/>
          </a:p>
          <a:p>
            <a:endParaRPr lang="ro-RO"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487888"/>
          </a:xfrm>
        </p:spPr>
        <p:txBody>
          <a:bodyPr>
            <a:normAutofit/>
          </a:bodyPr>
          <a:lstStyle/>
          <a:p>
            <a:r>
              <a:rPr lang="ro-RO" sz="2000" b="1" i="1" dirty="0" smtClean="0"/>
              <a:t>Metodologia didactică</a:t>
            </a:r>
            <a:r>
              <a:rPr lang="ro-RO" sz="2000" b="1" dirty="0" smtClean="0"/>
              <a:t>:</a:t>
            </a:r>
          </a:p>
          <a:p>
            <a:pPr lvl="1"/>
            <a:r>
              <a:rPr lang="ro-RO" sz="2000" dirty="0" smtClean="0"/>
              <a:t>în </a:t>
            </a:r>
            <a:r>
              <a:rPr lang="ro-RO" sz="2000" i="1" dirty="0" smtClean="0"/>
              <a:t>sens restrâns</a:t>
            </a:r>
            <a:r>
              <a:rPr lang="ro-RO" sz="2000" dirty="0" smtClean="0"/>
              <a:t>:</a:t>
            </a:r>
          </a:p>
          <a:p>
            <a:pPr lvl="2"/>
            <a:r>
              <a:rPr lang="ro-RO" sz="2000" dirty="0" smtClean="0"/>
              <a:t>ansamblul metodelor și procedeelor didactice utilizate în procesul de învățământ. </a:t>
            </a:r>
          </a:p>
          <a:p>
            <a:pPr lvl="2">
              <a:buNone/>
            </a:pPr>
            <a:endParaRPr lang="ro-RO" sz="2000" dirty="0" smtClean="0"/>
          </a:p>
          <a:p>
            <a:pPr lvl="1"/>
            <a:r>
              <a:rPr lang="ro-RO" sz="2000" dirty="0" smtClean="0"/>
              <a:t>într-o </a:t>
            </a:r>
            <a:r>
              <a:rPr lang="ro-RO" sz="2000" i="1" dirty="0" smtClean="0"/>
              <a:t>altă accepțiune, mai cuprinzătoare:</a:t>
            </a:r>
            <a:endParaRPr lang="ro-RO" sz="2000" dirty="0" smtClean="0"/>
          </a:p>
          <a:p>
            <a:pPr lvl="2"/>
            <a:r>
              <a:rPr lang="ro-RO" sz="2000" dirty="0" smtClean="0"/>
              <a:t>știința care studiază natura, funcțiile, statutul și clasificarea metodelor de învățământ, evidențiind principiile de utilizare eficientă a acestora în cadrul procesului de predare-învățare-evaluare. </a:t>
            </a:r>
            <a:endParaRPr lang="ro-RO" sz="2000" b="1" dirty="0" smtClean="0"/>
          </a:p>
          <a:p>
            <a:pPr lvl="1"/>
            <a:endParaRPr lang="ro-RO" sz="2000" dirty="0" smtClean="0"/>
          </a:p>
          <a:p>
            <a:pPr lvl="2"/>
            <a:endParaRPr lang="ro-RO" sz="1500" dirty="0" smtClean="0"/>
          </a:p>
          <a:p>
            <a:pPr lvl="2"/>
            <a:endParaRPr lang="ro-RO" sz="1500" dirty="0" smtClean="0"/>
          </a:p>
          <a:p>
            <a:pPr lvl="2"/>
            <a:endParaRPr lang="ro-RO" sz="1500" dirty="0" smtClean="0"/>
          </a:p>
          <a:p>
            <a:endParaRPr lang="ro-RO"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616624"/>
          </a:xfrm>
        </p:spPr>
        <p:txBody>
          <a:bodyPr>
            <a:normAutofit fontScale="85000" lnSpcReduction="20000"/>
          </a:bodyPr>
          <a:lstStyle/>
          <a:p>
            <a:pPr algn="ctr">
              <a:buNone/>
            </a:pPr>
            <a:r>
              <a:rPr lang="ro-RO" b="1" dirty="0" smtClean="0"/>
              <a:t>Turul galeriei</a:t>
            </a:r>
            <a:endParaRPr lang="ro-RO" dirty="0" smtClean="0"/>
          </a:p>
          <a:p>
            <a:endParaRPr lang="ro-RO" dirty="0" smtClean="0"/>
          </a:p>
          <a:p>
            <a:r>
              <a:rPr lang="ro-RO" dirty="0" smtClean="0"/>
              <a:t>Este o metodă interactivă de învăţare bazată pe colaborarea între elevi, care sunt puşi în ipostaza de a găsi soluţii de rezolvare a unor probleme</a:t>
            </a:r>
          </a:p>
          <a:p>
            <a:pPr lvl="1"/>
            <a:r>
              <a:rPr lang="ro-RO" dirty="0" smtClean="0"/>
              <a:t>1. Elevii, în grupuri de trei sau patru, rezolvă o problemă (o sarcină de învăţare) susceptibilă de a avea mai multe soluţii (mai multe perspective de abordare).</a:t>
            </a:r>
          </a:p>
          <a:p>
            <a:pPr lvl="1"/>
            <a:r>
              <a:rPr lang="ro-RO" dirty="0" smtClean="0"/>
              <a:t>2. Produsele muncii grupului se materializează intr-o schemă, diagramă, inventar de idei, etc. notate pe o hârtie (un poster).</a:t>
            </a:r>
          </a:p>
          <a:p>
            <a:pPr lvl="1"/>
            <a:r>
              <a:rPr lang="ro-RO" dirty="0" smtClean="0"/>
              <a:t>3. Posterele se expun pe pereţii clasei, transformaţi astfel într-o veritabilă galerie.</a:t>
            </a:r>
          </a:p>
          <a:p>
            <a:pPr lvl="1"/>
            <a:r>
              <a:rPr lang="ro-RO" dirty="0" smtClean="0"/>
              <a:t>4. La semnalul profesorului, grupurile trec pe rând, pe la fiecare poster pentru a examina soluţiile propuse de colegi. Comentariile şi observaţiile vizitatorilor sunt scrise pe posterul analizat.</a:t>
            </a:r>
          </a:p>
          <a:p>
            <a:pPr lvl="1"/>
            <a:r>
              <a:rPr lang="ro-RO" dirty="0" smtClean="0"/>
              <a:t>5. După ce se încheie turul galeriei (grupurile revin la poziţia iniţială, de plecare) fiecare achipă îşi reexaminează produsul muncii lor comparativ cu ale celorlalţi şi discută observaţiile şi comentariile notate de colegi pe propriul lor poster.</a:t>
            </a:r>
          </a:p>
          <a:p>
            <a:endParaRPr lang="ro-RO"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548680"/>
            <a:ext cx="8229600" cy="6120680"/>
          </a:xfrm>
        </p:spPr>
        <p:txBody>
          <a:bodyPr>
            <a:normAutofit/>
          </a:bodyPr>
          <a:lstStyle/>
          <a:p>
            <a:pPr algn="ctr">
              <a:buNone/>
            </a:pPr>
            <a:endParaRPr lang="ro-RO" sz="1600" b="1" dirty="0" smtClean="0"/>
          </a:p>
          <a:p>
            <a:pPr algn="ctr">
              <a:buNone/>
            </a:pPr>
            <a:r>
              <a:rPr lang="ro-RO" sz="1600" b="1" dirty="0" smtClean="0"/>
              <a:t>Unul stă, ceilalţi circulă</a:t>
            </a:r>
            <a:endParaRPr lang="ro-RO" sz="1600" dirty="0" smtClean="0"/>
          </a:p>
          <a:p>
            <a:r>
              <a:rPr lang="ro-RO" sz="1600" dirty="0" smtClean="0"/>
              <a:t>Bazându-se pe schimbul de idei între elevi, metoda unul stă, ceilalţi circulă îşi propune să dezvolte atenţia, operaţiile de analiză şi sinteză ale elevilor şi capacitatea acestora de a evalua anumite idei. </a:t>
            </a:r>
          </a:p>
          <a:p>
            <a:r>
              <a:rPr lang="ro-RO" sz="1600" dirty="0" smtClean="0"/>
              <a:t>paşi:</a:t>
            </a:r>
          </a:p>
          <a:p>
            <a:pPr lvl="1"/>
            <a:r>
              <a:rPr lang="ro-RO" sz="1600" dirty="0" smtClean="0"/>
              <a:t>1.Întreaga clasă de elevi este împărţită în grupuri de câte 3-4 elevi. Fiecare grup, astfel constituit, are un număr, iar, în cadrul grupului, toţi membrii au, de asemenea, un număr.</a:t>
            </a:r>
          </a:p>
          <a:p>
            <a:pPr lvl="1"/>
            <a:r>
              <a:rPr lang="ro-RO" sz="1600" dirty="0" smtClean="0"/>
              <a:t>2. Lucrând în grup, elevii rezolvă o problemă sau o sarcină de lucru şi notează soluţia.</a:t>
            </a:r>
          </a:p>
          <a:p>
            <a:pPr lvl="1"/>
            <a:r>
              <a:rPr lang="ro-RO" sz="1600" dirty="0" smtClean="0"/>
              <a:t>3. La semnalul profesorului elevii se rotesc astfel: cei cu numărul 1 se mută în grupul următor; cei cu numărul 2 se mută peste două grupuri ş.a.m.d.. Întotdeauna însă, un elev, din fiecare grup iniţial rămâne pe loc, fiind cel care explică vizitatorilor rezultatul muncii grupului său. Vizitatorii fac comentarii pe marginea celor prezentate de gazdă. Este bine să se facă atâtea rotaţii până ce elevii revin în grupurile lor iniţiale.</a:t>
            </a:r>
          </a:p>
          <a:p>
            <a:pPr lvl="1"/>
            <a:r>
              <a:rPr lang="ro-RO" sz="1600" dirty="0" smtClean="0"/>
              <a:t>4.Reveniţi în grupurile iniţiale elevii au următoarele sarcini:</a:t>
            </a:r>
          </a:p>
          <a:p>
            <a:pPr lvl="2"/>
            <a:r>
              <a:rPr lang="ro-RO" sz="1600" dirty="0" smtClean="0"/>
              <a:t>Elevul care a rămas acasă relatează celorlalţi coechipieri, comentariile făcute de vizitatori.</a:t>
            </a:r>
          </a:p>
          <a:p>
            <a:pPr lvl="2"/>
            <a:r>
              <a:rPr lang="ro-RO" sz="1600" dirty="0" smtClean="0"/>
              <a:t>Fiecare dintre elevii vizitatori prezintă ceea ce au constatat la celelalte grupuri, subliniind asemănările şi deosebirile faţă de propriul lor rezultat.</a:t>
            </a:r>
          </a:p>
          <a:p>
            <a:pPr lvl="2"/>
            <a:r>
              <a:rPr lang="ro-RO" sz="1600" dirty="0" smtClean="0"/>
              <a:t>Elevii discută din nou despre problema pe care au trebuit s-o rezolve.</a:t>
            </a:r>
          </a:p>
          <a:p>
            <a:pPr>
              <a:buNone/>
            </a:pPr>
            <a:endParaRPr lang="ro-RO"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r>
              <a:rPr lang="ro-RO" sz="2000" b="1" i="1" dirty="0" smtClean="0"/>
              <a:t>Strategia didactică</a:t>
            </a:r>
            <a:r>
              <a:rPr lang="ro-RO" sz="2000" b="1" dirty="0" smtClean="0"/>
              <a:t> </a:t>
            </a:r>
            <a:r>
              <a:rPr lang="ro-RO" sz="2000" dirty="0" smtClean="0"/>
              <a:t>este utilizată în cel puțin două accepțiuni:</a:t>
            </a:r>
            <a:endParaRPr lang="ro-RO" sz="2000" b="1" dirty="0" smtClean="0"/>
          </a:p>
          <a:p>
            <a:pPr lvl="1"/>
            <a:r>
              <a:rPr lang="ro-RO" sz="2000" i="1" dirty="0" smtClean="0"/>
              <a:t>În sens larg</a:t>
            </a:r>
            <a:r>
              <a:rPr lang="ro-RO" sz="2000" dirty="0" smtClean="0"/>
              <a:t>: </a:t>
            </a:r>
          </a:p>
          <a:p>
            <a:pPr lvl="2"/>
            <a:r>
              <a:rPr lang="ro-RO" sz="2000" dirty="0" smtClean="0"/>
              <a:t>un anumit mod de concepere, organizare și realizare a unor acțiuni de predare-învățare, prin parcurgerea cărora se realizează obiectivele activității instructiv-educative. </a:t>
            </a:r>
          </a:p>
          <a:p>
            <a:pPr lvl="2"/>
            <a:r>
              <a:rPr lang="ro-RO" sz="2000" dirty="0" smtClean="0"/>
              <a:t>În acest sens, conceptul definește și exprimă concepția profesorului privind modul de abordare a activităților de predare-învățare. Este vorba despre o modalitate de organizarea și </a:t>
            </a:r>
            <a:r>
              <a:rPr lang="ro-RO" sz="2000" dirty="0" smtClean="0"/>
              <a:t>conducere a </a:t>
            </a:r>
            <a:r>
              <a:rPr lang="ro-RO" sz="2000" dirty="0" smtClean="0"/>
              <a:t>proceselor de predare-învățare, prin îmbinarea eficientă a metodelor de predare cu mijloacele de învățământ și cu modurile de organizare a activității instructiv-educative, în vederea realizării obiectivelor pedagogice. </a:t>
            </a:r>
            <a:endParaRPr lang="ro-RO" sz="2000" b="1" dirty="0" smtClean="0"/>
          </a:p>
          <a:p>
            <a:pPr lvl="1"/>
            <a:r>
              <a:rPr lang="ro-RO" sz="2000" i="1" dirty="0" smtClean="0"/>
              <a:t>În sens restrâns</a:t>
            </a:r>
            <a:r>
              <a:rPr lang="ro-RO" sz="2000" dirty="0" smtClean="0"/>
              <a:t>: </a:t>
            </a:r>
          </a:p>
          <a:p>
            <a:pPr lvl="2"/>
            <a:r>
              <a:rPr lang="ro-RO" sz="2000" dirty="0" smtClean="0"/>
              <a:t>este echivalentă cu metoda de învățământ, reprezentând un anasamblu de procedee prin care se realizează conlucrarea dintre profesori și elevi, în vederea predării-învățării unor conținuturi instructiv-educative. </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487888"/>
          </a:xfrm>
        </p:spPr>
        <p:txBody>
          <a:bodyPr>
            <a:normAutofit/>
          </a:bodyPr>
          <a:lstStyle/>
          <a:p>
            <a:r>
              <a:rPr lang="ro-RO" sz="2000" b="1" i="1" dirty="0" smtClean="0"/>
              <a:t>Metoda de învățământ</a:t>
            </a:r>
          </a:p>
          <a:p>
            <a:r>
              <a:rPr lang="ro-RO" sz="2000" dirty="0" smtClean="0"/>
              <a:t>etimologic, termenul </a:t>
            </a:r>
            <a:r>
              <a:rPr lang="ro-RO" sz="2000" i="1" dirty="0" smtClean="0"/>
              <a:t>metodă </a:t>
            </a:r>
            <a:r>
              <a:rPr lang="ro-RO" sz="2000" dirty="0" smtClean="0"/>
              <a:t>provine din grecescul </a:t>
            </a:r>
            <a:r>
              <a:rPr lang="ro-RO" sz="2000" i="1" dirty="0" smtClean="0"/>
              <a:t>methodos:</a:t>
            </a:r>
          </a:p>
          <a:p>
            <a:pPr lvl="1"/>
            <a:r>
              <a:rPr lang="ro-RO" sz="2000" i="1" dirty="0" smtClean="0"/>
              <a:t>metha</a:t>
            </a:r>
            <a:r>
              <a:rPr lang="ro-RO" sz="2000" dirty="0" smtClean="0"/>
              <a:t> semnifică </a:t>
            </a:r>
            <a:r>
              <a:rPr lang="ro-RO" sz="2000" i="1" dirty="0" smtClean="0"/>
              <a:t>spre, către</a:t>
            </a:r>
            <a:r>
              <a:rPr lang="ro-RO" sz="2000" dirty="0" smtClean="0"/>
              <a:t>;</a:t>
            </a:r>
          </a:p>
          <a:p>
            <a:pPr lvl="1"/>
            <a:r>
              <a:rPr lang="ro-RO" sz="2000" i="1" dirty="0" smtClean="0"/>
              <a:t>odos</a:t>
            </a:r>
            <a:r>
              <a:rPr lang="ro-RO" sz="2000" dirty="0" smtClean="0"/>
              <a:t> reprezintă calea, drumul;</a:t>
            </a:r>
          </a:p>
          <a:p>
            <a:pPr lvl="1"/>
            <a:r>
              <a:rPr lang="ro-RO" sz="2000" dirty="0" smtClean="0"/>
              <a:t> semnificația termenului </a:t>
            </a:r>
            <a:r>
              <a:rPr lang="ro-RO" sz="2000" i="1" dirty="0" smtClean="0"/>
              <a:t>metodă </a:t>
            </a:r>
            <a:r>
              <a:rPr lang="ro-RO" sz="2000" dirty="0" smtClean="0"/>
              <a:t>fiind </a:t>
            </a:r>
            <a:r>
              <a:rPr lang="ro-RO" sz="2000" i="1" dirty="0" smtClean="0"/>
              <a:t>calea care duce spre</a:t>
            </a:r>
            <a:r>
              <a:rPr lang="ro-RO" sz="2000" dirty="0" smtClean="0"/>
              <a:t>...  . </a:t>
            </a:r>
          </a:p>
          <a:p>
            <a:pPr lvl="1"/>
            <a:r>
              <a:rPr lang="ro-RO" sz="2000" dirty="0" smtClean="0"/>
              <a:t>În didactică, metoda reprezintă calea, drumul de urmat pentru atingerea obiectivelor educaționale. </a:t>
            </a:r>
            <a:endParaRPr lang="ro-RO" sz="2000" b="1" dirty="0" smtClean="0"/>
          </a:p>
          <a:p>
            <a:r>
              <a:rPr lang="ro-RO" sz="2000" i="1" dirty="0" smtClean="0"/>
              <a:t>Metodele</a:t>
            </a:r>
            <a:r>
              <a:rPr lang="ro-RO" sz="2000" dirty="0" smtClean="0"/>
              <a:t>:</a:t>
            </a:r>
          </a:p>
          <a:p>
            <a:r>
              <a:rPr lang="ro-RO" sz="2000" dirty="0" smtClean="0"/>
              <a:t>căi sau modalități de lucru folosite de cadrele didactice împreună cu elevii pentru informarea și formarea acestora, pentru verifcarea și aprecierea randamentului școlar;</a:t>
            </a:r>
          </a:p>
          <a:p>
            <a:r>
              <a:rPr lang="ro-RO" sz="2000" dirty="0" smtClean="0"/>
              <a:t>instrumente utilizate cu scopul transmiterii-asimilării cunoștințelor, formării-dezvoltării unor capacități intelectuale, calități morale, a unor structuri instrumentale (priceperi, deprinderi, operații, aptitudini), afectiv-motivaționale, precum și cu scopul verificării și aprecierii rezultatelor activității școlare. </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476672"/>
            <a:ext cx="8229600" cy="6048672"/>
          </a:xfrm>
        </p:spPr>
        <p:txBody>
          <a:bodyPr>
            <a:normAutofit lnSpcReduction="10000"/>
          </a:bodyPr>
          <a:lstStyle/>
          <a:p>
            <a:pPr>
              <a:buNone/>
            </a:pPr>
            <a:endParaRPr lang="ro-RO" sz="2000" i="1" dirty="0" smtClean="0"/>
          </a:p>
          <a:p>
            <a:endParaRPr lang="ro-RO" sz="2000" i="1" dirty="0" smtClean="0"/>
          </a:p>
          <a:p>
            <a:r>
              <a:rPr lang="ro-RO" sz="2000" i="1" dirty="0" smtClean="0"/>
              <a:t>Metoda de învățământ</a:t>
            </a:r>
            <a:r>
              <a:rPr lang="ro-RO" sz="2000" dirty="0" smtClean="0"/>
              <a:t> reprezintă calea sau modalitatea de lucru:</a:t>
            </a:r>
            <a:endParaRPr lang="ro-RO" sz="2000" b="1" dirty="0" smtClean="0"/>
          </a:p>
          <a:p>
            <a:pPr lvl="1"/>
            <a:r>
              <a:rPr lang="ro-RO" sz="2000" dirty="0" smtClean="0"/>
              <a:t>selecționată de către cadrul didactic și pusă în aplicare în lecții și activități extrașcolare, cu ajutorul elevilor și în beneficiul acestora;</a:t>
            </a:r>
            <a:endParaRPr lang="ro-RO" sz="2000" b="1" dirty="0" smtClean="0"/>
          </a:p>
          <a:p>
            <a:pPr lvl="1"/>
            <a:r>
              <a:rPr lang="ro-RO" sz="2000" dirty="0" smtClean="0"/>
              <a:t>care presupune cooperarea dintre profesori și elevi și participarea acestora la căutarea soluțiilor, la descoperirea adevărurilor;</a:t>
            </a:r>
            <a:endParaRPr lang="ro-RO" sz="2000" b="1" dirty="0" smtClean="0"/>
          </a:p>
          <a:p>
            <a:pPr lvl="1"/>
            <a:r>
              <a:rPr lang="ro-RO" sz="2000" dirty="0" smtClean="0"/>
              <a:t>care-i permite profesorului să vehiculeze conținuturile și să organizeze procesele de predare-învățare.</a:t>
            </a:r>
            <a:endParaRPr lang="ro-RO" sz="2000" b="1" dirty="0" smtClean="0"/>
          </a:p>
          <a:p>
            <a:r>
              <a:rPr lang="ro-RO" sz="2000" dirty="0" smtClean="0"/>
              <a:t>Alegerea metodelor de învățământ se realizează în funcție de:</a:t>
            </a:r>
            <a:endParaRPr lang="ro-RO" sz="2000" b="1" dirty="0" smtClean="0"/>
          </a:p>
          <a:p>
            <a:pPr lvl="1"/>
            <a:r>
              <a:rPr lang="ro-RO" sz="2000" dirty="0" smtClean="0"/>
              <a:t>natura obiectivelor de atins;</a:t>
            </a:r>
            <a:endParaRPr lang="ro-RO" sz="2000" b="1" dirty="0" smtClean="0"/>
          </a:p>
          <a:p>
            <a:pPr lvl="1"/>
            <a:r>
              <a:rPr lang="ro-RO" sz="2000" dirty="0" smtClean="0"/>
              <a:t>caracteristicile conținutului vehiculat în cadrul procesului de învățământ;</a:t>
            </a:r>
            <a:endParaRPr lang="ro-RO" sz="2000" b="1" dirty="0" smtClean="0"/>
          </a:p>
          <a:p>
            <a:pPr lvl="1"/>
            <a:r>
              <a:rPr lang="ro-RO" sz="2000" dirty="0" smtClean="0"/>
              <a:t>particularitățile de vârstă și individuale ale elevilor;</a:t>
            </a:r>
            <a:endParaRPr lang="ro-RO" sz="2000" b="1" dirty="0" smtClean="0"/>
          </a:p>
          <a:p>
            <a:pPr lvl="1"/>
            <a:r>
              <a:rPr lang="ro-RO" sz="2000" dirty="0" smtClean="0"/>
              <a:t>ansamblul mijloacelor de învățământ disponibile;</a:t>
            </a:r>
            <a:endParaRPr lang="ro-RO" sz="2000" b="1" dirty="0" smtClean="0"/>
          </a:p>
          <a:p>
            <a:pPr lvl="1"/>
            <a:r>
              <a:rPr lang="ro-RO" sz="2000" dirty="0" smtClean="0"/>
              <a:t>condițiile oferite de mediul înconjurător, având în vedere că unele metode presupun un contact direct cu natura, spațiul geografic;</a:t>
            </a:r>
            <a:endParaRPr lang="ro-RO" sz="2000" b="1" dirty="0" smtClean="0"/>
          </a:p>
          <a:p>
            <a:pPr lvl="1"/>
            <a:r>
              <a:rPr lang="ro-RO" sz="2000" dirty="0" smtClean="0"/>
              <a:t>experiența și competențele pedagogice ale cadrului didactic,</a:t>
            </a:r>
            <a:endParaRPr lang="ro-RO" sz="2000" b="1" dirty="0" smtClean="0"/>
          </a:p>
          <a:p>
            <a:pPr lvl="1"/>
            <a:r>
              <a:rPr lang="ro-RO" sz="2000" dirty="0" smtClean="0"/>
              <a:t>timpul disponibil.</a:t>
            </a:r>
            <a:endParaRPr lang="ro-RO" sz="2000" b="1" dirty="0" smtClean="0"/>
          </a:p>
          <a:p>
            <a:endParaRPr lang="ro-RO"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08720"/>
            <a:ext cx="8229600" cy="5760640"/>
          </a:xfrm>
        </p:spPr>
        <p:txBody>
          <a:bodyPr>
            <a:normAutofit fontScale="92500" lnSpcReduction="20000"/>
          </a:bodyPr>
          <a:lstStyle/>
          <a:p>
            <a:r>
              <a:rPr lang="ro-RO" sz="2200" dirty="0" smtClean="0"/>
              <a:t>Principlalele </a:t>
            </a:r>
            <a:r>
              <a:rPr lang="ro-RO" sz="2200" i="1" dirty="0" smtClean="0"/>
              <a:t>funcții ale metodelor de învățământ</a:t>
            </a:r>
            <a:r>
              <a:rPr lang="ro-RO" sz="2200" dirty="0" smtClean="0"/>
              <a:t>:</a:t>
            </a:r>
          </a:p>
          <a:p>
            <a:pPr lvl="1"/>
            <a:r>
              <a:rPr lang="ro-RO" sz="2200" dirty="0" smtClean="0"/>
              <a:t>Funcția cognitivă;</a:t>
            </a:r>
          </a:p>
          <a:p>
            <a:pPr lvl="1"/>
            <a:r>
              <a:rPr lang="ro-RO" sz="2200" dirty="0" smtClean="0"/>
              <a:t>Funcția formativ-educativă;</a:t>
            </a:r>
          </a:p>
          <a:p>
            <a:pPr lvl="1"/>
            <a:r>
              <a:rPr lang="ro-RO" sz="2200" dirty="0" smtClean="0"/>
              <a:t>Funcția instrumentală;</a:t>
            </a:r>
          </a:p>
          <a:p>
            <a:pPr lvl="1"/>
            <a:r>
              <a:rPr lang="ro-RO" sz="2200" dirty="0" smtClean="0"/>
              <a:t>Funcția normativă;</a:t>
            </a:r>
          </a:p>
          <a:p>
            <a:pPr lvl="1"/>
            <a:r>
              <a:rPr lang="ro-RO" sz="2200" dirty="0" smtClean="0"/>
              <a:t>Funcția motivațională</a:t>
            </a:r>
          </a:p>
          <a:p>
            <a:endParaRPr lang="ro-RO" sz="2200" b="1" dirty="0" smtClean="0"/>
          </a:p>
          <a:p>
            <a:pPr lvl="0"/>
            <a:r>
              <a:rPr lang="ro-RO" sz="2200" i="1" dirty="0" smtClean="0"/>
              <a:t>Funcția cognitivă: </a:t>
            </a:r>
          </a:p>
          <a:p>
            <a:pPr lvl="1"/>
            <a:r>
              <a:rPr lang="ro-RO" sz="2200" dirty="0" smtClean="0"/>
              <a:t>metoda este o cale de acces pentru elev spre cunoașterea adevărurilor, procedurilor de acțiune, însușirea științei și tehnicii, a culturii, a comportamentelor umane, adică un mod de a afla, a cerceta, a descoperi. </a:t>
            </a:r>
            <a:endParaRPr lang="ro-RO" sz="2200" b="1" dirty="0" smtClean="0"/>
          </a:p>
          <a:p>
            <a:pPr lvl="0"/>
            <a:r>
              <a:rPr lang="ro-RO" sz="2200" i="1" dirty="0" smtClean="0"/>
              <a:t>Funcția formativ-educativă: </a:t>
            </a:r>
          </a:p>
          <a:p>
            <a:pPr lvl="1"/>
            <a:r>
              <a:rPr lang="ro-RO" sz="2200" dirty="0" smtClean="0"/>
              <a:t>constă în contribuția metodelor la formarea capacităților cognitive, de creație, la formarea și dezvoltarea priceperilor, deprinderilor, aptitudinilor, sentimentelor, convingerilor, atitudinilor, trăsăturilor caracteriale. </a:t>
            </a:r>
          </a:p>
          <a:p>
            <a:pPr lvl="1"/>
            <a:r>
              <a:rPr lang="ro-RO" sz="2200" dirty="0" smtClean="0"/>
              <a:t>aportul cel mai consistent în producerea acestor efecte de ordin formativ îl au metodele activ-participative, interactive, prin solicitarea și exersarea intensă a funcțiilor și proceselor intelectuale. </a:t>
            </a:r>
            <a:endParaRPr lang="ro-RO" sz="2200" b="1" dirty="0" smtClean="0"/>
          </a:p>
          <a:p>
            <a:endParaRPr lang="ro-RO"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rmAutofit fontScale="90000"/>
          </a:bodyPr>
          <a:lstStyle/>
          <a:p>
            <a:endParaRPr lang="ro-RO" dirty="0"/>
          </a:p>
        </p:txBody>
      </p:sp>
      <p:sp>
        <p:nvSpPr>
          <p:cNvPr id="3" name="Content Placeholder 2"/>
          <p:cNvSpPr>
            <a:spLocks noGrp="1"/>
          </p:cNvSpPr>
          <p:nvPr>
            <p:ph idx="1"/>
          </p:nvPr>
        </p:nvSpPr>
        <p:spPr>
          <a:xfrm>
            <a:off x="457200" y="1484784"/>
            <a:ext cx="8229600" cy="4839816"/>
          </a:xfrm>
        </p:spPr>
        <p:txBody>
          <a:bodyPr>
            <a:normAutofit fontScale="92500" lnSpcReduction="10000"/>
          </a:bodyPr>
          <a:lstStyle/>
          <a:p>
            <a:pPr lvl="0"/>
            <a:r>
              <a:rPr lang="ro-RO" sz="2200" i="1" dirty="0" smtClean="0"/>
              <a:t>Funcția instrumentală: </a:t>
            </a:r>
          </a:p>
          <a:p>
            <a:pPr lvl="1"/>
            <a:r>
              <a:rPr lang="ro-RO" sz="2200" dirty="0" smtClean="0"/>
              <a:t>metodele de învățământ constituie instrumente de realizare a obiectivelor imstructiv-educative, fiind intermediare între obiective și rezultate. </a:t>
            </a:r>
            <a:endParaRPr lang="ro-RO" sz="2200" b="1" dirty="0" smtClean="0"/>
          </a:p>
          <a:p>
            <a:pPr lvl="0"/>
            <a:r>
              <a:rPr lang="ro-RO" sz="2200" i="1" dirty="0" smtClean="0"/>
              <a:t>Funcția normativă</a:t>
            </a:r>
            <a:r>
              <a:rPr lang="ro-RO" sz="2200" dirty="0" smtClean="0"/>
              <a:t>: </a:t>
            </a:r>
          </a:p>
          <a:p>
            <a:pPr lvl="1"/>
            <a:r>
              <a:rPr lang="ro-RO" sz="2200" dirty="0" smtClean="0"/>
              <a:t>metoda de învățământ arată cum trebuie să se procedeze, cum să se predea și cum să se învețe, astfele încât să se obțină cele mai bune rezultate în condițiile date. </a:t>
            </a:r>
            <a:endParaRPr lang="ro-RO" sz="2200" b="1" dirty="0" smtClean="0"/>
          </a:p>
          <a:p>
            <a:pPr lvl="0"/>
            <a:r>
              <a:rPr lang="ro-RO" sz="2200" i="1" dirty="0" smtClean="0"/>
              <a:t>Funcția motivațională</a:t>
            </a:r>
            <a:r>
              <a:rPr lang="ro-RO" sz="2200" dirty="0" smtClean="0"/>
              <a:t>: </a:t>
            </a:r>
          </a:p>
          <a:p>
            <a:pPr lvl="1"/>
            <a:r>
              <a:rPr lang="ro-RO" sz="2200" dirty="0" smtClean="0"/>
              <a:t>metoda contribuie la stimularea şi dezvoltarea interesului pentru studiu al elevilor, a curiozităţii, a dorinţei de a afla lucruri noi, de a redescoperi şi acţiona. </a:t>
            </a:r>
          </a:p>
          <a:p>
            <a:pPr lvl="1"/>
            <a:r>
              <a:rPr lang="ro-RO" sz="2200" dirty="0" smtClean="0"/>
              <a:t>metodele împreună cu conținutul asimilat generează structuri afectiv-motivaționale: satisfacția intelectuală, curiozitatea epistemică, interese cognitive, atitudinea favorabilă față de învățare, etc. </a:t>
            </a:r>
            <a:endParaRPr lang="ro-RO" sz="2200" b="1" dirty="0" smtClean="0"/>
          </a:p>
          <a:p>
            <a:endParaRPr lang="ro-R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r>
              <a:rPr lang="ro-RO" sz="2000" b="1" i="1" dirty="0" smtClean="0"/>
              <a:t>Procedeul didactic</a:t>
            </a:r>
            <a:r>
              <a:rPr lang="ro-RO" sz="2000" b="1" dirty="0" smtClean="0"/>
              <a:t> </a:t>
            </a:r>
          </a:p>
          <a:p>
            <a:pPr lvl="1"/>
            <a:r>
              <a:rPr lang="ro-RO" sz="2000" dirty="0" smtClean="0"/>
              <a:t>reprezintă o componentă  a metodei, o particularizare a acesteia, o tehnică ce vizează execuția acțiunii. </a:t>
            </a:r>
          </a:p>
          <a:p>
            <a:pPr lvl="1"/>
            <a:r>
              <a:rPr lang="ro-RO" sz="2000" dirty="0" smtClean="0"/>
              <a:t>O metodă este constituită dintr-un anasamblu de procedee considerate cele mai adecvate într-o situație concretă de instruire. </a:t>
            </a:r>
          </a:p>
          <a:p>
            <a:pPr lvl="1"/>
            <a:r>
              <a:rPr lang="ro-RO" sz="2000" dirty="0" smtClean="0"/>
              <a:t>Eficiența metodei este astfel condiționată de adecvarea procedeelor care o compun. </a:t>
            </a:r>
          </a:p>
          <a:p>
            <a:pPr lvl="1"/>
            <a:r>
              <a:rPr lang="ro-RO" sz="2000" dirty="0" smtClean="0"/>
              <a:t>Relația dintre metoda didactică și procedeu este dinamică și flexibilă: o metodă poate îndeplini rolul de procedeu în cadrul unei metode considerate principală, iar un procedeu poate deveni metodă, în funcție de relația cu celelalte procedee. De exemplu, conversația euristică poate fi metodă de sine stătătoare sau poate deveni procedeu folosit în cadrul metodei demostrației. </a:t>
            </a:r>
          </a:p>
          <a:p>
            <a:endParaRPr lang="ro-RO"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2031</TotalTime>
  <Words>4409</Words>
  <Application>Microsoft Office PowerPoint</Application>
  <PresentationFormat>On-screen Show (4:3)</PresentationFormat>
  <Paragraphs>277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CAPITOLUL XIII METODOLOGIA DIDACTICĂ</vt:lpstr>
      <vt:lpstr>1. Delimitări conceptuale: tehnologie didactică, metodologie didactică, strategie didactică, metodă de învățământ, procedeu didactic </vt:lpstr>
      <vt:lpstr>Slide 3</vt:lpstr>
      <vt:lpstr>Slide 4</vt:lpstr>
      <vt:lpstr>Slide 5</vt:lpstr>
      <vt:lpstr>Slide 6</vt:lpstr>
      <vt:lpstr>Slide 7</vt:lpstr>
      <vt:lpstr>Slide 8</vt:lpstr>
      <vt:lpstr>Slide 9</vt:lpstr>
      <vt:lpstr>2. Tendințe actuale privind metodologia didactică </vt:lpstr>
      <vt:lpstr>Slide 11</vt:lpstr>
      <vt:lpstr>Slide 12</vt:lpstr>
      <vt:lpstr>3. Analiză comparativă a principalelor caracteristici ale metodelor tradiționale și ale metodelor moderne</vt:lpstr>
      <vt:lpstr>Slide 14</vt:lpstr>
      <vt:lpstr>Slide 15</vt:lpstr>
      <vt:lpstr>4. Clasificarea metodelor de învățământ </vt:lpstr>
      <vt:lpstr>Slide 17</vt:lpstr>
      <vt:lpstr>Slide 18</vt:lpstr>
      <vt:lpstr>5. Metodele gândirii critice</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Liana</dc:creator>
  <cp:lastModifiedBy>Liana</cp:lastModifiedBy>
  <cp:revision>57</cp:revision>
  <dcterms:created xsi:type="dcterms:W3CDTF">2015-11-25T07:38:53Z</dcterms:created>
  <dcterms:modified xsi:type="dcterms:W3CDTF">2016-11-15T12:46:26Z</dcterms:modified>
</cp:coreProperties>
</file>