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19" name="Footer Placeholder 18"/>
          <p:cNvSpPr>
            <a:spLocks noGrp="1"/>
          </p:cNvSpPr>
          <p:nvPr>
            <p:ph type="ftr" sz="quarter" idx="11"/>
          </p:nvPr>
        </p:nvSpPr>
        <p:spPr/>
        <p:txBody>
          <a:bodyPr/>
          <a:lstStyle/>
          <a:p>
            <a:endParaRPr lang="ro-RO"/>
          </a:p>
        </p:txBody>
      </p:sp>
      <p:sp>
        <p:nvSpPr>
          <p:cNvPr id="27" name="Slide Number Placeholder 26"/>
          <p:cNvSpPr>
            <a:spLocks noGrp="1"/>
          </p:cNvSpPr>
          <p:nvPr>
            <p:ph type="sldNum" sz="quarter" idx="12"/>
          </p:nvPr>
        </p:nvSpPr>
        <p:spPr/>
        <p:txBody>
          <a:bodyPr/>
          <a:lstStyle/>
          <a:p>
            <a:fld id="{6B1CE595-872B-45FB-838D-D863F7747672}" type="slidenum">
              <a:rPr lang="ro-RO" smtClean="0"/>
              <a:pPr/>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B1CE595-872B-45FB-838D-D863F7747672}"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B1CE595-872B-45FB-838D-D863F7747672}"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B1CE595-872B-45FB-838D-D863F7747672}"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B1CE595-872B-45FB-838D-D863F7747672}" type="slidenum">
              <a:rPr lang="ro-RO" smtClean="0"/>
              <a:pPr/>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B1CE595-872B-45FB-838D-D863F7747672}"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6B1CE595-872B-45FB-838D-D863F7747672}" type="slidenum">
              <a:rPr lang="ro-RO" smtClean="0"/>
              <a:pPr/>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B1CE595-872B-45FB-838D-D863F7747672}"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6B1CE595-872B-45FB-838D-D863F7747672}"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B1CE595-872B-45FB-838D-D863F7747672}"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6939D2D-1911-4F80-8DB0-3D83F2EDF926}" type="datetimeFigureOut">
              <a:rPr lang="ro-RO" smtClean="0"/>
              <a:pPr/>
              <a:t>23.11.2016</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a:xfrm>
            <a:off x="8077200" y="6356350"/>
            <a:ext cx="609600" cy="365125"/>
          </a:xfrm>
        </p:spPr>
        <p:txBody>
          <a:bodyPr/>
          <a:lstStyle/>
          <a:p>
            <a:fld id="{6B1CE595-872B-45FB-838D-D863F7747672}" type="slidenum">
              <a:rPr lang="ro-RO" smtClean="0"/>
              <a:pPr/>
              <a:t>‹#›</a:t>
            </a:fld>
            <a:endParaRPr lang="ro-RO"/>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6939D2D-1911-4F80-8DB0-3D83F2EDF926}" type="datetimeFigureOut">
              <a:rPr lang="ro-RO" smtClean="0"/>
              <a:pPr/>
              <a:t>23.11.2016</a:t>
            </a:fld>
            <a:endParaRPr lang="ro-RO"/>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o-RO"/>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1CE595-872B-45FB-838D-D863F7747672}" type="slidenum">
              <a:rPr lang="ro-RO" smtClean="0"/>
              <a:pPr/>
              <a:t>‹#›</a:t>
            </a:fld>
            <a:endParaRPr lang="ro-RO"/>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o-RO" sz="2800" dirty="0" smtClean="0"/>
              <a:t>CAPITOLUL XIV</a:t>
            </a:r>
            <a:br>
              <a:rPr lang="ro-RO" sz="2800" dirty="0" smtClean="0"/>
            </a:br>
            <a:r>
              <a:rPr lang="ro-RO" sz="2800" dirty="0" smtClean="0"/>
              <a:t>LECŢIA – FORMĂ DE BAZĂ A ORGANIZĂRII PROCESULUI DE ÎNVĂŢĂMÂNT</a:t>
            </a:r>
            <a:br>
              <a:rPr lang="ro-RO" sz="2800" dirty="0" smtClean="0"/>
            </a:br>
            <a:endParaRPr lang="ro-RO" sz="2800" dirty="0"/>
          </a:p>
        </p:txBody>
      </p:sp>
      <p:sp>
        <p:nvSpPr>
          <p:cNvPr id="3" name="Subtitle 2"/>
          <p:cNvSpPr>
            <a:spLocks noGrp="1"/>
          </p:cNvSpPr>
          <p:nvPr>
            <p:ph type="subTitle" idx="1"/>
          </p:nvPr>
        </p:nvSpPr>
        <p:spPr/>
        <p:txBody>
          <a:bodyPr>
            <a:normAutofit/>
          </a:bodyPr>
          <a:lstStyle/>
          <a:p>
            <a:endParaRPr lang="ro-RO" sz="2000" dirty="0" smtClean="0"/>
          </a:p>
          <a:p>
            <a:endParaRPr lang="ro-RO" sz="2000" dirty="0" smtClean="0"/>
          </a:p>
          <a:p>
            <a:r>
              <a:rPr lang="ro-RO" sz="2000" dirty="0" smtClean="0"/>
              <a:t>LECTOR DR. LIANA TĂUȘAN</a:t>
            </a:r>
            <a:endParaRPr lang="ro-RO"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ro-RO" b="1" dirty="0" smtClean="0"/>
              <a:t>2.2. Valenţe </a:t>
            </a:r>
            <a:r>
              <a:rPr lang="ro-RO" b="1" dirty="0"/>
              <a:t>şi critici ale lecţiei</a:t>
            </a:r>
            <a:r>
              <a:rPr lang="ro-RO" dirty="0"/>
              <a:t/>
            </a:r>
            <a:br>
              <a:rPr lang="ro-RO" dirty="0"/>
            </a:br>
            <a:endParaRPr lang="ro-RO" dirty="0"/>
          </a:p>
        </p:txBody>
      </p:sp>
      <p:sp>
        <p:nvSpPr>
          <p:cNvPr id="3" name="Content Placeholder 2"/>
          <p:cNvSpPr>
            <a:spLocks noGrp="1"/>
          </p:cNvSpPr>
          <p:nvPr>
            <p:ph idx="1"/>
          </p:nvPr>
        </p:nvSpPr>
        <p:spPr>
          <a:xfrm>
            <a:off x="457200" y="1628800"/>
            <a:ext cx="8229600" cy="4695800"/>
          </a:xfrm>
        </p:spPr>
        <p:txBody>
          <a:bodyPr>
            <a:normAutofit/>
          </a:bodyPr>
          <a:lstStyle/>
          <a:p>
            <a:r>
              <a:rPr lang="ro-RO" sz="2200" b="1" i="1" dirty="0" smtClean="0"/>
              <a:t>Valențe ale lecției</a:t>
            </a:r>
            <a:r>
              <a:rPr lang="ro-RO" sz="2200" dirty="0" smtClean="0"/>
              <a:t>:</a:t>
            </a:r>
          </a:p>
          <a:p>
            <a:pPr lvl="1"/>
            <a:r>
              <a:rPr lang="ro-RO" sz="2000" dirty="0" smtClean="0"/>
              <a:t>În cadrul lecţiilor, elevii îşi însuşesc în mod sistematic, organizat, sisteme de cunoştinţe din diverse domenii ale culturii umane (ştiinţific, tehnic, artistic), prin studiul obiectelor de învăţământ;</a:t>
            </a:r>
          </a:p>
          <a:p>
            <a:pPr lvl="1"/>
            <a:r>
              <a:rPr lang="ro-RO" sz="2000" dirty="0" smtClean="0"/>
              <a:t>Lecţiile contribuie la formarea capacităţilor de aplicare în practică a cunoştinţelor teoretice însuşite, la formarea priceperilor, deprinderilor;</a:t>
            </a:r>
          </a:p>
          <a:p>
            <a:pPr lvl="1"/>
            <a:r>
              <a:rPr lang="ro-RO" sz="2000" dirty="0" smtClean="0"/>
              <a:t>Lecţiile contribuie la formarea şi dezvoltarea capacităţilor de cunoaştere, comunicare, creaţie: imaginaţia, spiritul de observaţie, gândirea abstractă, atenţia voluntară, memoria logică, limbajul, inteligenţa, spiritul critic, curiozitatea epistemică;</a:t>
            </a:r>
          </a:p>
          <a:p>
            <a:pPr lvl="1"/>
            <a:r>
              <a:rPr lang="ro-RO" sz="2000" dirty="0" smtClean="0"/>
              <a:t>Lecţiile oferă elevilor posibilitatea de a-şi forma şi consolida sentimente, convingeri, atitudini, trăsături pozitive de caracter, concepţia ştiinţifică şi filozofică despre lume şi viaţă;</a:t>
            </a:r>
          </a:p>
          <a:p>
            <a:endParaRPr lang="ro-R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a:bodyPr>
          <a:lstStyle/>
          <a:p>
            <a:pPr lvl="1"/>
            <a:r>
              <a:rPr lang="ro-RO" sz="2000" dirty="0" smtClean="0"/>
              <a:t>Lecţiile asigură condiţii optime pentru exercitarea rolului conducător al profesorului;</a:t>
            </a:r>
          </a:p>
          <a:p>
            <a:pPr lvl="1"/>
            <a:r>
              <a:rPr lang="ro-RO" sz="2000" dirty="0" smtClean="0"/>
              <a:t>Lecţia constituie un cadru organizatoric eficient, în care se stabilesc relaţii multiple profesor-elevi: de comunicare, cooperare, conducere-subordonare, conducând la formarea diferitelor tipuri de comportament social;</a:t>
            </a:r>
          </a:p>
          <a:p>
            <a:pPr lvl="1"/>
            <a:r>
              <a:rPr lang="ro-RO" sz="2000" dirty="0" smtClean="0"/>
              <a:t>Lecţia promovează activităţi didactice frontale, pe grupe şi individuale, care îi activizează pe elevi, conducând la obţinerea performanţelor exprimate prin obiective.</a:t>
            </a:r>
          </a:p>
          <a:p>
            <a:endParaRPr lang="ro-RO"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08720"/>
            <a:ext cx="8229600" cy="5949280"/>
          </a:xfrm>
        </p:spPr>
        <p:txBody>
          <a:bodyPr>
            <a:normAutofit/>
          </a:bodyPr>
          <a:lstStyle/>
          <a:p>
            <a:r>
              <a:rPr lang="ro-RO" sz="2000" b="1" i="1" dirty="0" smtClean="0"/>
              <a:t>Limite ale lecției</a:t>
            </a:r>
            <a:r>
              <a:rPr lang="ro-RO" sz="2000" dirty="0" smtClean="0"/>
              <a:t>: </a:t>
            </a:r>
          </a:p>
          <a:p>
            <a:pPr lvl="1"/>
            <a:r>
              <a:rPr lang="ro-RO" sz="2000" dirty="0" smtClean="0"/>
              <a:t>Rolul dominant al </a:t>
            </a:r>
            <a:r>
              <a:rPr lang="ro-RO" sz="2000" i="1" dirty="0" smtClean="0"/>
              <a:t>profesorului</a:t>
            </a:r>
            <a:r>
              <a:rPr lang="ro-RO" sz="2000" dirty="0" smtClean="0"/>
              <a:t> corelat cu ponderea prea mare a </a:t>
            </a:r>
            <a:r>
              <a:rPr lang="ro-RO" sz="2000" i="1" dirty="0" smtClean="0"/>
              <a:t>predării</a:t>
            </a:r>
            <a:r>
              <a:rPr lang="ro-RO" sz="2000" dirty="0" smtClean="0"/>
              <a:t>, în defavoarea învăţării şi utilizarea excesivă a </a:t>
            </a:r>
            <a:r>
              <a:rPr lang="ro-RO" sz="2000" i="1" dirty="0" smtClean="0"/>
              <a:t>metodelor inactive </a:t>
            </a:r>
            <a:r>
              <a:rPr lang="ro-RO" sz="2000" dirty="0" smtClean="0"/>
              <a:t>(expozitve), are ca efect subsolicitarea elevilor, înregistrarea pasivă a noului conţinut, monotonia,  lipsa iniţiativei din partea elevilor;</a:t>
            </a:r>
          </a:p>
          <a:p>
            <a:pPr lvl="1"/>
            <a:r>
              <a:rPr lang="ro-RO" sz="2000" dirty="0" smtClean="0"/>
              <a:t>Utilizarea excesivă a </a:t>
            </a:r>
            <a:r>
              <a:rPr lang="ro-RO" sz="2000" i="1" dirty="0" smtClean="0"/>
              <a:t>activităţilor frontale </a:t>
            </a:r>
            <a:r>
              <a:rPr lang="ro-RO" sz="2000" dirty="0" smtClean="0"/>
              <a:t>combinată cu </a:t>
            </a:r>
            <a:r>
              <a:rPr lang="ro-RO" sz="2000" i="1" dirty="0" smtClean="0"/>
              <a:t>tratarea uniformă, nediferenţiată </a:t>
            </a:r>
            <a:r>
              <a:rPr lang="ro-RO" sz="2000" dirty="0" smtClean="0"/>
              <a:t>a elevilor, conduce la nivelarea şi </a:t>
            </a:r>
            <a:r>
              <a:rPr lang="ro-RO" sz="2000" i="1" dirty="0" smtClean="0"/>
              <a:t>uniformizarea demersului didactic</a:t>
            </a:r>
            <a:r>
              <a:rPr lang="ro-RO" sz="2000" dirty="0" smtClean="0"/>
              <a:t>. Profesorul, cel mai adesea, predă la un singur nivel, acelaşi conţinut, în acelaşi ritm, folosind aceleaşi metode şi procedee în raport cu toţi elevii, şi pretinzând aceleaşi sarcini de învăţare, acelaşi volum de cunoştinţe, aceleaşi interese din partea tuturor elevilor din clasă;</a:t>
            </a:r>
          </a:p>
          <a:p>
            <a:pPr lvl="1"/>
            <a:r>
              <a:rPr lang="ro-RO" sz="2000" dirty="0" smtClean="0"/>
              <a:t>Insuficienta exersare a autoinstruirii, autoverificării, autoaprecierii; </a:t>
            </a:r>
          </a:p>
          <a:p>
            <a:pPr lvl="1"/>
            <a:r>
              <a:rPr lang="ro-RO" sz="2000" dirty="0" smtClean="0"/>
              <a:t>Insuficienta utilizare a conexiunii inverse, mai ales la clasele cu număr mare de elevi, ceea ce conduce la faptul că ameliorarea şi desfăşurarea activităţii din etapele următoare nu sunt eficiente.</a:t>
            </a:r>
          </a:p>
          <a:p>
            <a:pPr lvl="1"/>
            <a:endParaRPr lang="ro-RO" sz="2000" dirty="0" smtClean="0"/>
          </a:p>
          <a:p>
            <a:endParaRPr lang="ro-R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ro-RO" b="1" dirty="0" smtClean="0"/>
              <a:t>2.3. Variabile </a:t>
            </a:r>
            <a:r>
              <a:rPr lang="ro-RO" b="1" dirty="0"/>
              <a:t>şi cerinţe pedagogice ale lecţiei</a:t>
            </a:r>
            <a:r>
              <a:rPr lang="ro-RO" dirty="0"/>
              <a:t/>
            </a:r>
            <a:br>
              <a:rPr lang="ro-RO" dirty="0"/>
            </a:br>
            <a:endParaRPr lang="ro-RO" sz="3200" dirty="0"/>
          </a:p>
        </p:txBody>
      </p:sp>
      <p:sp>
        <p:nvSpPr>
          <p:cNvPr id="3" name="Content Placeholder 2"/>
          <p:cNvSpPr>
            <a:spLocks noGrp="1"/>
          </p:cNvSpPr>
          <p:nvPr>
            <p:ph idx="1"/>
          </p:nvPr>
        </p:nvSpPr>
        <p:spPr>
          <a:xfrm>
            <a:off x="457200" y="1556792"/>
            <a:ext cx="8229600" cy="5112568"/>
          </a:xfrm>
        </p:spPr>
        <p:txBody>
          <a:bodyPr>
            <a:normAutofit lnSpcReduction="10000"/>
          </a:bodyPr>
          <a:lstStyle/>
          <a:p>
            <a:pPr lvl="0"/>
            <a:r>
              <a:rPr lang="ro-RO" sz="2000" b="1" i="1" dirty="0" smtClean="0"/>
              <a:t>Obiectivele instructiv-educative ale lecţiei:</a:t>
            </a:r>
            <a:r>
              <a:rPr lang="ro-RO" sz="2000" dirty="0" smtClean="0"/>
              <a:t> indică ceea ce profesorul îşi propune să realizeze în lecţia respectivă. Fiecare lecţie include un obiectiv fundamental şi obiective operaţionale (cognitive, afective şi psihomotorii).</a:t>
            </a:r>
          </a:p>
          <a:p>
            <a:pPr lvl="1"/>
            <a:r>
              <a:rPr lang="ro-RO" sz="2000" dirty="0" smtClean="0"/>
              <a:t>Cerinţe:</a:t>
            </a:r>
          </a:p>
          <a:p>
            <a:pPr lvl="2"/>
            <a:r>
              <a:rPr lang="ro-RO" sz="2000" i="1" dirty="0" smtClean="0"/>
              <a:t>Fiecare lecţie trebuie concepută ca o verigă a unui sistem de lecţii </a:t>
            </a:r>
          </a:p>
          <a:p>
            <a:pPr lvl="2"/>
            <a:r>
              <a:rPr lang="ro-RO" sz="2000" i="1" dirty="0" smtClean="0"/>
              <a:t>Formularea clară şi precisă a obiectivelor lecţiei </a:t>
            </a:r>
          </a:p>
          <a:p>
            <a:pPr lvl="2"/>
            <a:r>
              <a:rPr lang="ro-RO" sz="2000" i="1" dirty="0" smtClean="0"/>
              <a:t>Îmbinarea obiectivelor de ordin informativ cu obiectivele de ordin formativ, cu accent pe cele formative</a:t>
            </a:r>
            <a:endParaRPr lang="ro-RO" sz="2000" dirty="0" smtClean="0"/>
          </a:p>
          <a:p>
            <a:pPr lvl="0"/>
            <a:r>
              <a:rPr lang="ro-RO" sz="2000" b="1" i="1" dirty="0" smtClean="0"/>
              <a:t>Conţinutul informaţional al lecţiei</a:t>
            </a:r>
            <a:r>
              <a:rPr lang="ro-RO" sz="2000" dirty="0" smtClean="0"/>
              <a:t> constituie mijlocul principal pentru realizarea obiectivelor propuse</a:t>
            </a:r>
          </a:p>
          <a:p>
            <a:pPr lvl="1"/>
            <a:r>
              <a:rPr lang="ro-RO" sz="2000" dirty="0" smtClean="0"/>
              <a:t>Cerinţe:</a:t>
            </a:r>
          </a:p>
          <a:p>
            <a:pPr lvl="2"/>
            <a:r>
              <a:rPr lang="ro-RO" sz="2000" i="1" dirty="0" smtClean="0"/>
              <a:t>Prelucrarea materialului din punct de vedere calitativ şi cantitativ</a:t>
            </a:r>
          </a:p>
          <a:p>
            <a:pPr lvl="2"/>
            <a:r>
              <a:rPr lang="ro-RO" sz="2000" i="1" dirty="0" smtClean="0"/>
              <a:t>Modernizarea, actualizarea conţinutului lecţiei</a:t>
            </a:r>
          </a:p>
          <a:p>
            <a:pPr lvl="2"/>
            <a:r>
              <a:rPr lang="ro-RO" sz="2000" i="1" dirty="0" smtClean="0"/>
              <a:t>Diferenţierea conţinutului lecţiei</a:t>
            </a:r>
            <a:r>
              <a:rPr lang="ro-RO" sz="2000" dirty="0" smtClean="0"/>
              <a:t> la două niveluri: la nivelul grupelor de elevi şi la nivelul fiecărui elev în parte</a:t>
            </a:r>
          </a:p>
          <a:p>
            <a:pPr lvl="2"/>
            <a:endParaRPr lang="ro-RO" sz="2000" i="1" dirty="0" smtClean="0"/>
          </a:p>
          <a:p>
            <a:pPr lvl="2"/>
            <a:endParaRPr lang="ro-RO" sz="2000" i="1" dirty="0" smtClean="0"/>
          </a:p>
          <a:p>
            <a:pPr lvl="2"/>
            <a:endParaRPr lang="ro-RO" sz="2000" i="1" dirty="0" smtClean="0"/>
          </a:p>
          <a:p>
            <a:pPr lvl="2"/>
            <a:endParaRPr lang="ro-RO"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ro-RO" dirty="0"/>
          </a:p>
        </p:txBody>
      </p:sp>
      <p:sp>
        <p:nvSpPr>
          <p:cNvPr id="3" name="Content Placeholder 2"/>
          <p:cNvSpPr>
            <a:spLocks noGrp="1"/>
          </p:cNvSpPr>
          <p:nvPr>
            <p:ph idx="1"/>
          </p:nvPr>
        </p:nvSpPr>
        <p:spPr>
          <a:xfrm>
            <a:off x="457200" y="1052736"/>
            <a:ext cx="8229600" cy="5271864"/>
          </a:xfrm>
        </p:spPr>
        <p:txBody>
          <a:bodyPr>
            <a:normAutofit/>
          </a:bodyPr>
          <a:lstStyle/>
          <a:p>
            <a:pPr lvl="0"/>
            <a:r>
              <a:rPr lang="ro-RO" sz="2000" b="1" i="1" dirty="0" smtClean="0"/>
              <a:t>Strategia de instruire</a:t>
            </a:r>
            <a:r>
              <a:rPr lang="ro-RO" sz="2000" dirty="0" smtClean="0"/>
              <a:t>: alegerea strategiei de instruire presupune stabilirea şi selectarea metodelor şi procedeelor adecvate. </a:t>
            </a:r>
          </a:p>
          <a:p>
            <a:pPr lvl="1"/>
            <a:r>
              <a:rPr lang="ro-RO" sz="2000" dirty="0" smtClean="0"/>
              <a:t>În alegerea celor mai potrivite metode şi procedee pentru realizarea obiectivelor din fiecare secvenţă a lecţiei, se va ţine seama de:</a:t>
            </a:r>
          </a:p>
          <a:p>
            <a:pPr lvl="2"/>
            <a:r>
              <a:rPr lang="ro-RO" sz="2000" dirty="0" smtClean="0"/>
              <a:t>obiectivele urmărite în lecţie (obiectiv fundamental şi obiective operaţionale);</a:t>
            </a:r>
          </a:p>
          <a:p>
            <a:pPr lvl="2"/>
            <a:r>
              <a:rPr lang="ro-RO" sz="2000" dirty="0" smtClean="0"/>
              <a:t>conţinutul informaţional al lecţiei;</a:t>
            </a:r>
          </a:p>
          <a:p>
            <a:pPr lvl="2"/>
            <a:r>
              <a:rPr lang="ro-RO" sz="2000" dirty="0" smtClean="0"/>
              <a:t>nivelul pregătirii elevilor la disciplina respectivă;</a:t>
            </a:r>
          </a:p>
          <a:p>
            <a:pPr lvl="2"/>
            <a:r>
              <a:rPr lang="ro-RO" sz="2000" dirty="0" smtClean="0"/>
              <a:t>condiţiile concrete în care se desfăşoară lecţiile;</a:t>
            </a:r>
          </a:p>
          <a:p>
            <a:pPr lvl="1"/>
            <a:r>
              <a:rPr lang="ro-RO" sz="2000" dirty="0" smtClean="0"/>
              <a:t>Cerinţă:</a:t>
            </a:r>
          </a:p>
          <a:p>
            <a:pPr lvl="2"/>
            <a:r>
              <a:rPr lang="ro-RO" sz="2000" i="1" dirty="0" smtClean="0"/>
              <a:t>Diminuarea ponderii metodelor expozitive şi folosirea cu precădere a metodelor active.</a:t>
            </a:r>
            <a:endParaRPr lang="ro-RO" sz="2000" dirty="0" smtClean="0"/>
          </a:p>
          <a:p>
            <a:pPr lvl="0"/>
            <a:endParaRPr lang="ro-RO"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ro-RO" dirty="0"/>
          </a:p>
        </p:txBody>
      </p:sp>
      <p:sp>
        <p:nvSpPr>
          <p:cNvPr id="3" name="Content Placeholder 2"/>
          <p:cNvSpPr>
            <a:spLocks noGrp="1"/>
          </p:cNvSpPr>
          <p:nvPr>
            <p:ph idx="1"/>
          </p:nvPr>
        </p:nvSpPr>
        <p:spPr>
          <a:xfrm>
            <a:off x="457200" y="1052736"/>
            <a:ext cx="8229600" cy="5271864"/>
          </a:xfrm>
        </p:spPr>
        <p:txBody>
          <a:bodyPr>
            <a:normAutofit/>
          </a:bodyPr>
          <a:lstStyle/>
          <a:p>
            <a:pPr lvl="0"/>
            <a:r>
              <a:rPr lang="ro-RO" sz="2000" b="1" i="1" dirty="0" smtClean="0"/>
              <a:t>Personalitatea profesorului</a:t>
            </a:r>
            <a:r>
              <a:rPr lang="ro-RO" sz="2000" dirty="0" smtClean="0"/>
              <a:t>: Profesorul este cel care asigură condiţiile necesare desfăşurării lecţiei, respectând cerinţele sociale, precum şi legităţile şi principiile psihopedagogice ale procesului de învăţământ. Fiecare profesor se impune prin stilul său de predare.</a:t>
            </a:r>
          </a:p>
          <a:p>
            <a:pPr lvl="1"/>
            <a:r>
              <a:rPr lang="ro-RO" sz="1800" b="1" i="1" dirty="0" smtClean="0"/>
              <a:t>	</a:t>
            </a:r>
            <a:r>
              <a:rPr lang="ro-RO" sz="2000" dirty="0" smtClean="0"/>
              <a:t>Cerinţă:</a:t>
            </a:r>
          </a:p>
          <a:p>
            <a:pPr lvl="2"/>
            <a:r>
              <a:rPr lang="ro-RO" sz="2000" i="1" dirty="0" smtClean="0"/>
              <a:t>Modificarea relaţiei profesor-elevi, în sensul reducerii autoritarismului;</a:t>
            </a:r>
          </a:p>
          <a:p>
            <a:pPr lvl="2"/>
            <a:r>
              <a:rPr lang="ro-RO" sz="2000" i="1" dirty="0" smtClean="0"/>
              <a:t>Deplasarea  accentului de pe activitatea de predare asupra activităţii de conducere şi îndrumare a elevilor, pe calea descoperirii prin efort propriu a cunoştinţelor. Dirijarea învăţării trebuie limitată la minimul necesar.</a:t>
            </a:r>
          </a:p>
          <a:p>
            <a:pPr>
              <a:buNone/>
            </a:pPr>
            <a:endParaRPr lang="ro-RO"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836712"/>
            <a:ext cx="8229600" cy="5487888"/>
          </a:xfrm>
        </p:spPr>
        <p:txBody>
          <a:bodyPr>
            <a:normAutofit/>
          </a:bodyPr>
          <a:lstStyle/>
          <a:p>
            <a:pPr lvl="0"/>
            <a:r>
              <a:rPr lang="ro-RO" sz="2000" b="1" i="1" dirty="0" smtClean="0"/>
              <a:t>Personalitatea elevilor şi colectivul de elevi</a:t>
            </a:r>
            <a:endParaRPr lang="ro-RO" sz="2000" dirty="0" smtClean="0"/>
          </a:p>
          <a:p>
            <a:pPr lvl="1"/>
            <a:r>
              <a:rPr lang="ro-RO" sz="2000" dirty="0" smtClean="0"/>
              <a:t>Fiecare elev se diferenţiază de ceilalţi prin nivelul dezvoltării intelectuale, experienţa sa cognitivă anterioară, stilul de învăţare, personalitate. </a:t>
            </a:r>
          </a:p>
          <a:p>
            <a:pPr lvl="1"/>
            <a:r>
              <a:rPr lang="ro-RO" sz="2000" dirty="0" smtClean="0"/>
              <a:t>Şi în cazul colectivelor de elevi, acestea se diferenţiază între ele prin: mărime, relaţii  interpersonale, dinamică. Totalitatea particularităţilor care determină specificitatea unui colectiv desemnează sintalitatea colectivului respectiv, care influenţează desfăşurarea lecţiei şi realizarea obiectivelor propuse. </a:t>
            </a:r>
          </a:p>
          <a:p>
            <a:pPr lvl="1"/>
            <a:r>
              <a:rPr lang="ro-RO" sz="2000" dirty="0" smtClean="0"/>
              <a:t>Cerinţă:</a:t>
            </a:r>
          </a:p>
          <a:p>
            <a:pPr lvl="2"/>
            <a:r>
              <a:rPr lang="ro-RO" sz="2000" i="1" dirty="0" smtClean="0"/>
              <a:t>Îmbinarea activităţii colective (cu întreaga clasă) cu munca independentă a fiecărui elev.</a:t>
            </a:r>
            <a:endParaRPr lang="ro-RO" sz="2000" dirty="0" smtClean="0"/>
          </a:p>
          <a:p>
            <a:endParaRPr lang="ro-RO"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836712"/>
            <a:ext cx="8229600" cy="5487888"/>
          </a:xfrm>
        </p:spPr>
        <p:txBody>
          <a:bodyPr>
            <a:normAutofit/>
          </a:bodyPr>
          <a:lstStyle/>
          <a:p>
            <a:pPr lvl="0"/>
            <a:r>
              <a:rPr lang="ro-RO" sz="2000" b="1" i="1" dirty="0" smtClean="0"/>
              <a:t>Elementele de conexiune inversă: </a:t>
            </a:r>
            <a:r>
              <a:rPr lang="ro-RO" sz="2000" dirty="0" smtClean="0"/>
              <a:t>trebuie incluse cât mai frecvent pe parcursul unei lecţii, cu scopul înregistrării, măsurării şi aprecierii performanţelor obţinute de elevi, reglării şi autoreglării activităţii în etapele următoare.</a:t>
            </a:r>
          </a:p>
          <a:p>
            <a:pPr lvl="0"/>
            <a:r>
              <a:rPr lang="ro-RO" sz="2000" b="1" i="1" dirty="0" smtClean="0"/>
              <a:t>Variabila temporală: </a:t>
            </a:r>
            <a:r>
              <a:rPr lang="ro-RO" sz="2000" dirty="0" smtClean="0"/>
              <a:t>lecţia include o serie de secvenţe ce se derulează într-o unitate de timp, fiecare secvenţă urmărind realizarea unor obiective specifice.</a:t>
            </a:r>
          </a:p>
          <a:p>
            <a:pPr lvl="1"/>
            <a:r>
              <a:rPr lang="ro-RO" sz="2000" dirty="0" smtClean="0"/>
              <a:t>	Cerinţă:</a:t>
            </a:r>
          </a:p>
          <a:p>
            <a:pPr lvl="2"/>
            <a:r>
              <a:rPr lang="ro-RO" sz="2000" dirty="0" smtClean="0"/>
              <a:t>Folosirea eficientă a timpului afectat fiecărei etape a lecţiei, cât şi lecţiei în ansamblul său prin:</a:t>
            </a:r>
          </a:p>
          <a:p>
            <a:pPr lvl="3"/>
            <a:r>
              <a:rPr lang="ro-RO" dirty="0" smtClean="0"/>
              <a:t>însuşirea şi stăpânirea temeinică a conţinutului lecţiei;</a:t>
            </a:r>
          </a:p>
          <a:p>
            <a:pPr lvl="3"/>
            <a:r>
              <a:rPr lang="ro-RO" dirty="0" smtClean="0"/>
              <a:t>verificarea stării funcţionale a materialelor didactice, a aparatelor  </a:t>
            </a:r>
            <a:r>
              <a:rPr lang="ro-RO" b="1" i="1" dirty="0" smtClean="0"/>
              <a:t> </a:t>
            </a:r>
            <a:r>
              <a:rPr lang="ro-RO" dirty="0" smtClean="0"/>
              <a:t>şi materialelor ce vor fi folosite;</a:t>
            </a:r>
          </a:p>
          <a:p>
            <a:pPr lvl="3"/>
            <a:r>
              <a:rPr lang="ro-RO" dirty="0" smtClean="0"/>
              <a:t>evitarea amănuntelor nesemnificative;</a:t>
            </a:r>
          </a:p>
          <a:p>
            <a:pPr lvl="3"/>
            <a:r>
              <a:rPr lang="ro-RO" dirty="0" smtClean="0"/>
              <a:t>stimularea elevilor în toate etapele lecţiei (metode activizante, stimulative).</a:t>
            </a:r>
          </a:p>
          <a:p>
            <a:endParaRPr lang="ro-RO"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ro-RO" dirty="0"/>
          </a:p>
        </p:txBody>
      </p:sp>
      <p:sp>
        <p:nvSpPr>
          <p:cNvPr id="3" name="Content Placeholder 2"/>
          <p:cNvSpPr>
            <a:spLocks noGrp="1"/>
          </p:cNvSpPr>
          <p:nvPr>
            <p:ph idx="1"/>
          </p:nvPr>
        </p:nvSpPr>
        <p:spPr>
          <a:xfrm>
            <a:off x="457200" y="1196752"/>
            <a:ext cx="8229600" cy="5127848"/>
          </a:xfrm>
        </p:spPr>
        <p:txBody>
          <a:bodyPr>
            <a:normAutofit/>
          </a:bodyPr>
          <a:lstStyle/>
          <a:p>
            <a:pPr lvl="0"/>
            <a:r>
              <a:rPr lang="ro-RO" sz="2000" b="1" i="1" dirty="0" smtClean="0"/>
              <a:t>Variabila fizică: </a:t>
            </a:r>
            <a:r>
              <a:rPr lang="ro-RO" sz="2000" dirty="0" smtClean="0"/>
              <a:t>se referă la mediul fizic şcolar unde se va desfăşura lecţia (sală de clasă, laborator, atelier, cabinet de specialitate).</a:t>
            </a:r>
          </a:p>
          <a:p>
            <a:endParaRPr lang="ro-RO" sz="2000" dirty="0" smtClean="0"/>
          </a:p>
          <a:p>
            <a:r>
              <a:rPr lang="ro-RO" sz="2000" dirty="0" smtClean="0"/>
              <a:t>Toate aceste variabile (elemente) au fost grupate într-un </a:t>
            </a:r>
            <a:r>
              <a:rPr lang="ro-RO" sz="2000" i="1" dirty="0" smtClean="0"/>
              <a:t>model tridimensional al lecţiei </a:t>
            </a:r>
            <a:r>
              <a:rPr lang="ro-RO" sz="2000" dirty="0" smtClean="0"/>
              <a:t>( I. Cerghit) </a:t>
            </a:r>
          </a:p>
          <a:p>
            <a:pPr lvl="1"/>
            <a:r>
              <a:rPr lang="ro-RO" sz="2000" dirty="0" smtClean="0"/>
              <a:t>Dimensiunea </a:t>
            </a:r>
            <a:r>
              <a:rPr lang="ro-RO" sz="2000" i="1" dirty="0" smtClean="0"/>
              <a:t>funcţională:</a:t>
            </a:r>
            <a:r>
              <a:rPr lang="ro-RO" sz="2000" dirty="0" smtClean="0"/>
              <a:t> obiectiv fundamental, obiective operaţionale (cognitive, afective, psihomotorii) </a:t>
            </a:r>
          </a:p>
          <a:p>
            <a:pPr lvl="1"/>
            <a:r>
              <a:rPr lang="ro-RO" sz="2000" dirty="0" smtClean="0"/>
              <a:t>Dimensiunea </a:t>
            </a:r>
            <a:r>
              <a:rPr lang="ro-RO" sz="2000" i="1" dirty="0" smtClean="0"/>
              <a:t>structurală: </a:t>
            </a:r>
            <a:r>
              <a:rPr lang="ro-RO" sz="2000" dirty="0" smtClean="0"/>
              <a:t>resurse umane (profesor, elevi), resurse de conţinut, resurse materiale, timp, mediu fizic şcolar;</a:t>
            </a:r>
          </a:p>
          <a:p>
            <a:pPr lvl="1"/>
            <a:r>
              <a:rPr lang="ro-RO" sz="2000" dirty="0" smtClean="0"/>
              <a:t>Dimensiunea </a:t>
            </a:r>
            <a:r>
              <a:rPr lang="ro-RO" sz="2000" i="1" dirty="0" smtClean="0"/>
              <a:t>operaţională: </a:t>
            </a:r>
            <a:r>
              <a:rPr lang="ro-RO" sz="2000" dirty="0" smtClean="0"/>
              <a:t>strategii didactice (metode, procedee, mijloace de învăţământ), procesele de predare-învăţare-evaluare, adică desfăşurarea lecţiei.</a:t>
            </a:r>
          </a:p>
          <a:p>
            <a:endParaRPr lang="ro-RO"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a:bodyPr>
          <a:lstStyle/>
          <a:p>
            <a:r>
              <a:rPr lang="ro-RO" sz="2000" b="1" dirty="0" smtClean="0"/>
              <a:t>3. Tipuri de lecții</a:t>
            </a:r>
            <a:endParaRPr lang="ro-RO" sz="2000" b="1" dirty="0"/>
          </a:p>
        </p:txBody>
      </p:sp>
      <p:sp>
        <p:nvSpPr>
          <p:cNvPr id="3" name="Content Placeholder 2"/>
          <p:cNvSpPr>
            <a:spLocks noGrp="1"/>
          </p:cNvSpPr>
          <p:nvPr>
            <p:ph idx="1"/>
          </p:nvPr>
        </p:nvSpPr>
        <p:spPr>
          <a:xfrm>
            <a:off x="457200" y="1556792"/>
            <a:ext cx="8229600" cy="4767808"/>
          </a:xfrm>
        </p:spPr>
        <p:txBody>
          <a:bodyPr>
            <a:normAutofit/>
          </a:bodyPr>
          <a:lstStyle/>
          <a:p>
            <a:r>
              <a:rPr lang="ro-RO" sz="2000" dirty="0" smtClean="0"/>
              <a:t>În cadrul fiecărei lecţii, se realizează o </a:t>
            </a:r>
            <a:r>
              <a:rPr lang="ro-RO" sz="2000" i="1" dirty="0" smtClean="0"/>
              <a:t>sarcină didactică fundamentală</a:t>
            </a:r>
            <a:r>
              <a:rPr lang="ro-RO" sz="2000" dirty="0" smtClean="0"/>
              <a:t>, dominantă sau un </a:t>
            </a:r>
            <a:r>
              <a:rPr lang="ro-RO" sz="2000" i="1" dirty="0" smtClean="0"/>
              <a:t>obiectiv fundamental</a:t>
            </a:r>
            <a:r>
              <a:rPr lang="ro-RO" sz="2000" dirty="0" smtClean="0"/>
              <a:t>: comunicarea/însuşirea de noi cunoştinţe, formarea de priceperi şi deprinderi, fixarea/sistematizarea cunoştinţelor, verificarea/aprecierea rezultatelor. </a:t>
            </a:r>
          </a:p>
          <a:p>
            <a:r>
              <a:rPr lang="ro-RO" sz="2000" dirty="0" smtClean="0"/>
              <a:t>Acest factor constant, obiectivul fundamental, determină </a:t>
            </a:r>
            <a:r>
              <a:rPr lang="ro-RO" sz="2000" i="1" dirty="0" smtClean="0"/>
              <a:t>tipul lecţiei, </a:t>
            </a:r>
            <a:r>
              <a:rPr lang="ro-RO" sz="2000" dirty="0" smtClean="0"/>
              <a:t>care reprezintă un mod de concepere, organizare şi desfăşurare a lecţiei, în vederea realizării sarcinii didactice fundamentale. </a:t>
            </a:r>
          </a:p>
          <a:p>
            <a:r>
              <a:rPr lang="ro-RO" sz="2000" dirty="0" smtClean="0"/>
              <a:t>Fiecare tip de lecţie are o structură proprie, dar nu fixă, rigidă, obligatorie, ci flexibilă, deschisă, permiţând adaptări şi modificări în funcţie de variabilele ce intervin în organizarea şi desfăşurarea lecţiei. </a:t>
            </a:r>
          </a:p>
          <a:p>
            <a:r>
              <a:rPr lang="ro-RO" sz="2000" dirty="0" smtClean="0"/>
              <a:t>Astfel, în cadrul fiecărui tip de lecţie, putem avea nenumărate variante determinate de variabilele specifice lecţiei respective. </a:t>
            </a:r>
            <a:endParaRPr lang="ro-RO"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36104"/>
          </a:xfrm>
        </p:spPr>
        <p:txBody>
          <a:bodyPr>
            <a:normAutofit fontScale="90000"/>
          </a:bodyPr>
          <a:lstStyle/>
          <a:p>
            <a:pPr lvl="0"/>
            <a:r>
              <a:rPr lang="ro-RO" sz="2200" b="1" dirty="0" smtClean="0"/>
              <a:t>1. Varietatea formelor de organizare a procesului de învăţământ</a:t>
            </a:r>
            <a:r>
              <a:rPr lang="ro-RO" sz="2000" dirty="0" smtClean="0"/>
              <a:t/>
            </a:r>
            <a:br>
              <a:rPr lang="ro-RO" sz="2000" dirty="0" smtClean="0"/>
            </a:br>
            <a:endParaRPr lang="ro-RO" sz="2000" dirty="0"/>
          </a:p>
        </p:txBody>
      </p:sp>
      <p:sp>
        <p:nvSpPr>
          <p:cNvPr id="3" name="Content Placeholder 2"/>
          <p:cNvSpPr>
            <a:spLocks noGrp="1"/>
          </p:cNvSpPr>
          <p:nvPr>
            <p:ph idx="1"/>
          </p:nvPr>
        </p:nvSpPr>
        <p:spPr>
          <a:xfrm>
            <a:off x="457200" y="1196752"/>
            <a:ext cx="8229600" cy="5661248"/>
          </a:xfrm>
        </p:spPr>
        <p:txBody>
          <a:bodyPr>
            <a:normAutofit fontScale="85000" lnSpcReduction="10000"/>
          </a:bodyPr>
          <a:lstStyle/>
          <a:p>
            <a:pPr marL="274320" lvl="1" indent="-274320">
              <a:buClr>
                <a:schemeClr val="accent3"/>
              </a:buClr>
              <a:buSzPct val="95000"/>
              <a:buNone/>
            </a:pPr>
            <a:r>
              <a:rPr lang="ro-RO" sz="2600" b="1" dirty="0" smtClean="0"/>
              <a:t>1.1. Conceptul de formă de organizare a procesului de învăţământ</a:t>
            </a:r>
          </a:p>
          <a:p>
            <a:pPr>
              <a:buFont typeface="Wingdings" pitchFamily="2" charset="2"/>
              <a:buChar char="§"/>
            </a:pPr>
            <a:r>
              <a:rPr lang="ro-RO" dirty="0" smtClean="0"/>
              <a:t>Cadrul în care se realizează articularea şi interacţiunea componentelor procesului de învăţământ reprezintă </a:t>
            </a:r>
            <a:r>
              <a:rPr lang="ro-RO" i="1" dirty="0" smtClean="0"/>
              <a:t>forma de organizare</a:t>
            </a:r>
            <a:r>
              <a:rPr lang="ro-RO" dirty="0" smtClean="0"/>
              <a:t>;</a:t>
            </a:r>
          </a:p>
          <a:p>
            <a:r>
              <a:rPr lang="ro-RO" i="1" dirty="0" smtClean="0"/>
              <a:t>Forma de organizare:</a:t>
            </a:r>
            <a:endParaRPr lang="ro-RO" dirty="0" smtClean="0"/>
          </a:p>
          <a:p>
            <a:pPr lvl="1"/>
            <a:r>
              <a:rPr lang="ro-RO" sz="2600" dirty="0" smtClean="0"/>
              <a:t> reunifică, sudează şi integrează într-un tot unitar, toate componentele procesului de învăţământ;</a:t>
            </a:r>
          </a:p>
          <a:p>
            <a:pPr lvl="1"/>
            <a:r>
              <a:rPr lang="ro-RO" sz="2600" dirty="0" smtClean="0"/>
              <a:t>reprezintă modalitatea specifică de realizare a activităţilor instructiv-educative, având funcţia de a conferi un sens unic activităţii celor doi agenţi (profesor şi elev) şi de a permite îmbinarea armonioasă între activitatea de predare şi activitatea de învăţare;</a:t>
            </a:r>
          </a:p>
          <a:p>
            <a:pPr lvl="1"/>
            <a:r>
              <a:rPr lang="ro-RO" sz="2600" dirty="0" smtClean="0"/>
              <a:t>poate fi considerată modul / maniera de organizare a acţiunilor de predare-învăţare, în cadrul cărora se vehiculează conţinuturi, se realizează obiectivele educaţionale, prin intermediul metodelor şi mijloacelor didactice;</a:t>
            </a:r>
          </a:p>
          <a:p>
            <a:pPr>
              <a:buNone/>
            </a:pPr>
            <a:endParaRPr lang="ro-RO" dirty="0" smtClean="0"/>
          </a:p>
          <a:p>
            <a:pPr>
              <a:buNone/>
            </a:pPr>
            <a:endParaRPr lang="ro-R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1196752"/>
            <a:ext cx="8229600" cy="5127848"/>
          </a:xfrm>
        </p:spPr>
        <p:txBody>
          <a:bodyPr>
            <a:normAutofit/>
          </a:bodyPr>
          <a:lstStyle/>
          <a:p>
            <a:r>
              <a:rPr lang="ro-RO" sz="2200" dirty="0" smtClean="0"/>
              <a:t>Factorii variabili, care determină în interiorul fiecărui tip de lecţie, variante ale tipului de bază sunt:</a:t>
            </a:r>
          </a:p>
          <a:p>
            <a:pPr lvl="1"/>
            <a:r>
              <a:rPr lang="ro-RO" sz="2200" dirty="0" smtClean="0"/>
              <a:t>specificul disciplinei;</a:t>
            </a:r>
          </a:p>
          <a:p>
            <a:pPr lvl="1"/>
            <a:r>
              <a:rPr lang="ro-RO" sz="2200" dirty="0" smtClean="0"/>
              <a:t>obiectivele operaţionale ale lecţiei;</a:t>
            </a:r>
          </a:p>
          <a:p>
            <a:pPr lvl="1"/>
            <a:r>
              <a:rPr lang="ro-RO" sz="2200" dirty="0" smtClean="0"/>
              <a:t>complexitatea cunoştinţelor și conţinutul lecţiei; </a:t>
            </a:r>
          </a:p>
          <a:p>
            <a:pPr lvl="1"/>
            <a:r>
              <a:rPr lang="ro-RO" sz="2200" dirty="0" smtClean="0"/>
              <a:t>sursele de informaţie la care se apelează;</a:t>
            </a:r>
          </a:p>
          <a:p>
            <a:pPr lvl="1"/>
            <a:r>
              <a:rPr lang="ro-RO" sz="2200" dirty="0" smtClean="0"/>
              <a:t>locul pe care lecţia îl ocupă în sistemul de lecţii;</a:t>
            </a:r>
          </a:p>
          <a:p>
            <a:pPr lvl="1"/>
            <a:r>
              <a:rPr lang="ro-RO" sz="2200" dirty="0" smtClean="0"/>
              <a:t>nivelul de pregătire şi nivelul dezvoltării psihice a elevilor;</a:t>
            </a:r>
          </a:p>
          <a:p>
            <a:pPr lvl="1"/>
            <a:r>
              <a:rPr lang="ro-RO" sz="2200" dirty="0" smtClean="0"/>
              <a:t>particularităţile clasei de elevi;</a:t>
            </a:r>
          </a:p>
          <a:p>
            <a:pPr lvl="1"/>
            <a:r>
              <a:rPr lang="ro-RO" sz="2200" dirty="0" smtClean="0"/>
              <a:t>stilul de predare al profesorului;</a:t>
            </a:r>
          </a:p>
          <a:p>
            <a:pPr lvl="1"/>
            <a:r>
              <a:rPr lang="ro-RO" sz="2200" dirty="0" smtClean="0"/>
              <a:t>strategiile şi mijloacele de învăţământ folosite;</a:t>
            </a:r>
          </a:p>
          <a:p>
            <a:pPr lvl="1"/>
            <a:r>
              <a:rPr lang="ro-RO" sz="2200" dirty="0" smtClean="0"/>
              <a:t>formele activităţii desfăşurate cu elevii (frontale, pe grupe, individuale).</a:t>
            </a:r>
          </a:p>
          <a:p>
            <a:endParaRPr lang="ro-RO"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1124744"/>
            <a:ext cx="8229600" cy="5199856"/>
          </a:xfrm>
        </p:spPr>
        <p:txBody>
          <a:bodyPr>
            <a:normAutofit/>
          </a:bodyPr>
          <a:lstStyle/>
          <a:p>
            <a:r>
              <a:rPr lang="ro-RO" sz="2000" dirty="0" smtClean="0"/>
              <a:t>R. Gagne şi L. Briggs consideră că „evenimentele instruirii” îndeplinesc funcţii specifice, care ar putea fi sistematizate astfel:</a:t>
            </a:r>
          </a:p>
          <a:p>
            <a:pPr lvl="1"/>
            <a:r>
              <a:rPr lang="ro-RO" sz="2000" dirty="0" smtClean="0"/>
              <a:t>captarea şi păstrarea atenţiei;</a:t>
            </a:r>
          </a:p>
          <a:p>
            <a:pPr lvl="1"/>
            <a:r>
              <a:rPr lang="ro-RO" sz="2000" dirty="0" smtClean="0"/>
              <a:t>informarea elevilor cu privire la obiectivele urmărite;</a:t>
            </a:r>
          </a:p>
          <a:p>
            <a:pPr lvl="1"/>
            <a:r>
              <a:rPr lang="ro-RO" sz="2000" dirty="0" smtClean="0"/>
              <a:t>stimularea reactualizării elementelor şi capacităţilor învăţate anterior;</a:t>
            </a:r>
          </a:p>
          <a:p>
            <a:pPr lvl="1"/>
            <a:r>
              <a:rPr lang="ro-RO" sz="2000" dirty="0" smtClean="0"/>
              <a:t>prezentarea materialului stimul (acțională, iconică, simbolică);</a:t>
            </a:r>
          </a:p>
          <a:p>
            <a:pPr lvl="1"/>
            <a:r>
              <a:rPr lang="ro-RO" sz="2000" dirty="0" smtClean="0"/>
              <a:t>asigurarea dirijării învăţării;</a:t>
            </a:r>
          </a:p>
          <a:p>
            <a:pPr lvl="1"/>
            <a:r>
              <a:rPr lang="ro-RO" sz="2000" dirty="0" smtClean="0"/>
              <a:t>obţinerea performanţei;</a:t>
            </a:r>
          </a:p>
          <a:p>
            <a:pPr lvl="1"/>
            <a:r>
              <a:rPr lang="ro-RO" sz="2000" dirty="0" smtClean="0"/>
              <a:t>asigurarea conexiunii inverse;</a:t>
            </a:r>
          </a:p>
          <a:p>
            <a:pPr lvl="1"/>
            <a:r>
              <a:rPr lang="ro-RO" sz="2000" dirty="0" smtClean="0"/>
              <a:t>evaluarea performanţelor;</a:t>
            </a:r>
          </a:p>
          <a:p>
            <a:pPr lvl="1"/>
            <a:r>
              <a:rPr lang="ro-RO" sz="2000" dirty="0" smtClean="0"/>
              <a:t>intensificarea procesului de retenţie şi transfer.</a:t>
            </a:r>
          </a:p>
          <a:p>
            <a:endParaRPr lang="ro-RO"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2624"/>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fontScale="92500" lnSpcReduction="20000"/>
          </a:bodyPr>
          <a:lstStyle/>
          <a:p>
            <a:r>
              <a:rPr lang="ro-RO" sz="2200" dirty="0" smtClean="0"/>
              <a:t>Principalele </a:t>
            </a:r>
            <a:r>
              <a:rPr lang="ro-RO" sz="2200" i="1" dirty="0" smtClean="0"/>
              <a:t>tipuri de lecţii</a:t>
            </a:r>
            <a:r>
              <a:rPr lang="ro-RO" sz="2200" dirty="0" smtClean="0"/>
              <a:t> şi </a:t>
            </a:r>
            <a:r>
              <a:rPr lang="ro-RO" sz="2200" i="1" dirty="0" smtClean="0"/>
              <a:t>variante</a:t>
            </a:r>
            <a:r>
              <a:rPr lang="ro-RO" sz="2200" dirty="0" smtClean="0"/>
              <a:t> posibile:</a:t>
            </a:r>
          </a:p>
          <a:p>
            <a:pPr lvl="0"/>
            <a:r>
              <a:rPr lang="ro-RO" sz="2200" b="1" dirty="0" smtClean="0"/>
              <a:t>Lecţia mixtă: </a:t>
            </a:r>
            <a:r>
              <a:rPr lang="ro-RO" sz="2200" dirty="0" smtClean="0"/>
              <a:t>urmăreşte realizarea, în măsură aproximativ egală, a mai multor  sarcini didactice (fără ca una dintre sarcini să fie dominantă): comunicare, sistematizare, verificare, etc. </a:t>
            </a:r>
          </a:p>
          <a:p>
            <a:r>
              <a:rPr lang="ro-RO" sz="2200" b="1" dirty="0" smtClean="0"/>
              <a:t>Lecţia de comunicare/însuşire de noi cunoştinţe:</a:t>
            </a:r>
            <a:r>
              <a:rPr lang="ro-RO" sz="2200" dirty="0" smtClean="0"/>
              <a:t> urmăreşte însuşirea de noi cunoştinţe, pe baza cărora se vor dezvolta capacităţi şi atitudini intelectuale.</a:t>
            </a:r>
          </a:p>
          <a:p>
            <a:pPr>
              <a:buNone/>
            </a:pPr>
            <a:r>
              <a:rPr lang="ro-RO" sz="2200" dirty="0" smtClean="0"/>
              <a:t>Variante:</a:t>
            </a:r>
          </a:p>
          <a:p>
            <a:pPr lvl="1">
              <a:buFont typeface="Wingdings" pitchFamily="2" charset="2"/>
              <a:buChar char="Ø"/>
            </a:pPr>
            <a:r>
              <a:rPr lang="ro-RO" sz="2200" dirty="0" smtClean="0"/>
              <a:t>lecţia introductivă;</a:t>
            </a:r>
          </a:p>
          <a:p>
            <a:pPr lvl="1">
              <a:buFont typeface="Wingdings" pitchFamily="2" charset="2"/>
              <a:buChar char="Ø"/>
            </a:pPr>
            <a:r>
              <a:rPr lang="ro-RO" sz="2200" dirty="0" smtClean="0"/>
              <a:t> lecţia prelegere;</a:t>
            </a:r>
          </a:p>
          <a:p>
            <a:pPr lvl="1">
              <a:buFont typeface="Wingdings" pitchFamily="2" charset="2"/>
              <a:buChar char="Ø"/>
            </a:pPr>
            <a:r>
              <a:rPr lang="ro-RO" sz="2200" dirty="0" smtClean="0"/>
              <a:t>lecţia seminar;  </a:t>
            </a:r>
          </a:p>
          <a:p>
            <a:endParaRPr lang="ro-RO" sz="2200" dirty="0" smtClean="0"/>
          </a:p>
          <a:p>
            <a:r>
              <a:rPr lang="ro-RO" sz="2200" b="1" dirty="0" smtClean="0"/>
              <a:t>Lecţia de formare de priceperi şi deprinderi:</a:t>
            </a:r>
            <a:endParaRPr lang="ro-RO" sz="2200" dirty="0" smtClean="0"/>
          </a:p>
          <a:p>
            <a:endParaRPr lang="ro-RO" sz="2200" dirty="0" smtClean="0"/>
          </a:p>
          <a:p>
            <a:pPr>
              <a:buNone/>
            </a:pPr>
            <a:r>
              <a:rPr lang="ro-RO" sz="2200" dirty="0" smtClean="0"/>
              <a:t>Variante:</a:t>
            </a:r>
          </a:p>
          <a:p>
            <a:pPr lvl="1">
              <a:buFont typeface="Wingdings" pitchFamily="2" charset="2"/>
              <a:buChar char="Ø"/>
            </a:pPr>
            <a:r>
              <a:rPr lang="ro-RO" sz="2200" dirty="0" smtClean="0"/>
              <a:t>lecţia de formare de deprinderi intelectuale;</a:t>
            </a:r>
          </a:p>
          <a:p>
            <a:pPr lvl="1">
              <a:buFont typeface="Wingdings" pitchFamily="2" charset="2"/>
              <a:buChar char="Ø"/>
            </a:pPr>
            <a:r>
              <a:rPr lang="ro-RO" sz="2200" dirty="0" smtClean="0"/>
              <a:t> lecţia de formare a unor deprinderi motrice;</a:t>
            </a:r>
          </a:p>
          <a:p>
            <a:endParaRPr lang="ro-RO"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616624"/>
          </a:xfrm>
        </p:spPr>
        <p:txBody>
          <a:bodyPr>
            <a:normAutofit fontScale="85000" lnSpcReduction="20000"/>
          </a:bodyPr>
          <a:lstStyle/>
          <a:p>
            <a:pPr lvl="1">
              <a:buFont typeface="Wingdings" pitchFamily="2" charset="2"/>
              <a:buChar char="Ø"/>
            </a:pPr>
            <a:r>
              <a:rPr lang="ro-RO" dirty="0" smtClean="0"/>
              <a:t>lecţia de formare a unor deprinderi tehnice;</a:t>
            </a:r>
          </a:p>
          <a:p>
            <a:pPr lvl="1">
              <a:buFont typeface="Wingdings" pitchFamily="2" charset="2"/>
              <a:buChar char="Ø"/>
            </a:pPr>
            <a:r>
              <a:rPr lang="ro-RO" dirty="0" smtClean="0"/>
              <a:t> lecţia cu caracter practic aplicativ;</a:t>
            </a:r>
          </a:p>
          <a:p>
            <a:pPr lvl="1">
              <a:buFont typeface="Wingdings" pitchFamily="2" charset="2"/>
              <a:buChar char="Ø"/>
            </a:pPr>
            <a:r>
              <a:rPr lang="ro-RO" dirty="0" smtClean="0"/>
              <a:t> lecţia de laborator;</a:t>
            </a:r>
          </a:p>
          <a:p>
            <a:pPr lvl="1">
              <a:buFont typeface="Wingdings" pitchFamily="2" charset="2"/>
              <a:buChar char="Ø"/>
            </a:pPr>
            <a:r>
              <a:rPr lang="ro-RO" dirty="0" smtClean="0"/>
              <a:t> lecţia-excursie;</a:t>
            </a:r>
          </a:p>
          <a:p>
            <a:r>
              <a:rPr lang="ro-RO" sz="2400" b="1" dirty="0" smtClean="0"/>
              <a:t>Lecţia de fixare şi sistematizare: </a:t>
            </a:r>
            <a:r>
              <a:rPr lang="ro-RO" sz="2400" dirty="0" smtClean="0"/>
              <a:t>urmăreşte consolidarea, aprofundarea, sistematizarea, cunoştinţelor, dar şi complectarea unor lacune. Se realizează prin recapitulare.</a:t>
            </a:r>
          </a:p>
          <a:p>
            <a:pPr>
              <a:buNone/>
            </a:pPr>
            <a:r>
              <a:rPr lang="ro-RO" sz="2400" dirty="0" smtClean="0"/>
              <a:t>Variante:</a:t>
            </a:r>
          </a:p>
          <a:p>
            <a:pPr lvl="1">
              <a:buFont typeface="Wingdings" pitchFamily="2" charset="2"/>
              <a:buChar char="Ø"/>
            </a:pPr>
            <a:r>
              <a:rPr lang="ro-RO" dirty="0" smtClean="0"/>
              <a:t>lecţia de repetare curentă;</a:t>
            </a:r>
          </a:p>
          <a:p>
            <a:pPr lvl="1">
              <a:buFont typeface="Wingdings" pitchFamily="2" charset="2"/>
              <a:buChar char="Ø"/>
            </a:pPr>
            <a:r>
              <a:rPr lang="ro-RO" dirty="0" smtClean="0"/>
              <a:t> lecţia de recapitulare pe baza unui plan;</a:t>
            </a:r>
          </a:p>
          <a:p>
            <a:pPr lvl="1">
              <a:buFont typeface="Wingdings" pitchFamily="2" charset="2"/>
              <a:buChar char="Ø"/>
            </a:pPr>
            <a:r>
              <a:rPr lang="ro-RO" dirty="0" smtClean="0"/>
              <a:t> lecţia de sinteză;</a:t>
            </a:r>
          </a:p>
          <a:p>
            <a:r>
              <a:rPr lang="ro-RO" sz="2400" b="1" dirty="0" smtClean="0"/>
              <a:t>Lecţia de verificare şi apreciere a rezultatelor şcolare: </a:t>
            </a:r>
            <a:r>
              <a:rPr lang="ro-RO" sz="2400" dirty="0" smtClean="0"/>
              <a:t>constatarea şi</a:t>
            </a:r>
            <a:r>
              <a:rPr lang="ro-RO" sz="2400" b="1" dirty="0" smtClean="0"/>
              <a:t> </a:t>
            </a:r>
            <a:r>
              <a:rPr lang="ro-RO" sz="2400" dirty="0" smtClean="0"/>
              <a:t>aprecierea nivelului de pregătire a elevilor, în vederea ameliorării activităţii în etapele următoare. </a:t>
            </a:r>
          </a:p>
          <a:p>
            <a:pPr>
              <a:buNone/>
            </a:pPr>
            <a:r>
              <a:rPr lang="ro-RO" sz="2400" dirty="0" smtClean="0"/>
              <a:t>Variante:</a:t>
            </a:r>
          </a:p>
          <a:p>
            <a:pPr lvl="1">
              <a:buFont typeface="Wingdings" pitchFamily="2" charset="2"/>
              <a:buChar char="Ø"/>
            </a:pPr>
            <a:r>
              <a:rPr lang="ro-RO" dirty="0" smtClean="0"/>
              <a:t> lecţia de evaluare orală;</a:t>
            </a:r>
          </a:p>
          <a:p>
            <a:pPr lvl="1">
              <a:buFont typeface="Wingdings" pitchFamily="2" charset="2"/>
              <a:buChar char="Ø"/>
            </a:pPr>
            <a:r>
              <a:rPr lang="ro-RO" dirty="0" smtClean="0"/>
              <a:t> lecţia de evaluare prin lucrări scrise;</a:t>
            </a:r>
          </a:p>
          <a:p>
            <a:pPr lvl="1">
              <a:buFont typeface="Wingdings" pitchFamily="2" charset="2"/>
              <a:buChar char="Ø"/>
            </a:pPr>
            <a:r>
              <a:rPr lang="ro-RO" dirty="0" smtClean="0"/>
              <a:t> lecţia de evaluare prin lucrări practice;</a:t>
            </a:r>
          </a:p>
          <a:p>
            <a:pPr lvl="1">
              <a:buFont typeface="Wingdings" pitchFamily="2" charset="2"/>
              <a:buChar char="Ø"/>
            </a:pPr>
            <a:r>
              <a:rPr lang="ro-RO" dirty="0" smtClean="0"/>
              <a:t> lecţia de evaluare cu ajutorul programelor computerizate; </a:t>
            </a:r>
          </a:p>
          <a:p>
            <a:endParaRPr lang="ro-RO"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1052736"/>
            <a:ext cx="8229600" cy="5271864"/>
          </a:xfrm>
        </p:spPr>
        <p:txBody>
          <a:bodyPr>
            <a:normAutofit/>
          </a:bodyPr>
          <a:lstStyle/>
          <a:p>
            <a:pPr lvl="0"/>
            <a:r>
              <a:rPr lang="ro-RO" sz="2800" dirty="0" smtClean="0"/>
              <a:t>Analizaţi comparativ lecţia tradiţională cu lecţia modernă, având în vedere următoarele criterii:</a:t>
            </a:r>
          </a:p>
          <a:p>
            <a:pPr lvl="1"/>
            <a:r>
              <a:rPr lang="ro-RO" dirty="0" smtClean="0"/>
              <a:t>obiectivele instructiv-educative;</a:t>
            </a:r>
          </a:p>
          <a:p>
            <a:pPr lvl="1"/>
            <a:r>
              <a:rPr lang="ro-RO" dirty="0" smtClean="0"/>
              <a:t>conţinutul informaţional;</a:t>
            </a:r>
          </a:p>
          <a:p>
            <a:pPr lvl="1"/>
            <a:r>
              <a:rPr lang="ro-RO" dirty="0" smtClean="0"/>
              <a:t>metode şi procedee didactice;</a:t>
            </a:r>
          </a:p>
          <a:p>
            <a:pPr lvl="1"/>
            <a:r>
              <a:rPr lang="ro-RO" dirty="0" smtClean="0"/>
              <a:t>relaţia profesor-elevi;</a:t>
            </a:r>
          </a:p>
          <a:p>
            <a:pPr lvl="1"/>
            <a:r>
              <a:rPr lang="ro-RO" dirty="0" smtClean="0"/>
              <a:t>formele activităţii desfăşurate cu elevii şi ponderea lor(frontale, pe grupe, individuale)</a:t>
            </a:r>
          </a:p>
          <a:p>
            <a:pPr lvl="1"/>
            <a:r>
              <a:rPr lang="ro-RO" dirty="0" smtClean="0"/>
              <a:t>ponderea predării şi a învăţării în cadrul lecţiei;</a:t>
            </a:r>
          </a:p>
          <a:p>
            <a:pPr lvl="1"/>
            <a:r>
              <a:rPr lang="ro-RO" dirty="0" smtClean="0"/>
              <a:t>ponderea activităţii profesorului şi activităţii elevilor,;</a:t>
            </a:r>
          </a:p>
          <a:p>
            <a:pPr lvl="1"/>
            <a:r>
              <a:rPr lang="ro-RO" smtClean="0"/>
              <a:t>diferenţierea activităţii didactice în funcţie de particularităţile individuale şi de grup ale elevilor;</a:t>
            </a:r>
          </a:p>
          <a:p>
            <a:endParaRPr lang="ro-RO"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ro-RO" dirty="0"/>
          </a:p>
        </p:txBody>
      </p:sp>
      <p:sp>
        <p:nvSpPr>
          <p:cNvPr id="3" name="Content Placeholder 2"/>
          <p:cNvSpPr>
            <a:spLocks noGrp="1"/>
          </p:cNvSpPr>
          <p:nvPr>
            <p:ph idx="1"/>
          </p:nvPr>
        </p:nvSpPr>
        <p:spPr>
          <a:xfrm>
            <a:off x="457200" y="1052736"/>
            <a:ext cx="8229600" cy="5271864"/>
          </a:xfrm>
        </p:spPr>
        <p:txBody>
          <a:bodyPr>
            <a:normAutofit/>
          </a:bodyPr>
          <a:lstStyle/>
          <a:p>
            <a:pPr lvl="1"/>
            <a:r>
              <a:rPr lang="ro-RO" sz="2200" dirty="0" smtClean="0"/>
              <a:t>reprezintă o situaţie complexă, care include numeroase aspecte:</a:t>
            </a:r>
          </a:p>
          <a:p>
            <a:pPr lvl="3"/>
            <a:r>
              <a:rPr lang="ro-RO" sz="2200" dirty="0" smtClean="0"/>
              <a:t>gruparea elevilor în funcţie de anumite criterii de constituire;</a:t>
            </a:r>
          </a:p>
          <a:p>
            <a:pPr lvl="3"/>
            <a:r>
              <a:rPr lang="ro-RO" sz="2200" dirty="0" smtClean="0"/>
              <a:t>modul de organizare a conţinutului instruirii;</a:t>
            </a:r>
          </a:p>
          <a:p>
            <a:pPr lvl="3"/>
            <a:r>
              <a:rPr lang="ro-RO" sz="2200" dirty="0" smtClean="0"/>
              <a:t>organizarea programului de desfăşurare a procesului instructiv-educativ;</a:t>
            </a:r>
          </a:p>
          <a:p>
            <a:pPr lvl="3"/>
            <a:r>
              <a:rPr lang="ro-RO" sz="2200" dirty="0" smtClean="0"/>
              <a:t>relaţiile profesor-elevi;</a:t>
            </a:r>
          </a:p>
          <a:p>
            <a:pPr lvl="3"/>
            <a:r>
              <a:rPr lang="ro-RO" sz="2200" dirty="0" smtClean="0"/>
              <a:t>modul în care se realizează trecerea elevilor de la o etapă de şcolaritate la alta.</a:t>
            </a:r>
          </a:p>
          <a:p>
            <a:pPr lvl="1"/>
            <a:endParaRPr lang="ro-RO"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ro-RO" b="1" dirty="0" smtClean="0"/>
              <a:t>1.2. Evoluţia </a:t>
            </a:r>
            <a:r>
              <a:rPr lang="ro-RO" b="1" dirty="0"/>
              <a:t>şi clasificarea formelor de organizare ale  procesului de învăţământ</a:t>
            </a:r>
            <a:r>
              <a:rPr lang="ro-RO" sz="2000" b="1" dirty="0"/>
              <a:t/>
            </a:r>
            <a:br>
              <a:rPr lang="ro-RO" sz="2000" b="1" dirty="0"/>
            </a:br>
            <a:endParaRPr lang="ro-RO" sz="3200" dirty="0"/>
          </a:p>
        </p:txBody>
      </p:sp>
      <p:sp>
        <p:nvSpPr>
          <p:cNvPr id="3" name="Content Placeholder 2"/>
          <p:cNvSpPr>
            <a:spLocks noGrp="1"/>
          </p:cNvSpPr>
          <p:nvPr>
            <p:ph idx="1"/>
          </p:nvPr>
        </p:nvSpPr>
        <p:spPr>
          <a:xfrm>
            <a:off x="457200" y="1340768"/>
            <a:ext cx="8229600" cy="4983832"/>
          </a:xfrm>
        </p:spPr>
        <p:txBody>
          <a:bodyPr>
            <a:normAutofit/>
          </a:bodyPr>
          <a:lstStyle/>
          <a:p>
            <a:pPr lvl="0"/>
            <a:r>
              <a:rPr lang="ro-RO" sz="2000" dirty="0" smtClean="0"/>
              <a:t>În şcolile din perioada orânduirii sclavagiste şi feudale domina forma de organizare </a:t>
            </a:r>
            <a:r>
              <a:rPr lang="ro-RO" sz="2000" i="1" dirty="0" smtClean="0"/>
              <a:t>individuală</a:t>
            </a:r>
            <a:r>
              <a:rPr lang="ro-RO" sz="2000" dirty="0" smtClean="0"/>
              <a:t>. Aici erau reuniţi elevi de diferite vârste, cu nivel de pregătire diferit, cu interese diferite. Învăţătorul lucra în mod individual cu fiecare, fără a avea un timp dinainte stabilit pentru fiecare elev. Nu existau planuri de învăţământ, programe şcolare, manuale şcolare, orar sau cataloage.</a:t>
            </a:r>
          </a:p>
          <a:p>
            <a:r>
              <a:rPr lang="ro-RO" sz="2000" dirty="0" smtClean="0"/>
              <a:t>În sec. al XV-lea şi al XVI-lea a luat naştere </a:t>
            </a:r>
            <a:r>
              <a:rPr lang="ro-RO" sz="2000" b="1" dirty="0" smtClean="0"/>
              <a:t>sistemul de instruire pe clase şi lecţii, </a:t>
            </a:r>
            <a:r>
              <a:rPr lang="ro-RO" sz="2000" dirty="0" smtClean="0"/>
              <a:t>al cărui fondator teoretic este pedagogul ceh Jan Amos Comenius, care, în lucrarea sa „Didactica Magna” (1657) asociază ideea de grupare a elevilor pe clase cu cea de predare a conţinutului învăţământului prin lecţii. Sistemul a fost introdus şi în ţara noastră prin „Legea instrucţiunii” din 1864.</a:t>
            </a:r>
          </a:p>
          <a:p>
            <a:endParaRPr lang="ro-RO"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1052736"/>
            <a:ext cx="8229600" cy="5271864"/>
          </a:xfrm>
        </p:spPr>
        <p:txBody>
          <a:bodyPr>
            <a:normAutofit/>
          </a:bodyPr>
          <a:lstStyle/>
          <a:p>
            <a:r>
              <a:rPr lang="ro-RO" sz="2200" b="1" i="1" dirty="0" smtClean="0"/>
              <a:t>Caracteristici ale sistemului de instruire pe clase şi lecţii</a:t>
            </a:r>
            <a:r>
              <a:rPr lang="ro-RO" sz="2200" dirty="0" smtClean="0"/>
              <a:t>:</a:t>
            </a:r>
          </a:p>
          <a:p>
            <a:pPr lvl="1"/>
            <a:r>
              <a:rPr lang="ro-RO" sz="2200" dirty="0" smtClean="0"/>
              <a:t>organizarea elevilor se face pe grupuri de 25-30 de elevi, numite </a:t>
            </a:r>
            <a:r>
              <a:rPr lang="ro-RO" sz="2200" i="1" dirty="0" smtClean="0"/>
              <a:t>clase</a:t>
            </a:r>
            <a:r>
              <a:rPr lang="ro-RO" sz="2200" dirty="0" smtClean="0"/>
              <a:t>, care sunt relativ omogene ca vârstă şi nivel de pregătire;</a:t>
            </a:r>
          </a:p>
          <a:p>
            <a:pPr lvl="1"/>
            <a:r>
              <a:rPr lang="ro-RO" sz="2200" i="1" dirty="0" smtClean="0"/>
              <a:t>conţinutul învăţământului </a:t>
            </a:r>
            <a:r>
              <a:rPr lang="ro-RO" sz="2200" dirty="0" smtClean="0"/>
              <a:t>este organizat pe discipline distincte, cu programe proprii, eşalonate pe ani de studiu prin planul de învăţământ;</a:t>
            </a:r>
          </a:p>
          <a:p>
            <a:pPr lvl="1"/>
            <a:r>
              <a:rPr lang="ro-RO" sz="2200" i="1" dirty="0" smtClean="0"/>
              <a:t>programul şcolar </a:t>
            </a:r>
            <a:r>
              <a:rPr lang="ro-RO" sz="2200" dirty="0" smtClean="0"/>
              <a:t>este organizat pe ani şcolari, împărţiţi în subperioade, şi cu o structură bine determinată;</a:t>
            </a:r>
          </a:p>
          <a:p>
            <a:pPr lvl="1"/>
            <a:r>
              <a:rPr lang="ro-RO" sz="2200" dirty="0" smtClean="0"/>
              <a:t>trecerea elevilor dintr-un an de studiu în altul superior se realizează prin </a:t>
            </a:r>
            <a:r>
              <a:rPr lang="ro-RO" sz="2200" i="1" dirty="0" smtClean="0"/>
              <a:t>promovare</a:t>
            </a:r>
            <a:r>
              <a:rPr lang="ro-RO" sz="2200" dirty="0" smtClean="0"/>
              <a:t>, pe baza rezultatelor şcolare obţinute;</a:t>
            </a:r>
          </a:p>
          <a:p>
            <a:pPr lvl="1"/>
            <a:r>
              <a:rPr lang="ro-RO" sz="2200" dirty="0" smtClean="0"/>
              <a:t>procesul de instruire şi educaţie se realizează prin </a:t>
            </a:r>
            <a:r>
              <a:rPr lang="ro-RO" sz="2200" i="1" dirty="0" smtClean="0"/>
              <a:t>lecţii şi alte tipuri de activităţi</a:t>
            </a:r>
            <a:r>
              <a:rPr lang="ro-RO" sz="2200" dirty="0" smtClean="0"/>
              <a:t>, cu toţi elevii unei clase;</a:t>
            </a:r>
          </a:p>
          <a:p>
            <a:pPr lvl="1"/>
            <a:r>
              <a:rPr lang="ro-RO" sz="2200" dirty="0" smtClean="0"/>
              <a:t>desfăşurarea activităţii se realizează după un </a:t>
            </a:r>
            <a:r>
              <a:rPr lang="ro-RO" sz="2200" i="1" dirty="0" smtClean="0"/>
              <a:t>orar</a:t>
            </a:r>
            <a:r>
              <a:rPr lang="ro-RO" sz="2200" dirty="0" smtClean="0"/>
              <a:t>.</a:t>
            </a:r>
            <a:endParaRPr lang="ro-RO"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a:bodyPr>
          <a:lstStyle/>
          <a:p>
            <a:r>
              <a:rPr lang="ro-RO" sz="2000" dirty="0" smtClean="0"/>
              <a:t>Clasificarea formelor de organizare </a:t>
            </a:r>
            <a:r>
              <a:rPr lang="ro-RO" sz="2000" smtClean="0"/>
              <a:t>a </a:t>
            </a:r>
            <a:r>
              <a:rPr lang="ro-RO" sz="2000" smtClean="0"/>
              <a:t>activitatilor  educative  (formale si nonformale):</a:t>
            </a:r>
            <a:endParaRPr lang="ro-RO" sz="2000" dirty="0" smtClean="0"/>
          </a:p>
          <a:p>
            <a:pPr>
              <a:buNone/>
            </a:pPr>
            <a:r>
              <a:rPr lang="ro-RO" sz="2000" dirty="0" smtClean="0"/>
              <a:t> </a:t>
            </a:r>
            <a:r>
              <a:rPr lang="ro-RO" sz="2000" i="1" dirty="0" smtClean="0"/>
              <a:t>a). După ponderea activităţii:</a:t>
            </a:r>
            <a:r>
              <a:rPr lang="ro-RO" sz="2000" dirty="0" smtClean="0"/>
              <a:t> </a:t>
            </a:r>
            <a:r>
              <a:rPr lang="ro-RO" sz="2000" i="1" dirty="0" smtClean="0"/>
              <a:t>frontale, grupale şi individuale.</a:t>
            </a:r>
            <a:r>
              <a:rPr lang="ro-RO" sz="2000" dirty="0" smtClean="0"/>
              <a:t> </a:t>
            </a:r>
          </a:p>
          <a:p>
            <a:pPr lvl="1"/>
            <a:r>
              <a:rPr lang="ro-RO" sz="2000" i="1" dirty="0" smtClean="0"/>
              <a:t>Activităţi frontale</a:t>
            </a:r>
            <a:r>
              <a:rPr lang="ro-RO" sz="2000" dirty="0" smtClean="0"/>
              <a:t>: lecţia, seminarul, cursul, activitatea de laborator, activitatea în cabinete de specialitate, vizita, excursia, vizionarea de spectacole, activităţi în atelierele şcolare, activităţi pe lotul şcolar, activităţi în sala de sport.</a:t>
            </a:r>
          </a:p>
          <a:p>
            <a:pPr lvl="1">
              <a:buNone/>
            </a:pPr>
            <a:endParaRPr lang="ro-RO" sz="2000" dirty="0" smtClean="0"/>
          </a:p>
          <a:p>
            <a:pPr lvl="1"/>
            <a:r>
              <a:rPr lang="ro-RO" sz="2000" i="1" dirty="0" smtClean="0"/>
              <a:t>Activităţi de grup</a:t>
            </a:r>
            <a:r>
              <a:rPr lang="ro-RO" sz="2000" dirty="0" smtClean="0"/>
              <a:t>: consultaţii, meditaţii, cercul de elevi, concursuri, întâlniri cu specialişti, sesiuni de comunicări şi referate, redactarea unor reviste şcolare, dezbateri pe diverse teme de specialitate, serate literare</a:t>
            </a:r>
          </a:p>
          <a:p>
            <a:pPr lvl="1">
              <a:buNone/>
            </a:pPr>
            <a:endParaRPr lang="ro-RO" sz="2000" dirty="0" smtClean="0"/>
          </a:p>
          <a:p>
            <a:pPr lvl="1"/>
            <a:r>
              <a:rPr lang="ro-RO" sz="2000" i="1" dirty="0" smtClean="0"/>
              <a:t>Activităţi individuale:</a:t>
            </a:r>
            <a:r>
              <a:rPr lang="ro-RO" sz="2000" dirty="0" smtClean="0"/>
              <a:t> studiu individual, pregătirea pentru examen, munca independentă, efectuarea temelor pentru acasă, elaborarea de compuneri, referate, eseuri, realizarea de lucrări practice, lectura suplimentară, studiul în biblioteci, elaborare de proiecte.</a:t>
            </a:r>
          </a:p>
          <a:p>
            <a:endParaRPr lang="ro-RO"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1124744"/>
            <a:ext cx="8229600" cy="5199856"/>
          </a:xfrm>
        </p:spPr>
        <p:txBody>
          <a:bodyPr>
            <a:normAutofit/>
          </a:bodyPr>
          <a:lstStyle/>
          <a:p>
            <a:pPr>
              <a:buNone/>
            </a:pPr>
            <a:r>
              <a:rPr lang="ro-RO" sz="2000" i="1" dirty="0" smtClean="0"/>
              <a:t>b). În funcţie de locul desfăşurării activităţii:</a:t>
            </a:r>
          </a:p>
          <a:p>
            <a:pPr>
              <a:buNone/>
            </a:pPr>
            <a:endParaRPr lang="ro-RO" sz="2000" dirty="0" smtClean="0"/>
          </a:p>
          <a:p>
            <a:pPr lvl="1"/>
            <a:r>
              <a:rPr lang="ro-RO" sz="2000" i="1" dirty="0" smtClean="0"/>
              <a:t>Activităţi desfăşurate în şcoală, în afara clasei:</a:t>
            </a:r>
            <a:endParaRPr lang="ro-RO" sz="2000" dirty="0" smtClean="0"/>
          </a:p>
          <a:p>
            <a:pPr lvl="2"/>
            <a:r>
              <a:rPr lang="ro-RO" sz="2000" dirty="0" smtClean="0"/>
              <a:t>organizate de şcoală: consultaţii, meditaţii, cercuri, şezători literare,  concursuri şcolare, serbări, cenacluri, elaborare de reviste şcolare, etc.;</a:t>
            </a:r>
          </a:p>
          <a:p>
            <a:pPr lvl="2"/>
            <a:r>
              <a:rPr lang="ro-RO" sz="2000" dirty="0" smtClean="0"/>
              <a:t>organizate de alte instituţii: activităţi de educaţie rutieră, sanitară;</a:t>
            </a:r>
          </a:p>
          <a:p>
            <a:pPr lvl="2">
              <a:buNone/>
            </a:pPr>
            <a:endParaRPr lang="ro-RO" sz="2000" dirty="0" smtClean="0"/>
          </a:p>
          <a:p>
            <a:pPr lvl="1"/>
            <a:r>
              <a:rPr lang="ro-RO" sz="2000" i="1" dirty="0" smtClean="0"/>
              <a:t>Activităţi desfăşurate în afara şcolii (extraşcolare</a:t>
            </a:r>
            <a:r>
              <a:rPr lang="ro-RO" sz="2000" dirty="0" smtClean="0"/>
              <a:t>): </a:t>
            </a:r>
          </a:p>
          <a:p>
            <a:pPr lvl="2"/>
            <a:r>
              <a:rPr lang="ro-RO" sz="2000" dirty="0" smtClean="0"/>
              <a:t>organizate de şcoală: excursii, vizite, vizionări de spectacole, filme, etc.</a:t>
            </a:r>
          </a:p>
          <a:p>
            <a:pPr lvl="2"/>
            <a:r>
              <a:rPr lang="ro-RO" sz="2000" dirty="0" smtClean="0"/>
              <a:t>organizate de alte instituţii: tabere, emisiuni radio şi T.V.</a:t>
            </a:r>
          </a:p>
          <a:p>
            <a:endParaRPr lang="ro-RO"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ro-RO" sz="2000" b="1" dirty="0" smtClean="0"/>
              <a:t>2. Lecţia – formă fundamentală a organizării procesului de învăţământ</a:t>
            </a:r>
            <a:r>
              <a:rPr lang="ro-RO" sz="2000" dirty="0" smtClean="0"/>
              <a:t/>
            </a:r>
            <a:br>
              <a:rPr lang="ro-RO" sz="2000" dirty="0" smtClean="0"/>
            </a:br>
            <a:r>
              <a:rPr lang="ro-RO" sz="2000" b="1" dirty="0" smtClean="0"/>
              <a:t>2.1. Definirea lecţiei</a:t>
            </a:r>
            <a:r>
              <a:rPr lang="ro-RO" sz="2000" dirty="0" smtClean="0"/>
              <a:t/>
            </a:r>
            <a:br>
              <a:rPr lang="ro-RO" sz="2000" dirty="0" smtClean="0"/>
            </a:br>
            <a:endParaRPr lang="ro-RO" sz="2000" dirty="0"/>
          </a:p>
        </p:txBody>
      </p:sp>
      <p:sp>
        <p:nvSpPr>
          <p:cNvPr id="3" name="Content Placeholder 2"/>
          <p:cNvSpPr>
            <a:spLocks noGrp="1"/>
          </p:cNvSpPr>
          <p:nvPr>
            <p:ph idx="1"/>
          </p:nvPr>
        </p:nvSpPr>
        <p:spPr>
          <a:xfrm>
            <a:off x="457200" y="1628800"/>
            <a:ext cx="8229600" cy="4695800"/>
          </a:xfrm>
        </p:spPr>
        <p:txBody>
          <a:bodyPr>
            <a:normAutofit fontScale="92500"/>
          </a:bodyPr>
          <a:lstStyle/>
          <a:p>
            <a:r>
              <a:rPr lang="ro-RO" sz="2200" dirty="0" smtClean="0"/>
              <a:t>Din punct de vedere etimologic, termenul lecţie provine din latinescul </a:t>
            </a:r>
            <a:r>
              <a:rPr lang="ro-RO" sz="2200" i="1" dirty="0" smtClean="0"/>
              <a:t>lectio</a:t>
            </a:r>
            <a:r>
              <a:rPr lang="ro-RO" sz="2200" dirty="0" smtClean="0"/>
              <a:t>, care înseamnă „a citi cu glas tare”, „a audia”, „a lectura”, „a medita”. </a:t>
            </a:r>
          </a:p>
          <a:p>
            <a:r>
              <a:rPr lang="ro-RO" sz="2200" dirty="0" smtClean="0"/>
              <a:t>perspective de definire a lecţiei:</a:t>
            </a:r>
          </a:p>
          <a:p>
            <a:pPr lvl="1"/>
            <a:r>
              <a:rPr lang="ro-RO" sz="2200" dirty="0" smtClean="0"/>
              <a:t>Din punct de vedere </a:t>
            </a:r>
            <a:r>
              <a:rPr lang="ro-RO" sz="2200" b="1" dirty="0" smtClean="0"/>
              <a:t>organizatoric,</a:t>
            </a:r>
            <a:r>
              <a:rPr lang="ro-RO" sz="2200" dirty="0" smtClean="0"/>
              <a:t> lecţia reprezintă principala formă de organizare  a    procesului de învăţământ, constituită dintr-o succesiune de etape, ce se desfăşoară în clasă, sub conducerea unui cadru didactic, într-un interval de timp precis determinat, pe baza respectării cerinţelor programei, principiilor didactice şi orarului şcolar, în vederea realizărilor finalităţilor procesului de învăţământ.</a:t>
            </a:r>
          </a:p>
          <a:p>
            <a:pPr lvl="1"/>
            <a:r>
              <a:rPr lang="ro-RO" sz="2200" dirty="0" smtClean="0"/>
              <a:t>Din punct de vedere al </a:t>
            </a:r>
            <a:r>
              <a:rPr lang="ro-RO" sz="2200" b="1" dirty="0" smtClean="0"/>
              <a:t>conţinutului, </a:t>
            </a:r>
            <a:r>
              <a:rPr lang="ro-RO" sz="2200" dirty="0" smtClean="0"/>
              <a:t>lecţia reprezintă un sistem de idei articulate logic şi didactic, în conformitate cu principiile didactice, cu cerinţele psihopedagogice referitoare la predarea, învăţarea cunoştinţelor şi evaluarea rezultatelor.</a:t>
            </a:r>
          </a:p>
          <a:p>
            <a:pPr lvl="1"/>
            <a:endParaRPr lang="ro-RO"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6640"/>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a:bodyPr>
          <a:lstStyle/>
          <a:p>
            <a:pPr lvl="1"/>
            <a:r>
              <a:rPr lang="ro-RO" sz="2000" dirty="0" smtClean="0"/>
              <a:t>Din punct de vedere </a:t>
            </a:r>
            <a:r>
              <a:rPr lang="ro-RO" sz="2000" b="1" dirty="0" smtClean="0"/>
              <a:t>structural-sistemic, </a:t>
            </a:r>
            <a:r>
              <a:rPr lang="ro-RO" sz="2000" dirty="0" smtClean="0"/>
              <a:t>lecţia a fost considerată un „construct pedagogic”, sau o „entitate (unitate) de instruire”, sau un „microsistem pedagogic”, care condensează, unifică, într-un ansamblu coerent toate componentele procesului de învăţământ şi interacţiunile dintre ele:</a:t>
            </a:r>
          </a:p>
          <a:p>
            <a:pPr lvl="2"/>
            <a:r>
              <a:rPr lang="ro-RO" sz="2000" i="1" dirty="0" smtClean="0"/>
              <a:t>componente de intrare</a:t>
            </a:r>
            <a:r>
              <a:rPr lang="ro-RO" sz="2000" dirty="0" smtClean="0"/>
              <a:t>: scopurile urmărite, conţinuturile informaţionale, metode şi mijloace de învăţământ, normele didactice, elevii (vârstă, nivel de pregătire, dezvoltare psihică), profesorii (competenţe, stil de predare), timpul de instruire, mediul fizic şcolar.</a:t>
            </a:r>
          </a:p>
          <a:p>
            <a:pPr lvl="2"/>
            <a:r>
              <a:rPr lang="ro-RO" sz="2000" i="1" dirty="0" smtClean="0"/>
              <a:t>componente de ieşire</a:t>
            </a:r>
            <a:r>
              <a:rPr lang="ro-RO" sz="2000" dirty="0" smtClean="0"/>
              <a:t>: cunoştinţele asimilate de către elevi, priceperi, deprinderi  și capacităţi formate și dezvoltate.</a:t>
            </a:r>
          </a:p>
          <a:p>
            <a:pPr lvl="1">
              <a:buNone/>
            </a:pPr>
            <a:endParaRPr lang="ro-RO" sz="2000" dirty="0" smtClean="0"/>
          </a:p>
          <a:p>
            <a:pPr lvl="1"/>
            <a:r>
              <a:rPr lang="ro-RO" sz="2000" b="1" dirty="0" smtClean="0"/>
              <a:t>Lecţia modernă </a:t>
            </a:r>
            <a:r>
              <a:rPr lang="ro-RO" sz="2000" dirty="0" smtClean="0"/>
              <a:t>include un ansamblu sistematic, organizat şi structurat de acţiuni comune ale profesorului  şi elevilor, desfăşurate în vederea realizării obiectivelor instructiv-educative, şi în vederea activizării elevilor în procesul didactic.</a:t>
            </a:r>
          </a:p>
          <a:p>
            <a:pPr lvl="1"/>
            <a:endParaRPr lang="ro-RO" sz="2000" dirty="0" smtClean="0"/>
          </a:p>
          <a:p>
            <a:pPr lvl="2"/>
            <a:endParaRPr lang="ro-RO" sz="2000" dirty="0" smtClean="0"/>
          </a:p>
          <a:p>
            <a:pPr lvl="2"/>
            <a:endParaRPr lang="ro-RO" sz="2000" dirty="0" smtClean="0"/>
          </a:p>
          <a:p>
            <a:endParaRPr lang="ro-RO"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1781</TotalTime>
  <Words>2478</Words>
  <Application>Microsoft Office PowerPoint</Application>
  <PresentationFormat>On-screen Show (4:3)</PresentationFormat>
  <Paragraphs>176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CAPITOLUL XIV LECŢIA – FORMĂ DE BAZĂ A ORGANIZĂRII PROCESULUI DE ÎNVĂŢĂMÂNT </vt:lpstr>
      <vt:lpstr>1. Varietatea formelor de organizare a procesului de învăţământ </vt:lpstr>
      <vt:lpstr>Slide 3</vt:lpstr>
      <vt:lpstr>1.2. Evoluţia şi clasificarea formelor de organizare ale  procesului de învăţământ </vt:lpstr>
      <vt:lpstr>Slide 5</vt:lpstr>
      <vt:lpstr>Slide 6</vt:lpstr>
      <vt:lpstr>Slide 7</vt:lpstr>
      <vt:lpstr>2. Lecţia – formă fundamentală a organizării procesului de învăţământ 2.1. Definirea lecţiei </vt:lpstr>
      <vt:lpstr>Slide 9</vt:lpstr>
      <vt:lpstr>2.2. Valenţe şi critici ale lecţiei </vt:lpstr>
      <vt:lpstr>Slide 11</vt:lpstr>
      <vt:lpstr>Slide 12</vt:lpstr>
      <vt:lpstr>2.3. Variabile şi cerinţe pedagogice ale lecţiei </vt:lpstr>
      <vt:lpstr>Slide 14</vt:lpstr>
      <vt:lpstr>Slide 15</vt:lpstr>
      <vt:lpstr>Slide 16</vt:lpstr>
      <vt:lpstr>Slide 17</vt:lpstr>
      <vt:lpstr>Slide 18</vt:lpstr>
      <vt:lpstr>3. Tipuri de lecții</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Liana</dc:creator>
  <cp:lastModifiedBy>Liana</cp:lastModifiedBy>
  <cp:revision>81</cp:revision>
  <dcterms:created xsi:type="dcterms:W3CDTF">2015-04-08T09:56:37Z</dcterms:created>
  <dcterms:modified xsi:type="dcterms:W3CDTF">2016-11-23T08:42:00Z</dcterms:modified>
</cp:coreProperties>
</file>