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9" r:id="rId2"/>
    <p:sldId id="280" r:id="rId3"/>
    <p:sldId id="281" r:id="rId4"/>
    <p:sldId id="282" r:id="rId5"/>
    <p:sldId id="283" r:id="rId6"/>
    <p:sldId id="284" r:id="rId7"/>
    <p:sldId id="285" r:id="rId8"/>
    <p:sldId id="287" r:id="rId9"/>
    <p:sldId id="288" r:id="rId10"/>
    <p:sldId id="262" r:id="rId11"/>
    <p:sldId id="289" r:id="rId12"/>
    <p:sldId id="290" r:id="rId13"/>
    <p:sldId id="263" r:id="rId14"/>
    <p:sldId id="264" r:id="rId15"/>
    <p:sldId id="265" r:id="rId16"/>
    <p:sldId id="266" r:id="rId17"/>
    <p:sldId id="267" r:id="rId18"/>
    <p:sldId id="269" r:id="rId19"/>
    <p:sldId id="270" r:id="rId20"/>
    <p:sldId id="271" r:id="rId21"/>
    <p:sldId id="275" r:id="rId22"/>
    <p:sldId id="277" r:id="rId23"/>
    <p:sldId id="278" r:id="rId24"/>
    <p:sldId id="291" r:id="rId25"/>
    <p:sldId id="292" r:id="rId26"/>
    <p:sldId id="293" r:id="rId27"/>
    <p:sldId id="294" r:id="rId28"/>
    <p:sldId id="295" r:id="rId29"/>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D9D49-43CA-4AAD-A4DC-70B37D405E37}" type="datetimeFigureOut">
              <a:rPr lang="ro-RO" smtClean="0"/>
              <a:pPr/>
              <a:t>03.11.2015</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4E8F21-B1F6-4E90-8952-EC2171FF1C1E}" type="slidenum">
              <a:rPr lang="ro-RO" smtClean="0"/>
              <a:pPr/>
              <a:t>‹#›</a:t>
            </a:fld>
            <a:endParaRPr lang="ro-R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8</a:t>
            </a:fld>
            <a:endParaRPr lang="ro-R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19</a:t>
            </a:fld>
            <a:endParaRPr lang="ro-R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20</a:t>
            </a:fld>
            <a:endParaRPr lang="ro-R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21</a:t>
            </a:fld>
            <a:endParaRPr lang="ro-R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22</a:t>
            </a:fld>
            <a:endParaRPr lang="ro-R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23</a:t>
            </a:fld>
            <a:endParaRPr lang="ro-R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9</a:t>
            </a:fld>
            <a:endParaRPr lang="ro-R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10</a:t>
            </a:fld>
            <a:endParaRPr lang="ro-R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13</a:t>
            </a:fld>
            <a:endParaRPr lang="ro-R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14</a:t>
            </a:fld>
            <a:endParaRPr lang="ro-R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15</a:t>
            </a:fld>
            <a:endParaRPr lang="ro-R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16</a:t>
            </a:fld>
            <a:endParaRPr lang="ro-R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17</a:t>
            </a:fld>
            <a:endParaRPr lang="ro-R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DF4E8F21-B1F6-4E90-8952-EC2171FF1C1E}" type="slidenum">
              <a:rPr lang="ro-RO" smtClean="0"/>
              <a:pPr/>
              <a:t>18</a:t>
            </a:fld>
            <a:endParaRPr lang="ro-R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19" name="Footer Placeholder 18"/>
          <p:cNvSpPr>
            <a:spLocks noGrp="1"/>
          </p:cNvSpPr>
          <p:nvPr>
            <p:ph type="ftr" sz="quarter" idx="11"/>
          </p:nvPr>
        </p:nvSpPr>
        <p:spPr/>
        <p:txBody>
          <a:bodyPr/>
          <a:lstStyle/>
          <a:p>
            <a:endParaRPr lang="ro-RO"/>
          </a:p>
        </p:txBody>
      </p:sp>
      <p:sp>
        <p:nvSpPr>
          <p:cNvPr id="27" name="Slide Number Placeholder 26"/>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FB61C44-D153-4F8C-BD0E-F540005667FE}"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8AFFB8-1CDD-49D6-86E7-D86901D5E2E0}" type="datetimeFigureOut">
              <a:rPr lang="ro-RO" smtClean="0"/>
              <a:pPr/>
              <a:t>03.11.2015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a:xfrm>
            <a:off x="8077200" y="6356350"/>
            <a:ext cx="609600" cy="365125"/>
          </a:xfrm>
        </p:spPr>
        <p:txBody>
          <a:bodyPr/>
          <a:lstStyle/>
          <a:p>
            <a:fld id="{CFB61C44-D153-4F8C-BD0E-F540005667FE}" type="slidenum">
              <a:rPr lang="ro-RO" smtClean="0"/>
              <a:pPr/>
              <a:t>‹#›</a:t>
            </a:fld>
            <a:endParaRPr lang="ro-RO"/>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98AFFB8-1CDD-49D6-86E7-D86901D5E2E0}" type="datetimeFigureOut">
              <a:rPr lang="ro-RO" smtClean="0"/>
              <a:pPr/>
              <a:t>03.11.2015</a:t>
            </a:fld>
            <a:endParaRPr lang="ro-RO"/>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o-RO"/>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B61C44-D153-4F8C-BD0E-F540005667FE}" type="slidenum">
              <a:rPr lang="ro-RO" smtClean="0"/>
              <a:pPr/>
              <a:t>‹#›</a:t>
            </a:fld>
            <a:endParaRPr lang="ro-RO"/>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o-RO" sz="2800" dirty="0" smtClean="0"/>
              <a:t>CAPITOLUL XV</a:t>
            </a:r>
            <a:r>
              <a:rPr lang="ro-RO" sz="2800" dirty="0" smtClean="0"/>
              <a:t/>
            </a:r>
            <a:br>
              <a:rPr lang="ro-RO" sz="2800" dirty="0" smtClean="0"/>
            </a:br>
            <a:r>
              <a:rPr lang="en-US" sz="2800" dirty="0" smtClean="0"/>
              <a:t>EVALUAREA ÎN PROCESUL DE ÎNVĂŢĂMÂNT</a:t>
            </a:r>
            <a:endParaRPr lang="ro-RO" sz="2800" dirty="0"/>
          </a:p>
        </p:txBody>
      </p:sp>
      <p:sp>
        <p:nvSpPr>
          <p:cNvPr id="3" name="Subtitle 2"/>
          <p:cNvSpPr>
            <a:spLocks noGrp="1"/>
          </p:cNvSpPr>
          <p:nvPr>
            <p:ph type="subTitle" idx="1"/>
          </p:nvPr>
        </p:nvSpPr>
        <p:spPr/>
        <p:txBody>
          <a:bodyPr>
            <a:normAutofit/>
          </a:bodyPr>
          <a:lstStyle/>
          <a:p>
            <a:endParaRPr lang="ro-RO" sz="2000" dirty="0" smtClean="0"/>
          </a:p>
          <a:p>
            <a:endParaRPr lang="ro-RO" sz="2000" dirty="0" smtClean="0"/>
          </a:p>
          <a:p>
            <a:endParaRPr lang="ro-RO" sz="2000" dirty="0" smtClean="0"/>
          </a:p>
          <a:p>
            <a:r>
              <a:rPr lang="ro-RO" sz="2000" b="1" dirty="0" smtClean="0">
                <a:solidFill>
                  <a:schemeClr val="accent3">
                    <a:lumMod val="75000"/>
                  </a:schemeClr>
                </a:solidFill>
              </a:rPr>
              <a:t>Lect. univ. dr. Liana Tăuşan</a:t>
            </a:r>
            <a:endParaRPr lang="en-US" sz="2000" b="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r>
              <a:rPr lang="ro-RO" sz="2400" b="1" dirty="0" smtClean="0"/>
              <a:t/>
            </a:r>
            <a:br>
              <a:rPr lang="ro-RO" sz="2400" b="1" dirty="0" smtClean="0"/>
            </a:br>
            <a:endParaRPr lang="ro-RO" sz="2800" dirty="0"/>
          </a:p>
        </p:txBody>
      </p:sp>
      <p:sp>
        <p:nvSpPr>
          <p:cNvPr id="3" name="Content Placeholder 2"/>
          <p:cNvSpPr>
            <a:spLocks noGrp="1"/>
          </p:cNvSpPr>
          <p:nvPr>
            <p:ph idx="1"/>
          </p:nvPr>
        </p:nvSpPr>
        <p:spPr>
          <a:xfrm>
            <a:off x="457200" y="1340768"/>
            <a:ext cx="8229600" cy="4983832"/>
          </a:xfrm>
        </p:spPr>
        <p:txBody>
          <a:bodyPr/>
          <a:lstStyle/>
          <a:p>
            <a:pPr marL="274320" lvl="1" indent="-274320">
              <a:buClr>
                <a:schemeClr val="accent3"/>
              </a:buClr>
              <a:buSzPct val="95000"/>
            </a:pPr>
            <a:r>
              <a:rPr lang="ro-RO" sz="2800" dirty="0" smtClean="0"/>
              <a:t>Argumentaţi ideea că, în didactica actuală, evaluarea reprezintă o autentică modalitate de transmitere şi însuşire de cunoştinţe şi de formare de abilităţi, capacităţi, competenţe etc. Ilustraţi această idee abordând o temă din specialitatea dvs. </a:t>
            </a:r>
          </a:p>
          <a:p>
            <a:pPr>
              <a:buNone/>
            </a:pPr>
            <a:endParaRPr lang="ro-R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ro-RO" sz="2000" b="1" dirty="0" smtClean="0"/>
              <a:t>2. Forme de evaluare a rezultatelor și progreselor școlare</a:t>
            </a:r>
            <a:br>
              <a:rPr lang="ro-RO" sz="2000" b="1" dirty="0" smtClean="0"/>
            </a:br>
            <a:r>
              <a:rPr lang="ro-RO" sz="2000" b="1" dirty="0" smtClean="0"/>
              <a:t>2.1. </a:t>
            </a:r>
            <a:r>
              <a:rPr lang="ro-RO" sz="2000" b="1" i="1" dirty="0" smtClean="0"/>
              <a:t>Evaluarea iniţială</a:t>
            </a:r>
            <a:r>
              <a:rPr lang="ro-RO" sz="2000" b="1" dirty="0" smtClean="0"/>
              <a:t/>
            </a:r>
            <a:br>
              <a:rPr lang="ro-RO" sz="2000" b="1" dirty="0" smtClean="0"/>
            </a:br>
            <a:endParaRPr lang="ro-RO" sz="2000" dirty="0"/>
          </a:p>
        </p:txBody>
      </p:sp>
      <p:sp>
        <p:nvSpPr>
          <p:cNvPr id="3" name="Content Placeholder 2"/>
          <p:cNvSpPr>
            <a:spLocks noGrp="1"/>
          </p:cNvSpPr>
          <p:nvPr>
            <p:ph idx="1"/>
          </p:nvPr>
        </p:nvSpPr>
        <p:spPr>
          <a:xfrm>
            <a:off x="457200" y="1556792"/>
            <a:ext cx="8229600" cy="4767808"/>
          </a:xfrm>
        </p:spPr>
        <p:txBody>
          <a:bodyPr>
            <a:normAutofit/>
          </a:bodyPr>
          <a:lstStyle/>
          <a:p>
            <a:r>
              <a:rPr lang="ro-RO" sz="2000" dirty="0" smtClean="0"/>
              <a:t>Prin acest tip de evaluare, se urmăreşte obţinerea unor informaţii referitoare la:</a:t>
            </a:r>
            <a:endParaRPr lang="ro-RO" sz="2000" b="1" dirty="0" smtClean="0"/>
          </a:p>
          <a:p>
            <a:pPr lvl="1"/>
            <a:r>
              <a:rPr lang="ro-RO" sz="2000" dirty="0" smtClean="0"/>
              <a:t>capacităţile de învăţare ale elevilor (nivelul de dezvoltare a proceselor intelectuale);</a:t>
            </a:r>
            <a:endParaRPr lang="ro-RO" sz="2000" b="1" dirty="0" smtClean="0"/>
          </a:p>
          <a:p>
            <a:pPr lvl="1"/>
            <a:r>
              <a:rPr lang="ro-RO" sz="2000" dirty="0" smtClean="0"/>
              <a:t>nivelul de pregătire a elevilor (volumul şi calitatea cunoştinţelor însuşite, lacunele în pregătirea lor, gradul în care stăpânesc cunoştinţele şi abilităţile necesare asimilării conţinutului etapei care urmează);</a:t>
            </a:r>
            <a:endParaRPr lang="ro-RO" sz="2000" b="1" dirty="0" smtClean="0"/>
          </a:p>
          <a:p>
            <a:pPr lvl="1"/>
            <a:r>
              <a:rPr lang="ro-RO" sz="2000" dirty="0" smtClean="0"/>
              <a:t>motivaţia elevilor pentru învăţare.</a:t>
            </a:r>
            <a:endParaRPr lang="ro-RO" sz="2000" b="1" dirty="0" smtClean="0"/>
          </a:p>
          <a:p>
            <a:endParaRPr lang="ro-RO"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lvl="1" algn="l" rtl="0">
              <a:spcBef>
                <a:spcPct val="0"/>
              </a:spcBef>
            </a:pPr>
            <a:r>
              <a:rPr lang="ro-RO" sz="2200" b="1" i="1" dirty="0" smtClean="0"/>
              <a:t>2.2. Evaluarea </a:t>
            </a:r>
            <a:r>
              <a:rPr lang="ro-RO" sz="2200" b="1" i="1" dirty="0"/>
              <a:t>sumativă</a:t>
            </a:r>
            <a:r>
              <a:rPr lang="ro-RO" b="1" dirty="0"/>
              <a:t/>
            </a:r>
            <a:br>
              <a:rPr lang="ro-RO" b="1" dirty="0"/>
            </a:br>
            <a:endParaRPr lang="ro-RO" sz="3200" dirty="0"/>
          </a:p>
        </p:txBody>
      </p:sp>
      <p:sp>
        <p:nvSpPr>
          <p:cNvPr id="3" name="Content Placeholder 2"/>
          <p:cNvSpPr>
            <a:spLocks noGrp="1"/>
          </p:cNvSpPr>
          <p:nvPr>
            <p:ph idx="1"/>
          </p:nvPr>
        </p:nvSpPr>
        <p:spPr>
          <a:xfrm>
            <a:off x="457200" y="1412776"/>
            <a:ext cx="8229600" cy="4911824"/>
          </a:xfrm>
        </p:spPr>
        <p:txBody>
          <a:bodyPr>
            <a:normAutofit fontScale="92500" lnSpcReduction="10000"/>
          </a:bodyPr>
          <a:lstStyle/>
          <a:p>
            <a:r>
              <a:rPr lang="ro-RO" sz="2200" dirty="0" smtClean="0"/>
              <a:t>Reprezintă forma tradiţională de evaluare a rezultatelor şcolare, efectuându-se la sfârşitul unor perioade mai lungi de instruire (semestru, an şcolar, ciclu de învăţământ). </a:t>
            </a:r>
          </a:p>
          <a:p>
            <a:r>
              <a:rPr lang="ro-RO" sz="2200" dirty="0" smtClean="0"/>
              <a:t>Îndeplineşte o funcţie constatativă, de inventariere a unor rezultate globale</a:t>
            </a:r>
          </a:p>
          <a:p>
            <a:r>
              <a:rPr lang="ro-RO" sz="2200" dirty="0" smtClean="0"/>
              <a:t>Critici aduse evaluării sumative:</a:t>
            </a:r>
          </a:p>
          <a:p>
            <a:pPr lvl="1"/>
            <a:r>
              <a:rPr lang="ro-RO" sz="2200" dirty="0" smtClean="0"/>
              <a:t>este globală, nu oferă informaţii complete cu privire la măsura în care toţi subiecţii cunosc conţinutul supus evaluării;</a:t>
            </a:r>
          </a:p>
          <a:p>
            <a:pPr lvl="1"/>
            <a:r>
              <a:rPr lang="ro-RO" sz="2200" dirty="0" smtClean="0"/>
              <a:t>nu permite ameliorarea continuă a procesului;</a:t>
            </a:r>
          </a:p>
          <a:p>
            <a:pPr lvl="1"/>
            <a:r>
              <a:rPr lang="ro-RO" sz="2200" dirty="0" smtClean="0"/>
              <a:t>nu foloseşte elevilor care au parcurs perioada de instruire încheiată din punctul de vedere al schimbărilor, ameliorărilor posibile (nu permite elevilor să elimine lacunele, să-şi îmbunătăţească stilul de învăţare);</a:t>
            </a:r>
          </a:p>
          <a:p>
            <a:pPr lvl="1"/>
            <a:r>
              <a:rPr lang="ro-RO" sz="2200" dirty="0" smtClean="0"/>
              <a:t>este stresantă, poate produce emoţii negative;</a:t>
            </a:r>
          </a:p>
          <a:p>
            <a:pPr lvl="1"/>
            <a:r>
              <a:rPr lang="ro-RO" sz="2200" dirty="0" smtClean="0"/>
              <a:t>consumă o mare parte din timpul lecţiei tradiţionale. </a:t>
            </a:r>
          </a:p>
          <a:p>
            <a:endParaRPr lang="ro-RO"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normAutofit/>
          </a:bodyPr>
          <a:lstStyle/>
          <a:p>
            <a:pPr lvl="2" algn="l" rtl="0">
              <a:spcBef>
                <a:spcPct val="0"/>
              </a:spcBef>
            </a:pPr>
            <a:r>
              <a:rPr lang="ro-RO" sz="2000" b="1" i="1" dirty="0" smtClean="0">
                <a:solidFill>
                  <a:schemeClr val="tx1"/>
                </a:solidFill>
                <a:latin typeface="+mj-lt"/>
              </a:rPr>
              <a:t>2.3. Evaluarea </a:t>
            </a:r>
            <a:r>
              <a:rPr lang="ro-RO" sz="2000" b="1" i="1" dirty="0">
                <a:solidFill>
                  <a:schemeClr val="tx1"/>
                </a:solidFill>
                <a:latin typeface="+mj-lt"/>
              </a:rPr>
              <a:t>formativă</a:t>
            </a:r>
            <a:r>
              <a:rPr lang="ro-RO" dirty="0"/>
              <a:t/>
            </a:r>
            <a:br>
              <a:rPr lang="ro-RO" dirty="0"/>
            </a:br>
            <a:endParaRPr lang="ro-RO" sz="3200" dirty="0"/>
          </a:p>
        </p:txBody>
      </p:sp>
      <p:sp>
        <p:nvSpPr>
          <p:cNvPr id="3" name="Content Placeholder 2"/>
          <p:cNvSpPr>
            <a:spLocks noGrp="1"/>
          </p:cNvSpPr>
          <p:nvPr>
            <p:ph idx="1"/>
          </p:nvPr>
        </p:nvSpPr>
        <p:spPr>
          <a:xfrm>
            <a:off x="457200" y="1268760"/>
            <a:ext cx="8229600" cy="5055840"/>
          </a:xfrm>
        </p:spPr>
        <p:txBody>
          <a:bodyPr>
            <a:normAutofit/>
          </a:bodyPr>
          <a:lstStyle/>
          <a:p>
            <a:pPr lvl="0"/>
            <a:r>
              <a:rPr lang="it-IT" sz="2000" dirty="0" smtClean="0"/>
              <a:t>Constă în măsurarea şi aprecierea rezultatelor, pe parcursul perioadei de instruire, în mod sistematic, la intervale mici de timp</a:t>
            </a:r>
            <a:r>
              <a:rPr lang="ro-RO" sz="2000" dirty="0" smtClean="0"/>
              <a:t>;</a:t>
            </a:r>
            <a:r>
              <a:rPr lang="it-IT" sz="2000" dirty="0" smtClean="0"/>
              <a:t> </a:t>
            </a:r>
            <a:endParaRPr lang="ro-RO" sz="2000" dirty="0" smtClean="0"/>
          </a:p>
          <a:p>
            <a:pPr lvl="0"/>
            <a:r>
              <a:rPr lang="it-IT" sz="2000" dirty="0" smtClean="0"/>
              <a:t>Îndeplineşte rol de diagnosticare şi ameliorare, în sensul că, dacă se constată că rezultatele nu sunt cele aşteptate, se stabileşte un diagnostic precizându-se dificultăţile, nerealizările, cu scopul adoptării măsurilor de corectare necesare</a:t>
            </a:r>
            <a:r>
              <a:rPr lang="ro-RO" sz="2000" dirty="0" smtClean="0"/>
              <a:t>;</a:t>
            </a:r>
          </a:p>
          <a:p>
            <a:pPr lvl="0"/>
            <a:r>
              <a:rPr lang="it-IT" sz="2000" dirty="0" smtClean="0"/>
              <a:t>Evaluarea formativă însoţeşte permanent desfăşurarea procesului de instruire, este implicată în proces, şi are drept scop sesizarea în timp, a tuturor dificultăţilor, lacunelor, şi luarea măsurilor în vederea ameliorării imediate a procesului</a:t>
            </a:r>
            <a:r>
              <a:rPr lang="ro-RO" sz="2000" dirty="0" smtClean="0"/>
              <a:t>;</a:t>
            </a:r>
          </a:p>
          <a:p>
            <a:pPr lvl="0"/>
            <a:r>
              <a:rPr lang="ro-RO" sz="2000" dirty="0" smtClean="0"/>
              <a:t>Asigură feed-back-ul atât pentru elevi, cât şi pentru profesori. </a:t>
            </a:r>
            <a:r>
              <a:rPr lang="it-IT" sz="2000" dirty="0" smtClean="0"/>
              <a:t>Cunoaşterea de către elevi a rezultatelor, a gradului de îndeplinire a obiectivelor se realizează imediat și se asigură reglarea din mers a activităţii educaţionale</a:t>
            </a:r>
            <a:r>
              <a:rPr lang="ro-RO" sz="2000" dirty="0" smtClean="0"/>
              <a:t>;</a:t>
            </a:r>
          </a:p>
          <a:p>
            <a:endParaRPr lang="ro-RO"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a:bodyPr>
          <a:lstStyle/>
          <a:p>
            <a:pPr lvl="0"/>
            <a:r>
              <a:rPr lang="it-IT" sz="2000" dirty="0" smtClean="0"/>
              <a:t>Evaluarea formativă se caracterizează printr-o frecvenţă mult mai mare a verificărilor pe parcursul unei perioade de instruire şi scurtarea intervalului dintre verificări şi ameliorările aduse procesului</a:t>
            </a:r>
            <a:r>
              <a:rPr lang="ro-RO" sz="2000" dirty="0" smtClean="0"/>
              <a:t>;</a:t>
            </a:r>
          </a:p>
          <a:p>
            <a:pPr lvl="0"/>
            <a:r>
              <a:rPr lang="ro-RO" sz="2000" dirty="0" smtClean="0"/>
              <a:t>E</a:t>
            </a:r>
            <a:r>
              <a:rPr lang="it-IT" sz="2000" dirty="0" smtClean="0"/>
              <a:t>valuează nu numai rezultatele învăţării, ci şi procesul prin care s-a ajuns la un anumit rezultat, permiţând ameliorarea lui pe viitor.</a:t>
            </a:r>
            <a:endParaRPr lang="ro-RO" sz="2000" dirty="0" smtClean="0"/>
          </a:p>
          <a:p>
            <a:endParaRPr lang="ro-RO"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ro-RO" sz="2800"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ro-RO" sz="2800" dirty="0" smtClean="0"/>
              <a:t>Pornind de la caracteristicile evaluării formative, </a:t>
            </a:r>
            <a:r>
              <a:rPr lang="pt-BR" sz="2800" dirty="0" smtClean="0"/>
              <a:t>aduceți argumente, din  perspectivă psiho-pedagogică, în favoarea utilizării ei (având în vedere </a:t>
            </a:r>
            <a:r>
              <a:rPr lang="ro-RO" sz="2800" dirty="0" smtClean="0"/>
              <a:t>impactul pe care îl are asupra elevului, asupra personalităţii acestuia şi asupra procesului de învăţare pe care el în parcurge).</a:t>
            </a:r>
          </a:p>
          <a:p>
            <a:pPr marL="274320" lvl="1" indent="-274320">
              <a:buClr>
                <a:schemeClr val="accent3"/>
              </a:buClr>
              <a:buSzPct val="95000"/>
              <a:buNone/>
            </a:pPr>
            <a:endParaRPr lang="ro-RO" dirty="0" smtClean="0"/>
          </a:p>
          <a:p>
            <a:endParaRPr lang="ro-RO"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normAutofit fontScale="90000"/>
          </a:bodyPr>
          <a:lstStyle/>
          <a:p>
            <a:r>
              <a:rPr lang="it-IT" sz="2000" dirty="0" smtClean="0"/>
              <a:t> </a:t>
            </a:r>
            <a:r>
              <a:rPr lang="ro-RO" sz="2000" dirty="0" smtClean="0"/>
              <a:t/>
            </a:r>
            <a:br>
              <a:rPr lang="ro-RO" sz="2000" dirty="0" smtClean="0"/>
            </a:br>
            <a:r>
              <a:rPr lang="it-IT" sz="2000" dirty="0" smtClean="0"/>
              <a:t> </a:t>
            </a:r>
            <a:r>
              <a:rPr lang="ro-RO" sz="2000" dirty="0" smtClean="0"/>
              <a:t/>
            </a:r>
            <a:br>
              <a:rPr lang="ro-RO" sz="2000" dirty="0" smtClean="0"/>
            </a:br>
            <a:r>
              <a:rPr lang="ro-RO" sz="2200" b="1" i="1" dirty="0" smtClean="0">
                <a:solidFill>
                  <a:schemeClr val="accent3">
                    <a:lumMod val="75000"/>
                  </a:schemeClr>
                </a:solidFill>
              </a:rPr>
              <a:t>2.4. </a:t>
            </a:r>
            <a:r>
              <a:rPr lang="it-IT" sz="2200" b="1" i="1" dirty="0" smtClean="0">
                <a:solidFill>
                  <a:schemeClr val="tx1"/>
                </a:solidFill>
              </a:rPr>
              <a:t>Evaluarea formatoare – o evaluare formativă puternic personalizată</a:t>
            </a:r>
            <a:r>
              <a:rPr lang="ro-RO" sz="2000" dirty="0" smtClean="0"/>
              <a:t/>
            </a:r>
            <a:br>
              <a:rPr lang="ro-RO" sz="2000" dirty="0" smtClean="0"/>
            </a:br>
            <a:endParaRPr lang="ro-RO" sz="2000" dirty="0"/>
          </a:p>
        </p:txBody>
      </p:sp>
      <p:sp>
        <p:nvSpPr>
          <p:cNvPr id="3" name="Content Placeholder 2"/>
          <p:cNvSpPr>
            <a:spLocks noGrp="1"/>
          </p:cNvSpPr>
          <p:nvPr>
            <p:ph idx="1"/>
          </p:nvPr>
        </p:nvSpPr>
        <p:spPr>
          <a:xfrm>
            <a:off x="457200" y="1484784"/>
            <a:ext cx="8229600" cy="5184576"/>
          </a:xfrm>
        </p:spPr>
        <p:txBody>
          <a:bodyPr>
            <a:normAutofit/>
          </a:bodyPr>
          <a:lstStyle/>
          <a:p>
            <a:pPr lvl="0"/>
            <a:r>
              <a:rPr lang="it-IT" sz="1800" b="1" dirty="0" smtClean="0"/>
              <a:t>Conceptul</a:t>
            </a:r>
            <a:r>
              <a:rPr lang="it-IT" sz="1800" dirty="0" smtClean="0"/>
              <a:t> de </a:t>
            </a:r>
            <a:r>
              <a:rPr lang="it-IT" sz="1800" i="1" dirty="0" smtClean="0"/>
              <a:t>evaluare formatoare</a:t>
            </a:r>
            <a:r>
              <a:rPr lang="it-IT" sz="1800" dirty="0" smtClean="0"/>
              <a:t> </a:t>
            </a:r>
            <a:r>
              <a:rPr lang="ro-RO" sz="1800" dirty="0" smtClean="0"/>
              <a:t>tinde </a:t>
            </a:r>
            <a:r>
              <a:rPr lang="it-IT" sz="1800" dirty="0" smtClean="0"/>
              <a:t>să-l înlocuiască pe cel  de </a:t>
            </a:r>
            <a:r>
              <a:rPr lang="it-IT" sz="1800" i="1" dirty="0" smtClean="0"/>
              <a:t>evaluare formativă;</a:t>
            </a:r>
            <a:endParaRPr lang="ro-RO" sz="1800" dirty="0" smtClean="0"/>
          </a:p>
          <a:p>
            <a:pPr lvl="0"/>
            <a:r>
              <a:rPr lang="it-IT" sz="1800" b="1" i="1" dirty="0" smtClean="0"/>
              <a:t>Funcția dominantă </a:t>
            </a:r>
            <a:r>
              <a:rPr lang="it-IT" sz="1800" dirty="0" smtClean="0"/>
              <a:t>a </a:t>
            </a:r>
            <a:r>
              <a:rPr lang="it-IT" sz="1800" i="1" dirty="0" smtClean="0"/>
              <a:t>evaluării formatoare</a:t>
            </a:r>
            <a:r>
              <a:rPr lang="it-IT" sz="1800" dirty="0" smtClean="0"/>
              <a:t>: de a însoți și de ajuta învățarea, fiind, din acest punct de vedere, o formă desăvârșită a evaluării formative;</a:t>
            </a:r>
            <a:endParaRPr lang="ro-RO" sz="1800" dirty="0" smtClean="0"/>
          </a:p>
          <a:p>
            <a:pPr lvl="0"/>
            <a:r>
              <a:rPr lang="it-IT" sz="1800" dirty="0" smtClean="0"/>
              <a:t>Această etapă a evaluării forma</a:t>
            </a:r>
            <a:r>
              <a:rPr lang="ro-RO" sz="1800" dirty="0" smtClean="0"/>
              <a:t>tive</a:t>
            </a:r>
            <a:r>
              <a:rPr lang="it-IT" sz="1800" dirty="0" smtClean="0"/>
              <a:t> va fi atinsă odată cu asumarea de către elevul însuși a propriei învățări: </a:t>
            </a:r>
            <a:endParaRPr lang="ro-RO" sz="1800" dirty="0" smtClean="0"/>
          </a:p>
          <a:p>
            <a:pPr lvl="1">
              <a:buFont typeface="Wingdings" pitchFamily="2" charset="2"/>
              <a:buChar char="§"/>
            </a:pPr>
            <a:r>
              <a:rPr lang="it-IT" sz="1800" dirty="0" smtClean="0"/>
              <a:t>conștientizarea obiectivelor de atins, </a:t>
            </a:r>
            <a:endParaRPr lang="ro-RO" sz="1800" dirty="0" smtClean="0"/>
          </a:p>
          <a:p>
            <a:pPr lvl="1">
              <a:buFont typeface="Wingdings" pitchFamily="2" charset="2"/>
              <a:buChar char="§"/>
            </a:pPr>
            <a:r>
              <a:rPr lang="it-IT" sz="1800" dirty="0" smtClean="0"/>
              <a:t>apoi integrarea de către subiect a datelor furnizate prin demersul evaluativ în administrarea propriului parcurs (reglarea/auoreglarea activității de învățare);</a:t>
            </a:r>
            <a:endParaRPr lang="ro-RO" sz="1800" dirty="0" smtClean="0"/>
          </a:p>
          <a:p>
            <a:pPr lvl="0"/>
            <a:r>
              <a:rPr lang="it-IT" sz="1800" i="1" dirty="0" smtClean="0"/>
              <a:t>"În practica educaţională, când putem spune că am realizat evaluare formatoare?“</a:t>
            </a:r>
            <a:r>
              <a:rPr lang="ro-RO" sz="1800" dirty="0" smtClean="0"/>
              <a:t> </a:t>
            </a:r>
            <a:r>
              <a:rPr lang="it-IT" sz="1800" dirty="0" smtClean="0"/>
              <a:t>Practic, realizarea </a:t>
            </a:r>
            <a:r>
              <a:rPr lang="it-IT" sz="1800" i="1" dirty="0" smtClean="0"/>
              <a:t>evaluării formatoare </a:t>
            </a:r>
            <a:r>
              <a:rPr lang="it-IT" sz="1800" dirty="0" smtClean="0"/>
              <a:t>devine posibilă în momentul în care elevii:</a:t>
            </a:r>
            <a:endParaRPr lang="ro-RO" sz="1800" dirty="0" smtClean="0"/>
          </a:p>
          <a:p>
            <a:pPr lvl="1"/>
            <a:r>
              <a:rPr lang="ro-RO" sz="1800" dirty="0" smtClean="0"/>
              <a:t>au conştientizat şi interiorizat/ internalizat obiectivele urmărite şi le-au transformat în propriile obiective;</a:t>
            </a:r>
          </a:p>
          <a:p>
            <a:pPr lvl="1"/>
            <a:r>
              <a:rPr lang="ro-RO" sz="1800" dirty="0" smtClean="0"/>
              <a:t>au valorificat şi integrat informaţiile obţinute prin evaluare în gestionarea propriului parcurs de învăţare şi formare.</a:t>
            </a:r>
          </a:p>
          <a:p>
            <a:endParaRPr lang="ro-RO"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a:bodyPr>
          <a:lstStyle/>
          <a:p>
            <a:pPr lvl="0"/>
            <a:r>
              <a:rPr lang="ro-RO" sz="1800" b="1" dirty="0" smtClean="0"/>
              <a:t>Idea centrală</a:t>
            </a:r>
            <a:r>
              <a:rPr lang="ro-RO" sz="1800" dirty="0" smtClean="0"/>
              <a:t>: </a:t>
            </a:r>
            <a:r>
              <a:rPr lang="ro-RO" sz="1800" i="1" dirty="0" smtClean="0"/>
              <a:t>evaluarea formativă </a:t>
            </a:r>
            <a:r>
              <a:rPr lang="ro-RO" sz="1800" dirty="0" smtClean="0"/>
              <a:t>devine eficace când se transformă în autoevaluare și reglează procesul învățării;</a:t>
            </a:r>
          </a:p>
          <a:p>
            <a:pPr lvl="0"/>
            <a:r>
              <a:rPr lang="ro-RO" sz="1800" b="1" dirty="0" smtClean="0"/>
              <a:t>Scopul </a:t>
            </a:r>
            <a:r>
              <a:rPr lang="ro-RO" sz="1800" dirty="0" smtClean="0"/>
              <a:t>deplasării terminologice </a:t>
            </a:r>
            <a:r>
              <a:rPr lang="ro-RO" sz="1800" i="1" dirty="0" smtClean="0"/>
              <a:t>evaluarea formativă →evaluarea formatoare</a:t>
            </a:r>
            <a:r>
              <a:rPr lang="ro-RO" sz="1800" dirty="0" smtClean="0"/>
              <a:t>: de a centra demersul pedagogic pe reglarea asigurată prin elevul însuși (</a:t>
            </a:r>
            <a:r>
              <a:rPr lang="ro-RO" sz="1800" i="1" dirty="0" smtClean="0"/>
              <a:t>evaluarea formatoare</a:t>
            </a:r>
            <a:r>
              <a:rPr lang="ro-RO" sz="1800" dirty="0" smtClean="0"/>
              <a:t>), spre deosebire de </a:t>
            </a:r>
            <a:r>
              <a:rPr lang="ro-RO" sz="1800" i="1" dirty="0" smtClean="0"/>
              <a:t>evaluarea formativă </a:t>
            </a:r>
            <a:r>
              <a:rPr lang="ro-RO" sz="1800" dirty="0" smtClean="0"/>
              <a:t>în care reglarea privește cu prioritate strategiile pedagogice ale profesorului.</a:t>
            </a:r>
          </a:p>
          <a:p>
            <a:pPr lvl="0"/>
            <a:r>
              <a:rPr lang="ro-RO" sz="1800" b="1" dirty="0" smtClean="0"/>
              <a:t>Evaluarea formatoare</a:t>
            </a:r>
            <a:r>
              <a:rPr lang="ro-RO" sz="1800" dirty="0" smtClean="0"/>
              <a:t>: evaluarea este un instrument de formare, de care dispune elevul pentru a-și urmări obiectivele personale și pentru a-și construi propriul parcurs de învățare.</a:t>
            </a:r>
          </a:p>
          <a:p>
            <a:pPr>
              <a:buNone/>
            </a:pPr>
            <a:endParaRPr lang="ro-RO"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936104"/>
          </a:xfrm>
        </p:spPr>
        <p:txBody>
          <a:bodyPr/>
          <a:lstStyle/>
          <a:p>
            <a:pPr lvl="2" algn="l" rtl="0">
              <a:spcBef>
                <a:spcPct val="0"/>
              </a:spcBef>
            </a:pPr>
            <a:r>
              <a:rPr lang="ro-RO" sz="2000" b="1" i="1" dirty="0" smtClean="0">
                <a:solidFill>
                  <a:schemeClr val="tx1"/>
                </a:solidFill>
              </a:rPr>
              <a:t>3. </a:t>
            </a:r>
            <a:r>
              <a:rPr lang="pt-BR" sz="2000" b="1" i="1" dirty="0" smtClean="0">
                <a:solidFill>
                  <a:schemeClr val="tx1"/>
                </a:solidFill>
              </a:rPr>
              <a:t>Ce </a:t>
            </a:r>
            <a:r>
              <a:rPr lang="pt-BR" sz="2000" b="1" i="1" dirty="0">
                <a:solidFill>
                  <a:schemeClr val="tx1"/>
                </a:solidFill>
              </a:rPr>
              <a:t>evaluăm? (Ipostaze ale rezultatelor școlare ale elevilor)</a:t>
            </a:r>
            <a:r>
              <a:rPr lang="ro-RO" dirty="0"/>
              <a:t/>
            </a:r>
            <a:br>
              <a:rPr lang="ro-RO" dirty="0"/>
            </a:br>
            <a:endParaRPr lang="ro-RO" dirty="0"/>
          </a:p>
        </p:txBody>
      </p:sp>
      <p:sp>
        <p:nvSpPr>
          <p:cNvPr id="3" name="Content Placeholder 2"/>
          <p:cNvSpPr>
            <a:spLocks noGrp="1"/>
          </p:cNvSpPr>
          <p:nvPr>
            <p:ph idx="1"/>
          </p:nvPr>
        </p:nvSpPr>
        <p:spPr>
          <a:xfrm>
            <a:off x="457200" y="1556792"/>
            <a:ext cx="8229600" cy="4767808"/>
          </a:xfrm>
        </p:spPr>
        <p:txBody>
          <a:bodyPr>
            <a:normAutofit/>
          </a:bodyPr>
          <a:lstStyle/>
          <a:p>
            <a:r>
              <a:rPr lang="pt-BR" sz="2000" b="1" dirty="0" smtClean="0"/>
              <a:t>Ipostaze </a:t>
            </a:r>
            <a:r>
              <a:rPr lang="ro-RO" sz="2000" b="1" dirty="0" smtClean="0"/>
              <a:t>ale rezultatelor școlare </a:t>
            </a:r>
            <a:r>
              <a:rPr lang="pt-BR" sz="2000" b="1" dirty="0" smtClean="0"/>
              <a:t>din perspectiva învățământului tradițional:</a:t>
            </a:r>
            <a:endParaRPr lang="ro-RO" sz="2000" dirty="0" smtClean="0"/>
          </a:p>
          <a:p>
            <a:pPr lvl="1"/>
            <a:r>
              <a:rPr lang="pt-BR" sz="2000" i="1" dirty="0" smtClean="0"/>
              <a:t>Cunoștințe acumulate și integrate</a:t>
            </a:r>
            <a:endParaRPr lang="ro-RO" sz="2000" dirty="0" smtClean="0"/>
          </a:p>
          <a:p>
            <a:pPr lvl="1"/>
            <a:r>
              <a:rPr lang="pt-BR" sz="2000" i="1" dirty="0" smtClean="0"/>
              <a:t>Capacitatea de aplicare a achizițiilor</a:t>
            </a:r>
            <a:endParaRPr lang="ro-RO" sz="2000" dirty="0" smtClean="0"/>
          </a:p>
          <a:p>
            <a:pPr lvl="1"/>
            <a:r>
              <a:rPr lang="pt-BR" sz="2000" i="1" dirty="0" smtClean="0"/>
              <a:t>Capacități intelectuale</a:t>
            </a:r>
            <a:endParaRPr lang="ro-RO" sz="2000" dirty="0" smtClean="0"/>
          </a:p>
          <a:p>
            <a:pPr lvl="1"/>
            <a:r>
              <a:rPr lang="pt-BR" sz="2000" i="1" dirty="0" smtClean="0"/>
              <a:t>Conduite și trăsături de personalitate</a:t>
            </a:r>
            <a:endParaRPr lang="ro-RO" sz="2000" dirty="0" smtClean="0"/>
          </a:p>
          <a:p>
            <a:r>
              <a:rPr lang="pt-BR" sz="2000" b="1" dirty="0" smtClean="0"/>
              <a:t>Ipostaze moderne ale rezultatelor școlare: </a:t>
            </a:r>
            <a:endParaRPr lang="ro-RO" sz="2000" b="1" dirty="0" smtClean="0"/>
          </a:p>
          <a:p>
            <a:pPr lvl="1"/>
            <a:r>
              <a:rPr lang="ro-RO" sz="2000" i="1" dirty="0" smtClean="0"/>
              <a:t>Prestații</a:t>
            </a:r>
          </a:p>
          <a:p>
            <a:pPr lvl="1"/>
            <a:r>
              <a:rPr lang="ro-RO" sz="2000" i="1" dirty="0" smtClean="0"/>
              <a:t>Performanțe</a:t>
            </a:r>
          </a:p>
          <a:p>
            <a:pPr lvl="1"/>
            <a:r>
              <a:rPr lang="ro-RO" sz="2000" i="1" dirty="0" smtClean="0"/>
              <a:t>Competențe</a:t>
            </a:r>
          </a:p>
          <a:p>
            <a:endParaRPr lang="ro-RO"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936104"/>
          </a:xfrm>
        </p:spPr>
        <p:txBody>
          <a:bodyPr>
            <a:normAutofit/>
          </a:bodyPr>
          <a:lstStyle/>
          <a:p>
            <a:pPr>
              <a:buFont typeface="Wingdings" pitchFamily="2" charset="2"/>
              <a:buChar char="q"/>
            </a:pPr>
            <a:r>
              <a:rPr lang="pt-BR" sz="2000" b="1" dirty="0" smtClean="0">
                <a:solidFill>
                  <a:schemeClr val="accent3">
                    <a:lumMod val="75000"/>
                  </a:schemeClr>
                </a:solidFill>
              </a:rPr>
              <a:t>Ipostaze moderne ale rezultatelor școlare</a:t>
            </a:r>
            <a:endParaRPr lang="ro-RO" sz="2000" dirty="0">
              <a:solidFill>
                <a:schemeClr val="accent3">
                  <a:lumMod val="75000"/>
                </a:schemeClr>
              </a:solidFill>
            </a:endParaRPr>
          </a:p>
        </p:txBody>
      </p:sp>
      <p:sp>
        <p:nvSpPr>
          <p:cNvPr id="3" name="Content Placeholder 2"/>
          <p:cNvSpPr>
            <a:spLocks noGrp="1"/>
          </p:cNvSpPr>
          <p:nvPr>
            <p:ph idx="1"/>
          </p:nvPr>
        </p:nvSpPr>
        <p:spPr>
          <a:xfrm>
            <a:off x="457200" y="1500174"/>
            <a:ext cx="8229600" cy="4824426"/>
          </a:xfrm>
        </p:spPr>
        <p:txBody>
          <a:bodyPr>
            <a:normAutofit/>
          </a:bodyPr>
          <a:lstStyle/>
          <a:p>
            <a:pPr lvl="0"/>
            <a:r>
              <a:rPr lang="pt-BR" sz="1800" b="1" i="1" dirty="0" smtClean="0"/>
              <a:t>Prestația:</a:t>
            </a:r>
            <a:endParaRPr lang="ro-RO" sz="1800" b="1" dirty="0" smtClean="0"/>
          </a:p>
          <a:p>
            <a:pPr lvl="1">
              <a:buFont typeface="Wingdings" pitchFamily="2" charset="2"/>
              <a:buChar char="Ø"/>
            </a:pPr>
            <a:r>
              <a:rPr lang="pt-BR" sz="1800" dirty="0" smtClean="0"/>
              <a:t>este cel mai simplu rezultat școlar, fiind o manifestare de moment;</a:t>
            </a:r>
            <a:endParaRPr lang="ro-RO" sz="1800" dirty="0" smtClean="0"/>
          </a:p>
          <a:p>
            <a:pPr lvl="1">
              <a:buFont typeface="Wingdings" pitchFamily="2" charset="2"/>
              <a:buChar char="Ø"/>
            </a:pPr>
            <a:r>
              <a:rPr lang="pt-BR" sz="1800" dirty="0" smtClean="0"/>
              <a:t>este o secvență acțională decupată din activitatea desfășurată;</a:t>
            </a:r>
            <a:endParaRPr lang="ro-RO" sz="1800" dirty="0" smtClean="0"/>
          </a:p>
          <a:p>
            <a:pPr lvl="1">
              <a:buFont typeface="Wingdings" pitchFamily="2" charset="2"/>
              <a:buChar char="Ø"/>
            </a:pPr>
            <a:r>
              <a:rPr lang="pt-BR" sz="1800" dirty="0" smtClean="0"/>
              <a:t>Ex</a:t>
            </a:r>
            <a:r>
              <a:rPr lang="ro-RO" sz="1800" dirty="0" smtClean="0"/>
              <a:t>emplu: </a:t>
            </a:r>
            <a:r>
              <a:rPr lang="pt-BR" sz="1800" dirty="0" smtClean="0"/>
              <a:t> un răspuns la o întrebare din lecția de zi;</a:t>
            </a:r>
            <a:endParaRPr lang="ro-RO" sz="1800" dirty="0" smtClean="0"/>
          </a:p>
          <a:p>
            <a:pPr lvl="1">
              <a:buFont typeface="Wingdings" pitchFamily="2" charset="2"/>
              <a:buChar char="Ø"/>
            </a:pPr>
            <a:r>
              <a:rPr lang="pt-BR" sz="1800" dirty="0" smtClean="0"/>
              <a:t>se poate corela cu un obiectiv operaționalizat al lecției.</a:t>
            </a:r>
            <a:endParaRPr lang="ro-RO" sz="1800" dirty="0" smtClean="0"/>
          </a:p>
          <a:p>
            <a:pPr lvl="1">
              <a:buFont typeface="Wingdings" pitchFamily="2" charset="2"/>
              <a:buChar char="Ø"/>
            </a:pPr>
            <a:r>
              <a:rPr lang="ro-RO" sz="1600" dirty="0" smtClean="0"/>
              <a:t>(exemple: definire, identificarea unor componente, enumerare, descriere, etc)</a:t>
            </a:r>
          </a:p>
          <a:p>
            <a:pPr lvl="0"/>
            <a:r>
              <a:rPr lang="pt-BR" sz="1800" b="1" i="1" dirty="0" smtClean="0"/>
              <a:t>Performanța:</a:t>
            </a:r>
            <a:endParaRPr lang="ro-RO" sz="1800" b="1" dirty="0" smtClean="0"/>
          </a:p>
          <a:p>
            <a:pPr lvl="1">
              <a:buFont typeface="Wingdings" pitchFamily="2" charset="2"/>
              <a:buChar char="Ø"/>
            </a:pPr>
            <a:r>
              <a:rPr lang="pt-BR" sz="1800" dirty="0" smtClean="0"/>
              <a:t>este un rezultat mai complex, fiind asociată rezolvării unei sarcini ceva mai complete;</a:t>
            </a:r>
            <a:endParaRPr lang="ro-RO" sz="1800" dirty="0" smtClean="0"/>
          </a:p>
          <a:p>
            <a:pPr lvl="1">
              <a:buFont typeface="Wingdings" pitchFamily="2" charset="2"/>
              <a:buChar char="Ø"/>
            </a:pPr>
            <a:r>
              <a:rPr lang="pt-BR" sz="1800" dirty="0" smtClean="0"/>
              <a:t>se evaluează tot contextual, dar pe o durată de timp ceva mai mare;</a:t>
            </a:r>
            <a:endParaRPr lang="ro-RO" sz="1800" dirty="0" smtClean="0"/>
          </a:p>
          <a:p>
            <a:pPr lvl="1">
              <a:buFont typeface="Wingdings" pitchFamily="2" charset="2"/>
              <a:buChar char="Ø"/>
            </a:pPr>
            <a:r>
              <a:rPr lang="pt-BR" sz="1800" dirty="0" smtClean="0"/>
              <a:t>o suită de prestații complementare integrate în cadrul aceleiași activități;</a:t>
            </a:r>
            <a:endParaRPr lang="ro-RO" sz="1800" dirty="0" smtClean="0"/>
          </a:p>
          <a:p>
            <a:pPr lvl="1">
              <a:buFont typeface="Wingdings" pitchFamily="2" charset="2"/>
              <a:buChar char="Ø"/>
            </a:pPr>
            <a:r>
              <a:rPr lang="pt-BR" sz="1800" dirty="0" smtClean="0"/>
              <a:t>se poate corela cu obiectivele de referință ale disciplinelor din învățământul preuniversitar;</a:t>
            </a:r>
            <a:endParaRPr lang="ro-RO" sz="1800" dirty="0" smtClean="0"/>
          </a:p>
          <a:p>
            <a:pPr lvl="1">
              <a:buFont typeface="Wingdings" pitchFamily="2" charset="2"/>
              <a:buChar char="Ø"/>
            </a:pPr>
            <a:r>
              <a:rPr lang="ro-RO" sz="1600" dirty="0" smtClean="0"/>
              <a:t>(exemple: ierarhizarea unor componente, argumentare, analiza critica, emiterea unor judecăți de valoare, abordare comparativa etc)</a:t>
            </a:r>
          </a:p>
          <a:p>
            <a:pPr>
              <a:buNone/>
            </a:pPr>
            <a:endParaRPr lang="ro-RO"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a:bodyPr>
          <a:lstStyle/>
          <a:p>
            <a:pPr lvl="0"/>
            <a:r>
              <a:rPr lang="ro-RO" sz="2000" b="1" dirty="0" smtClean="0"/>
              <a:t>1. Definirea și analiza conceptelor: evaluare, măsurare, apreciere. Funcțiile evaluării</a:t>
            </a:r>
            <a:r>
              <a:rPr lang="ro-RO" sz="2000" dirty="0" smtClean="0"/>
              <a:t/>
            </a:r>
            <a:br>
              <a:rPr lang="ro-RO" sz="2000" dirty="0" smtClean="0"/>
            </a:br>
            <a:endParaRPr lang="ro-RO" sz="2000" dirty="0"/>
          </a:p>
        </p:txBody>
      </p:sp>
      <p:sp>
        <p:nvSpPr>
          <p:cNvPr id="3" name="Content Placeholder 2"/>
          <p:cNvSpPr>
            <a:spLocks noGrp="1"/>
          </p:cNvSpPr>
          <p:nvPr>
            <p:ph idx="1"/>
          </p:nvPr>
        </p:nvSpPr>
        <p:spPr>
          <a:xfrm>
            <a:off x="457200" y="1484784"/>
            <a:ext cx="8229600" cy="5184576"/>
          </a:xfrm>
        </p:spPr>
        <p:txBody>
          <a:bodyPr>
            <a:normAutofit/>
          </a:bodyPr>
          <a:lstStyle/>
          <a:p>
            <a:r>
              <a:rPr lang="ro-RO" sz="2000" dirty="0" smtClean="0"/>
              <a:t>Evaluarea, </a:t>
            </a:r>
            <a:r>
              <a:rPr lang="ro-RO" sz="2000" b="1" dirty="0" smtClean="0"/>
              <a:t>în sens larg</a:t>
            </a:r>
            <a:r>
              <a:rPr lang="ro-RO" sz="2000" dirty="0" smtClean="0"/>
              <a:t>, vizează eficienţa sistemului de învăţământ, ca subsistem al sistemului social, adică, eficienţa raportului dintre resursele materiale şi financiare investite de societate şi rezultatele învăţământului, concretizate în competenţele achiziţionate, calitatea forţei de muncă (</a:t>
            </a:r>
            <a:r>
              <a:rPr lang="ro-RO" sz="2000" b="1" dirty="0" smtClean="0"/>
              <a:t>evaluare economică</a:t>
            </a:r>
            <a:r>
              <a:rPr lang="ro-RO" sz="2000" dirty="0" smtClean="0"/>
              <a:t>). </a:t>
            </a:r>
          </a:p>
          <a:p>
            <a:r>
              <a:rPr lang="ro-RO" sz="2000" dirty="0" smtClean="0"/>
              <a:t>Î</a:t>
            </a:r>
            <a:r>
              <a:rPr lang="ro-RO" sz="2000" b="1" dirty="0" smtClean="0"/>
              <a:t>n sens restrâns</a:t>
            </a:r>
            <a:r>
              <a:rPr lang="ro-RO" sz="2000" dirty="0" smtClean="0"/>
              <a:t>, termenul de evaluare vizează eficienţa raportului dintre obiectivele propuse şi rezultatele obţinute de către elevi (</a:t>
            </a:r>
            <a:r>
              <a:rPr lang="ro-RO" sz="2000" b="1" dirty="0" smtClean="0"/>
              <a:t>evaluarea pedagogică</a:t>
            </a:r>
            <a:r>
              <a:rPr lang="ro-RO" sz="2000" dirty="0" smtClean="0"/>
              <a:t>).</a:t>
            </a:r>
            <a:endParaRPr lang="ro-RO" sz="2000" b="1" dirty="0" smtClean="0"/>
          </a:p>
          <a:p>
            <a:r>
              <a:rPr lang="ro-RO" sz="2000" dirty="0" smtClean="0"/>
              <a:t>Evaluarea este o componentă importantă a procesului de învăţământ, care constă în măsurarea şi aprecierea rezultatelor sistemului de educaţie în general, şi a rezultatelor şcolare în special, prin compararea rezultatelor cu obiectivele propuse, în vedere luării unor decizii de ameliorare a activităţii în etapele următoare.</a:t>
            </a:r>
            <a:endParaRPr lang="ro-RO" sz="2000" b="1" dirty="0" smtClean="0"/>
          </a:p>
          <a:p>
            <a:endParaRPr lang="ro-RO"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endParaRPr lang="ro-RO" dirty="0"/>
          </a:p>
        </p:txBody>
      </p:sp>
      <p:sp>
        <p:nvSpPr>
          <p:cNvPr id="3" name="Content Placeholder 2"/>
          <p:cNvSpPr>
            <a:spLocks noGrp="1"/>
          </p:cNvSpPr>
          <p:nvPr>
            <p:ph idx="1"/>
          </p:nvPr>
        </p:nvSpPr>
        <p:spPr>
          <a:xfrm>
            <a:off x="457200" y="1484784"/>
            <a:ext cx="8229600" cy="4839816"/>
          </a:xfrm>
        </p:spPr>
        <p:txBody>
          <a:bodyPr>
            <a:normAutofit/>
          </a:bodyPr>
          <a:lstStyle/>
          <a:p>
            <a:pPr lvl="0"/>
            <a:r>
              <a:rPr lang="pt-BR" sz="1800" b="1" i="1" dirty="0" smtClean="0"/>
              <a:t>Competența:</a:t>
            </a:r>
            <a:endParaRPr lang="ro-RO" sz="1800" b="1" dirty="0" smtClean="0"/>
          </a:p>
          <a:p>
            <a:pPr lvl="1">
              <a:buFont typeface="Wingdings" pitchFamily="2" charset="2"/>
              <a:buChar char="Ø"/>
            </a:pPr>
            <a:r>
              <a:rPr lang="pt-BR" sz="1800" dirty="0" smtClean="0"/>
              <a:t>vizează conduita școlară a elevului în integralitatea sa;</a:t>
            </a:r>
            <a:endParaRPr lang="ro-RO" sz="1800" dirty="0" smtClean="0"/>
          </a:p>
          <a:p>
            <a:pPr lvl="1">
              <a:buFont typeface="Wingdings" pitchFamily="2" charset="2"/>
              <a:buChar char="Ø"/>
            </a:pPr>
            <a:r>
              <a:rPr lang="pt-BR" sz="1800" dirty="0" smtClean="0"/>
              <a:t>desemnează rezultate școlare ample, profunde, fiind mai greu de evaluat (</a:t>
            </a:r>
            <a:r>
              <a:rPr lang="it-IT" sz="1800" dirty="0" smtClean="0"/>
              <a:t>procesul de evaluare a competenţelor necesită stabilirea unor </a:t>
            </a:r>
            <a:r>
              <a:rPr lang="it-IT" sz="1800" i="1" dirty="0" smtClean="0"/>
              <a:t>criterii de evaluare</a:t>
            </a:r>
            <a:r>
              <a:rPr lang="it-IT" sz="1800" dirty="0" smtClean="0"/>
              <a:t> şi chiar elaborarea de </a:t>
            </a:r>
            <a:r>
              <a:rPr lang="it-IT" sz="1800" i="1" dirty="0" smtClean="0"/>
              <a:t>fişe de evaluare a competenţelor</a:t>
            </a:r>
            <a:r>
              <a:rPr lang="pt-BR" sz="1800" dirty="0" smtClean="0"/>
              <a:t>);</a:t>
            </a:r>
            <a:endParaRPr lang="ro-RO" sz="1800" dirty="0" smtClean="0"/>
          </a:p>
          <a:p>
            <a:pPr lvl="1">
              <a:buFont typeface="Wingdings" pitchFamily="2" charset="2"/>
              <a:buChar char="Ø"/>
            </a:pPr>
            <a:r>
              <a:rPr lang="pt-BR" sz="1800" dirty="0" smtClean="0"/>
              <a:t>este sinonimă cu „a ști să faci” înalt adecvat unei situații sau clase de situații similare;</a:t>
            </a:r>
            <a:endParaRPr lang="ro-RO" sz="1800" dirty="0" smtClean="0"/>
          </a:p>
          <a:p>
            <a:pPr lvl="1">
              <a:buFont typeface="Wingdings" pitchFamily="2" charset="2"/>
              <a:buChar char="Ø"/>
            </a:pPr>
            <a:r>
              <a:rPr lang="pt-BR" sz="1800" dirty="0" smtClean="0"/>
              <a:t>capacitatea de a mobiliza un ansamblu de cunoștințe, mobilități și atitudini, pentru a rezolva o familie de situații problemă;</a:t>
            </a:r>
            <a:endParaRPr lang="ro-RO" sz="1800" dirty="0" smtClean="0"/>
          </a:p>
          <a:p>
            <a:pPr lvl="1">
              <a:buFont typeface="Wingdings" pitchFamily="2" charset="2"/>
              <a:buChar char="Ø"/>
            </a:pPr>
            <a:r>
              <a:rPr lang="pt-BR" sz="1800" dirty="0" smtClean="0"/>
              <a:t>poate fi corelată cu un obiectiv educațional cu grad mare de generalitate: obiectiv de arie curriculară, obiectiv cadru;</a:t>
            </a:r>
            <a:endParaRPr lang="ro-RO" sz="1800" dirty="0" smtClean="0"/>
          </a:p>
          <a:p>
            <a:pPr lvl="1">
              <a:buFont typeface="Wingdings" pitchFamily="2" charset="2"/>
              <a:buChar char="Ø"/>
            </a:pPr>
            <a:r>
              <a:rPr lang="ro-RO" sz="1600" dirty="0" smtClean="0"/>
              <a:t>(exemple: competența de analiză, evaluare, elaborare proiecte, etc)</a:t>
            </a:r>
          </a:p>
          <a:p>
            <a:pPr>
              <a:buNone/>
            </a:pPr>
            <a:endParaRPr lang="ro-RO"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ro-RO" sz="2800" dirty="0"/>
          </a:p>
        </p:txBody>
      </p:sp>
      <p:sp>
        <p:nvSpPr>
          <p:cNvPr id="3" name="Content Placeholder 2"/>
          <p:cNvSpPr>
            <a:spLocks noGrp="1"/>
          </p:cNvSpPr>
          <p:nvPr>
            <p:ph idx="1"/>
          </p:nvPr>
        </p:nvSpPr>
        <p:spPr/>
        <p:txBody>
          <a:bodyPr/>
          <a:lstStyle/>
          <a:p>
            <a:pPr lvl="0"/>
            <a:r>
              <a:rPr lang="pt-BR" dirty="0" smtClean="0"/>
              <a:t>Ilustrați cele trei tipuri de rezultate școlare, în cadrul unei teme </a:t>
            </a:r>
            <a:r>
              <a:rPr lang="ro-RO" dirty="0" smtClean="0"/>
              <a:t>din specialitatea proprie.</a:t>
            </a:r>
          </a:p>
          <a:p>
            <a:endParaRPr lang="ro-RO"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a:bodyPr>
          <a:lstStyle/>
          <a:p>
            <a:r>
              <a:rPr lang="ro-RO" sz="2000" b="1" i="1" dirty="0" smtClean="0">
                <a:solidFill>
                  <a:schemeClr val="accent3">
                    <a:lumMod val="75000"/>
                  </a:schemeClr>
                </a:solidFill>
              </a:rPr>
              <a:t>4. Metode de evaluare</a:t>
            </a:r>
            <a:br>
              <a:rPr lang="ro-RO" sz="2000" b="1" i="1" dirty="0" smtClean="0">
                <a:solidFill>
                  <a:schemeClr val="accent3">
                    <a:lumMod val="75000"/>
                  </a:schemeClr>
                </a:solidFill>
              </a:rPr>
            </a:br>
            <a:r>
              <a:rPr lang="ro-RO" sz="2000" b="1" i="1" dirty="0" smtClean="0">
                <a:solidFill>
                  <a:schemeClr val="accent3">
                    <a:lumMod val="75000"/>
                  </a:schemeClr>
                </a:solidFill>
              </a:rPr>
              <a:t>	</a:t>
            </a:r>
            <a:r>
              <a:rPr lang="pt-BR" sz="2000" b="1" i="1" dirty="0" smtClean="0">
                <a:solidFill>
                  <a:schemeClr val="accent3">
                    <a:lumMod val="75000"/>
                  </a:schemeClr>
                </a:solidFill>
              </a:rPr>
              <a:t>O taxonomie a metodelor de evaluare</a:t>
            </a:r>
            <a:r>
              <a:rPr lang="ro-RO" sz="2000" dirty="0" smtClean="0"/>
              <a:t/>
            </a:r>
            <a:br>
              <a:rPr lang="ro-RO" sz="2000" dirty="0" smtClean="0"/>
            </a:br>
            <a:endParaRPr lang="ro-RO" sz="2000" dirty="0"/>
          </a:p>
        </p:txBody>
      </p:sp>
      <p:graphicFrame>
        <p:nvGraphicFramePr>
          <p:cNvPr id="4" name="Content Placeholder 3"/>
          <p:cNvGraphicFramePr>
            <a:graphicFrameLocks noGrp="1"/>
          </p:cNvGraphicFramePr>
          <p:nvPr>
            <p:ph idx="1"/>
          </p:nvPr>
        </p:nvGraphicFramePr>
        <p:xfrm>
          <a:off x="457200" y="1484313"/>
          <a:ext cx="8229600" cy="4854913"/>
        </p:xfrm>
        <a:graphic>
          <a:graphicData uri="http://schemas.openxmlformats.org/drawingml/2006/table">
            <a:tbl>
              <a:tblPr firstRow="1" bandRow="1">
                <a:tableStyleId>{F5AB1C69-6EDB-4FF4-983F-18BD219EF322}</a:tableStyleId>
              </a:tblPr>
              <a:tblGrid>
                <a:gridCol w="4114800"/>
                <a:gridCol w="4114800"/>
              </a:tblGrid>
              <a:tr h="1008583">
                <a:tc>
                  <a:txBody>
                    <a:bodyPr/>
                    <a:lstStyle/>
                    <a:p>
                      <a:pPr algn="just">
                        <a:lnSpc>
                          <a:spcPct val="120000"/>
                        </a:lnSpc>
                        <a:spcAft>
                          <a:spcPts val="0"/>
                        </a:spcAft>
                      </a:pPr>
                      <a:r>
                        <a:rPr lang="pt-BR" sz="1800" dirty="0"/>
                        <a:t>Categoria de metode de evaluare</a:t>
                      </a:r>
                      <a:endParaRPr lang="ro-RO" sz="1800" b="1" dirty="0">
                        <a:latin typeface="+mn-lt"/>
                        <a:ea typeface="Times New Roman"/>
                      </a:endParaRPr>
                    </a:p>
                  </a:txBody>
                  <a:tcPr marL="68580" marR="68580" marT="0" marB="0" anchor="ctr"/>
                </a:tc>
                <a:tc>
                  <a:txBody>
                    <a:bodyPr/>
                    <a:lstStyle/>
                    <a:p>
                      <a:pPr algn="just">
                        <a:lnSpc>
                          <a:spcPct val="120000"/>
                        </a:lnSpc>
                        <a:spcAft>
                          <a:spcPts val="0"/>
                        </a:spcAft>
                      </a:pPr>
                      <a:r>
                        <a:rPr lang="ro-RO" sz="1800" dirty="0"/>
                        <a:t>Exemple</a:t>
                      </a:r>
                      <a:endParaRPr lang="ro-RO" sz="1800" b="1" dirty="0">
                        <a:latin typeface="+mn-lt"/>
                        <a:ea typeface="Times New Roman"/>
                      </a:endParaRPr>
                    </a:p>
                  </a:txBody>
                  <a:tcPr marL="68580" marR="68580" marT="0" marB="0" anchor="ctr"/>
                </a:tc>
              </a:tr>
              <a:tr h="1560330">
                <a:tc>
                  <a:txBody>
                    <a:bodyPr/>
                    <a:lstStyle/>
                    <a:p>
                      <a:r>
                        <a:rPr kumimoji="0" lang="ro-RO" sz="1800" b="1" kern="1200" dirty="0" smtClean="0"/>
                        <a:t>Metode de evaluare tradiţionale</a:t>
                      </a:r>
                      <a:endParaRPr lang="ro-RO" sz="1800" b="1" dirty="0">
                        <a:latin typeface="+mn-lt"/>
                      </a:endParaRPr>
                    </a:p>
                  </a:txBody>
                  <a:tcPr/>
                </a:tc>
                <a:tc>
                  <a:txBody>
                    <a:bodyPr/>
                    <a:lstStyle/>
                    <a:p>
                      <a:r>
                        <a:rPr kumimoji="0" lang="ro-RO" sz="1800" b="1" kern="1200" dirty="0" smtClean="0"/>
                        <a:t>Evaluarea orală</a:t>
                      </a:r>
                    </a:p>
                    <a:p>
                      <a:r>
                        <a:rPr kumimoji="0" lang="ro-RO" sz="1800" b="1" kern="1200" dirty="0" smtClean="0"/>
                        <a:t>Evaluarea scrisă</a:t>
                      </a:r>
                    </a:p>
                    <a:p>
                      <a:r>
                        <a:rPr kumimoji="0" lang="ro-RO" sz="1800" b="1" kern="1200" dirty="0" smtClean="0"/>
                        <a:t>Evaluarea practică</a:t>
                      </a:r>
                    </a:p>
                    <a:p>
                      <a:r>
                        <a:rPr kumimoji="0" lang="ro-RO" sz="1800" b="1" kern="1200" dirty="0" smtClean="0"/>
                        <a:t>Testul docimologic</a:t>
                      </a:r>
                    </a:p>
                  </a:txBody>
                  <a:tcPr/>
                </a:tc>
              </a:tr>
              <a:tr h="1560330">
                <a:tc>
                  <a:txBody>
                    <a:bodyPr/>
                    <a:lstStyle/>
                    <a:p>
                      <a:r>
                        <a:rPr kumimoji="0" lang="it-IT" sz="1800" b="1" kern="1200" dirty="0" smtClean="0"/>
                        <a:t>Metode de evaluare alternative/ complementare</a:t>
                      </a:r>
                      <a:endParaRPr lang="ro-RO" sz="1800" b="1" dirty="0">
                        <a:latin typeface="+mn-lt"/>
                      </a:endParaRPr>
                    </a:p>
                  </a:txBody>
                  <a:tcPr/>
                </a:tc>
                <a:tc>
                  <a:txBody>
                    <a:bodyPr/>
                    <a:lstStyle/>
                    <a:p>
                      <a:r>
                        <a:rPr kumimoji="0" lang="ro-RO" sz="1800" b="1" kern="1200" dirty="0" smtClean="0"/>
                        <a:t>Autoevaluarea</a:t>
                      </a:r>
                    </a:p>
                    <a:p>
                      <a:r>
                        <a:rPr kumimoji="0" lang="ro-RO" sz="1800" b="1" kern="1200" dirty="0" smtClean="0"/>
                        <a:t>Observarea sistematică a activităţii şi a comportamentului elevilor în clasă</a:t>
                      </a:r>
                    </a:p>
                    <a:p>
                      <a:r>
                        <a:rPr kumimoji="0" lang="ro-RO" sz="1800" b="1" kern="1200" dirty="0" smtClean="0"/>
                        <a:t>Referatul</a:t>
                      </a:r>
                    </a:p>
                    <a:p>
                      <a:r>
                        <a:rPr kumimoji="0" lang="ro-RO" sz="1800" b="1" kern="1200" dirty="0" smtClean="0"/>
                        <a:t>Investigația</a:t>
                      </a:r>
                    </a:p>
                    <a:p>
                      <a:r>
                        <a:rPr kumimoji="0" lang="ro-RO" sz="1800" b="1" kern="1200" dirty="0" smtClean="0"/>
                        <a:t>Proiectul</a:t>
                      </a:r>
                    </a:p>
                    <a:p>
                      <a:r>
                        <a:rPr kumimoji="0" lang="ro-RO" sz="1800" b="1" kern="1200" dirty="0" smtClean="0"/>
                        <a:t>Portofoliul</a:t>
                      </a:r>
                      <a:endParaRPr lang="ro-RO" sz="1800" b="1" dirty="0">
                        <a:latin typeface="+mn-lt"/>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ro-RO" sz="2800" dirty="0"/>
          </a:p>
        </p:txBody>
      </p:sp>
      <p:sp>
        <p:nvSpPr>
          <p:cNvPr id="3" name="Content Placeholder 2"/>
          <p:cNvSpPr>
            <a:spLocks noGrp="1"/>
          </p:cNvSpPr>
          <p:nvPr>
            <p:ph idx="1"/>
          </p:nvPr>
        </p:nvSpPr>
        <p:spPr/>
        <p:txBody>
          <a:bodyPr/>
          <a:lstStyle/>
          <a:p>
            <a:pPr lvl="0"/>
            <a:r>
              <a:rPr lang="ro-RO" dirty="0" smtClean="0"/>
              <a:t>I</a:t>
            </a:r>
            <a:r>
              <a:rPr lang="it-IT" dirty="0" smtClean="0"/>
              <a:t>dentificați avantajele </a:t>
            </a:r>
            <a:r>
              <a:rPr lang="ro-RO" dirty="0" smtClean="0"/>
              <a:t>și dezavantajele </a:t>
            </a:r>
            <a:r>
              <a:rPr lang="it-IT" dirty="0" smtClean="0"/>
              <a:t>utilizării </a:t>
            </a:r>
            <a:r>
              <a:rPr lang="ro-RO" dirty="0" smtClean="0"/>
              <a:t>metodei evaluării orale.</a:t>
            </a:r>
            <a:endParaRPr lang="en-US" dirty="0" smtClean="0"/>
          </a:p>
          <a:p>
            <a:pPr>
              <a:buNone/>
            </a:pPr>
            <a:endParaRPr lang="en-US" b="1" dirty="0" smtClean="0"/>
          </a:p>
          <a:p>
            <a:pPr lvl="0"/>
            <a:r>
              <a:rPr lang="ro-RO" dirty="0" smtClean="0"/>
              <a:t>I</a:t>
            </a:r>
            <a:r>
              <a:rPr lang="it-IT" dirty="0" smtClean="0"/>
              <a:t>dentificați avantajele </a:t>
            </a:r>
            <a:r>
              <a:rPr lang="ro-RO" dirty="0" smtClean="0"/>
              <a:t>și dezavantajele </a:t>
            </a:r>
            <a:r>
              <a:rPr lang="it-IT" dirty="0" smtClean="0"/>
              <a:t>utilizării </a:t>
            </a:r>
            <a:r>
              <a:rPr lang="ro-RO" dirty="0" smtClean="0"/>
              <a:t>metodei evaluării scrise.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ro-RO" sz="2000" dirty="0" smtClean="0"/>
              <a:t>5. </a:t>
            </a:r>
            <a:r>
              <a:rPr lang="ro-RO" sz="2000" b="1" dirty="0" smtClean="0"/>
              <a:t>Erori în evaluarea școlară. Modalități de corectare</a:t>
            </a:r>
            <a:br>
              <a:rPr lang="ro-RO" sz="2000" b="1" dirty="0" smtClean="0"/>
            </a:br>
            <a:endParaRPr lang="ro-RO" sz="2000" dirty="0"/>
          </a:p>
        </p:txBody>
      </p:sp>
      <p:sp>
        <p:nvSpPr>
          <p:cNvPr id="3" name="Content Placeholder 2"/>
          <p:cNvSpPr>
            <a:spLocks noGrp="1"/>
          </p:cNvSpPr>
          <p:nvPr>
            <p:ph idx="1"/>
          </p:nvPr>
        </p:nvSpPr>
        <p:spPr/>
        <p:txBody>
          <a:bodyPr>
            <a:normAutofit/>
          </a:bodyPr>
          <a:lstStyle/>
          <a:p>
            <a:r>
              <a:rPr lang="ro-RO" sz="2000" dirty="0" smtClean="0"/>
              <a:t>Factorii perturbatori ai aprecierilor pot fi generaţi de:</a:t>
            </a:r>
            <a:endParaRPr lang="ro-RO" sz="2000" b="1" dirty="0" smtClean="0"/>
          </a:p>
          <a:p>
            <a:pPr lvl="1"/>
            <a:r>
              <a:rPr lang="ro-RO" sz="2000" dirty="0" smtClean="0"/>
              <a:t>activitatea şi trăsăturile de personalitate ale cadrului didactic</a:t>
            </a:r>
            <a:endParaRPr lang="ro-RO" sz="2000" b="1" dirty="0" smtClean="0"/>
          </a:p>
          <a:p>
            <a:pPr lvl="1"/>
            <a:r>
              <a:rPr lang="ro-RO" sz="2000" dirty="0" smtClean="0"/>
              <a:t>trăsăturile de personalitate ale elevului</a:t>
            </a:r>
            <a:endParaRPr lang="ro-RO" sz="2000" b="1" dirty="0" smtClean="0"/>
          </a:p>
          <a:p>
            <a:pPr lvl="1"/>
            <a:r>
              <a:rPr lang="ro-RO" sz="2000" dirty="0" smtClean="0"/>
              <a:t>specificul disciplinelor de învăţământ</a:t>
            </a:r>
            <a:endParaRPr lang="ro-RO" sz="2000" b="1" dirty="0" smtClean="0"/>
          </a:p>
          <a:p>
            <a:pPr lvl="1"/>
            <a:r>
              <a:rPr lang="ro-RO" sz="2000" dirty="0" smtClean="0"/>
              <a:t>strategiile şi metodele de evaluare didactică</a:t>
            </a:r>
            <a:endParaRPr lang="ro-RO" sz="2000" b="1" dirty="0" smtClean="0"/>
          </a:p>
          <a:p>
            <a:endParaRPr lang="ro-RO"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908720"/>
            <a:ext cx="8229600" cy="5415880"/>
          </a:xfrm>
        </p:spPr>
        <p:txBody>
          <a:bodyPr>
            <a:normAutofit/>
          </a:bodyPr>
          <a:lstStyle/>
          <a:p>
            <a:pPr lvl="0"/>
            <a:endParaRPr lang="ro-RO" sz="2000" b="1" i="1" dirty="0" smtClean="0"/>
          </a:p>
          <a:p>
            <a:pPr lvl="0"/>
            <a:r>
              <a:rPr lang="ro-RO" sz="2000" b="1" i="1" dirty="0" smtClean="0"/>
              <a:t>Activitatea şi trăsăturile de personalitate ale cadrului didactic:</a:t>
            </a:r>
            <a:endParaRPr lang="ro-RO" sz="2000" b="1" dirty="0" smtClean="0"/>
          </a:p>
          <a:p>
            <a:r>
              <a:rPr lang="ro-RO" sz="2000" i="1" dirty="0" smtClean="0"/>
              <a:t>a). Efectul halo: </a:t>
            </a:r>
          </a:p>
          <a:p>
            <a:pPr lvl="1"/>
            <a:r>
              <a:rPr lang="ro-RO" sz="2000" dirty="0" smtClean="0"/>
              <a:t>reprezintă subaprecierea sau supraaprecierea rezultatelor unui elev sub influenţa impresiei parţiale pe care şi-a făcut-o, datorită situaţiei de la alte discipline. </a:t>
            </a:r>
          </a:p>
          <a:p>
            <a:pPr lvl="1"/>
            <a:r>
              <a:rPr lang="ro-RO" sz="2000" dirty="0" smtClean="0"/>
              <a:t>impresia parţială iradiază, se extinde asupra întregii personalităţi a elevului, rezultând tendinţa de a trece cu vederea unele greşeli, lipsuri ale elevilor „buni”, şi de a ignora progresele sau răspunsurile foarte bune ale elevilor „slabi”.</a:t>
            </a:r>
            <a:endParaRPr lang="ro-RO" sz="2000" b="1" dirty="0" smtClean="0"/>
          </a:p>
          <a:p>
            <a:endParaRPr lang="ro-RO"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a:bodyPr>
          <a:lstStyle/>
          <a:p>
            <a:r>
              <a:rPr lang="ro-RO" sz="2000" i="1" dirty="0" smtClean="0"/>
              <a:t>b). Efectul Pygmalion sau efectul oedipian (efectul de anticipaţie): </a:t>
            </a:r>
          </a:p>
          <a:p>
            <a:pPr lvl="1"/>
            <a:r>
              <a:rPr lang="ro-RO" sz="2000" dirty="0" smtClean="0"/>
              <a:t>are ca punct de plecare părerea nefavorabilă şi relativ fixă pe care profesorul şi-a format-o despre capacităţile unui elev, părere care va influenţa aprecierea rezultatelor elevului respectiv (elevul este etichetat definitiv ca fiind slab). </a:t>
            </a:r>
          </a:p>
          <a:p>
            <a:pPr lvl="1"/>
            <a:r>
              <a:rPr lang="ro-RO" sz="2000" dirty="0" smtClean="0"/>
              <a:t>Subaprecierea elevului, prin acordarea unei note mai mici în raport cu valoarea răspunsului dat, manifestarea anticipată a unei atitudini nefavorabilă faţă de elev, pot facilita apariţia comportamentelor invocate, modificarea comportamentului elevului conform convingerii profesorului, rezultând un eşec.</a:t>
            </a:r>
          </a:p>
          <a:p>
            <a:pPr>
              <a:buNone/>
            </a:pPr>
            <a:endParaRPr lang="ro-RO" sz="2000" i="1" dirty="0" smtClean="0"/>
          </a:p>
          <a:p>
            <a:r>
              <a:rPr lang="ro-RO" sz="2000" i="1" dirty="0" smtClean="0"/>
              <a:t>c). Efectul blând:</a:t>
            </a:r>
            <a:r>
              <a:rPr lang="ro-RO" sz="2000" dirty="0" smtClean="0"/>
              <a:t> </a:t>
            </a:r>
          </a:p>
          <a:p>
            <a:pPr lvl="1"/>
            <a:r>
              <a:rPr lang="ro-RO" sz="2000" dirty="0" smtClean="0"/>
              <a:t>este tendinţa profesorului de a aprecia cu mai multă indulgenţă persoanele cunoscute, în raport cu cele mai puţin cunoscute. (Faţă de elevii nou veniţi se manifestă o exigenţă şi o rezervă mai mare)</a:t>
            </a:r>
            <a:endParaRPr lang="ro-RO" sz="2000" b="1" dirty="0" smtClean="0"/>
          </a:p>
          <a:p>
            <a:endParaRPr lang="ro-RO" sz="2000" i="1" dirty="0" smtClean="0"/>
          </a:p>
          <a:p>
            <a:pPr lvl="1">
              <a:buNone/>
            </a:pPr>
            <a:endParaRPr lang="ro-RO" sz="2000" b="1" dirty="0" smtClean="0"/>
          </a:p>
          <a:p>
            <a:pPr>
              <a:buNone/>
            </a:pPr>
            <a:endParaRPr lang="ro-RO"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908720"/>
            <a:ext cx="8229600" cy="5415880"/>
          </a:xfrm>
        </p:spPr>
        <p:txBody>
          <a:bodyPr>
            <a:normAutofit/>
          </a:bodyPr>
          <a:lstStyle/>
          <a:p>
            <a:r>
              <a:rPr lang="ro-RO" sz="2000" i="1" dirty="0" smtClean="0"/>
              <a:t>d). Eroarea de generozitate: </a:t>
            </a:r>
          </a:p>
          <a:p>
            <a:pPr lvl="1"/>
            <a:r>
              <a:rPr lang="ro-RO" sz="2000" i="1" dirty="0" smtClean="0"/>
              <a:t>c</a:t>
            </a:r>
            <a:r>
              <a:rPr lang="ro-RO" sz="2000" dirty="0" smtClean="0"/>
              <a:t>onstă în acordarea unor note excesiv de mari în raport cu nivelul de pregătire a elevilor, prin probe foarte uşoare şi o exigenţă scăzută. </a:t>
            </a:r>
          </a:p>
          <a:p>
            <a:pPr lvl="1"/>
            <a:r>
              <a:rPr lang="ro-RO" sz="2000" dirty="0" smtClean="0"/>
              <a:t>Motive: dorinţa profesorului de a masca unele lacune, eşecuri; dorinţa profesorului de a menţine „prestigiul clasei”; dorinţa profesorului de a fi apreciat în calitate de cadru didactic.</a:t>
            </a:r>
            <a:endParaRPr lang="ro-RO" sz="2000" b="1" dirty="0" smtClean="0"/>
          </a:p>
          <a:p>
            <a:r>
              <a:rPr lang="ro-RO" sz="2000" i="1" dirty="0" smtClean="0"/>
              <a:t>e). Ecuaţia personală a examinatorului: </a:t>
            </a:r>
          </a:p>
          <a:p>
            <a:pPr lvl="1"/>
            <a:r>
              <a:rPr lang="ro-RO" sz="2000" dirty="0" smtClean="0"/>
              <a:t>fiecare cadru didactic manifestă o atitudine proprie în aprecierea rezultatelor şcolare:</a:t>
            </a:r>
            <a:r>
              <a:rPr lang="ro-RO" sz="2000" i="1" dirty="0" smtClean="0"/>
              <a:t> </a:t>
            </a:r>
            <a:r>
              <a:rPr lang="ro-RO" sz="2000" dirty="0" smtClean="0"/>
              <a:t>unii sunt generoşi – alţii exigenţi;</a:t>
            </a:r>
            <a:r>
              <a:rPr lang="ro-RO" sz="2000" i="1" dirty="0" smtClean="0"/>
              <a:t> </a:t>
            </a:r>
            <a:r>
              <a:rPr lang="ro-RO" sz="2000" dirty="0" smtClean="0"/>
              <a:t>unii folosesc nota pentru încurajare – alţii pentru a constrânge elevul pentru a depune efort;</a:t>
            </a:r>
            <a:r>
              <a:rPr lang="ro-RO" sz="2000" i="1" dirty="0" smtClean="0"/>
              <a:t> </a:t>
            </a:r>
            <a:r>
              <a:rPr lang="ro-RO" sz="2000" dirty="0" smtClean="0"/>
              <a:t>unii apreciază originalitatea – alţii conformitatea cu informaţiile predate;</a:t>
            </a:r>
            <a:endParaRPr lang="ro-RO" sz="2000" b="1" dirty="0" smtClean="0"/>
          </a:p>
          <a:p>
            <a:endParaRPr lang="ro-RO"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sp>
        <p:nvSpPr>
          <p:cNvPr id="3" name="Content Placeholder 2"/>
          <p:cNvSpPr>
            <a:spLocks noGrp="1"/>
          </p:cNvSpPr>
          <p:nvPr>
            <p:ph idx="1"/>
          </p:nvPr>
        </p:nvSpPr>
        <p:spPr>
          <a:xfrm>
            <a:off x="457200" y="1124744"/>
            <a:ext cx="8229600" cy="5199856"/>
          </a:xfrm>
        </p:spPr>
        <p:txBody>
          <a:bodyPr>
            <a:normAutofit/>
          </a:bodyPr>
          <a:lstStyle/>
          <a:p>
            <a:r>
              <a:rPr lang="ro-RO" sz="2000" i="1" dirty="0" smtClean="0"/>
              <a:t>f). Efectul de contrast (ordine): </a:t>
            </a:r>
          </a:p>
          <a:p>
            <a:pPr lvl="1"/>
            <a:r>
              <a:rPr lang="ro-RO" sz="2000" dirty="0" smtClean="0"/>
              <a:t>constă în mărirea diferenţelor în aprecierea unor răspunsuri succesive. </a:t>
            </a:r>
          </a:p>
          <a:p>
            <a:pPr lvl="1"/>
            <a:r>
              <a:rPr lang="ro-RO" sz="2000" dirty="0" smtClean="0"/>
              <a:t>Exemplu: o lucrare bună este subevaluată dacă urmează după una foarte bună, sau este supraevaluată dacă urmează după una foarte slabă.</a:t>
            </a:r>
            <a:endParaRPr lang="ro-RO" sz="2000" b="1" dirty="0" smtClean="0"/>
          </a:p>
          <a:p>
            <a:r>
              <a:rPr lang="ro-RO" sz="2000" i="1" dirty="0" smtClean="0"/>
              <a:t>g). Eroarea logică: </a:t>
            </a:r>
          </a:p>
          <a:p>
            <a:pPr lvl="1"/>
            <a:r>
              <a:rPr lang="ro-RO" sz="2000" dirty="0" smtClean="0"/>
              <a:t>constă în înlocuirea unor criterii de apreciere a rezultatelor şcolare (în funcţie de obiectivele didactice) cu alte variabile: forma grafică, acurateţea lucrării, modalitatea inedită de exprimare, etc.</a:t>
            </a:r>
            <a:endParaRPr lang="ro-RO"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a:bodyPr>
          <a:lstStyle/>
          <a:p>
            <a:endParaRPr lang="ro-RO" sz="2000" i="1" dirty="0" smtClean="0"/>
          </a:p>
          <a:p>
            <a:r>
              <a:rPr lang="ro-RO" sz="2000" i="1" dirty="0" smtClean="0"/>
              <a:t>Note caracteristice</a:t>
            </a:r>
            <a:r>
              <a:rPr lang="ro-RO" sz="2000" dirty="0" smtClean="0"/>
              <a:t> ale evaluării:</a:t>
            </a:r>
            <a:endParaRPr lang="ro-RO" sz="2000" b="1" dirty="0" smtClean="0"/>
          </a:p>
          <a:p>
            <a:pPr lvl="1"/>
            <a:r>
              <a:rPr lang="ro-RO" sz="2000" i="1" dirty="0" smtClean="0"/>
              <a:t>caracterul ştiinţific</a:t>
            </a:r>
            <a:r>
              <a:rPr lang="ro-RO" sz="2000" dirty="0" smtClean="0"/>
              <a:t>: evaluarea are la bază anumite norme, criterii, principii docimologice;</a:t>
            </a:r>
            <a:endParaRPr lang="ro-RO" sz="2000" b="1" dirty="0" smtClean="0"/>
          </a:p>
          <a:p>
            <a:pPr lvl="1"/>
            <a:r>
              <a:rPr lang="ro-RO" sz="2000" i="1" dirty="0" smtClean="0"/>
              <a:t>caracterul multidimensional</a:t>
            </a:r>
            <a:r>
              <a:rPr lang="ro-RO" sz="2000" dirty="0" smtClean="0"/>
              <a:t>: evaluarea vizează rezultatele şcolare, sub diferite forme ale acestora: cunoştinţele asimilate de elevi (cantitate, calitate); capacităţile intelectuale (nivel de dezvoltare); stilul cognitiv; capacitatea de aplicare a cunoştinţelor; trăsăturile de personalitate;</a:t>
            </a:r>
            <a:endParaRPr lang="ro-RO" sz="2000" b="1" dirty="0" smtClean="0"/>
          </a:p>
          <a:p>
            <a:pPr lvl="1"/>
            <a:r>
              <a:rPr lang="ro-RO" sz="2000" i="1" dirty="0" smtClean="0"/>
              <a:t>caracterul sistematic</a:t>
            </a:r>
            <a:r>
              <a:rPr lang="ro-RO" sz="2000" dirty="0" smtClean="0"/>
              <a:t>: evaluarea trebuie să se realizeze continuu, să însoţească permanent desfăşurarea procesului de învăţământ;</a:t>
            </a:r>
            <a:endParaRPr lang="ro-RO" sz="2000" b="1" dirty="0" smtClean="0"/>
          </a:p>
          <a:p>
            <a:pPr lvl="1"/>
            <a:endParaRPr lang="ro-RO"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48648"/>
          </a:xfrm>
        </p:spPr>
        <p:txBody>
          <a:bodyPr>
            <a:normAutofit fontScale="90000"/>
          </a:bodyPr>
          <a:lstStyle/>
          <a:p>
            <a:endParaRPr lang="ro-RO" dirty="0"/>
          </a:p>
        </p:txBody>
      </p:sp>
      <p:sp>
        <p:nvSpPr>
          <p:cNvPr id="3" name="Content Placeholder 2"/>
          <p:cNvSpPr>
            <a:spLocks noGrp="1"/>
          </p:cNvSpPr>
          <p:nvPr>
            <p:ph idx="1"/>
          </p:nvPr>
        </p:nvSpPr>
        <p:spPr>
          <a:xfrm>
            <a:off x="457200" y="1268760"/>
            <a:ext cx="8229600" cy="5055840"/>
          </a:xfrm>
        </p:spPr>
        <p:txBody>
          <a:bodyPr>
            <a:normAutofit/>
          </a:bodyPr>
          <a:lstStyle/>
          <a:p>
            <a:pPr lvl="1"/>
            <a:r>
              <a:rPr lang="ro-RO" sz="2000" i="1" dirty="0" smtClean="0"/>
              <a:t>caracterul procesual</a:t>
            </a:r>
            <a:r>
              <a:rPr lang="ro-RO" sz="2000" dirty="0" smtClean="0"/>
              <a:t>: evaluarea este un proces, parcurge mai multe etape:</a:t>
            </a:r>
            <a:endParaRPr lang="ro-RO" sz="2000" b="1" dirty="0" smtClean="0"/>
          </a:p>
          <a:p>
            <a:pPr lvl="2"/>
            <a:r>
              <a:rPr lang="ro-RO" sz="2000" dirty="0" smtClean="0"/>
              <a:t>definirea şi cunoaşterea obiectivelor procesului de învăţământ;</a:t>
            </a:r>
            <a:endParaRPr lang="ro-RO" sz="2000" b="1" dirty="0" smtClean="0"/>
          </a:p>
          <a:p>
            <a:pPr lvl="2"/>
            <a:r>
              <a:rPr lang="ro-RO" sz="2000" dirty="0" smtClean="0"/>
              <a:t>crearea unor situaţii de învăţare, care să favorizeze apariţia comportamentelor anticipate de obiective;</a:t>
            </a:r>
            <a:endParaRPr lang="ro-RO" sz="2000" b="1" dirty="0" smtClean="0"/>
          </a:p>
          <a:p>
            <a:pPr lvl="2"/>
            <a:r>
              <a:rPr lang="ro-RO" sz="2000" dirty="0" smtClean="0"/>
              <a:t>alegerea metodelor de evaluare;</a:t>
            </a:r>
            <a:endParaRPr lang="ro-RO" sz="2000" b="1" dirty="0" smtClean="0"/>
          </a:p>
          <a:p>
            <a:pPr lvl="2"/>
            <a:r>
              <a:rPr lang="ro-RO" sz="2000" dirty="0" smtClean="0"/>
              <a:t>evaluarea şi analiza datelor culese;</a:t>
            </a:r>
            <a:endParaRPr lang="ro-RO" sz="2000" b="1" dirty="0" smtClean="0"/>
          </a:p>
          <a:p>
            <a:pPr lvl="2"/>
            <a:r>
              <a:rPr lang="ro-RO" sz="2000" dirty="0" smtClean="0"/>
              <a:t>concluzii şi aprecieri diagnostice, pe baza datelor obţinute;</a:t>
            </a:r>
            <a:endParaRPr lang="ro-RO" sz="2000" b="1" dirty="0" smtClean="0"/>
          </a:p>
          <a:p>
            <a:pPr lvl="1"/>
            <a:endParaRPr lang="ro-RO"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sp>
        <p:nvSpPr>
          <p:cNvPr id="3" name="Content Placeholder 2"/>
          <p:cNvSpPr>
            <a:spLocks noGrp="1"/>
          </p:cNvSpPr>
          <p:nvPr>
            <p:ph idx="1"/>
          </p:nvPr>
        </p:nvSpPr>
        <p:spPr>
          <a:xfrm>
            <a:off x="457200" y="1052736"/>
            <a:ext cx="8229600" cy="5271864"/>
          </a:xfrm>
        </p:spPr>
        <p:txBody>
          <a:bodyPr>
            <a:normAutofit/>
          </a:bodyPr>
          <a:lstStyle/>
          <a:p>
            <a:r>
              <a:rPr lang="ro-RO" sz="2000" dirty="0" smtClean="0"/>
              <a:t>Evaluarea include două componente importante care, chiar dacă se află într-o strânsă legătură, definesc procese distincte: măsurarea şi aprecierea.</a:t>
            </a:r>
            <a:endParaRPr lang="ro-RO" sz="2000" b="1" dirty="0" smtClean="0"/>
          </a:p>
          <a:p>
            <a:pPr lvl="1"/>
            <a:r>
              <a:rPr lang="ro-RO" sz="2000" b="1" i="1" dirty="0" smtClean="0"/>
              <a:t>Măsurarea: </a:t>
            </a:r>
          </a:p>
          <a:p>
            <a:pPr lvl="2"/>
            <a:r>
              <a:rPr lang="ro-RO" sz="2000" dirty="0" smtClean="0"/>
              <a:t>este procesul de stabilire a realizărilor în activitatea de învăţământ;</a:t>
            </a:r>
          </a:p>
          <a:p>
            <a:pPr lvl="2"/>
            <a:r>
              <a:rPr lang="ro-RO" sz="2000" dirty="0" smtClean="0"/>
              <a:t>constă în aplicarea unor tehnici, probe, pentru a cunoaşte efectele acţiunilor instructiv-educative;</a:t>
            </a:r>
          </a:p>
          <a:p>
            <a:pPr lvl="2"/>
            <a:r>
              <a:rPr lang="ro-RO" sz="2000" dirty="0" smtClean="0"/>
              <a:t>rolul ei este de a furniza informaţii exacte despre starea procesului de învăţământ, în ansamblul său, sau a unor aspecte ale acestuia (rol de dimensionare);</a:t>
            </a:r>
          </a:p>
          <a:p>
            <a:pPr lvl="2"/>
            <a:r>
              <a:rPr lang="ro-RO" sz="2000" dirty="0" smtClean="0"/>
              <a:t>Măsurarea exprimă, de obicei, în cifre mărimea rezultatelor. </a:t>
            </a:r>
            <a:r>
              <a:rPr lang="ro-RO" sz="2000" smtClean="0"/>
              <a:t>Ea constă în </a:t>
            </a:r>
            <a:r>
              <a:rPr lang="ro-RO" sz="2000" dirty="0" smtClean="0"/>
              <a:t>determinarea mărimii rezultatelor, prin atribuirea de note, puncte</a:t>
            </a:r>
            <a:r>
              <a:rPr lang="ro-RO" sz="1700" dirty="0" smtClean="0"/>
              <a:t>. </a:t>
            </a:r>
            <a:endParaRPr lang="ro-RO" sz="1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lnSpcReduction="10000"/>
          </a:bodyPr>
          <a:lstStyle/>
          <a:p>
            <a:pPr lvl="1"/>
            <a:r>
              <a:rPr lang="ro-RO" sz="2000" b="1" i="1" dirty="0" smtClean="0"/>
              <a:t>Aprecierea:</a:t>
            </a:r>
            <a:r>
              <a:rPr lang="ro-RO" sz="2000" dirty="0" smtClean="0"/>
              <a:t> </a:t>
            </a:r>
          </a:p>
          <a:p>
            <a:pPr lvl="2"/>
            <a:r>
              <a:rPr lang="ro-RO" sz="2000" dirty="0" smtClean="0"/>
              <a:t>ne arată la ce nivel sunt situate rezultatele faţă de cele scontate: sunt prelucrate datele măsurărilor, sunt comparate cu obiectivele, se estimează gradul de realizare al obiectivelor şi se apreciază rezultatele;</a:t>
            </a:r>
          </a:p>
          <a:p>
            <a:pPr lvl="2"/>
            <a:r>
              <a:rPr lang="ro-RO" sz="2000" dirty="0" smtClean="0"/>
              <a:t>Aprecierile sunt exprimate:</a:t>
            </a:r>
            <a:endParaRPr lang="ro-RO" sz="2000" b="1" dirty="0" smtClean="0"/>
          </a:p>
          <a:p>
            <a:pPr lvl="3"/>
            <a:r>
              <a:rPr lang="ro-RO" dirty="0" smtClean="0"/>
              <a:t>prin calificative</a:t>
            </a:r>
            <a:endParaRPr lang="ro-RO" b="1" dirty="0" smtClean="0"/>
          </a:p>
          <a:p>
            <a:pPr lvl="3"/>
            <a:r>
              <a:rPr lang="ro-RO" dirty="0" smtClean="0"/>
              <a:t>menţiuni speciale, laude</a:t>
            </a:r>
            <a:endParaRPr lang="ro-RO" b="1" dirty="0" smtClean="0"/>
          </a:p>
          <a:p>
            <a:pPr lvl="3"/>
            <a:r>
              <a:rPr lang="ro-RO" dirty="0" smtClean="0"/>
              <a:t>observaţii critice</a:t>
            </a:r>
            <a:endParaRPr lang="ro-RO" b="1" dirty="0" smtClean="0"/>
          </a:p>
          <a:p>
            <a:pPr lvl="3"/>
            <a:r>
              <a:rPr lang="ro-RO" dirty="0" smtClean="0"/>
              <a:t>comentarea rezultatelor</a:t>
            </a:r>
            <a:endParaRPr lang="ro-RO" b="1" dirty="0" smtClean="0"/>
          </a:p>
          <a:p>
            <a:pPr lvl="2"/>
            <a:r>
              <a:rPr lang="ro-RO" sz="2000" dirty="0" smtClean="0"/>
              <a:t>Se realizează astfel, o estimare calitativă, valorică a rezultatelor măsurate, dar şi a unora  care nu pot fi cuantificate (cele de ordin afectiv).</a:t>
            </a:r>
          </a:p>
          <a:p>
            <a:pPr lvl="2">
              <a:buNone/>
            </a:pPr>
            <a:endParaRPr lang="ro-RO" sz="2000" dirty="0" smtClean="0"/>
          </a:p>
          <a:p>
            <a:pPr lvl="2">
              <a:buNone/>
            </a:pPr>
            <a:r>
              <a:rPr lang="ro-RO" sz="2000" b="1" dirty="0" smtClean="0"/>
              <a:t>Evaluarea este un concept mai cuprinzător decât măsurarea şi aprecierea însumate. </a:t>
            </a:r>
          </a:p>
          <a:p>
            <a:pPr>
              <a:buNone/>
            </a:pPr>
            <a:endParaRPr lang="ro-RO"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688632"/>
          </a:xfrm>
        </p:spPr>
        <p:txBody>
          <a:bodyPr>
            <a:normAutofit/>
          </a:bodyPr>
          <a:lstStyle/>
          <a:p>
            <a:r>
              <a:rPr lang="ro-RO" sz="2000" b="1" dirty="0" smtClean="0"/>
              <a:t>Funcţiile evaluării:</a:t>
            </a:r>
          </a:p>
          <a:p>
            <a:r>
              <a:rPr lang="ro-RO" sz="2000" i="1" dirty="0" smtClean="0"/>
              <a:t>Constatarea: </a:t>
            </a:r>
            <a:r>
              <a:rPr lang="ro-RO" sz="2000" dirty="0" smtClean="0"/>
              <a:t>reprezintă măsurarea, descrierea concretă a stării existente, a rezultatelor obţinute. Furnizează date, informaţii necesare luării măsurilor de ameliorare a activităţii. Include următoarele operaţii: colectarea, rezumarea şi interpretarea informaţiilor.</a:t>
            </a:r>
            <a:endParaRPr lang="ro-RO" sz="2000" b="1" dirty="0" smtClean="0"/>
          </a:p>
          <a:p>
            <a:r>
              <a:rPr lang="ro-RO" sz="2000" i="1" dirty="0" smtClean="0"/>
              <a:t>Aprecierea: </a:t>
            </a:r>
            <a:r>
              <a:rPr lang="ro-RO" sz="2000" dirty="0" smtClean="0"/>
              <a:t>reprezintă emiterea unor judecăţi de valoare cu privire la datele constatate.</a:t>
            </a:r>
            <a:endParaRPr lang="ro-RO" sz="2000" b="1" dirty="0" smtClean="0"/>
          </a:p>
          <a:p>
            <a:r>
              <a:rPr lang="ro-RO" sz="2000" i="1" dirty="0" smtClean="0"/>
              <a:t>Diagnosticarea: </a:t>
            </a:r>
            <a:r>
              <a:rPr lang="ro-RO" sz="2000" dirty="0" smtClean="0"/>
              <a:t>reprezintă stabilirea unui diagnostic asupra mecanismelor care au condus la obţinerea anumitor rezultate, asupra cauzelor eşecurilor sau realizărilor. Evaluarea relevă deci, şi factorii care au condus la obţinerea rezultatelor, care explică nivelul rezultatelor constatate, părţile izbutite şi cele slabe ale activităţii.</a:t>
            </a:r>
            <a:endParaRPr lang="ro-RO" sz="2000" b="1" dirty="0" smtClean="0"/>
          </a:p>
          <a:p>
            <a:r>
              <a:rPr lang="ro-RO" sz="2000" i="1" dirty="0" smtClean="0"/>
              <a:t>Prognosticarea: </a:t>
            </a:r>
            <a:r>
              <a:rPr lang="ro-RO" sz="2000" dirty="0" smtClean="0"/>
              <a:t>reprezintă prefigurarea activităţii viitoare. Datele şi informaţiile furnizate prin constatare şi diagnosticare, ne oferă sugestii pentru deciziile ce urmează a fi adoptate, în vederea ameliorării activităţii în etapele următoare.</a:t>
            </a:r>
            <a:endParaRPr lang="ro-RO" sz="2000" b="1" dirty="0" smtClean="0"/>
          </a:p>
          <a:p>
            <a:endParaRPr lang="ro-RO"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288032"/>
          </a:xfrm>
        </p:spPr>
        <p:txBody>
          <a:bodyPr>
            <a:normAutofit fontScale="90000"/>
          </a:bodyPr>
          <a:lstStyle/>
          <a:p>
            <a:endParaRPr lang="ro-RO" sz="2000" dirty="0"/>
          </a:p>
        </p:txBody>
      </p:sp>
      <p:sp>
        <p:nvSpPr>
          <p:cNvPr id="3" name="Content Placeholder 2"/>
          <p:cNvSpPr>
            <a:spLocks noGrp="1"/>
          </p:cNvSpPr>
          <p:nvPr>
            <p:ph idx="1"/>
          </p:nvPr>
        </p:nvSpPr>
        <p:spPr>
          <a:xfrm>
            <a:off x="457200" y="980728"/>
            <a:ext cx="8229600" cy="5343872"/>
          </a:xfrm>
        </p:spPr>
        <p:txBody>
          <a:bodyPr>
            <a:normAutofit/>
          </a:bodyPr>
          <a:lstStyle/>
          <a:p>
            <a:pPr lvl="0"/>
            <a:r>
              <a:rPr lang="it-IT" sz="2000" b="1" dirty="0" smtClean="0"/>
              <a:t>Direcţii de perfecţionare a evaluării</a:t>
            </a:r>
            <a:endParaRPr lang="ro-RO" sz="2000" dirty="0" smtClean="0"/>
          </a:p>
          <a:p>
            <a:pPr lvl="0"/>
            <a:r>
              <a:rPr lang="ro-RO" sz="2000" dirty="0" smtClean="0"/>
              <a:t>extinderea actului evaluativ de la verificarea şi aprecierea rezultatelor la evaluarea proceselor de predare-învăţare, care au generat rezultatele constatate,    diagnosticându-se punctele forte sau slabe ale celor două procese (evaluarea elevilor,  metodelor, conţinutului, obiectivelor, relaţiilor profesor-elevi, chiar şi a evaluării);</a:t>
            </a:r>
            <a:endParaRPr lang="ro-RO" sz="2000" b="1" dirty="0" smtClean="0"/>
          </a:p>
          <a:p>
            <a:pPr lvl="0"/>
            <a:r>
              <a:rPr lang="ro-RO" sz="2000" dirty="0" smtClean="0"/>
              <a:t>deplasarea accentului în evaluare de la achiziţiile cognitive, spre dezvoltarea intelectuală, capacitatea de aplicare în practică a cunoştinţelor, conduita, atitudinile elevilor, gradul de încorporare a unor valori;</a:t>
            </a:r>
            <a:endParaRPr lang="ro-RO" sz="2000" b="1" dirty="0" smtClean="0"/>
          </a:p>
          <a:p>
            <a:pPr lvl="0"/>
            <a:r>
              <a:rPr lang="ro-RO" sz="2000" dirty="0" smtClean="0"/>
              <a:t>centrarea evaluării asupra rezultatelor pozitive (nu asupra sancţionării permanente a celor negative);</a:t>
            </a:r>
            <a:endParaRPr lang="ro-RO" sz="2000" b="1" dirty="0" smtClean="0"/>
          </a:p>
          <a:p>
            <a:pPr lvl="0"/>
            <a:r>
              <a:rPr lang="ro-RO" sz="2000" dirty="0" smtClean="0"/>
              <a:t>diversificarea tehnicilor de evaluare şi adecvarea lor situaţiilor didactice concrete;</a:t>
            </a:r>
            <a:endParaRPr lang="ro-RO" sz="2000" b="1" dirty="0" smtClean="0"/>
          </a:p>
          <a:p>
            <a:endParaRPr lang="ro-RO"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a:bodyPr>
          <a:lstStyle/>
          <a:p>
            <a:pPr lvl="0"/>
            <a:r>
              <a:rPr lang="ro-RO" sz="2000" dirty="0" smtClean="0"/>
              <a:t>respectarea de către fiecare profesor, în relaţiile cu elevii, a aceloraşi cerinţe şi criterii de evaluare;</a:t>
            </a:r>
            <a:endParaRPr lang="ro-RO" sz="2000" b="1" dirty="0" smtClean="0"/>
          </a:p>
          <a:p>
            <a:pPr lvl="0"/>
            <a:r>
              <a:rPr lang="ro-RO" sz="2000" dirty="0" smtClean="0"/>
              <a:t>conştientizarea de către elevi a cerinţelor şi criteriilor de evaluare, ca bază pentru formarea capacităţii de autoevaluare;</a:t>
            </a:r>
            <a:endParaRPr lang="ro-RO" sz="2000" b="1" dirty="0" smtClean="0"/>
          </a:p>
          <a:p>
            <a:pPr lvl="0"/>
            <a:r>
              <a:rPr lang="ro-RO" sz="2000" dirty="0" smtClean="0"/>
              <a:t>înţelegerea de către elevi a rolului actului evaluativ: reglarea şi ameliorarea procesului de predare- învăţare;</a:t>
            </a:r>
            <a:endParaRPr lang="ro-RO" sz="2000" b="1" dirty="0" smtClean="0"/>
          </a:p>
          <a:p>
            <a:pPr lvl="0"/>
            <a:r>
              <a:rPr lang="ro-RO" sz="2000" dirty="0" smtClean="0"/>
              <a:t>acordarea unei ponderi mai mari evaluării formative. </a:t>
            </a:r>
            <a:endParaRPr lang="ro-RO" sz="2000" b="1" dirty="0" smtClean="0"/>
          </a:p>
          <a:p>
            <a:pPr>
              <a:buNone/>
            </a:pPr>
            <a:endParaRPr lang="ro-RO"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1699</TotalTime>
  <Words>2358</Words>
  <Application>Microsoft Office PowerPoint</Application>
  <PresentationFormat>On-screen Show (4:3)</PresentationFormat>
  <Paragraphs>177</Paragraphs>
  <Slides>28</Slides>
  <Notes>14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CAPITOLUL XV EVALUAREA ÎN PROCESUL DE ÎNVĂŢĂMÂNT</vt:lpstr>
      <vt:lpstr>1. Definirea și analiza conceptelor: evaluare, măsurare, apreciere. Funcțiile evaluării </vt:lpstr>
      <vt:lpstr>Slide 3</vt:lpstr>
      <vt:lpstr>Slide 4</vt:lpstr>
      <vt:lpstr>Slide 5</vt:lpstr>
      <vt:lpstr>Slide 6</vt:lpstr>
      <vt:lpstr>Slide 7</vt:lpstr>
      <vt:lpstr>Slide 8</vt:lpstr>
      <vt:lpstr>Slide 9</vt:lpstr>
      <vt:lpstr> </vt:lpstr>
      <vt:lpstr>2. Forme de evaluare a rezultatelor și progreselor școlare 2.1. Evaluarea iniţială </vt:lpstr>
      <vt:lpstr>2.2. Evaluarea sumativă </vt:lpstr>
      <vt:lpstr>2.3. Evaluarea formativă </vt:lpstr>
      <vt:lpstr>Slide 14</vt:lpstr>
      <vt:lpstr>Slide 15</vt:lpstr>
      <vt:lpstr>    2.4. Evaluarea formatoare – o evaluare formativă puternic personalizată </vt:lpstr>
      <vt:lpstr>Slide 17</vt:lpstr>
      <vt:lpstr>3. Ce evaluăm? (Ipostaze ale rezultatelor școlare ale elevilor) </vt:lpstr>
      <vt:lpstr>Ipostaze moderne ale rezultatelor școlare</vt:lpstr>
      <vt:lpstr>Slide 20</vt:lpstr>
      <vt:lpstr>Slide 21</vt:lpstr>
      <vt:lpstr>4. Metode de evaluare  O taxonomie a metodelor de evaluare </vt:lpstr>
      <vt:lpstr>Slide 23</vt:lpstr>
      <vt:lpstr>5. Erori în evaluarea școlară. Modalități de corectare </vt:lpstr>
      <vt:lpstr>Slide 25</vt:lpstr>
      <vt:lpstr>Slide 26</vt:lpstr>
      <vt:lpstr>Slide 27</vt:lpstr>
      <vt:lpstr>Slide 28</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DIDACTICA DISCIPLINELOR PSIHOPEDAGOGICE </dc:title>
  <dc:creator>marius</dc:creator>
  <cp:lastModifiedBy>Liana</cp:lastModifiedBy>
  <cp:revision>94</cp:revision>
  <dcterms:created xsi:type="dcterms:W3CDTF">2012-08-26T16:02:30Z</dcterms:created>
  <dcterms:modified xsi:type="dcterms:W3CDTF">2015-11-03T14:46:13Z</dcterms:modified>
</cp:coreProperties>
</file>