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1" r:id="rId2"/>
    <p:sldId id="258" r:id="rId3"/>
    <p:sldId id="259" r:id="rId4"/>
    <p:sldId id="282" r:id="rId5"/>
    <p:sldId id="283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C106C-37B7-4CCD-927C-00C288D2F9A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o-RO"/>
        </a:p>
      </dgm:t>
    </dgm:pt>
    <dgm:pt modelId="{EF6FB9F0-1B80-436C-967E-323D0CC765FB}">
      <dgm:prSet phldrT="[Text]" custT="1"/>
      <dgm:spPr/>
      <dgm:t>
        <a:bodyPr/>
        <a:lstStyle/>
        <a:p>
          <a:r>
            <a:rPr lang="ro-RO" sz="1800" b="1" dirty="0" smtClean="0"/>
            <a:t>Ce voi face? </a:t>
          </a:r>
          <a:r>
            <a:rPr lang="ro-RO" sz="1800" dirty="0" smtClean="0"/>
            <a:t>Identificarea obiectivelor lecției; derivarea obiectivelor operaționale din obiective cu grad mai mare de generalitate;</a:t>
          </a:r>
          <a:endParaRPr lang="ro-RO" sz="1800" dirty="0"/>
        </a:p>
      </dgm:t>
    </dgm:pt>
    <dgm:pt modelId="{66788614-BC36-48BE-BDCB-E1DBC802AC1C}" type="parTrans" cxnId="{554C0BA0-A66F-4A4A-B80F-45162B361CAD}">
      <dgm:prSet/>
      <dgm:spPr/>
      <dgm:t>
        <a:bodyPr/>
        <a:lstStyle/>
        <a:p>
          <a:endParaRPr lang="ro-RO"/>
        </a:p>
      </dgm:t>
    </dgm:pt>
    <dgm:pt modelId="{4475EF15-A278-45E3-9F83-42641F35E1DB}" type="sibTrans" cxnId="{554C0BA0-A66F-4A4A-B80F-45162B361CAD}">
      <dgm:prSet/>
      <dgm:spPr/>
      <dgm:t>
        <a:bodyPr/>
        <a:lstStyle/>
        <a:p>
          <a:endParaRPr lang="ro-RO"/>
        </a:p>
      </dgm:t>
    </dgm:pt>
    <dgm:pt modelId="{7ED11019-D2EB-451E-923A-5AA27316B05B}">
      <dgm:prSet phldrT="[Text]" custT="1"/>
      <dgm:spPr/>
      <dgm:t>
        <a:bodyPr/>
        <a:lstStyle/>
        <a:p>
          <a:r>
            <a:rPr lang="ro-RO" sz="1800" b="1" dirty="0" smtClean="0"/>
            <a:t>Cu ce voi face? </a:t>
          </a:r>
          <a:r>
            <a:rPr lang="ro-RO" sz="1800" dirty="0" smtClean="0"/>
            <a:t>Analiza resurselor educaționale disponibile pentru realizarea activității: resurse de conținut, resurse umane, resurse materiale, de timp, loc;</a:t>
          </a:r>
          <a:endParaRPr lang="ro-RO" sz="1800" dirty="0"/>
        </a:p>
      </dgm:t>
    </dgm:pt>
    <dgm:pt modelId="{8D0F118F-271B-48AA-BA9E-BDEAFFF93108}" type="parTrans" cxnId="{5769406F-6CCA-42E5-A2A2-FDE72F6BB5D6}">
      <dgm:prSet/>
      <dgm:spPr/>
      <dgm:t>
        <a:bodyPr/>
        <a:lstStyle/>
        <a:p>
          <a:endParaRPr lang="ro-RO"/>
        </a:p>
      </dgm:t>
    </dgm:pt>
    <dgm:pt modelId="{6F19422D-F168-4CE8-9380-E856D63B63EB}" type="sibTrans" cxnId="{5769406F-6CCA-42E5-A2A2-FDE72F6BB5D6}">
      <dgm:prSet/>
      <dgm:spPr/>
      <dgm:t>
        <a:bodyPr/>
        <a:lstStyle/>
        <a:p>
          <a:endParaRPr lang="ro-RO"/>
        </a:p>
      </dgm:t>
    </dgm:pt>
    <dgm:pt modelId="{15325711-C386-4214-A025-994D227D9009}">
      <dgm:prSet phldrT="[Text]" custT="1"/>
      <dgm:spPr/>
      <dgm:t>
        <a:bodyPr/>
        <a:lstStyle/>
        <a:p>
          <a:r>
            <a:rPr lang="ro-RO" sz="1800" b="1" dirty="0" smtClean="0"/>
            <a:t>Cum voi face? </a:t>
          </a:r>
          <a:r>
            <a:rPr lang="ro-RO" sz="1600" dirty="0" smtClean="0"/>
            <a:t>Elaborarea de strategii didactice adecvate, focalizate pe obiective operaționale (sarcini de instruire, situații optime de învățare, prin combinarea celor mai adecvate metode, procedee, mijloace de învățământ, forme de organizare);</a:t>
          </a:r>
          <a:endParaRPr lang="ro-RO" sz="1600" dirty="0"/>
        </a:p>
      </dgm:t>
    </dgm:pt>
    <dgm:pt modelId="{69F48DD6-67D3-4F19-A763-0CD7FFBF2283}" type="parTrans" cxnId="{1D222F94-759E-49A8-A8A2-3613B37406EE}">
      <dgm:prSet/>
      <dgm:spPr/>
      <dgm:t>
        <a:bodyPr/>
        <a:lstStyle/>
        <a:p>
          <a:endParaRPr lang="ro-RO"/>
        </a:p>
      </dgm:t>
    </dgm:pt>
    <dgm:pt modelId="{DCD4FA64-A62C-4A43-947A-01E1A6FF17D1}" type="sibTrans" cxnId="{1D222F94-759E-49A8-A8A2-3613B37406EE}">
      <dgm:prSet/>
      <dgm:spPr/>
      <dgm:t>
        <a:bodyPr/>
        <a:lstStyle/>
        <a:p>
          <a:endParaRPr lang="ro-RO"/>
        </a:p>
      </dgm:t>
    </dgm:pt>
    <dgm:pt modelId="{71D2D471-1052-4496-AB44-6496C378691F}">
      <dgm:prSet phldrT="[Text]" custT="1"/>
      <dgm:spPr/>
      <dgm:t>
        <a:bodyPr/>
        <a:lstStyle/>
        <a:p>
          <a:r>
            <a:rPr lang="ro-RO" sz="1800" b="1" dirty="0" smtClean="0"/>
            <a:t>Cum voi ști dacă s-a realizat ceea ce trebuia? </a:t>
          </a:r>
          <a:r>
            <a:rPr lang="ro-RO" sz="1800" b="0" dirty="0" smtClean="0"/>
            <a:t>Stabilirea formelor, metodelor de evaluare, elaborarea instrumentelor de evaluare a performanțelor elevilor și a eficienței activității. </a:t>
          </a:r>
          <a:endParaRPr lang="ro-RO" sz="1800" b="0" dirty="0"/>
        </a:p>
      </dgm:t>
    </dgm:pt>
    <dgm:pt modelId="{1C34EC0B-2EB3-4EEE-AB92-C1C5D0187864}" type="parTrans" cxnId="{F529F69D-1540-4B49-A45D-DA7106499119}">
      <dgm:prSet/>
      <dgm:spPr/>
      <dgm:t>
        <a:bodyPr/>
        <a:lstStyle/>
        <a:p>
          <a:endParaRPr lang="ro-RO"/>
        </a:p>
      </dgm:t>
    </dgm:pt>
    <dgm:pt modelId="{240E73EA-0C24-4378-B9BC-75E944B4ABFD}" type="sibTrans" cxnId="{F529F69D-1540-4B49-A45D-DA7106499119}">
      <dgm:prSet/>
      <dgm:spPr/>
      <dgm:t>
        <a:bodyPr/>
        <a:lstStyle/>
        <a:p>
          <a:endParaRPr lang="ro-RO"/>
        </a:p>
      </dgm:t>
    </dgm:pt>
    <dgm:pt modelId="{818D55F7-75C9-4424-A391-BB9AB779D6CD}" type="pres">
      <dgm:prSet presAssocID="{AE5C106C-37B7-4CCD-927C-00C288D2F9A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06450B-85B5-4753-816A-3F49EA6C32C6}" type="pres">
      <dgm:prSet presAssocID="{AE5C106C-37B7-4CCD-927C-00C288D2F9A0}" presName="dummyMaxCanvas" presStyleCnt="0">
        <dgm:presLayoutVars/>
      </dgm:prSet>
      <dgm:spPr/>
    </dgm:pt>
    <dgm:pt modelId="{2C33ACC5-A94B-4E72-AD2B-0251E7040593}" type="pres">
      <dgm:prSet presAssocID="{AE5C106C-37B7-4CCD-927C-00C288D2F9A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D340B38D-6B23-446F-AABA-2CA252FC4958}" type="pres">
      <dgm:prSet presAssocID="{AE5C106C-37B7-4CCD-927C-00C288D2F9A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9944D4E4-875F-4312-8F75-999F28781F6C}" type="pres">
      <dgm:prSet presAssocID="{AE5C106C-37B7-4CCD-927C-00C288D2F9A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C07A5911-4EAD-42CF-86A2-E92A214AB13D}" type="pres">
      <dgm:prSet presAssocID="{AE5C106C-37B7-4CCD-927C-00C288D2F9A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D086D607-248D-4A58-941E-53C5353F88EA}" type="pres">
      <dgm:prSet presAssocID="{AE5C106C-37B7-4CCD-927C-00C288D2F9A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A952F-E599-481C-821F-1475B9EA3172}" type="pres">
      <dgm:prSet presAssocID="{AE5C106C-37B7-4CCD-927C-00C288D2F9A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CC670-A2B1-4A19-A3CD-D3DFFA4B76DD}" type="pres">
      <dgm:prSet presAssocID="{AE5C106C-37B7-4CCD-927C-00C288D2F9A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2DD64-A183-490F-9693-46E03D0D9D86}" type="pres">
      <dgm:prSet presAssocID="{AE5C106C-37B7-4CCD-927C-00C288D2F9A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0F087B8-2E19-4EE7-83E8-E13AA8EB968D}" type="pres">
      <dgm:prSet presAssocID="{AE5C106C-37B7-4CCD-927C-00C288D2F9A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A145C04E-CFD9-4225-AE0C-7A856AACFCE1}" type="pres">
      <dgm:prSet presAssocID="{AE5C106C-37B7-4CCD-927C-00C288D2F9A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5095BBA-341E-467F-A8A1-68C98131C48E}" type="pres">
      <dgm:prSet presAssocID="{AE5C106C-37B7-4CCD-927C-00C288D2F9A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554C0BA0-A66F-4A4A-B80F-45162B361CAD}" srcId="{AE5C106C-37B7-4CCD-927C-00C288D2F9A0}" destId="{EF6FB9F0-1B80-436C-967E-323D0CC765FB}" srcOrd="0" destOrd="0" parTransId="{66788614-BC36-48BE-BDCB-E1DBC802AC1C}" sibTransId="{4475EF15-A278-45E3-9F83-42641F35E1DB}"/>
    <dgm:cxn modelId="{B9BEFA92-EFB8-4F35-AD26-4A8F2178529D}" type="presOf" srcId="{EF6FB9F0-1B80-436C-967E-323D0CC765FB}" destId="{2C33ACC5-A94B-4E72-AD2B-0251E7040593}" srcOrd="0" destOrd="0" presId="urn:microsoft.com/office/officeart/2005/8/layout/vProcess5"/>
    <dgm:cxn modelId="{9F0F60FA-3804-47A6-8284-863DE7445D1C}" type="presOf" srcId="{4475EF15-A278-45E3-9F83-42641F35E1DB}" destId="{D086D607-248D-4A58-941E-53C5353F88EA}" srcOrd="0" destOrd="0" presId="urn:microsoft.com/office/officeart/2005/8/layout/vProcess5"/>
    <dgm:cxn modelId="{5F37A35C-E364-4FB6-A591-ED74DABB074D}" type="presOf" srcId="{15325711-C386-4214-A025-994D227D9009}" destId="{9944D4E4-875F-4312-8F75-999F28781F6C}" srcOrd="0" destOrd="0" presId="urn:microsoft.com/office/officeart/2005/8/layout/vProcess5"/>
    <dgm:cxn modelId="{78072B9E-5688-49E9-BF14-B058F2978A70}" type="presOf" srcId="{15325711-C386-4214-A025-994D227D9009}" destId="{A145C04E-CFD9-4225-AE0C-7A856AACFCE1}" srcOrd="1" destOrd="0" presId="urn:microsoft.com/office/officeart/2005/8/layout/vProcess5"/>
    <dgm:cxn modelId="{1D222F94-759E-49A8-A8A2-3613B37406EE}" srcId="{AE5C106C-37B7-4CCD-927C-00C288D2F9A0}" destId="{15325711-C386-4214-A025-994D227D9009}" srcOrd="2" destOrd="0" parTransId="{69F48DD6-67D3-4F19-A763-0CD7FFBF2283}" sibTransId="{DCD4FA64-A62C-4A43-947A-01E1A6FF17D1}"/>
    <dgm:cxn modelId="{9EB28A24-72F8-41A3-9E63-95E2A2922702}" type="presOf" srcId="{6F19422D-F168-4CE8-9380-E856D63B63EB}" destId="{B1DA952F-E599-481C-821F-1475B9EA3172}" srcOrd="0" destOrd="0" presId="urn:microsoft.com/office/officeart/2005/8/layout/vProcess5"/>
    <dgm:cxn modelId="{5769406F-6CCA-42E5-A2A2-FDE72F6BB5D6}" srcId="{AE5C106C-37B7-4CCD-927C-00C288D2F9A0}" destId="{7ED11019-D2EB-451E-923A-5AA27316B05B}" srcOrd="1" destOrd="0" parTransId="{8D0F118F-271B-48AA-BA9E-BDEAFFF93108}" sibTransId="{6F19422D-F168-4CE8-9380-E856D63B63EB}"/>
    <dgm:cxn modelId="{F529F69D-1540-4B49-A45D-DA7106499119}" srcId="{AE5C106C-37B7-4CCD-927C-00C288D2F9A0}" destId="{71D2D471-1052-4496-AB44-6496C378691F}" srcOrd="3" destOrd="0" parTransId="{1C34EC0B-2EB3-4EEE-AB92-C1C5D0187864}" sibTransId="{240E73EA-0C24-4378-B9BC-75E944B4ABFD}"/>
    <dgm:cxn modelId="{A29AB046-17CC-475B-B4E1-5DB50DC30004}" type="presOf" srcId="{DCD4FA64-A62C-4A43-947A-01E1A6FF17D1}" destId="{D8BCC670-A2B1-4A19-A3CD-D3DFFA4B76DD}" srcOrd="0" destOrd="0" presId="urn:microsoft.com/office/officeart/2005/8/layout/vProcess5"/>
    <dgm:cxn modelId="{0B11C0F4-4D07-4293-A4C9-6FD45CA014F6}" type="presOf" srcId="{EF6FB9F0-1B80-436C-967E-323D0CC765FB}" destId="{6762DD64-A183-490F-9693-46E03D0D9D86}" srcOrd="1" destOrd="0" presId="urn:microsoft.com/office/officeart/2005/8/layout/vProcess5"/>
    <dgm:cxn modelId="{F5FBB5BC-2EC2-43B4-BCFE-2A6D41FF1F7D}" type="presOf" srcId="{AE5C106C-37B7-4CCD-927C-00C288D2F9A0}" destId="{818D55F7-75C9-4424-A391-BB9AB779D6CD}" srcOrd="0" destOrd="0" presId="urn:microsoft.com/office/officeart/2005/8/layout/vProcess5"/>
    <dgm:cxn modelId="{72F62CDC-00B4-432C-9946-F7CEC3542602}" type="presOf" srcId="{71D2D471-1052-4496-AB44-6496C378691F}" destId="{15095BBA-341E-467F-A8A1-68C98131C48E}" srcOrd="1" destOrd="0" presId="urn:microsoft.com/office/officeart/2005/8/layout/vProcess5"/>
    <dgm:cxn modelId="{9F9FD9A6-7C8D-4077-92BF-22FEA023718A}" type="presOf" srcId="{7ED11019-D2EB-451E-923A-5AA27316B05B}" destId="{D340B38D-6B23-446F-AABA-2CA252FC4958}" srcOrd="0" destOrd="0" presId="urn:microsoft.com/office/officeart/2005/8/layout/vProcess5"/>
    <dgm:cxn modelId="{4B62356D-0138-4D14-9E8C-7BEA136D6010}" type="presOf" srcId="{71D2D471-1052-4496-AB44-6496C378691F}" destId="{C07A5911-4EAD-42CF-86A2-E92A214AB13D}" srcOrd="0" destOrd="0" presId="urn:microsoft.com/office/officeart/2005/8/layout/vProcess5"/>
    <dgm:cxn modelId="{DB29EAB6-4C02-44C8-BED4-D968D9B6A216}" type="presOf" srcId="{7ED11019-D2EB-451E-923A-5AA27316B05B}" destId="{50F087B8-2E19-4EE7-83E8-E13AA8EB968D}" srcOrd="1" destOrd="0" presId="urn:microsoft.com/office/officeart/2005/8/layout/vProcess5"/>
    <dgm:cxn modelId="{6F237FB4-8056-4792-825A-FBF1252F11C9}" type="presParOf" srcId="{818D55F7-75C9-4424-A391-BB9AB779D6CD}" destId="{2706450B-85B5-4753-816A-3F49EA6C32C6}" srcOrd="0" destOrd="0" presId="urn:microsoft.com/office/officeart/2005/8/layout/vProcess5"/>
    <dgm:cxn modelId="{4FA195F4-7B85-4953-A6A9-B0018FD38B9D}" type="presParOf" srcId="{818D55F7-75C9-4424-A391-BB9AB779D6CD}" destId="{2C33ACC5-A94B-4E72-AD2B-0251E7040593}" srcOrd="1" destOrd="0" presId="urn:microsoft.com/office/officeart/2005/8/layout/vProcess5"/>
    <dgm:cxn modelId="{BA2C139A-CB2F-44AE-91C9-AB9919685DDB}" type="presParOf" srcId="{818D55F7-75C9-4424-A391-BB9AB779D6CD}" destId="{D340B38D-6B23-446F-AABA-2CA252FC4958}" srcOrd="2" destOrd="0" presId="urn:microsoft.com/office/officeart/2005/8/layout/vProcess5"/>
    <dgm:cxn modelId="{920F65FE-2338-478D-A43E-7BDCB9AF62F3}" type="presParOf" srcId="{818D55F7-75C9-4424-A391-BB9AB779D6CD}" destId="{9944D4E4-875F-4312-8F75-999F28781F6C}" srcOrd="3" destOrd="0" presId="urn:microsoft.com/office/officeart/2005/8/layout/vProcess5"/>
    <dgm:cxn modelId="{8352DBDC-AB68-493D-B5AC-485673D367CB}" type="presParOf" srcId="{818D55F7-75C9-4424-A391-BB9AB779D6CD}" destId="{C07A5911-4EAD-42CF-86A2-E92A214AB13D}" srcOrd="4" destOrd="0" presId="urn:microsoft.com/office/officeart/2005/8/layout/vProcess5"/>
    <dgm:cxn modelId="{F4C83FAE-F036-4557-93E9-F2801BBA245F}" type="presParOf" srcId="{818D55F7-75C9-4424-A391-BB9AB779D6CD}" destId="{D086D607-248D-4A58-941E-53C5353F88EA}" srcOrd="5" destOrd="0" presId="urn:microsoft.com/office/officeart/2005/8/layout/vProcess5"/>
    <dgm:cxn modelId="{61934E32-F8DD-4728-9382-7350E22DE532}" type="presParOf" srcId="{818D55F7-75C9-4424-A391-BB9AB779D6CD}" destId="{B1DA952F-E599-481C-821F-1475B9EA3172}" srcOrd="6" destOrd="0" presId="urn:microsoft.com/office/officeart/2005/8/layout/vProcess5"/>
    <dgm:cxn modelId="{5BE017D1-D544-45D2-921A-B0D01D983268}" type="presParOf" srcId="{818D55F7-75C9-4424-A391-BB9AB779D6CD}" destId="{D8BCC670-A2B1-4A19-A3CD-D3DFFA4B76DD}" srcOrd="7" destOrd="0" presId="urn:microsoft.com/office/officeart/2005/8/layout/vProcess5"/>
    <dgm:cxn modelId="{ECE9E3EB-C6AE-48CC-8A90-38CD6AC794AF}" type="presParOf" srcId="{818D55F7-75C9-4424-A391-BB9AB779D6CD}" destId="{6762DD64-A183-490F-9693-46E03D0D9D86}" srcOrd="8" destOrd="0" presId="urn:microsoft.com/office/officeart/2005/8/layout/vProcess5"/>
    <dgm:cxn modelId="{0003CE65-C2D0-420E-A437-A476A31A80FC}" type="presParOf" srcId="{818D55F7-75C9-4424-A391-BB9AB779D6CD}" destId="{50F087B8-2E19-4EE7-83E8-E13AA8EB968D}" srcOrd="9" destOrd="0" presId="urn:microsoft.com/office/officeart/2005/8/layout/vProcess5"/>
    <dgm:cxn modelId="{45A894AA-5CD2-4E12-A75F-E481FF2CE1D8}" type="presParOf" srcId="{818D55F7-75C9-4424-A391-BB9AB779D6CD}" destId="{A145C04E-CFD9-4225-AE0C-7A856AACFCE1}" srcOrd="10" destOrd="0" presId="urn:microsoft.com/office/officeart/2005/8/layout/vProcess5"/>
    <dgm:cxn modelId="{5456BF02-820D-48A7-8BBD-011DF96CBD76}" type="presParOf" srcId="{818D55F7-75C9-4424-A391-BB9AB779D6CD}" destId="{15095BBA-341E-467F-A8A1-68C98131C48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CDD858-67CE-4485-8794-C4BA3ADDE93C}" type="doc">
      <dgm:prSet loTypeId="urn:microsoft.com/office/officeart/2005/8/layout/process2" loCatId="process" qsTypeId="urn:microsoft.com/office/officeart/2005/8/quickstyle/simple1" qsCatId="simple" csTypeId="urn:microsoft.com/office/officeart/2005/8/colors/accent2_3" csCatId="accent2" phldr="1"/>
      <dgm:spPr/>
    </dgm:pt>
    <dgm:pt modelId="{45AFC384-C475-41B5-8942-19BB1E498CAD}">
      <dgm:prSet phldrT="[Text]" custT="1"/>
      <dgm:spPr/>
      <dgm:t>
        <a:bodyPr/>
        <a:lstStyle/>
        <a:p>
          <a:r>
            <a:rPr lang="ro-RO" sz="1900" b="1" dirty="0" smtClean="0"/>
            <a:t>Lectura personalizată a programei şi a manualelor şcolare</a:t>
          </a:r>
          <a:endParaRPr lang="ro-RO" sz="1900" dirty="0"/>
        </a:p>
      </dgm:t>
    </dgm:pt>
    <dgm:pt modelId="{625D2F2C-71D4-47DE-8D2B-FE78E4A6611B}" type="parTrans" cxnId="{738CE09E-446E-4CF2-9B34-55DC41CCDA1D}">
      <dgm:prSet/>
      <dgm:spPr/>
      <dgm:t>
        <a:bodyPr/>
        <a:lstStyle/>
        <a:p>
          <a:endParaRPr lang="ro-RO"/>
        </a:p>
      </dgm:t>
    </dgm:pt>
    <dgm:pt modelId="{F4983810-BD5B-4105-B923-5A4FEEBAD7DE}" type="sibTrans" cxnId="{738CE09E-446E-4CF2-9B34-55DC41CCDA1D}">
      <dgm:prSet/>
      <dgm:spPr/>
      <dgm:t>
        <a:bodyPr/>
        <a:lstStyle/>
        <a:p>
          <a:endParaRPr lang="ro-RO"/>
        </a:p>
      </dgm:t>
    </dgm:pt>
    <dgm:pt modelId="{32273366-093F-4E5F-AB90-62D963DA5ED5}">
      <dgm:prSet phldrT="[Text]"/>
      <dgm:spPr/>
      <dgm:t>
        <a:bodyPr/>
        <a:lstStyle/>
        <a:p>
          <a:r>
            <a:rPr lang="ro-RO" b="1" dirty="0" smtClean="0"/>
            <a:t>Planificarea calendaristică (orientativă)</a:t>
          </a:r>
          <a:endParaRPr lang="ro-RO" dirty="0"/>
        </a:p>
      </dgm:t>
    </dgm:pt>
    <dgm:pt modelId="{83BBDF28-B49B-4764-9773-5BC3D56F2F88}" type="parTrans" cxnId="{6585A5BC-DF62-4186-9CCC-51E52BBB4682}">
      <dgm:prSet/>
      <dgm:spPr/>
      <dgm:t>
        <a:bodyPr/>
        <a:lstStyle/>
        <a:p>
          <a:endParaRPr lang="ro-RO"/>
        </a:p>
      </dgm:t>
    </dgm:pt>
    <dgm:pt modelId="{35BC4EAB-195B-4D07-8FDA-7A52AFE373D5}" type="sibTrans" cxnId="{6585A5BC-DF62-4186-9CCC-51E52BBB4682}">
      <dgm:prSet/>
      <dgm:spPr/>
      <dgm:t>
        <a:bodyPr/>
        <a:lstStyle/>
        <a:p>
          <a:endParaRPr lang="ro-RO"/>
        </a:p>
      </dgm:t>
    </dgm:pt>
    <dgm:pt modelId="{81D5B5D4-5906-436A-81C8-8936BA864D15}">
      <dgm:prSet phldrT="[Text]"/>
      <dgm:spPr/>
      <dgm:t>
        <a:bodyPr/>
        <a:lstStyle/>
        <a:p>
          <a:r>
            <a:rPr lang="pt-BR" b="1" dirty="0" smtClean="0"/>
            <a:t>Proiectarea secvenţială a unităţilor de învăţare</a:t>
          </a:r>
          <a:endParaRPr lang="ro-RO" dirty="0"/>
        </a:p>
      </dgm:t>
    </dgm:pt>
    <dgm:pt modelId="{6E769F64-3E1C-4D0D-804E-C311EE0E4D58}" type="parTrans" cxnId="{3E87102B-5F68-4BBB-A0BD-E6FA4DC4A443}">
      <dgm:prSet/>
      <dgm:spPr/>
      <dgm:t>
        <a:bodyPr/>
        <a:lstStyle/>
        <a:p>
          <a:endParaRPr lang="ro-RO"/>
        </a:p>
      </dgm:t>
    </dgm:pt>
    <dgm:pt modelId="{FE366895-EEAD-456D-BEA2-5DE6716B54D7}" type="sibTrans" cxnId="{3E87102B-5F68-4BBB-A0BD-E6FA4DC4A443}">
      <dgm:prSet/>
      <dgm:spPr/>
      <dgm:t>
        <a:bodyPr/>
        <a:lstStyle/>
        <a:p>
          <a:endParaRPr lang="ro-RO"/>
        </a:p>
      </dgm:t>
    </dgm:pt>
    <dgm:pt modelId="{E9812068-31BD-41AC-8B1B-789248828F2F}">
      <dgm:prSet phldrT="[Text]"/>
      <dgm:spPr/>
      <dgm:t>
        <a:bodyPr/>
        <a:lstStyle/>
        <a:p>
          <a:r>
            <a:rPr lang="ro-RO" b="1" dirty="0" smtClean="0"/>
            <a:t>Proiectarea lecţiilor/ activităţilor didactice</a:t>
          </a:r>
          <a:endParaRPr lang="ro-RO" dirty="0"/>
        </a:p>
      </dgm:t>
    </dgm:pt>
    <dgm:pt modelId="{BED00B8E-290C-44ED-93B2-98A08010451A}" type="parTrans" cxnId="{2093A40A-45A2-4A28-A461-FDAEA85396AA}">
      <dgm:prSet/>
      <dgm:spPr/>
      <dgm:t>
        <a:bodyPr/>
        <a:lstStyle/>
        <a:p>
          <a:endParaRPr lang="ro-RO"/>
        </a:p>
      </dgm:t>
    </dgm:pt>
    <dgm:pt modelId="{643F8B30-A5A4-4C52-A86E-1A81DD1D94BC}" type="sibTrans" cxnId="{2093A40A-45A2-4A28-A461-FDAEA85396AA}">
      <dgm:prSet/>
      <dgm:spPr/>
      <dgm:t>
        <a:bodyPr/>
        <a:lstStyle/>
        <a:p>
          <a:endParaRPr lang="ro-RO"/>
        </a:p>
      </dgm:t>
    </dgm:pt>
    <dgm:pt modelId="{D6BC3501-9714-4CE2-ADDB-8D20F6564DAF}" type="pres">
      <dgm:prSet presAssocID="{0BCDD858-67CE-4485-8794-C4BA3ADDE93C}" presName="linearFlow" presStyleCnt="0">
        <dgm:presLayoutVars>
          <dgm:resizeHandles val="exact"/>
        </dgm:presLayoutVars>
      </dgm:prSet>
      <dgm:spPr/>
    </dgm:pt>
    <dgm:pt modelId="{0C61E8A8-1960-4F2C-B3CB-44012CE62E96}" type="pres">
      <dgm:prSet presAssocID="{45AFC384-C475-41B5-8942-19BB1E498CAD}" presName="node" presStyleLbl="node1" presStyleIdx="0" presStyleCnt="4" custScaleX="278241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28CF4949-A1E9-487D-8466-B05A3044BADD}" type="pres">
      <dgm:prSet presAssocID="{F4983810-BD5B-4105-B923-5A4FEEBAD7D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751AFB0-577A-4ABB-B3D9-922A687CD07C}" type="pres">
      <dgm:prSet presAssocID="{F4983810-BD5B-4105-B923-5A4FEEBAD7D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74AA3F2-EE6B-43AB-9F8D-34657AB55DAD}" type="pres">
      <dgm:prSet presAssocID="{32273366-093F-4E5F-AB90-62D963DA5ED5}" presName="node" presStyleLbl="node1" presStyleIdx="1" presStyleCnt="4" custScaleX="278241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6C8C361-0824-4118-8C07-E9298DE206AC}" type="pres">
      <dgm:prSet presAssocID="{35BC4EAB-195B-4D07-8FDA-7A52AFE373D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C3E9FC7-8284-4AAE-92EF-4424CDDE783F}" type="pres">
      <dgm:prSet presAssocID="{35BC4EAB-195B-4D07-8FDA-7A52AFE373D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4F31D80-93A5-469B-A749-A27E770D6D02}" type="pres">
      <dgm:prSet presAssocID="{81D5B5D4-5906-436A-81C8-8936BA864D15}" presName="node" presStyleLbl="node1" presStyleIdx="2" presStyleCnt="4" custScaleX="278241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47AFA910-D234-4CC8-97BC-6D31ED05D343}" type="pres">
      <dgm:prSet presAssocID="{FE366895-EEAD-456D-BEA2-5DE6716B54D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889950F-67AB-4B4A-8C98-9B8F02635C88}" type="pres">
      <dgm:prSet presAssocID="{FE366895-EEAD-456D-BEA2-5DE6716B54D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04CE9FE-CBE4-4672-94D2-1BA285892900}" type="pres">
      <dgm:prSet presAssocID="{E9812068-31BD-41AC-8B1B-789248828F2F}" presName="node" presStyleLbl="node1" presStyleIdx="3" presStyleCnt="4" custScaleX="278241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B7E94CA2-DB09-4DDF-8F09-3E3524DFDEDF}" type="presOf" srcId="{0BCDD858-67CE-4485-8794-C4BA3ADDE93C}" destId="{D6BC3501-9714-4CE2-ADDB-8D20F6564DAF}" srcOrd="0" destOrd="0" presId="urn:microsoft.com/office/officeart/2005/8/layout/process2"/>
    <dgm:cxn modelId="{CFBBFADC-EA8F-450B-A18D-4ADF0A50ED4F}" type="presOf" srcId="{32273366-093F-4E5F-AB90-62D963DA5ED5}" destId="{A74AA3F2-EE6B-43AB-9F8D-34657AB55DAD}" srcOrd="0" destOrd="0" presId="urn:microsoft.com/office/officeart/2005/8/layout/process2"/>
    <dgm:cxn modelId="{B4A72D6F-A912-4C60-9126-AE6A9C03ADA2}" type="presOf" srcId="{E9812068-31BD-41AC-8B1B-789248828F2F}" destId="{C04CE9FE-CBE4-4672-94D2-1BA285892900}" srcOrd="0" destOrd="0" presId="urn:microsoft.com/office/officeart/2005/8/layout/process2"/>
    <dgm:cxn modelId="{2093A40A-45A2-4A28-A461-FDAEA85396AA}" srcId="{0BCDD858-67CE-4485-8794-C4BA3ADDE93C}" destId="{E9812068-31BD-41AC-8B1B-789248828F2F}" srcOrd="3" destOrd="0" parTransId="{BED00B8E-290C-44ED-93B2-98A08010451A}" sibTransId="{643F8B30-A5A4-4C52-A86E-1A81DD1D94BC}"/>
    <dgm:cxn modelId="{9D3AAC43-78D1-4941-AD98-E604DE110A78}" type="presOf" srcId="{35BC4EAB-195B-4D07-8FDA-7A52AFE373D5}" destId="{E6C8C361-0824-4118-8C07-E9298DE206AC}" srcOrd="0" destOrd="0" presId="urn:microsoft.com/office/officeart/2005/8/layout/process2"/>
    <dgm:cxn modelId="{3E87102B-5F68-4BBB-A0BD-E6FA4DC4A443}" srcId="{0BCDD858-67CE-4485-8794-C4BA3ADDE93C}" destId="{81D5B5D4-5906-436A-81C8-8936BA864D15}" srcOrd="2" destOrd="0" parTransId="{6E769F64-3E1C-4D0D-804E-C311EE0E4D58}" sibTransId="{FE366895-EEAD-456D-BEA2-5DE6716B54D7}"/>
    <dgm:cxn modelId="{7B8FE8A8-1D43-4921-B9C4-DEDC9711ED9B}" type="presOf" srcId="{F4983810-BD5B-4105-B923-5A4FEEBAD7DE}" destId="{28CF4949-A1E9-487D-8466-B05A3044BADD}" srcOrd="0" destOrd="0" presId="urn:microsoft.com/office/officeart/2005/8/layout/process2"/>
    <dgm:cxn modelId="{C98DE46C-83CF-4A5B-8C79-DCBD0D6CFA68}" type="presOf" srcId="{81D5B5D4-5906-436A-81C8-8936BA864D15}" destId="{F4F31D80-93A5-469B-A749-A27E770D6D02}" srcOrd="0" destOrd="0" presId="urn:microsoft.com/office/officeart/2005/8/layout/process2"/>
    <dgm:cxn modelId="{F9E6F078-8F01-4710-A1D1-D25854887646}" type="presOf" srcId="{45AFC384-C475-41B5-8942-19BB1E498CAD}" destId="{0C61E8A8-1960-4F2C-B3CB-44012CE62E96}" srcOrd="0" destOrd="0" presId="urn:microsoft.com/office/officeart/2005/8/layout/process2"/>
    <dgm:cxn modelId="{6585A5BC-DF62-4186-9CCC-51E52BBB4682}" srcId="{0BCDD858-67CE-4485-8794-C4BA3ADDE93C}" destId="{32273366-093F-4E5F-AB90-62D963DA5ED5}" srcOrd="1" destOrd="0" parTransId="{83BBDF28-B49B-4764-9773-5BC3D56F2F88}" sibTransId="{35BC4EAB-195B-4D07-8FDA-7A52AFE373D5}"/>
    <dgm:cxn modelId="{73A113E2-299F-480E-9035-B9D87DAE9F3F}" type="presOf" srcId="{FE366895-EEAD-456D-BEA2-5DE6716B54D7}" destId="{B889950F-67AB-4B4A-8C98-9B8F02635C88}" srcOrd="1" destOrd="0" presId="urn:microsoft.com/office/officeart/2005/8/layout/process2"/>
    <dgm:cxn modelId="{56634E97-8803-4048-8CF1-294E48EAC292}" type="presOf" srcId="{35BC4EAB-195B-4D07-8FDA-7A52AFE373D5}" destId="{5C3E9FC7-8284-4AAE-92EF-4424CDDE783F}" srcOrd="1" destOrd="0" presId="urn:microsoft.com/office/officeart/2005/8/layout/process2"/>
    <dgm:cxn modelId="{4B8E3721-EC2B-4B30-98FB-00229605E7C1}" type="presOf" srcId="{FE366895-EEAD-456D-BEA2-5DE6716B54D7}" destId="{47AFA910-D234-4CC8-97BC-6D31ED05D343}" srcOrd="0" destOrd="0" presId="urn:microsoft.com/office/officeart/2005/8/layout/process2"/>
    <dgm:cxn modelId="{738CE09E-446E-4CF2-9B34-55DC41CCDA1D}" srcId="{0BCDD858-67CE-4485-8794-C4BA3ADDE93C}" destId="{45AFC384-C475-41B5-8942-19BB1E498CAD}" srcOrd="0" destOrd="0" parTransId="{625D2F2C-71D4-47DE-8D2B-FE78E4A6611B}" sibTransId="{F4983810-BD5B-4105-B923-5A4FEEBAD7DE}"/>
    <dgm:cxn modelId="{B6D1660A-0D88-4224-91DB-B7F20474DC4A}" type="presOf" srcId="{F4983810-BD5B-4105-B923-5A4FEEBAD7DE}" destId="{8751AFB0-577A-4ABB-B3D9-922A687CD07C}" srcOrd="1" destOrd="0" presId="urn:microsoft.com/office/officeart/2005/8/layout/process2"/>
    <dgm:cxn modelId="{0797B097-8958-4EF2-930C-D7911E96C936}" type="presParOf" srcId="{D6BC3501-9714-4CE2-ADDB-8D20F6564DAF}" destId="{0C61E8A8-1960-4F2C-B3CB-44012CE62E96}" srcOrd="0" destOrd="0" presId="urn:microsoft.com/office/officeart/2005/8/layout/process2"/>
    <dgm:cxn modelId="{4ABFE23F-1EE7-4C25-A4BF-C6AF0FCBC883}" type="presParOf" srcId="{D6BC3501-9714-4CE2-ADDB-8D20F6564DAF}" destId="{28CF4949-A1E9-487D-8466-B05A3044BADD}" srcOrd="1" destOrd="0" presId="urn:microsoft.com/office/officeart/2005/8/layout/process2"/>
    <dgm:cxn modelId="{24B02F6A-CE18-4DDB-A442-54D855DBBBEB}" type="presParOf" srcId="{28CF4949-A1E9-487D-8466-B05A3044BADD}" destId="{8751AFB0-577A-4ABB-B3D9-922A687CD07C}" srcOrd="0" destOrd="0" presId="urn:microsoft.com/office/officeart/2005/8/layout/process2"/>
    <dgm:cxn modelId="{576DDC51-564C-4149-B861-7E7ADD060919}" type="presParOf" srcId="{D6BC3501-9714-4CE2-ADDB-8D20F6564DAF}" destId="{A74AA3F2-EE6B-43AB-9F8D-34657AB55DAD}" srcOrd="2" destOrd="0" presId="urn:microsoft.com/office/officeart/2005/8/layout/process2"/>
    <dgm:cxn modelId="{265D8374-0F52-44FC-8ED3-70887190A081}" type="presParOf" srcId="{D6BC3501-9714-4CE2-ADDB-8D20F6564DAF}" destId="{E6C8C361-0824-4118-8C07-E9298DE206AC}" srcOrd="3" destOrd="0" presId="urn:microsoft.com/office/officeart/2005/8/layout/process2"/>
    <dgm:cxn modelId="{445F6222-D400-4BB6-B3AD-0C464B47939C}" type="presParOf" srcId="{E6C8C361-0824-4118-8C07-E9298DE206AC}" destId="{5C3E9FC7-8284-4AAE-92EF-4424CDDE783F}" srcOrd="0" destOrd="0" presId="urn:microsoft.com/office/officeart/2005/8/layout/process2"/>
    <dgm:cxn modelId="{729DCA51-A137-41C0-88BC-D0AD68DC2406}" type="presParOf" srcId="{D6BC3501-9714-4CE2-ADDB-8D20F6564DAF}" destId="{F4F31D80-93A5-469B-A749-A27E770D6D02}" srcOrd="4" destOrd="0" presId="urn:microsoft.com/office/officeart/2005/8/layout/process2"/>
    <dgm:cxn modelId="{423F2AF0-2421-435A-8139-49B1970C4FE8}" type="presParOf" srcId="{D6BC3501-9714-4CE2-ADDB-8D20F6564DAF}" destId="{47AFA910-D234-4CC8-97BC-6D31ED05D343}" srcOrd="5" destOrd="0" presId="urn:microsoft.com/office/officeart/2005/8/layout/process2"/>
    <dgm:cxn modelId="{90BC54CA-F72A-4FEE-BDBD-EA184B3E7679}" type="presParOf" srcId="{47AFA910-D234-4CC8-97BC-6D31ED05D343}" destId="{B889950F-67AB-4B4A-8C98-9B8F02635C88}" srcOrd="0" destOrd="0" presId="urn:microsoft.com/office/officeart/2005/8/layout/process2"/>
    <dgm:cxn modelId="{B506FC73-CEF9-431D-A793-1A7E1161B600}" type="presParOf" srcId="{D6BC3501-9714-4CE2-ADDB-8D20F6564DAF}" destId="{C04CE9FE-CBE4-4672-94D2-1BA28589290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12A241-DA07-4186-8071-9CEA7B7CC646}" type="doc">
      <dgm:prSet loTypeId="urn:microsoft.com/office/officeart/2005/8/layout/vList6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ro-RO"/>
        </a:p>
      </dgm:t>
    </dgm:pt>
    <dgm:pt modelId="{101BFD3C-6502-43C4-BBDC-A98462AE17CD}">
      <dgm:prSet phldrT="[Text]" custT="1"/>
      <dgm:spPr/>
      <dgm:t>
        <a:bodyPr/>
        <a:lstStyle/>
        <a:p>
          <a:r>
            <a:rPr lang="it-IT" sz="2000" dirty="0" smtClean="0"/>
            <a:t>succesiune fixă a conţinuturilor existente în manualele unice </a:t>
          </a:r>
          <a:endParaRPr lang="ro-RO" sz="2000" dirty="0"/>
        </a:p>
      </dgm:t>
    </dgm:pt>
    <dgm:pt modelId="{A4C6D258-0E4C-4A79-9FC4-8896281ED234}" type="parTrans" cxnId="{B69B98AD-33A7-45FE-9A54-D36C8BF856F2}">
      <dgm:prSet/>
      <dgm:spPr/>
      <dgm:t>
        <a:bodyPr/>
        <a:lstStyle/>
        <a:p>
          <a:endParaRPr lang="ro-RO"/>
        </a:p>
      </dgm:t>
    </dgm:pt>
    <dgm:pt modelId="{D2AAF618-4CEF-4798-BA2D-1A0ECB2F0CAC}" type="sibTrans" cxnId="{B69B98AD-33A7-45FE-9A54-D36C8BF856F2}">
      <dgm:prSet/>
      <dgm:spPr/>
      <dgm:t>
        <a:bodyPr/>
        <a:lstStyle/>
        <a:p>
          <a:endParaRPr lang="ro-RO"/>
        </a:p>
      </dgm:t>
    </dgm:pt>
    <dgm:pt modelId="{F0EB4127-E8DC-430C-BE6F-8775351A2405}">
      <dgm:prSet phldrT="[Text]" custT="1"/>
      <dgm:spPr/>
      <dgm:t>
        <a:bodyPr/>
        <a:lstStyle/>
        <a:p>
          <a:r>
            <a:rPr lang="it-IT" sz="1600" b="1" i="0" dirty="0" smtClean="0"/>
            <a:t>demersuri didactice personalizate; </a:t>
          </a:r>
          <a:endParaRPr lang="ro-RO" sz="1600" b="1" i="0" dirty="0"/>
        </a:p>
      </dgm:t>
    </dgm:pt>
    <dgm:pt modelId="{E5551D2B-C301-42D9-B787-B7D59584C9C6}" type="parTrans" cxnId="{9E206168-063C-463C-AED1-E3F88EDD56FE}">
      <dgm:prSet/>
      <dgm:spPr/>
      <dgm:t>
        <a:bodyPr/>
        <a:lstStyle/>
        <a:p>
          <a:endParaRPr lang="ro-RO"/>
        </a:p>
      </dgm:t>
    </dgm:pt>
    <dgm:pt modelId="{A97C71E1-E76D-43AF-A961-59EDA4810F10}" type="sibTrans" cxnId="{9E206168-063C-463C-AED1-E3F88EDD56FE}">
      <dgm:prSet/>
      <dgm:spPr/>
      <dgm:t>
        <a:bodyPr/>
        <a:lstStyle/>
        <a:p>
          <a:endParaRPr lang="ro-RO"/>
        </a:p>
      </dgm:t>
    </dgm:pt>
    <dgm:pt modelId="{7C8090E2-B847-4122-9A28-ECFA8A976D38}">
      <dgm:prSet custT="1"/>
      <dgm:spPr/>
      <dgm:t>
        <a:bodyPr/>
        <a:lstStyle/>
        <a:p>
          <a:r>
            <a:rPr lang="it-IT" sz="1600" b="1" i="0" dirty="0" smtClean="0"/>
            <a:t>valorificarea personalizată a programei şcolare;</a:t>
          </a:r>
          <a:endParaRPr lang="ro-RO" sz="1600" b="1" i="0" dirty="0"/>
        </a:p>
      </dgm:t>
    </dgm:pt>
    <dgm:pt modelId="{900EEF9C-D752-45A3-9EC6-EBAA2B70FE3A}" type="parTrans" cxnId="{17343EAC-D41D-4E61-B08D-1C9FFA2BE423}">
      <dgm:prSet/>
      <dgm:spPr/>
      <dgm:t>
        <a:bodyPr/>
        <a:lstStyle/>
        <a:p>
          <a:endParaRPr lang="ro-RO"/>
        </a:p>
      </dgm:t>
    </dgm:pt>
    <dgm:pt modelId="{89A83274-9435-486A-AF85-FDBB4AB2F060}" type="sibTrans" cxnId="{17343EAC-D41D-4E61-B08D-1C9FFA2BE423}">
      <dgm:prSet/>
      <dgm:spPr/>
      <dgm:t>
        <a:bodyPr/>
        <a:lstStyle/>
        <a:p>
          <a:endParaRPr lang="ro-RO"/>
        </a:p>
      </dgm:t>
    </dgm:pt>
    <dgm:pt modelId="{8E0A9D83-5E2B-4B22-B498-3CD4EB88FB1F}">
      <dgm:prSet custT="1"/>
      <dgm:spPr/>
      <dgm:t>
        <a:bodyPr/>
        <a:lstStyle/>
        <a:p>
          <a:r>
            <a:rPr lang="it-IT" sz="1600" b="1" i="0" dirty="0" smtClean="0"/>
            <a:t>citirea personalizată a manualelor şcolare alternative;</a:t>
          </a:r>
          <a:endParaRPr lang="ro-RO" sz="1600" b="1" i="0" dirty="0"/>
        </a:p>
      </dgm:t>
    </dgm:pt>
    <dgm:pt modelId="{0D528EDC-FF10-483A-B325-74893CF26604}" type="parTrans" cxnId="{13C3A125-5460-4120-B5F9-A5B4A21F9F19}">
      <dgm:prSet/>
      <dgm:spPr/>
      <dgm:t>
        <a:bodyPr/>
        <a:lstStyle/>
        <a:p>
          <a:endParaRPr lang="ro-RO"/>
        </a:p>
      </dgm:t>
    </dgm:pt>
    <dgm:pt modelId="{1C0D00E3-7378-4367-B444-A7E9B994FB01}" type="sibTrans" cxnId="{13C3A125-5460-4120-B5F9-A5B4A21F9F19}">
      <dgm:prSet/>
      <dgm:spPr/>
      <dgm:t>
        <a:bodyPr/>
        <a:lstStyle/>
        <a:p>
          <a:endParaRPr lang="ro-RO"/>
        </a:p>
      </dgm:t>
    </dgm:pt>
    <dgm:pt modelId="{F92396FF-49D7-451B-899F-247268CE3C71}">
      <dgm:prSet custT="1"/>
      <dgm:spPr/>
      <dgm:t>
        <a:bodyPr/>
        <a:lstStyle/>
        <a:p>
          <a:r>
            <a:rPr lang="it-IT" sz="1600" b="1" i="0" dirty="0" smtClean="0"/>
            <a:t>selectarea şi structurarea conţinuturilor de către profesor</a:t>
          </a:r>
          <a:r>
            <a:rPr lang="ro-RO" sz="1600" b="1" i="0" dirty="0" smtClean="0"/>
            <a:t>;</a:t>
          </a:r>
          <a:endParaRPr lang="ro-RO" sz="1600" b="1" i="0" dirty="0"/>
        </a:p>
      </dgm:t>
    </dgm:pt>
    <dgm:pt modelId="{D74A6866-C503-4BFE-8E05-3F86383A0D2D}" type="parTrans" cxnId="{2A6EBE75-0BD9-4C1A-8391-F2403A009750}">
      <dgm:prSet/>
      <dgm:spPr/>
      <dgm:t>
        <a:bodyPr/>
        <a:lstStyle/>
        <a:p>
          <a:endParaRPr lang="ro-RO"/>
        </a:p>
      </dgm:t>
    </dgm:pt>
    <dgm:pt modelId="{77192BD2-AD6C-4DF3-AC42-BEF3E34828E2}" type="sibTrans" cxnId="{2A6EBE75-0BD9-4C1A-8391-F2403A009750}">
      <dgm:prSet/>
      <dgm:spPr/>
      <dgm:t>
        <a:bodyPr/>
        <a:lstStyle/>
        <a:p>
          <a:endParaRPr lang="ro-RO"/>
        </a:p>
      </dgm:t>
    </dgm:pt>
    <dgm:pt modelId="{5AEE8E46-98DD-4289-82A6-AE85B88B6B99}" type="pres">
      <dgm:prSet presAssocID="{4A12A241-DA07-4186-8071-9CEA7B7CC64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C94005-18F3-43D8-899C-2D64A26BC0DB}" type="pres">
      <dgm:prSet presAssocID="{101BFD3C-6502-43C4-BBDC-A98462AE17CD}" presName="linNode" presStyleCnt="0"/>
      <dgm:spPr/>
    </dgm:pt>
    <dgm:pt modelId="{18A64343-B2D3-4258-BC45-830DDB5C7729}" type="pres">
      <dgm:prSet presAssocID="{101BFD3C-6502-43C4-BBDC-A98462AE17CD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A7E6D8A2-B318-4867-B156-B8C556C25118}" type="pres">
      <dgm:prSet presAssocID="{101BFD3C-6502-43C4-BBDC-A98462AE17CD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9E206168-063C-463C-AED1-E3F88EDD56FE}" srcId="{101BFD3C-6502-43C4-BBDC-A98462AE17CD}" destId="{F0EB4127-E8DC-430C-BE6F-8775351A2405}" srcOrd="0" destOrd="0" parTransId="{E5551D2B-C301-42D9-B787-B7D59584C9C6}" sibTransId="{A97C71E1-E76D-43AF-A961-59EDA4810F10}"/>
    <dgm:cxn modelId="{532CDEF3-DA81-4C97-B418-E66838E8B57F}" type="presOf" srcId="{F92396FF-49D7-451B-899F-247268CE3C71}" destId="{A7E6D8A2-B318-4867-B156-B8C556C25118}" srcOrd="0" destOrd="3" presId="urn:microsoft.com/office/officeart/2005/8/layout/vList6"/>
    <dgm:cxn modelId="{2A6EBE75-0BD9-4C1A-8391-F2403A009750}" srcId="{101BFD3C-6502-43C4-BBDC-A98462AE17CD}" destId="{F92396FF-49D7-451B-899F-247268CE3C71}" srcOrd="3" destOrd="0" parTransId="{D74A6866-C503-4BFE-8E05-3F86383A0D2D}" sibTransId="{77192BD2-AD6C-4DF3-AC42-BEF3E34828E2}"/>
    <dgm:cxn modelId="{13C3A125-5460-4120-B5F9-A5B4A21F9F19}" srcId="{101BFD3C-6502-43C4-BBDC-A98462AE17CD}" destId="{8E0A9D83-5E2B-4B22-B498-3CD4EB88FB1F}" srcOrd="2" destOrd="0" parTransId="{0D528EDC-FF10-483A-B325-74893CF26604}" sibTransId="{1C0D00E3-7378-4367-B444-A7E9B994FB01}"/>
    <dgm:cxn modelId="{56EC2365-2C91-4EF8-9DA6-675022A13D36}" type="presOf" srcId="{7C8090E2-B847-4122-9A28-ECFA8A976D38}" destId="{A7E6D8A2-B318-4867-B156-B8C556C25118}" srcOrd="0" destOrd="1" presId="urn:microsoft.com/office/officeart/2005/8/layout/vList6"/>
    <dgm:cxn modelId="{18650490-86E7-4746-8F43-602AC6DF3491}" type="presOf" srcId="{4A12A241-DA07-4186-8071-9CEA7B7CC646}" destId="{5AEE8E46-98DD-4289-82A6-AE85B88B6B99}" srcOrd="0" destOrd="0" presId="urn:microsoft.com/office/officeart/2005/8/layout/vList6"/>
    <dgm:cxn modelId="{B69B98AD-33A7-45FE-9A54-D36C8BF856F2}" srcId="{4A12A241-DA07-4186-8071-9CEA7B7CC646}" destId="{101BFD3C-6502-43C4-BBDC-A98462AE17CD}" srcOrd="0" destOrd="0" parTransId="{A4C6D258-0E4C-4A79-9FC4-8896281ED234}" sibTransId="{D2AAF618-4CEF-4798-BA2D-1A0ECB2F0CAC}"/>
    <dgm:cxn modelId="{41FFBA96-C797-431C-86B0-5AC51C4907C2}" type="presOf" srcId="{101BFD3C-6502-43C4-BBDC-A98462AE17CD}" destId="{18A64343-B2D3-4258-BC45-830DDB5C7729}" srcOrd="0" destOrd="0" presId="urn:microsoft.com/office/officeart/2005/8/layout/vList6"/>
    <dgm:cxn modelId="{17343EAC-D41D-4E61-B08D-1C9FFA2BE423}" srcId="{101BFD3C-6502-43C4-BBDC-A98462AE17CD}" destId="{7C8090E2-B847-4122-9A28-ECFA8A976D38}" srcOrd="1" destOrd="0" parTransId="{900EEF9C-D752-45A3-9EC6-EBAA2B70FE3A}" sibTransId="{89A83274-9435-486A-AF85-FDBB4AB2F060}"/>
    <dgm:cxn modelId="{47E53169-52F1-44E2-ACF0-E3DBC78AB470}" type="presOf" srcId="{F0EB4127-E8DC-430C-BE6F-8775351A2405}" destId="{A7E6D8A2-B318-4867-B156-B8C556C25118}" srcOrd="0" destOrd="0" presId="urn:microsoft.com/office/officeart/2005/8/layout/vList6"/>
    <dgm:cxn modelId="{9183B07F-7F55-425B-A7E3-8CFC4DC6C153}" type="presOf" srcId="{8E0A9D83-5E2B-4B22-B498-3CD4EB88FB1F}" destId="{A7E6D8A2-B318-4867-B156-B8C556C25118}" srcOrd="0" destOrd="2" presId="urn:microsoft.com/office/officeart/2005/8/layout/vList6"/>
    <dgm:cxn modelId="{0603B5D0-8A75-41E3-B870-AEFEC3327F21}" type="presParOf" srcId="{5AEE8E46-98DD-4289-82A6-AE85B88B6B99}" destId="{7EC94005-18F3-43D8-899C-2D64A26BC0DB}" srcOrd="0" destOrd="0" presId="urn:microsoft.com/office/officeart/2005/8/layout/vList6"/>
    <dgm:cxn modelId="{CD3DDF4F-2A11-4737-9BD5-91717F1001FA}" type="presParOf" srcId="{7EC94005-18F3-43D8-899C-2D64A26BC0DB}" destId="{18A64343-B2D3-4258-BC45-830DDB5C7729}" srcOrd="0" destOrd="0" presId="urn:microsoft.com/office/officeart/2005/8/layout/vList6"/>
    <dgm:cxn modelId="{CDCD6EC8-5014-423C-BA02-64CF189A8D7E}" type="presParOf" srcId="{7EC94005-18F3-43D8-899C-2D64A26BC0DB}" destId="{A7E6D8A2-B318-4867-B156-B8C556C2511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05A7F8-1AE0-454C-BB78-1735FB900BDC}" type="doc">
      <dgm:prSet loTypeId="urn:microsoft.com/office/officeart/2005/8/layout/vProcess5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ro-RO"/>
        </a:p>
      </dgm:t>
    </dgm:pt>
    <dgm:pt modelId="{DBF7783A-CDC4-463F-877F-B8548955B150}">
      <dgm:prSet phldrT="[Text]" custT="1"/>
      <dgm:spPr/>
      <dgm:t>
        <a:bodyPr/>
        <a:lstStyle/>
        <a:p>
          <a:pPr algn="ctr"/>
          <a:r>
            <a:rPr lang="ro-RO" sz="1800" b="1" dirty="0" smtClean="0"/>
            <a:t>De ce voi face? – Identificarea competențelor</a:t>
          </a:r>
          <a:endParaRPr lang="ro-RO" sz="1800" b="1" dirty="0"/>
        </a:p>
      </dgm:t>
    </dgm:pt>
    <dgm:pt modelId="{16F47334-E2FC-4893-983B-DA220D841E0F}" type="parTrans" cxnId="{D7782ABA-329D-4FC8-A1CB-B16019E4B1A1}">
      <dgm:prSet/>
      <dgm:spPr/>
      <dgm:t>
        <a:bodyPr/>
        <a:lstStyle/>
        <a:p>
          <a:endParaRPr lang="ro-RO"/>
        </a:p>
      </dgm:t>
    </dgm:pt>
    <dgm:pt modelId="{C1201E09-7E1B-45DD-8245-54D0B920D4D1}" type="sibTrans" cxnId="{D7782ABA-329D-4FC8-A1CB-B16019E4B1A1}">
      <dgm:prSet/>
      <dgm:spPr/>
      <dgm:t>
        <a:bodyPr/>
        <a:lstStyle/>
        <a:p>
          <a:endParaRPr lang="ro-RO"/>
        </a:p>
      </dgm:t>
    </dgm:pt>
    <dgm:pt modelId="{C4041513-8998-4680-A178-A4837D17DD94}">
      <dgm:prSet phldrT="[Text]" custT="1"/>
      <dgm:spPr/>
      <dgm:t>
        <a:bodyPr/>
        <a:lstStyle/>
        <a:p>
          <a:pPr algn="ctr"/>
          <a:r>
            <a:rPr lang="ro-RO" sz="1800" b="1" dirty="0" smtClean="0"/>
            <a:t>Ce voi valorifica? – Selectarea conținuturilor</a:t>
          </a:r>
          <a:endParaRPr lang="ro-RO" sz="1800" b="1" dirty="0"/>
        </a:p>
      </dgm:t>
    </dgm:pt>
    <dgm:pt modelId="{B262C853-8494-4670-AC3C-4D49DA4D2574}" type="parTrans" cxnId="{5354C610-9716-4C61-82AE-0C6320FFF6FB}">
      <dgm:prSet/>
      <dgm:spPr/>
      <dgm:t>
        <a:bodyPr/>
        <a:lstStyle/>
        <a:p>
          <a:endParaRPr lang="ro-RO"/>
        </a:p>
      </dgm:t>
    </dgm:pt>
    <dgm:pt modelId="{89BC434F-D989-4DBA-ABE4-5AAD2B196EA0}" type="sibTrans" cxnId="{5354C610-9716-4C61-82AE-0C6320FFF6FB}">
      <dgm:prSet/>
      <dgm:spPr/>
      <dgm:t>
        <a:bodyPr/>
        <a:lstStyle/>
        <a:p>
          <a:endParaRPr lang="ro-RO"/>
        </a:p>
      </dgm:t>
    </dgm:pt>
    <dgm:pt modelId="{914701E0-3963-4AB0-B766-7756CC18AB61}">
      <dgm:prSet phldrT="[Text]" custT="1"/>
      <dgm:spPr/>
      <dgm:t>
        <a:bodyPr/>
        <a:lstStyle/>
        <a:p>
          <a:r>
            <a:rPr lang="ro-RO" sz="1800" b="1" dirty="0" smtClean="0"/>
            <a:t>Cu ce voi face? – Analiza resurselor</a:t>
          </a:r>
          <a:endParaRPr lang="ro-RO" sz="1800" b="1" dirty="0"/>
        </a:p>
      </dgm:t>
    </dgm:pt>
    <dgm:pt modelId="{103D6172-3C70-4014-BC4D-DAE737D0E61F}" type="parTrans" cxnId="{42B10AF6-03A4-4537-89BF-E8834BDE2122}">
      <dgm:prSet/>
      <dgm:spPr/>
      <dgm:t>
        <a:bodyPr/>
        <a:lstStyle/>
        <a:p>
          <a:endParaRPr lang="ro-RO"/>
        </a:p>
      </dgm:t>
    </dgm:pt>
    <dgm:pt modelId="{32EAC856-D623-4C9D-AA7F-8758BF1A15AC}" type="sibTrans" cxnId="{42B10AF6-03A4-4537-89BF-E8834BDE2122}">
      <dgm:prSet/>
      <dgm:spPr/>
      <dgm:t>
        <a:bodyPr/>
        <a:lstStyle/>
        <a:p>
          <a:endParaRPr lang="ro-RO"/>
        </a:p>
      </dgm:t>
    </dgm:pt>
    <dgm:pt modelId="{5BE9B0B4-98E1-424E-853B-B46F578FCF69}">
      <dgm:prSet phldrT="[Text]" custT="1"/>
      <dgm:spPr/>
      <dgm:t>
        <a:bodyPr/>
        <a:lstStyle/>
        <a:p>
          <a:pPr algn="ctr"/>
          <a:r>
            <a:rPr lang="ro-RO" sz="1800" b="1" dirty="0" smtClean="0"/>
            <a:t>Cât am realizat? – Stabilirea instrumentelor, probelor de evaluare</a:t>
          </a:r>
          <a:endParaRPr lang="ro-RO" sz="1800" b="1" dirty="0"/>
        </a:p>
      </dgm:t>
    </dgm:pt>
    <dgm:pt modelId="{77903E38-839B-4305-81A5-8C06C907839A}" type="parTrans" cxnId="{ACD1F243-4FAE-4DA1-9825-AEF8E6E44B5C}">
      <dgm:prSet/>
      <dgm:spPr/>
      <dgm:t>
        <a:bodyPr/>
        <a:lstStyle/>
        <a:p>
          <a:endParaRPr lang="ro-RO"/>
        </a:p>
      </dgm:t>
    </dgm:pt>
    <dgm:pt modelId="{7F84E3C1-A28D-46D1-A382-2630E0A3031A}" type="sibTrans" cxnId="{ACD1F243-4FAE-4DA1-9825-AEF8E6E44B5C}">
      <dgm:prSet/>
      <dgm:spPr/>
      <dgm:t>
        <a:bodyPr/>
        <a:lstStyle/>
        <a:p>
          <a:endParaRPr lang="ro-RO"/>
        </a:p>
      </dgm:t>
    </dgm:pt>
    <dgm:pt modelId="{0B884017-C5B3-4B56-9F7E-65FFB23A6082}">
      <dgm:prSet phldrT="[Text]" custT="1"/>
      <dgm:spPr/>
      <dgm:t>
        <a:bodyPr/>
        <a:lstStyle/>
        <a:p>
          <a:pPr algn="ctr"/>
          <a:r>
            <a:rPr lang="ro-RO" sz="1800" b="1" dirty="0" smtClean="0"/>
            <a:t>Cum voi face? – Stabilirea activităților de învățare</a:t>
          </a:r>
          <a:endParaRPr lang="ro-RO" sz="1800" b="1" dirty="0"/>
        </a:p>
      </dgm:t>
    </dgm:pt>
    <dgm:pt modelId="{87E08628-21DE-4AE5-9DC3-06118A3F993F}" type="parTrans" cxnId="{E6EEEC34-0EA7-490A-A0B5-3C719112882D}">
      <dgm:prSet/>
      <dgm:spPr/>
      <dgm:t>
        <a:bodyPr/>
        <a:lstStyle/>
        <a:p>
          <a:endParaRPr lang="ro-RO"/>
        </a:p>
      </dgm:t>
    </dgm:pt>
    <dgm:pt modelId="{67D33BC2-9C40-41C0-86BB-1A55D0A043F9}" type="sibTrans" cxnId="{E6EEEC34-0EA7-490A-A0B5-3C719112882D}">
      <dgm:prSet/>
      <dgm:spPr/>
      <dgm:t>
        <a:bodyPr/>
        <a:lstStyle/>
        <a:p>
          <a:endParaRPr lang="ro-RO"/>
        </a:p>
      </dgm:t>
    </dgm:pt>
    <dgm:pt modelId="{49AE7A4A-D06D-4BED-8052-DF75444D76BE}" type="pres">
      <dgm:prSet presAssocID="{7805A7F8-1AE0-454C-BB78-1735FB900BD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B951CD-CB79-4668-BD26-4CFF93CDCF5C}" type="pres">
      <dgm:prSet presAssocID="{7805A7F8-1AE0-454C-BB78-1735FB900BDC}" presName="dummyMaxCanvas" presStyleCnt="0">
        <dgm:presLayoutVars/>
      </dgm:prSet>
      <dgm:spPr/>
    </dgm:pt>
    <dgm:pt modelId="{543592E6-C10E-4FCC-8BF4-81799B52DAC0}" type="pres">
      <dgm:prSet presAssocID="{7805A7F8-1AE0-454C-BB78-1735FB900BDC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97AD1EC7-2CDA-4B0E-9B62-84D0CF4BDDA9}" type="pres">
      <dgm:prSet presAssocID="{7805A7F8-1AE0-454C-BB78-1735FB900BDC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6EE4-4387-4C90-A1CE-4B61C2A1F30C}" type="pres">
      <dgm:prSet presAssocID="{7805A7F8-1AE0-454C-BB78-1735FB900BDC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0D006-0E40-43DF-AAF7-4E64419A45CE}" type="pres">
      <dgm:prSet presAssocID="{7805A7F8-1AE0-454C-BB78-1735FB900BDC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0F240-F129-473A-BDF0-5537F2F6395F}" type="pres">
      <dgm:prSet presAssocID="{7805A7F8-1AE0-454C-BB78-1735FB900BDC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FE29C-5634-4370-ADA4-C6A2A848033E}" type="pres">
      <dgm:prSet presAssocID="{7805A7F8-1AE0-454C-BB78-1735FB900BDC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DE843-712C-4841-AFA8-985D4E6E6B87}" type="pres">
      <dgm:prSet presAssocID="{7805A7F8-1AE0-454C-BB78-1735FB900BDC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BD029-AFB0-4942-B3A6-3362CC587351}" type="pres">
      <dgm:prSet presAssocID="{7805A7F8-1AE0-454C-BB78-1735FB900BDC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39EC9-60FB-47EF-A3C7-CF5F1350A00A}" type="pres">
      <dgm:prSet presAssocID="{7805A7F8-1AE0-454C-BB78-1735FB900BDC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9A175-6FFC-4FE8-B036-D184CA394E09}" type="pres">
      <dgm:prSet presAssocID="{7805A7F8-1AE0-454C-BB78-1735FB900BDC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68EB0C6-B46D-4A4F-8EA8-36AB6AF50DF4}" type="pres">
      <dgm:prSet presAssocID="{7805A7F8-1AE0-454C-BB78-1735FB900BDC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44654-4A80-43CA-A048-C3A48E228771}" type="pres">
      <dgm:prSet presAssocID="{7805A7F8-1AE0-454C-BB78-1735FB900BDC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4751F-DFA5-4A3A-9841-6FAA867BE191}" type="pres">
      <dgm:prSet presAssocID="{7805A7F8-1AE0-454C-BB78-1735FB900BDC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32736-1ED8-4048-A519-AEDCD3C04457}" type="pres">
      <dgm:prSet presAssocID="{7805A7F8-1AE0-454C-BB78-1735FB900BDC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EEEC34-0EA7-490A-A0B5-3C719112882D}" srcId="{7805A7F8-1AE0-454C-BB78-1735FB900BDC}" destId="{0B884017-C5B3-4B56-9F7E-65FFB23A6082}" srcOrd="3" destOrd="0" parTransId="{87E08628-21DE-4AE5-9DC3-06118A3F993F}" sibTransId="{67D33BC2-9C40-41C0-86BB-1A55D0A043F9}"/>
    <dgm:cxn modelId="{E68955DF-39DD-4E87-BBC1-0D8890DF2CEA}" type="presOf" srcId="{89BC434F-D989-4DBA-ABE4-5AAD2B196EA0}" destId="{DD2DE843-712C-4841-AFA8-985D4E6E6B87}" srcOrd="0" destOrd="0" presId="urn:microsoft.com/office/officeart/2005/8/layout/vProcess5"/>
    <dgm:cxn modelId="{FCF2D7D3-4F72-4D01-A015-19B4608C1ECB}" type="presOf" srcId="{C4041513-8998-4680-A178-A4837D17DD94}" destId="{168EB0C6-B46D-4A4F-8EA8-36AB6AF50DF4}" srcOrd="1" destOrd="0" presId="urn:microsoft.com/office/officeart/2005/8/layout/vProcess5"/>
    <dgm:cxn modelId="{E11191E4-8D4C-444C-B241-0FD6459399E4}" type="presOf" srcId="{5BE9B0B4-98E1-424E-853B-B46F578FCF69}" destId="{D000F240-F129-473A-BDF0-5537F2F6395F}" srcOrd="0" destOrd="0" presId="urn:microsoft.com/office/officeart/2005/8/layout/vProcess5"/>
    <dgm:cxn modelId="{B6673679-99E1-43FB-A88A-63A5DEC772AC}" type="presOf" srcId="{DBF7783A-CDC4-463F-877F-B8548955B150}" destId="{543592E6-C10E-4FCC-8BF4-81799B52DAC0}" srcOrd="0" destOrd="0" presId="urn:microsoft.com/office/officeart/2005/8/layout/vProcess5"/>
    <dgm:cxn modelId="{D7782ABA-329D-4FC8-A1CB-B16019E4B1A1}" srcId="{7805A7F8-1AE0-454C-BB78-1735FB900BDC}" destId="{DBF7783A-CDC4-463F-877F-B8548955B150}" srcOrd="0" destOrd="0" parTransId="{16F47334-E2FC-4893-983B-DA220D841E0F}" sibTransId="{C1201E09-7E1B-45DD-8245-54D0B920D4D1}"/>
    <dgm:cxn modelId="{A070D9F2-9308-418F-9FB8-AB304ADD07F9}" type="presOf" srcId="{5BE9B0B4-98E1-424E-853B-B46F578FCF69}" destId="{2A332736-1ED8-4048-A519-AEDCD3C04457}" srcOrd="1" destOrd="0" presId="urn:microsoft.com/office/officeart/2005/8/layout/vProcess5"/>
    <dgm:cxn modelId="{ACD1F243-4FAE-4DA1-9825-AEF8E6E44B5C}" srcId="{7805A7F8-1AE0-454C-BB78-1735FB900BDC}" destId="{5BE9B0B4-98E1-424E-853B-B46F578FCF69}" srcOrd="4" destOrd="0" parTransId="{77903E38-839B-4305-81A5-8C06C907839A}" sibTransId="{7F84E3C1-A28D-46D1-A382-2630E0A3031A}"/>
    <dgm:cxn modelId="{03BACDEB-0B00-48FC-983E-4B2A5FE5A90F}" type="presOf" srcId="{C1201E09-7E1B-45DD-8245-54D0B920D4D1}" destId="{AE7FE29C-5634-4370-ADA4-C6A2A848033E}" srcOrd="0" destOrd="0" presId="urn:microsoft.com/office/officeart/2005/8/layout/vProcess5"/>
    <dgm:cxn modelId="{B52E9BCE-46E2-480B-8D90-16C073C87B8C}" type="presOf" srcId="{0B884017-C5B3-4B56-9F7E-65FFB23A6082}" destId="{02E0D006-0E40-43DF-AAF7-4E64419A45CE}" srcOrd="0" destOrd="0" presId="urn:microsoft.com/office/officeart/2005/8/layout/vProcess5"/>
    <dgm:cxn modelId="{4D2C8711-C7E2-4E90-B47C-6204EDB8D08F}" type="presOf" srcId="{32EAC856-D623-4C9D-AA7F-8758BF1A15AC}" destId="{B35BD029-AFB0-4942-B3A6-3362CC587351}" srcOrd="0" destOrd="0" presId="urn:microsoft.com/office/officeart/2005/8/layout/vProcess5"/>
    <dgm:cxn modelId="{0CE85328-44A5-43EE-8E27-3D2744ACF481}" type="presOf" srcId="{C4041513-8998-4680-A178-A4837D17DD94}" destId="{97AD1EC7-2CDA-4B0E-9B62-84D0CF4BDDA9}" srcOrd="0" destOrd="0" presId="urn:microsoft.com/office/officeart/2005/8/layout/vProcess5"/>
    <dgm:cxn modelId="{5051AE68-09FC-46D1-ADFE-018377FF5E22}" type="presOf" srcId="{DBF7783A-CDC4-463F-877F-B8548955B150}" destId="{B0A9A175-6FFC-4FE8-B036-D184CA394E09}" srcOrd="1" destOrd="0" presId="urn:microsoft.com/office/officeart/2005/8/layout/vProcess5"/>
    <dgm:cxn modelId="{AA992065-9051-4AB2-8A2F-2D872486DBC7}" type="presOf" srcId="{914701E0-3963-4AB0-B766-7756CC18AB61}" destId="{12266EE4-4387-4C90-A1CE-4B61C2A1F30C}" srcOrd="0" destOrd="0" presId="urn:microsoft.com/office/officeart/2005/8/layout/vProcess5"/>
    <dgm:cxn modelId="{0630F825-B79E-48F9-92F2-2EED194D9DBF}" type="presOf" srcId="{0B884017-C5B3-4B56-9F7E-65FFB23A6082}" destId="{EAA4751F-DFA5-4A3A-9841-6FAA867BE191}" srcOrd="1" destOrd="0" presId="urn:microsoft.com/office/officeart/2005/8/layout/vProcess5"/>
    <dgm:cxn modelId="{C9CC68B7-479A-4FE3-8EC6-9CD626E4EED9}" type="presOf" srcId="{7805A7F8-1AE0-454C-BB78-1735FB900BDC}" destId="{49AE7A4A-D06D-4BED-8052-DF75444D76BE}" srcOrd="0" destOrd="0" presId="urn:microsoft.com/office/officeart/2005/8/layout/vProcess5"/>
    <dgm:cxn modelId="{390B62C7-D58A-4198-9D76-FC6152CF1E71}" type="presOf" srcId="{67D33BC2-9C40-41C0-86BB-1A55D0A043F9}" destId="{9A639EC9-60FB-47EF-A3C7-CF5F1350A00A}" srcOrd="0" destOrd="0" presId="urn:microsoft.com/office/officeart/2005/8/layout/vProcess5"/>
    <dgm:cxn modelId="{6B95A93D-4646-462D-9B54-7DD2327C602D}" type="presOf" srcId="{914701E0-3963-4AB0-B766-7756CC18AB61}" destId="{D0144654-4A80-43CA-A048-C3A48E228771}" srcOrd="1" destOrd="0" presId="urn:microsoft.com/office/officeart/2005/8/layout/vProcess5"/>
    <dgm:cxn modelId="{42B10AF6-03A4-4537-89BF-E8834BDE2122}" srcId="{7805A7F8-1AE0-454C-BB78-1735FB900BDC}" destId="{914701E0-3963-4AB0-B766-7756CC18AB61}" srcOrd="2" destOrd="0" parTransId="{103D6172-3C70-4014-BC4D-DAE737D0E61F}" sibTransId="{32EAC856-D623-4C9D-AA7F-8758BF1A15AC}"/>
    <dgm:cxn modelId="{5354C610-9716-4C61-82AE-0C6320FFF6FB}" srcId="{7805A7F8-1AE0-454C-BB78-1735FB900BDC}" destId="{C4041513-8998-4680-A178-A4837D17DD94}" srcOrd="1" destOrd="0" parTransId="{B262C853-8494-4670-AC3C-4D49DA4D2574}" sibTransId="{89BC434F-D989-4DBA-ABE4-5AAD2B196EA0}"/>
    <dgm:cxn modelId="{B276BCAA-4076-448E-B328-B6C9046D39E1}" type="presParOf" srcId="{49AE7A4A-D06D-4BED-8052-DF75444D76BE}" destId="{B1B951CD-CB79-4668-BD26-4CFF93CDCF5C}" srcOrd="0" destOrd="0" presId="urn:microsoft.com/office/officeart/2005/8/layout/vProcess5"/>
    <dgm:cxn modelId="{DAA72666-2CBD-4D50-9BBD-2BEF11F97A77}" type="presParOf" srcId="{49AE7A4A-D06D-4BED-8052-DF75444D76BE}" destId="{543592E6-C10E-4FCC-8BF4-81799B52DAC0}" srcOrd="1" destOrd="0" presId="urn:microsoft.com/office/officeart/2005/8/layout/vProcess5"/>
    <dgm:cxn modelId="{CD1A6B7F-B7D1-461A-A29F-2EB36379F1AF}" type="presParOf" srcId="{49AE7A4A-D06D-4BED-8052-DF75444D76BE}" destId="{97AD1EC7-2CDA-4B0E-9B62-84D0CF4BDDA9}" srcOrd="2" destOrd="0" presId="urn:microsoft.com/office/officeart/2005/8/layout/vProcess5"/>
    <dgm:cxn modelId="{9FB2E20F-9C62-4EAF-A0CA-5B87513E7656}" type="presParOf" srcId="{49AE7A4A-D06D-4BED-8052-DF75444D76BE}" destId="{12266EE4-4387-4C90-A1CE-4B61C2A1F30C}" srcOrd="3" destOrd="0" presId="urn:microsoft.com/office/officeart/2005/8/layout/vProcess5"/>
    <dgm:cxn modelId="{51215914-0D92-40CC-9682-C035152B4FB0}" type="presParOf" srcId="{49AE7A4A-D06D-4BED-8052-DF75444D76BE}" destId="{02E0D006-0E40-43DF-AAF7-4E64419A45CE}" srcOrd="4" destOrd="0" presId="urn:microsoft.com/office/officeart/2005/8/layout/vProcess5"/>
    <dgm:cxn modelId="{255514BD-98AE-4840-8D17-58E921A36F71}" type="presParOf" srcId="{49AE7A4A-D06D-4BED-8052-DF75444D76BE}" destId="{D000F240-F129-473A-BDF0-5537F2F6395F}" srcOrd="5" destOrd="0" presId="urn:microsoft.com/office/officeart/2005/8/layout/vProcess5"/>
    <dgm:cxn modelId="{1BFC117A-0E86-4F61-8E5B-E4DE263FDF7D}" type="presParOf" srcId="{49AE7A4A-D06D-4BED-8052-DF75444D76BE}" destId="{AE7FE29C-5634-4370-ADA4-C6A2A848033E}" srcOrd="6" destOrd="0" presId="urn:microsoft.com/office/officeart/2005/8/layout/vProcess5"/>
    <dgm:cxn modelId="{C0E89694-95A5-4FE4-8578-7C2E89BD0434}" type="presParOf" srcId="{49AE7A4A-D06D-4BED-8052-DF75444D76BE}" destId="{DD2DE843-712C-4841-AFA8-985D4E6E6B87}" srcOrd="7" destOrd="0" presId="urn:microsoft.com/office/officeart/2005/8/layout/vProcess5"/>
    <dgm:cxn modelId="{D21069BB-8807-4208-A7A4-3C01A9352598}" type="presParOf" srcId="{49AE7A4A-D06D-4BED-8052-DF75444D76BE}" destId="{B35BD029-AFB0-4942-B3A6-3362CC587351}" srcOrd="8" destOrd="0" presId="urn:microsoft.com/office/officeart/2005/8/layout/vProcess5"/>
    <dgm:cxn modelId="{888C3254-46C7-48A8-837A-32A6F3215607}" type="presParOf" srcId="{49AE7A4A-D06D-4BED-8052-DF75444D76BE}" destId="{9A639EC9-60FB-47EF-A3C7-CF5F1350A00A}" srcOrd="9" destOrd="0" presId="urn:microsoft.com/office/officeart/2005/8/layout/vProcess5"/>
    <dgm:cxn modelId="{1D2CB560-B746-48F4-B306-AAE4B6A9B8F6}" type="presParOf" srcId="{49AE7A4A-D06D-4BED-8052-DF75444D76BE}" destId="{B0A9A175-6FFC-4FE8-B036-D184CA394E09}" srcOrd="10" destOrd="0" presId="urn:microsoft.com/office/officeart/2005/8/layout/vProcess5"/>
    <dgm:cxn modelId="{30D6DE65-7DBF-4B9D-AE7A-D62FB327911A}" type="presParOf" srcId="{49AE7A4A-D06D-4BED-8052-DF75444D76BE}" destId="{168EB0C6-B46D-4A4F-8EA8-36AB6AF50DF4}" srcOrd="11" destOrd="0" presId="urn:microsoft.com/office/officeart/2005/8/layout/vProcess5"/>
    <dgm:cxn modelId="{173098CF-D36E-43BF-B0D6-823521E3DBF3}" type="presParOf" srcId="{49AE7A4A-D06D-4BED-8052-DF75444D76BE}" destId="{D0144654-4A80-43CA-A048-C3A48E228771}" srcOrd="12" destOrd="0" presId="urn:microsoft.com/office/officeart/2005/8/layout/vProcess5"/>
    <dgm:cxn modelId="{5C90C9F8-B4AC-410D-A0E3-08CBAB7ED86A}" type="presParOf" srcId="{49AE7A4A-D06D-4BED-8052-DF75444D76BE}" destId="{EAA4751F-DFA5-4A3A-9841-6FAA867BE191}" srcOrd="13" destOrd="0" presId="urn:microsoft.com/office/officeart/2005/8/layout/vProcess5"/>
    <dgm:cxn modelId="{059B29D0-5959-4E97-AD16-F08F8A2DB81D}" type="presParOf" srcId="{49AE7A4A-D06D-4BED-8052-DF75444D76BE}" destId="{2A332736-1ED8-4048-A519-AEDCD3C0445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F70239-250C-48A8-94EC-6A1590DB1C21}" type="doc">
      <dgm:prSet loTypeId="urn:microsoft.com/office/officeart/2005/8/layout/process2" loCatId="process" qsTypeId="urn:microsoft.com/office/officeart/2005/8/quickstyle/simple3" qsCatId="simple" csTypeId="urn:microsoft.com/office/officeart/2005/8/colors/colorful2" csCatId="colorful" phldr="1"/>
      <dgm:spPr/>
    </dgm:pt>
    <dgm:pt modelId="{AB2E9A88-FEFC-4FA5-8B04-2C5AB9E51876}">
      <dgm:prSet phldrT="[Text]" custT="1"/>
      <dgm:spPr/>
      <dgm:t>
        <a:bodyPr/>
        <a:lstStyle/>
        <a:p>
          <a:r>
            <a:rPr lang="ro-RO" sz="1600" b="1" dirty="0" smtClean="0"/>
            <a:t>Stabilirea formei de organizare a activităţii instructiv-educative şi încadrarea ei în unitatea de învăţare</a:t>
          </a:r>
          <a:endParaRPr lang="ro-RO" sz="1600" dirty="0"/>
        </a:p>
      </dgm:t>
    </dgm:pt>
    <dgm:pt modelId="{76646A8B-763F-48DA-B446-80A3EAF285DD}" type="parTrans" cxnId="{56F735A0-BD13-4AEF-9B12-BD9EB723D12D}">
      <dgm:prSet/>
      <dgm:spPr/>
      <dgm:t>
        <a:bodyPr/>
        <a:lstStyle/>
        <a:p>
          <a:endParaRPr lang="ro-RO"/>
        </a:p>
      </dgm:t>
    </dgm:pt>
    <dgm:pt modelId="{120C847B-E36A-4B97-8809-078E805321D8}" type="sibTrans" cxnId="{56F735A0-BD13-4AEF-9B12-BD9EB723D12D}">
      <dgm:prSet/>
      <dgm:spPr/>
      <dgm:t>
        <a:bodyPr/>
        <a:lstStyle/>
        <a:p>
          <a:endParaRPr lang="ro-RO"/>
        </a:p>
      </dgm:t>
    </dgm:pt>
    <dgm:pt modelId="{4635E4D6-A4CC-4107-AD18-9C8A286DACEA}">
      <dgm:prSet phldrT="[Text]" custT="1"/>
      <dgm:spPr/>
      <dgm:t>
        <a:bodyPr/>
        <a:lstStyle/>
        <a:p>
          <a:r>
            <a:rPr lang="ro-RO" sz="1600" b="1" dirty="0" smtClean="0"/>
            <a:t>Stabilirea obiectivelor operaţionale</a:t>
          </a:r>
          <a:endParaRPr lang="ro-RO" sz="1600" b="1" dirty="0"/>
        </a:p>
      </dgm:t>
    </dgm:pt>
    <dgm:pt modelId="{A6041FEB-8F6A-4BED-875E-FA4EB506B20E}" type="parTrans" cxnId="{D126F5F4-AD8B-465D-8CC6-E27DC09F70D3}">
      <dgm:prSet/>
      <dgm:spPr/>
      <dgm:t>
        <a:bodyPr/>
        <a:lstStyle/>
        <a:p>
          <a:endParaRPr lang="ro-RO"/>
        </a:p>
      </dgm:t>
    </dgm:pt>
    <dgm:pt modelId="{CAACB542-F77A-4CCC-B602-BA3F39290341}" type="sibTrans" cxnId="{D126F5F4-AD8B-465D-8CC6-E27DC09F70D3}">
      <dgm:prSet/>
      <dgm:spPr/>
      <dgm:t>
        <a:bodyPr/>
        <a:lstStyle/>
        <a:p>
          <a:endParaRPr lang="ro-RO"/>
        </a:p>
      </dgm:t>
    </dgm:pt>
    <dgm:pt modelId="{048CF0D5-2263-43C3-9217-5BC6AC0B4874}">
      <dgm:prSet phldrT="[Text]" custT="1"/>
      <dgm:spPr/>
      <dgm:t>
        <a:bodyPr/>
        <a:lstStyle/>
        <a:p>
          <a:r>
            <a:rPr lang="ro-RO" sz="1600" b="1" dirty="0" smtClean="0"/>
            <a:t>Selectarea şi prelucrarea conţinutului ştiinţific</a:t>
          </a:r>
          <a:endParaRPr lang="ro-RO" sz="1600" b="1" dirty="0"/>
        </a:p>
      </dgm:t>
    </dgm:pt>
    <dgm:pt modelId="{D8817AA7-84D7-4EF7-AB1B-E14E02AA36F3}" type="parTrans" cxnId="{1ACD212C-1C72-4A6F-9F62-72DC8AA8A972}">
      <dgm:prSet/>
      <dgm:spPr/>
      <dgm:t>
        <a:bodyPr/>
        <a:lstStyle/>
        <a:p>
          <a:endParaRPr lang="ro-RO"/>
        </a:p>
      </dgm:t>
    </dgm:pt>
    <dgm:pt modelId="{5C12668D-13E7-4831-A00E-A5B8207AB592}" type="sibTrans" cxnId="{1ACD212C-1C72-4A6F-9F62-72DC8AA8A972}">
      <dgm:prSet/>
      <dgm:spPr/>
      <dgm:t>
        <a:bodyPr/>
        <a:lstStyle/>
        <a:p>
          <a:endParaRPr lang="ro-RO"/>
        </a:p>
      </dgm:t>
    </dgm:pt>
    <dgm:pt modelId="{E250BFF1-02BA-4206-AE6C-41900BEF6433}">
      <dgm:prSet phldrT="[Text]" custT="1"/>
      <dgm:spPr/>
      <dgm:t>
        <a:bodyPr/>
        <a:lstStyle/>
        <a:p>
          <a:r>
            <a:rPr lang="ro-RO" sz="1600" b="1" dirty="0" smtClean="0"/>
            <a:t>Cunoaşterea şi evaluarea randamentului şcolar: stabilirea strategiei de evaluare şi a strategiei de autoevaluare a elevilor</a:t>
          </a:r>
          <a:endParaRPr lang="ro-RO" sz="1600" dirty="0"/>
        </a:p>
      </dgm:t>
    </dgm:pt>
    <dgm:pt modelId="{1D3DE1BE-ADA5-4954-B663-67D70F01C10F}" type="parTrans" cxnId="{84F830E1-7A3D-4419-BDA1-C297EBDC1066}">
      <dgm:prSet/>
      <dgm:spPr/>
      <dgm:t>
        <a:bodyPr/>
        <a:lstStyle/>
        <a:p>
          <a:endParaRPr lang="ro-RO"/>
        </a:p>
      </dgm:t>
    </dgm:pt>
    <dgm:pt modelId="{3C06C674-6ED8-4F5C-ABBB-DF9A936DB053}" type="sibTrans" cxnId="{84F830E1-7A3D-4419-BDA1-C297EBDC1066}">
      <dgm:prSet/>
      <dgm:spPr/>
      <dgm:t>
        <a:bodyPr/>
        <a:lstStyle/>
        <a:p>
          <a:endParaRPr lang="ro-RO"/>
        </a:p>
      </dgm:t>
    </dgm:pt>
    <dgm:pt modelId="{8D2BE239-E031-49B1-AD55-EA66D5AE7853}">
      <dgm:prSet phldrT="[Text]" custT="1"/>
      <dgm:spPr/>
      <dgm:t>
        <a:bodyPr/>
        <a:lstStyle/>
        <a:p>
          <a:r>
            <a:rPr lang="ro-RO" sz="1600" b="1" dirty="0" smtClean="0"/>
            <a:t>Elaborarea strategiei de instruire şi autoinstruire</a:t>
          </a:r>
          <a:endParaRPr lang="ro-RO" sz="1600" b="1" dirty="0"/>
        </a:p>
      </dgm:t>
    </dgm:pt>
    <dgm:pt modelId="{6D0FE7EC-062C-4FF8-B91D-0B5A7CED2ED3}" type="parTrans" cxnId="{0D0E90F3-3AD7-4ACE-BB40-988B7403EC55}">
      <dgm:prSet/>
      <dgm:spPr/>
      <dgm:t>
        <a:bodyPr/>
        <a:lstStyle/>
        <a:p>
          <a:endParaRPr lang="ro-RO"/>
        </a:p>
      </dgm:t>
    </dgm:pt>
    <dgm:pt modelId="{AA4FD66A-4CF7-440C-882B-AC4C758FC1DE}" type="sibTrans" cxnId="{0D0E90F3-3AD7-4ACE-BB40-988B7403EC55}">
      <dgm:prSet/>
      <dgm:spPr/>
      <dgm:t>
        <a:bodyPr/>
        <a:lstStyle/>
        <a:p>
          <a:endParaRPr lang="ro-RO"/>
        </a:p>
      </dgm:t>
    </dgm:pt>
    <dgm:pt modelId="{3AE43135-105B-4C48-B831-B6FAA81186F8}">
      <dgm:prSet phldrT="[Text]" custT="1"/>
      <dgm:spPr/>
      <dgm:t>
        <a:bodyPr/>
        <a:lstStyle/>
        <a:p>
          <a:r>
            <a:rPr lang="it-IT" sz="1600" b="1" dirty="0" smtClean="0"/>
            <a:t>Stabilirea structurii procesuale a lecţiei/ activităţii didactice</a:t>
          </a:r>
          <a:endParaRPr lang="ro-RO" sz="1600" b="1" dirty="0"/>
        </a:p>
      </dgm:t>
    </dgm:pt>
    <dgm:pt modelId="{90B1CEDB-6DCD-418B-A81D-DBE70983884E}" type="parTrans" cxnId="{5D25A030-7F2B-42A5-9578-1E1D269A9F67}">
      <dgm:prSet/>
      <dgm:spPr/>
      <dgm:t>
        <a:bodyPr/>
        <a:lstStyle/>
        <a:p>
          <a:endParaRPr lang="ro-RO"/>
        </a:p>
      </dgm:t>
    </dgm:pt>
    <dgm:pt modelId="{97D931ED-2037-46BF-BA4D-DD11ADD15BAC}" type="sibTrans" cxnId="{5D25A030-7F2B-42A5-9578-1E1D269A9F67}">
      <dgm:prSet/>
      <dgm:spPr/>
      <dgm:t>
        <a:bodyPr/>
        <a:lstStyle/>
        <a:p>
          <a:endParaRPr lang="ro-RO"/>
        </a:p>
      </dgm:t>
    </dgm:pt>
    <dgm:pt modelId="{F767AA79-E6C6-486E-9F63-EFB760901B32}" type="pres">
      <dgm:prSet presAssocID="{89F70239-250C-48A8-94EC-6A1590DB1C21}" presName="linearFlow" presStyleCnt="0">
        <dgm:presLayoutVars>
          <dgm:resizeHandles val="exact"/>
        </dgm:presLayoutVars>
      </dgm:prSet>
      <dgm:spPr/>
    </dgm:pt>
    <dgm:pt modelId="{8361440C-679D-4B71-B860-E7F91AC2F18E}" type="pres">
      <dgm:prSet presAssocID="{AB2E9A88-FEFC-4FA5-8B04-2C5AB9E51876}" presName="node" presStyleLbl="node1" presStyleIdx="0" presStyleCnt="6" custScaleX="524288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3AC52CF2-941C-4C78-B2B2-4DB7C41641AC}" type="pres">
      <dgm:prSet presAssocID="{120C847B-E36A-4B97-8809-078E805321D8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F0A3DA7-D598-4DA8-8B0F-10E9268DEFB7}" type="pres">
      <dgm:prSet presAssocID="{120C847B-E36A-4B97-8809-078E805321D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A17EB62-E713-47B6-8A17-AFFFE7C82789}" type="pres">
      <dgm:prSet presAssocID="{4635E4D6-A4CC-4107-AD18-9C8A286DACEA}" presName="node" presStyleLbl="node1" presStyleIdx="1" presStyleCnt="6" custScaleX="524288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041FCAC0-9AD4-475E-BE39-AD5E8F47328F}" type="pres">
      <dgm:prSet presAssocID="{CAACB542-F77A-4CCC-B602-BA3F3929034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B7C6D85-D9E9-428A-9F97-55812AA392F2}" type="pres">
      <dgm:prSet presAssocID="{CAACB542-F77A-4CCC-B602-BA3F3929034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AFDA0ED-F91F-41DE-8D19-4EEF65D727E0}" type="pres">
      <dgm:prSet presAssocID="{048CF0D5-2263-43C3-9217-5BC6AC0B4874}" presName="node" presStyleLbl="node1" presStyleIdx="2" presStyleCnt="6" custScaleX="524288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B34BBC9-161C-4355-83FD-6949C664F1C1}" type="pres">
      <dgm:prSet presAssocID="{5C12668D-13E7-4831-A00E-A5B8207AB59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1650919-8E16-4B52-87A7-05CB2AFF6532}" type="pres">
      <dgm:prSet presAssocID="{5C12668D-13E7-4831-A00E-A5B8207AB59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068F4FA-BEB7-4DFA-8B4A-CCF36AE9031C}" type="pres">
      <dgm:prSet presAssocID="{8D2BE239-E031-49B1-AD55-EA66D5AE7853}" presName="node" presStyleLbl="node1" presStyleIdx="3" presStyleCnt="6" custScaleX="524288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9EE62B0E-3DCC-4F06-9FBA-9CF054CA4177}" type="pres">
      <dgm:prSet presAssocID="{AA4FD66A-4CF7-440C-882B-AC4C758FC1D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F9BAF04-06E0-47AB-8C0C-25D87D936EEC}" type="pres">
      <dgm:prSet presAssocID="{AA4FD66A-4CF7-440C-882B-AC4C758FC1D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17D2549-54EA-4067-889A-FCAD4625DD3E}" type="pres">
      <dgm:prSet presAssocID="{3AE43135-105B-4C48-B831-B6FAA81186F8}" presName="node" presStyleLbl="node1" presStyleIdx="4" presStyleCnt="6" custScaleX="524288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70C07D9-54ED-415E-A19B-CF693C516DC1}" type="pres">
      <dgm:prSet presAssocID="{97D931ED-2037-46BF-BA4D-DD11ADD15BA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5733B79-84EA-4521-9D19-D77108C52969}" type="pres">
      <dgm:prSet presAssocID="{97D931ED-2037-46BF-BA4D-DD11ADD15BAC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45A1873-0BC5-42CA-A38A-6535CAA762FC}" type="pres">
      <dgm:prSet presAssocID="{E250BFF1-02BA-4206-AE6C-41900BEF6433}" presName="node" presStyleLbl="node1" presStyleIdx="5" presStyleCnt="6" custScaleX="524288" custLinFactNeighborX="-30820" custLinFactNeighborY="60876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CC541EFE-4D88-401F-8BD1-639486D42A31}" type="presOf" srcId="{048CF0D5-2263-43C3-9217-5BC6AC0B4874}" destId="{FAFDA0ED-F91F-41DE-8D19-4EEF65D727E0}" srcOrd="0" destOrd="0" presId="urn:microsoft.com/office/officeart/2005/8/layout/process2"/>
    <dgm:cxn modelId="{9F139255-8BC4-4587-9420-41D3D2DE3A9E}" type="presOf" srcId="{AA4FD66A-4CF7-440C-882B-AC4C758FC1DE}" destId="{DF9BAF04-06E0-47AB-8C0C-25D87D936EEC}" srcOrd="1" destOrd="0" presId="urn:microsoft.com/office/officeart/2005/8/layout/process2"/>
    <dgm:cxn modelId="{BD807998-3C9B-4796-8CC5-3EDDFEB533B3}" type="presOf" srcId="{89F70239-250C-48A8-94EC-6A1590DB1C21}" destId="{F767AA79-E6C6-486E-9F63-EFB760901B32}" srcOrd="0" destOrd="0" presId="urn:microsoft.com/office/officeart/2005/8/layout/process2"/>
    <dgm:cxn modelId="{8A7FB6AD-C195-4A04-AECB-1F62FF4BD568}" type="presOf" srcId="{AB2E9A88-FEFC-4FA5-8B04-2C5AB9E51876}" destId="{8361440C-679D-4B71-B860-E7F91AC2F18E}" srcOrd="0" destOrd="0" presId="urn:microsoft.com/office/officeart/2005/8/layout/process2"/>
    <dgm:cxn modelId="{3689CA71-5D51-4035-88AA-2A3323ACF8CC}" type="presOf" srcId="{97D931ED-2037-46BF-BA4D-DD11ADD15BAC}" destId="{E70C07D9-54ED-415E-A19B-CF693C516DC1}" srcOrd="0" destOrd="0" presId="urn:microsoft.com/office/officeart/2005/8/layout/process2"/>
    <dgm:cxn modelId="{0D0E90F3-3AD7-4ACE-BB40-988B7403EC55}" srcId="{89F70239-250C-48A8-94EC-6A1590DB1C21}" destId="{8D2BE239-E031-49B1-AD55-EA66D5AE7853}" srcOrd="3" destOrd="0" parTransId="{6D0FE7EC-062C-4FF8-B91D-0B5A7CED2ED3}" sibTransId="{AA4FD66A-4CF7-440C-882B-AC4C758FC1DE}"/>
    <dgm:cxn modelId="{1ACD212C-1C72-4A6F-9F62-72DC8AA8A972}" srcId="{89F70239-250C-48A8-94EC-6A1590DB1C21}" destId="{048CF0D5-2263-43C3-9217-5BC6AC0B4874}" srcOrd="2" destOrd="0" parTransId="{D8817AA7-84D7-4EF7-AB1B-E14E02AA36F3}" sibTransId="{5C12668D-13E7-4831-A00E-A5B8207AB592}"/>
    <dgm:cxn modelId="{0F3772B8-B112-42CE-9536-DDF8042A5FA3}" type="presOf" srcId="{E250BFF1-02BA-4206-AE6C-41900BEF6433}" destId="{C45A1873-0BC5-42CA-A38A-6535CAA762FC}" srcOrd="0" destOrd="0" presId="urn:microsoft.com/office/officeart/2005/8/layout/process2"/>
    <dgm:cxn modelId="{A7A4ADF3-117C-484A-B48C-CAACE7538C3C}" type="presOf" srcId="{97D931ED-2037-46BF-BA4D-DD11ADD15BAC}" destId="{95733B79-84EA-4521-9D19-D77108C52969}" srcOrd="1" destOrd="0" presId="urn:microsoft.com/office/officeart/2005/8/layout/process2"/>
    <dgm:cxn modelId="{427EFE61-1486-47F5-9942-3ADFB5A2385D}" type="presOf" srcId="{5C12668D-13E7-4831-A00E-A5B8207AB592}" destId="{1B34BBC9-161C-4355-83FD-6949C664F1C1}" srcOrd="0" destOrd="0" presId="urn:microsoft.com/office/officeart/2005/8/layout/process2"/>
    <dgm:cxn modelId="{410909F2-1753-4305-9ACE-51B82E7EBB40}" type="presOf" srcId="{3AE43135-105B-4C48-B831-B6FAA81186F8}" destId="{F17D2549-54EA-4067-889A-FCAD4625DD3E}" srcOrd="0" destOrd="0" presId="urn:microsoft.com/office/officeart/2005/8/layout/process2"/>
    <dgm:cxn modelId="{F03D42C9-C0EB-4EA9-ACE7-F042A502AD39}" type="presOf" srcId="{8D2BE239-E031-49B1-AD55-EA66D5AE7853}" destId="{D068F4FA-BEB7-4DFA-8B4A-CCF36AE9031C}" srcOrd="0" destOrd="0" presId="urn:microsoft.com/office/officeart/2005/8/layout/process2"/>
    <dgm:cxn modelId="{25B07AF6-62BD-4EB9-A866-74803A8C3FC1}" type="presOf" srcId="{120C847B-E36A-4B97-8809-078E805321D8}" destId="{7F0A3DA7-D598-4DA8-8B0F-10E9268DEFB7}" srcOrd="1" destOrd="0" presId="urn:microsoft.com/office/officeart/2005/8/layout/process2"/>
    <dgm:cxn modelId="{C9C41ABF-5C2D-47E8-AFFE-40A847ABFD60}" type="presOf" srcId="{4635E4D6-A4CC-4107-AD18-9C8A286DACEA}" destId="{5A17EB62-E713-47B6-8A17-AFFFE7C82789}" srcOrd="0" destOrd="0" presId="urn:microsoft.com/office/officeart/2005/8/layout/process2"/>
    <dgm:cxn modelId="{84F830E1-7A3D-4419-BDA1-C297EBDC1066}" srcId="{89F70239-250C-48A8-94EC-6A1590DB1C21}" destId="{E250BFF1-02BA-4206-AE6C-41900BEF6433}" srcOrd="5" destOrd="0" parTransId="{1D3DE1BE-ADA5-4954-B663-67D70F01C10F}" sibTransId="{3C06C674-6ED8-4F5C-ABBB-DF9A936DB053}"/>
    <dgm:cxn modelId="{A697D357-0BD8-4B9B-83CD-7949F0ED3FDB}" type="presOf" srcId="{CAACB542-F77A-4CCC-B602-BA3F39290341}" destId="{041FCAC0-9AD4-475E-BE39-AD5E8F47328F}" srcOrd="0" destOrd="0" presId="urn:microsoft.com/office/officeart/2005/8/layout/process2"/>
    <dgm:cxn modelId="{5D25A030-7F2B-42A5-9578-1E1D269A9F67}" srcId="{89F70239-250C-48A8-94EC-6A1590DB1C21}" destId="{3AE43135-105B-4C48-B831-B6FAA81186F8}" srcOrd="4" destOrd="0" parTransId="{90B1CEDB-6DCD-418B-A81D-DBE70983884E}" sibTransId="{97D931ED-2037-46BF-BA4D-DD11ADD15BAC}"/>
    <dgm:cxn modelId="{7F3DDD93-6FA0-44A9-B8F4-1A37655BB6CF}" type="presOf" srcId="{AA4FD66A-4CF7-440C-882B-AC4C758FC1DE}" destId="{9EE62B0E-3DCC-4F06-9FBA-9CF054CA4177}" srcOrd="0" destOrd="0" presId="urn:microsoft.com/office/officeart/2005/8/layout/process2"/>
    <dgm:cxn modelId="{56F735A0-BD13-4AEF-9B12-BD9EB723D12D}" srcId="{89F70239-250C-48A8-94EC-6A1590DB1C21}" destId="{AB2E9A88-FEFC-4FA5-8B04-2C5AB9E51876}" srcOrd="0" destOrd="0" parTransId="{76646A8B-763F-48DA-B446-80A3EAF285DD}" sibTransId="{120C847B-E36A-4B97-8809-078E805321D8}"/>
    <dgm:cxn modelId="{B412DEE4-E4C0-4363-B6DE-B51C12B3184C}" type="presOf" srcId="{120C847B-E36A-4B97-8809-078E805321D8}" destId="{3AC52CF2-941C-4C78-B2B2-4DB7C41641AC}" srcOrd="0" destOrd="0" presId="urn:microsoft.com/office/officeart/2005/8/layout/process2"/>
    <dgm:cxn modelId="{075B1EA0-7ECE-43FF-8E5C-179269666C5F}" type="presOf" srcId="{5C12668D-13E7-4831-A00E-A5B8207AB592}" destId="{31650919-8E16-4B52-87A7-05CB2AFF6532}" srcOrd="1" destOrd="0" presId="urn:microsoft.com/office/officeart/2005/8/layout/process2"/>
    <dgm:cxn modelId="{22672E5C-5121-4791-B7C0-41E9C5D87BC7}" type="presOf" srcId="{CAACB542-F77A-4CCC-B602-BA3F39290341}" destId="{0B7C6D85-D9E9-428A-9F97-55812AA392F2}" srcOrd="1" destOrd="0" presId="urn:microsoft.com/office/officeart/2005/8/layout/process2"/>
    <dgm:cxn modelId="{D126F5F4-AD8B-465D-8CC6-E27DC09F70D3}" srcId="{89F70239-250C-48A8-94EC-6A1590DB1C21}" destId="{4635E4D6-A4CC-4107-AD18-9C8A286DACEA}" srcOrd="1" destOrd="0" parTransId="{A6041FEB-8F6A-4BED-875E-FA4EB506B20E}" sibTransId="{CAACB542-F77A-4CCC-B602-BA3F39290341}"/>
    <dgm:cxn modelId="{D9B7742F-EC8D-4A3E-9AF9-8DD39D6F648E}" type="presParOf" srcId="{F767AA79-E6C6-486E-9F63-EFB760901B32}" destId="{8361440C-679D-4B71-B860-E7F91AC2F18E}" srcOrd="0" destOrd="0" presId="urn:microsoft.com/office/officeart/2005/8/layout/process2"/>
    <dgm:cxn modelId="{C3BFEB4A-82CA-4510-AF95-735080AEDB0B}" type="presParOf" srcId="{F767AA79-E6C6-486E-9F63-EFB760901B32}" destId="{3AC52CF2-941C-4C78-B2B2-4DB7C41641AC}" srcOrd="1" destOrd="0" presId="urn:microsoft.com/office/officeart/2005/8/layout/process2"/>
    <dgm:cxn modelId="{437FE104-1E96-4CA3-B8ED-C089E4DD65C5}" type="presParOf" srcId="{3AC52CF2-941C-4C78-B2B2-4DB7C41641AC}" destId="{7F0A3DA7-D598-4DA8-8B0F-10E9268DEFB7}" srcOrd="0" destOrd="0" presId="urn:microsoft.com/office/officeart/2005/8/layout/process2"/>
    <dgm:cxn modelId="{CE32FB5D-0F6D-41D4-BEA2-C70267CA07D5}" type="presParOf" srcId="{F767AA79-E6C6-486E-9F63-EFB760901B32}" destId="{5A17EB62-E713-47B6-8A17-AFFFE7C82789}" srcOrd="2" destOrd="0" presId="urn:microsoft.com/office/officeart/2005/8/layout/process2"/>
    <dgm:cxn modelId="{3C5353D6-407B-4BF5-ABE8-D53D20FC1233}" type="presParOf" srcId="{F767AA79-E6C6-486E-9F63-EFB760901B32}" destId="{041FCAC0-9AD4-475E-BE39-AD5E8F47328F}" srcOrd="3" destOrd="0" presId="urn:microsoft.com/office/officeart/2005/8/layout/process2"/>
    <dgm:cxn modelId="{E342A8E7-ACEE-474C-B647-1CD110AA2BC3}" type="presParOf" srcId="{041FCAC0-9AD4-475E-BE39-AD5E8F47328F}" destId="{0B7C6D85-D9E9-428A-9F97-55812AA392F2}" srcOrd="0" destOrd="0" presId="urn:microsoft.com/office/officeart/2005/8/layout/process2"/>
    <dgm:cxn modelId="{FF0A9F52-9F9A-43FB-AA8B-5C83E147EDE7}" type="presParOf" srcId="{F767AA79-E6C6-486E-9F63-EFB760901B32}" destId="{FAFDA0ED-F91F-41DE-8D19-4EEF65D727E0}" srcOrd="4" destOrd="0" presId="urn:microsoft.com/office/officeart/2005/8/layout/process2"/>
    <dgm:cxn modelId="{E0225E40-F3CE-4E20-A916-D032EA41DDFB}" type="presParOf" srcId="{F767AA79-E6C6-486E-9F63-EFB760901B32}" destId="{1B34BBC9-161C-4355-83FD-6949C664F1C1}" srcOrd="5" destOrd="0" presId="urn:microsoft.com/office/officeart/2005/8/layout/process2"/>
    <dgm:cxn modelId="{9BD4C41B-3D9E-49A6-B966-FA3514F7191B}" type="presParOf" srcId="{1B34BBC9-161C-4355-83FD-6949C664F1C1}" destId="{31650919-8E16-4B52-87A7-05CB2AFF6532}" srcOrd="0" destOrd="0" presId="urn:microsoft.com/office/officeart/2005/8/layout/process2"/>
    <dgm:cxn modelId="{F6A19AAF-43B9-4D63-B18C-10F2B3A52DEE}" type="presParOf" srcId="{F767AA79-E6C6-486E-9F63-EFB760901B32}" destId="{D068F4FA-BEB7-4DFA-8B4A-CCF36AE9031C}" srcOrd="6" destOrd="0" presId="urn:microsoft.com/office/officeart/2005/8/layout/process2"/>
    <dgm:cxn modelId="{7E6984E5-FFE9-4557-9EF3-FBB112F5DCB9}" type="presParOf" srcId="{F767AA79-E6C6-486E-9F63-EFB760901B32}" destId="{9EE62B0E-3DCC-4F06-9FBA-9CF054CA4177}" srcOrd="7" destOrd="0" presId="urn:microsoft.com/office/officeart/2005/8/layout/process2"/>
    <dgm:cxn modelId="{16377D9C-DAA2-44D7-A9AD-1B765DC1EBE2}" type="presParOf" srcId="{9EE62B0E-3DCC-4F06-9FBA-9CF054CA4177}" destId="{DF9BAF04-06E0-47AB-8C0C-25D87D936EEC}" srcOrd="0" destOrd="0" presId="urn:microsoft.com/office/officeart/2005/8/layout/process2"/>
    <dgm:cxn modelId="{282BB74E-E7BD-46BB-8FBB-DB670A4BB4C1}" type="presParOf" srcId="{F767AA79-E6C6-486E-9F63-EFB760901B32}" destId="{F17D2549-54EA-4067-889A-FCAD4625DD3E}" srcOrd="8" destOrd="0" presId="urn:microsoft.com/office/officeart/2005/8/layout/process2"/>
    <dgm:cxn modelId="{64FED5F5-BCCA-45CA-9D3D-1C3BAD1632F5}" type="presParOf" srcId="{F767AA79-E6C6-486E-9F63-EFB760901B32}" destId="{E70C07D9-54ED-415E-A19B-CF693C516DC1}" srcOrd="9" destOrd="0" presId="urn:microsoft.com/office/officeart/2005/8/layout/process2"/>
    <dgm:cxn modelId="{C86E3330-7D2A-4AE3-A423-6A028F5B98A3}" type="presParOf" srcId="{E70C07D9-54ED-415E-A19B-CF693C516DC1}" destId="{95733B79-84EA-4521-9D19-D77108C52969}" srcOrd="0" destOrd="0" presId="urn:microsoft.com/office/officeart/2005/8/layout/process2"/>
    <dgm:cxn modelId="{BEB7200B-A72F-4CE5-8C98-EA9B69400420}" type="presParOf" srcId="{F767AA79-E6C6-486E-9F63-EFB760901B32}" destId="{C45A1873-0BC5-42CA-A38A-6535CAA762FC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84215-2A99-4958-8B39-E570B7B1631D}" type="datetimeFigureOut">
              <a:rPr lang="ro-RO" smtClean="0"/>
              <a:pPr/>
              <a:t>03.11.2015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8F961-BCE3-4A3C-8B11-088F67414A80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2</a:t>
            </a:fld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13</a:t>
            </a:fld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14</a:t>
            </a:fld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15</a:t>
            </a:fld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16</a:t>
            </a:fld>
            <a:endParaRPr 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17</a:t>
            </a:fld>
            <a:endParaRPr 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18</a:t>
            </a:fld>
            <a:endParaRPr 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19</a:t>
            </a:fld>
            <a:endParaRPr 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20</a:t>
            </a:fld>
            <a:endParaRPr 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21</a:t>
            </a:fld>
            <a:endParaRPr lang="ro-R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22</a:t>
            </a:fld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3</a:t>
            </a:fld>
            <a:endParaRPr 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23</a:t>
            </a:fld>
            <a:endParaRPr lang="ro-R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24</a:t>
            </a:fld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6</a:t>
            </a:fld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7</a:t>
            </a:fld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8</a:t>
            </a:fld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9</a:t>
            </a:fld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10</a:t>
            </a:fld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11</a:t>
            </a:fld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8F961-BCE3-4A3C-8B11-088F67414A80}" type="slidenum">
              <a:rPr lang="ro-RO" smtClean="0"/>
              <a:pPr/>
              <a:t>12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E76F-2F15-4033-A209-25A42B252E4F}" type="datetimeFigureOut">
              <a:rPr lang="ro-RO" smtClean="0"/>
              <a:pPr/>
              <a:t>03.11.2015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92D2-98EB-441A-B523-4EB6742D4D1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E76F-2F15-4033-A209-25A42B252E4F}" type="datetimeFigureOut">
              <a:rPr lang="ro-RO" smtClean="0"/>
              <a:pPr/>
              <a:t>03.11.2015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92D2-98EB-441A-B523-4EB6742D4D1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E76F-2F15-4033-A209-25A42B252E4F}" type="datetimeFigureOut">
              <a:rPr lang="ro-RO" smtClean="0"/>
              <a:pPr/>
              <a:t>03.11.2015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92D2-98EB-441A-B523-4EB6742D4D1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E76F-2F15-4033-A209-25A42B252E4F}" type="datetimeFigureOut">
              <a:rPr lang="ro-RO" smtClean="0"/>
              <a:pPr/>
              <a:t>03.11.2015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92D2-98EB-441A-B523-4EB6742D4D1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E76F-2F15-4033-A209-25A42B252E4F}" type="datetimeFigureOut">
              <a:rPr lang="ro-RO" smtClean="0"/>
              <a:pPr/>
              <a:t>03.11.2015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92D2-98EB-441A-B523-4EB6742D4D1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E76F-2F15-4033-A209-25A42B252E4F}" type="datetimeFigureOut">
              <a:rPr lang="ro-RO" smtClean="0"/>
              <a:pPr/>
              <a:t>03.11.2015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92D2-98EB-441A-B523-4EB6742D4D1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E76F-2F15-4033-A209-25A42B252E4F}" type="datetimeFigureOut">
              <a:rPr lang="ro-RO" smtClean="0"/>
              <a:pPr/>
              <a:t>03.11.2015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92D2-98EB-441A-B523-4EB6742D4D1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E76F-2F15-4033-A209-25A42B252E4F}" type="datetimeFigureOut">
              <a:rPr lang="ro-RO" smtClean="0"/>
              <a:pPr/>
              <a:t>03.11.2015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92D2-98EB-441A-B523-4EB6742D4D1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E76F-2F15-4033-A209-25A42B252E4F}" type="datetimeFigureOut">
              <a:rPr lang="ro-RO" smtClean="0"/>
              <a:pPr/>
              <a:t>03.11.2015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92D2-98EB-441A-B523-4EB6742D4D1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E76F-2F15-4033-A209-25A42B252E4F}" type="datetimeFigureOut">
              <a:rPr lang="ro-RO" smtClean="0"/>
              <a:pPr/>
              <a:t>03.11.2015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92D2-98EB-441A-B523-4EB6742D4D1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E76F-2F15-4033-A209-25A42B252E4F}" type="datetimeFigureOut">
              <a:rPr lang="ro-RO" smtClean="0"/>
              <a:pPr/>
              <a:t>03.11.2015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9692D2-98EB-441A-B523-4EB6742D4D1A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D3E76F-2F15-4033-A209-25A42B252E4F}" type="datetimeFigureOut">
              <a:rPr lang="ro-RO" smtClean="0"/>
              <a:pPr/>
              <a:t>03.11.2015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9692D2-98EB-441A-B523-4EB6742D4D1A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CAPITOLUL XVI</a:t>
            </a:r>
            <a:r>
              <a:rPr lang="ro-RO" sz="2800" dirty="0" smtClean="0"/>
              <a:t/>
            </a:r>
            <a:br>
              <a:rPr lang="ro-RO" sz="2800" dirty="0" smtClean="0"/>
            </a:br>
            <a:r>
              <a:rPr lang="ro-RO" sz="2800" dirty="0" smtClean="0"/>
              <a:t>PROIECTAREA PEDAGOGICĂ</a:t>
            </a:r>
            <a:br>
              <a:rPr lang="ro-RO" sz="2800" dirty="0" smtClean="0"/>
            </a:br>
            <a:r>
              <a:rPr lang="ro-RO" sz="2800" dirty="0" smtClean="0"/>
              <a:t> </a:t>
            </a:r>
            <a:endParaRPr lang="ro-RO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o-RO" sz="2000" dirty="0" smtClean="0"/>
          </a:p>
          <a:p>
            <a:endParaRPr lang="ro-RO" sz="2000" dirty="0" smtClean="0"/>
          </a:p>
          <a:p>
            <a:endParaRPr lang="ro-RO" sz="2000" dirty="0" smtClean="0"/>
          </a:p>
          <a:p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</a:rPr>
              <a:t>Lect. univ. dr. Liana Tăuşan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pPr lvl="0">
              <a:buFont typeface="Wingdings" pitchFamily="2" charset="2"/>
              <a:buChar char="q"/>
            </a:pPr>
            <a:r>
              <a:rPr lang="ro-RO" sz="2200" b="1" dirty="0" smtClean="0">
                <a:solidFill>
                  <a:schemeClr val="tx1"/>
                </a:solidFill>
              </a:rPr>
              <a:t>Etapele proiectării pedagogice</a:t>
            </a:r>
            <a:r>
              <a:rPr lang="ro-RO" sz="2000" b="1" dirty="0" smtClean="0"/>
              <a:t/>
            </a:r>
            <a:br>
              <a:rPr lang="ro-RO" sz="2000" b="1" dirty="0" smtClean="0"/>
            </a:br>
            <a:endParaRPr lang="ro-RO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3568" y="1340768"/>
          <a:ext cx="8003232" cy="498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000" b="1" dirty="0" smtClean="0"/>
              <a:t>3.2. Condiţiile unei proiectări didactice eficiente:</a:t>
            </a:r>
          </a:p>
          <a:p>
            <a:endParaRPr lang="ro-RO" sz="2000" b="1" dirty="0" smtClean="0"/>
          </a:p>
          <a:p>
            <a:pPr lvl="1">
              <a:buFont typeface="Wingdings" pitchFamily="2" charset="2"/>
              <a:buChar char="q"/>
            </a:pPr>
            <a:r>
              <a:rPr lang="ro-RO" sz="1800" dirty="0" smtClean="0"/>
              <a:t>claritatea, precizia formulării obiectivelor educaţionale;</a:t>
            </a:r>
          </a:p>
          <a:p>
            <a:pPr lvl="1">
              <a:buFont typeface="Wingdings" pitchFamily="2" charset="2"/>
              <a:buChar char="q"/>
            </a:pPr>
            <a:r>
              <a:rPr lang="ro-RO" sz="1800" dirty="0" smtClean="0"/>
              <a:t>precizarea modalităţilor de realizare a obiectivelor formulate (care să implice un consum raţional de resurse);</a:t>
            </a:r>
          </a:p>
          <a:p>
            <a:pPr lvl="1">
              <a:buFont typeface="Wingdings" pitchFamily="2" charset="2"/>
              <a:buChar char="q"/>
            </a:pPr>
            <a:r>
              <a:rPr lang="ro-RO" sz="1800" dirty="0" smtClean="0"/>
              <a:t>între componentele procesului de învăţământ să existe relaţii de compatibilitate, concordanţă;</a:t>
            </a:r>
          </a:p>
          <a:p>
            <a:pPr lvl="1">
              <a:buFont typeface="Wingdings" pitchFamily="2" charset="2"/>
              <a:buChar char="q"/>
            </a:pPr>
            <a:r>
              <a:rPr lang="ro-RO" sz="1800" dirty="0" smtClean="0"/>
              <a:t>între acţiunile de predare-învăţare-evaluare proiectate să existe continuitate, coerenţă, unitate;</a:t>
            </a:r>
          </a:p>
          <a:p>
            <a:pPr lvl="1">
              <a:buFont typeface="Wingdings" pitchFamily="2" charset="2"/>
              <a:buChar char="q"/>
            </a:pPr>
            <a:r>
              <a:rPr lang="ro-RO" sz="1800" dirty="0" smtClean="0"/>
              <a:t>realismul proiectării, adică raportarea permanentă la posibilităţi, condiţii, context real;</a:t>
            </a:r>
          </a:p>
          <a:p>
            <a:pPr lvl="1">
              <a:buFont typeface="Wingdings" pitchFamily="2" charset="2"/>
              <a:buChar char="q"/>
            </a:pPr>
            <a:r>
              <a:rPr lang="ro-RO" sz="1800" dirty="0" smtClean="0"/>
              <a:t>să ofere variante de acţiune, care să permită adaptarea comportamentului didactic în funcţie de situaţiile pedagogice concrete;</a:t>
            </a:r>
          </a:p>
          <a:p>
            <a:pPr lvl="1">
              <a:buFont typeface="Wingdings" pitchFamily="2" charset="2"/>
              <a:buChar char="q"/>
            </a:pPr>
            <a:r>
              <a:rPr lang="ro-RO" sz="1800" dirty="0" smtClean="0"/>
              <a:t>să fie fundamentată ştiinţific; </a:t>
            </a:r>
          </a:p>
          <a:p>
            <a:pPr lvl="1">
              <a:buFont typeface="Wingdings" pitchFamily="2" charset="2"/>
              <a:buChar char="q"/>
            </a:pPr>
            <a:r>
              <a:rPr lang="ro-RO" sz="1800" dirty="0" smtClean="0"/>
              <a:t>să coreleze cu celelalte tipuri de proiectare, să se raporteze la proiectele anterioare, la situaţiile prezente şi la activităţile ce vor urma.</a:t>
            </a:r>
          </a:p>
          <a:p>
            <a:pPr>
              <a:buNone/>
            </a:pPr>
            <a:endParaRPr lang="ro-R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b="1" dirty="0" smtClean="0"/>
              <a:t>3.3.Demersurile proiectării didactice la nivel micro</a:t>
            </a:r>
            <a:endParaRPr lang="ro-RO" sz="2000" dirty="0" smtClean="0"/>
          </a:p>
          <a:p>
            <a:r>
              <a:rPr lang="pt-BR" sz="1800" dirty="0" smtClean="0"/>
              <a:t>P</a:t>
            </a:r>
            <a:r>
              <a:rPr lang="ro-RO" sz="1800" dirty="0" smtClean="0"/>
              <a:t>roiectarea activităţii instructiv-educative la nivel micro integrează patru demersuri principale ale cadrului didactic:</a:t>
            </a:r>
          </a:p>
          <a:p>
            <a:pPr>
              <a:buNone/>
            </a:pPr>
            <a:endParaRPr lang="ro-RO" sz="2000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2880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>
            <a:normAutofit/>
          </a:bodyPr>
          <a:lstStyle/>
          <a:p>
            <a:pPr>
              <a:buNone/>
            </a:pPr>
            <a:endParaRPr lang="ro-RO" sz="2200" dirty="0" smtClean="0"/>
          </a:p>
          <a:p>
            <a:pPr lvl="0">
              <a:buNone/>
            </a:pPr>
            <a:r>
              <a:rPr lang="ro-RO" sz="2000" b="1" i="1" dirty="0" smtClean="0"/>
              <a:t>A. </a:t>
            </a:r>
            <a:r>
              <a:rPr lang="it-IT" sz="2000" b="1" i="1" dirty="0" smtClean="0"/>
              <a:t>Lectura personalizată a programei şi a manualelor şcolare</a:t>
            </a:r>
            <a:endParaRPr lang="ro-RO" sz="2000" dirty="0" smtClean="0"/>
          </a:p>
          <a:p>
            <a:r>
              <a:rPr lang="it-IT" sz="1900" dirty="0" smtClean="0"/>
              <a:t>Programele şcolare sunt stabilite la nivel naţional, dar nu trebuie privite ca ansambluri de conţinuturi, ca "table de materii" care ar limita libertatea profesorului, ci ca instrumente de lucru</a:t>
            </a:r>
            <a:r>
              <a:rPr lang="ro-RO" sz="1900" dirty="0" smtClean="0"/>
              <a:t>;</a:t>
            </a:r>
          </a:p>
          <a:p>
            <a:r>
              <a:rPr lang="it-IT" sz="1900" dirty="0" smtClean="0"/>
              <a:t>Noua </a:t>
            </a:r>
            <a:r>
              <a:rPr lang="it-IT" sz="1900" b="1" i="1" dirty="0" smtClean="0"/>
              <a:t>proiectare curriculară</a:t>
            </a:r>
            <a:r>
              <a:rPr lang="ro-RO" sz="1900" b="1" i="1" dirty="0" smtClean="0"/>
              <a:t>:</a:t>
            </a:r>
          </a:p>
          <a:p>
            <a:pPr>
              <a:buNone/>
            </a:pPr>
            <a:endParaRPr lang="ro-RO" sz="1900" dirty="0" smtClean="0"/>
          </a:p>
          <a:p>
            <a:endParaRPr lang="ro-RO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899592" y="3717032"/>
          <a:ext cx="712879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2880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ro-RO" sz="2000" b="1" i="1" dirty="0" smtClean="0"/>
              <a:t>B. </a:t>
            </a:r>
            <a:r>
              <a:rPr lang="it-IT" sz="2000" b="1" i="1" dirty="0" smtClean="0"/>
              <a:t>Planificarea calendaristică</a:t>
            </a:r>
            <a:endParaRPr lang="ro-RO" sz="2000" dirty="0" smtClean="0"/>
          </a:p>
          <a:p>
            <a:r>
              <a:rPr lang="it-IT" sz="1800" dirty="0" smtClean="0"/>
              <a:t>documentul prin care se transpune în practică, la nivel proiectiv, programa şcolară a unei discipline</a:t>
            </a:r>
            <a:r>
              <a:rPr lang="ro-RO" sz="1800" dirty="0" smtClean="0"/>
              <a:t>;</a:t>
            </a:r>
          </a:p>
          <a:p>
            <a:r>
              <a:rPr lang="it-IT" sz="1800" dirty="0" smtClean="0"/>
              <a:t>Interpretarea personală a programei</a:t>
            </a:r>
            <a:r>
              <a:rPr lang="ro-RO" sz="1800" dirty="0" smtClean="0"/>
              <a:t>: </a:t>
            </a:r>
            <a:r>
              <a:rPr lang="it-IT" sz="1800" dirty="0" smtClean="0"/>
              <a:t>adapt</a:t>
            </a:r>
            <a:r>
              <a:rPr lang="ro-RO" sz="1800" dirty="0" smtClean="0"/>
              <a:t>area</a:t>
            </a:r>
            <a:r>
              <a:rPr lang="it-IT" sz="1800" dirty="0" smtClean="0"/>
              <a:t> demersurilor educaţionale la situaţia concretă din clasă.	</a:t>
            </a:r>
            <a:endParaRPr lang="ro-RO" sz="1800" dirty="0" smtClean="0"/>
          </a:p>
          <a:p>
            <a:pPr>
              <a:buNone/>
            </a:pPr>
            <a:endParaRPr lang="ro-RO" sz="1800" dirty="0" smtClean="0"/>
          </a:p>
          <a:p>
            <a:r>
              <a:rPr lang="it-IT" sz="2000" dirty="0" smtClean="0"/>
              <a:t>Model de </a:t>
            </a:r>
            <a:r>
              <a:rPr lang="it-IT" sz="2000" b="1" dirty="0" smtClean="0"/>
              <a:t>planificare calendaristică orientativă</a:t>
            </a:r>
            <a:r>
              <a:rPr lang="it-IT" sz="2000" dirty="0" smtClean="0"/>
              <a:t>:</a:t>
            </a:r>
            <a:endParaRPr lang="ro-RO" sz="2000" dirty="0" smtClean="0"/>
          </a:p>
          <a:p>
            <a:pPr>
              <a:buNone/>
            </a:pPr>
            <a:r>
              <a:rPr lang="it-IT" sz="1600" dirty="0" smtClean="0"/>
              <a:t>Şcoala: ....................................Profesor: ........................</a:t>
            </a:r>
            <a:r>
              <a:rPr lang="ro-RO" sz="1600" dirty="0" smtClean="0"/>
              <a:t>..........</a:t>
            </a:r>
          </a:p>
          <a:p>
            <a:pPr>
              <a:buNone/>
            </a:pPr>
            <a:r>
              <a:rPr lang="it-IT" sz="1600" dirty="0" smtClean="0"/>
              <a:t>Disciplina:..............................................................................................</a:t>
            </a:r>
            <a:endParaRPr lang="ro-RO" sz="1600" dirty="0" smtClean="0"/>
          </a:p>
          <a:p>
            <a:pPr>
              <a:buNone/>
            </a:pPr>
            <a:r>
              <a:rPr lang="it-IT" sz="1600" dirty="0" smtClean="0"/>
              <a:t>Clasa: …...........….../ Număr de ore pe săptămână: …........../ </a:t>
            </a:r>
            <a:r>
              <a:rPr lang="ro-RO" sz="1600" dirty="0" smtClean="0"/>
              <a:t>Anul: ..</a:t>
            </a:r>
          </a:p>
          <a:p>
            <a:endParaRPr lang="ro-RO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58" y="4077072"/>
          <a:ext cx="7704858" cy="145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143"/>
                <a:gridCol w="1284143"/>
                <a:gridCol w="1284143"/>
                <a:gridCol w="1284143"/>
                <a:gridCol w="1284143"/>
                <a:gridCol w="1284143"/>
              </a:tblGrid>
              <a:tr h="72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600" b="1" i="1" dirty="0">
                          <a:latin typeface="+mn-lt"/>
                          <a:ea typeface="Times New Roman"/>
                        </a:rPr>
                        <a:t>Unitatea de învăţare</a:t>
                      </a:r>
                      <a:endParaRPr lang="ro-RO" sz="1600" dirty="0">
                        <a:latin typeface="+mn-lt"/>
                        <a:ea typeface="Times New Roman"/>
                      </a:endParaRPr>
                    </a:p>
                  </a:txBody>
                  <a:tcPr marL="53975" marR="36195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600" b="1" i="1" dirty="0">
                          <a:latin typeface="+mn-lt"/>
                          <a:ea typeface="Times New Roman"/>
                        </a:rPr>
                        <a:t>Competenţe specifice</a:t>
                      </a:r>
                      <a:endParaRPr lang="ro-RO" sz="1600" dirty="0">
                        <a:latin typeface="+mn-lt"/>
                        <a:ea typeface="Times New Roman"/>
                      </a:endParaRPr>
                    </a:p>
                  </a:txBody>
                  <a:tcPr marL="53975" marR="36195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600" b="1" i="1" kern="0" dirty="0" smtClean="0">
                          <a:latin typeface="+mn-lt"/>
                          <a:ea typeface="Calibri"/>
                        </a:rPr>
                        <a:t>Conținuturi</a:t>
                      </a:r>
                      <a:endParaRPr lang="ro-RO" sz="1600" b="1" kern="0" dirty="0">
                        <a:latin typeface="+mn-lt"/>
                        <a:ea typeface="Calibri"/>
                      </a:endParaRPr>
                    </a:p>
                  </a:txBody>
                  <a:tcPr marL="53975" marR="36195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600" b="1" i="1" dirty="0">
                          <a:latin typeface="+mn-lt"/>
                          <a:ea typeface="Times New Roman"/>
                        </a:rPr>
                        <a:t>Număr</a:t>
                      </a:r>
                      <a:endParaRPr lang="ro-RO" sz="1600" dirty="0">
                        <a:latin typeface="+mn-lt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600" b="1" i="1" dirty="0">
                          <a:latin typeface="+mn-lt"/>
                          <a:ea typeface="Times New Roman"/>
                        </a:rPr>
                        <a:t>ore alocate</a:t>
                      </a:r>
                      <a:endParaRPr lang="ro-RO" sz="1600" dirty="0">
                        <a:latin typeface="+mn-lt"/>
                        <a:ea typeface="Times New Roman"/>
                      </a:endParaRPr>
                    </a:p>
                  </a:txBody>
                  <a:tcPr marL="53975" marR="36195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600" b="1" i="1" dirty="0">
                          <a:latin typeface="+mn-lt"/>
                          <a:ea typeface="Times New Roman"/>
                        </a:rPr>
                        <a:t>Săptămâna</a:t>
                      </a:r>
                      <a:endParaRPr lang="ro-RO" sz="1600" dirty="0">
                        <a:latin typeface="+mn-lt"/>
                        <a:ea typeface="Times New Roman"/>
                      </a:endParaRPr>
                    </a:p>
                  </a:txBody>
                  <a:tcPr marL="53975" marR="36195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600" b="1" i="1" dirty="0">
                          <a:latin typeface="+mn-lt"/>
                          <a:ea typeface="Times New Roman"/>
                        </a:rPr>
                        <a:t>Observaţii</a:t>
                      </a:r>
                      <a:endParaRPr lang="ro-RO" sz="1600" dirty="0">
                        <a:latin typeface="+mn-lt"/>
                        <a:ea typeface="Times New Roman"/>
                      </a:endParaRPr>
                    </a:p>
                  </a:txBody>
                  <a:tcPr marL="53975" marR="36195" marT="53975" marB="53975" anchor="ctr"/>
                </a:tc>
              </a:tr>
              <a:tr h="730880"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2880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000" b="1" i="1" dirty="0" smtClean="0"/>
              <a:t>C1. Proiectarea secvenţială a unităţilor de învăţare </a:t>
            </a:r>
          </a:p>
          <a:p>
            <a:pPr>
              <a:buNone/>
            </a:pPr>
            <a:endParaRPr lang="ro-RO" sz="2000" b="1" i="1" dirty="0" smtClean="0"/>
          </a:p>
          <a:p>
            <a:r>
              <a:rPr lang="ro-RO" sz="1800" dirty="0" smtClean="0"/>
              <a:t>R</a:t>
            </a:r>
            <a:r>
              <a:rPr lang="it-IT" sz="1800" dirty="0" smtClean="0"/>
              <a:t>ecomandări:</a:t>
            </a:r>
            <a:endParaRPr lang="ro-RO" sz="1800" dirty="0" smtClean="0"/>
          </a:p>
          <a:p>
            <a:pPr>
              <a:buNone/>
            </a:pPr>
            <a:endParaRPr lang="ro-RO" sz="1800" dirty="0" smtClean="0"/>
          </a:p>
          <a:p>
            <a:pPr lvl="1">
              <a:buFont typeface="Wingdings" pitchFamily="2" charset="2"/>
              <a:buChar char="q"/>
            </a:pPr>
            <a:r>
              <a:rPr lang="it-IT" sz="1800" dirty="0" smtClean="0"/>
              <a:t>centrarea demersului instructiv-educativ pe </a:t>
            </a:r>
            <a:r>
              <a:rPr lang="it-IT" sz="1800" i="1" dirty="0" smtClean="0"/>
              <a:t>competenţe</a:t>
            </a:r>
            <a:r>
              <a:rPr lang="it-IT" sz="1800" dirty="0" smtClean="0"/>
              <a:t> şi nu pe conţinuturi;</a:t>
            </a:r>
            <a:endParaRPr lang="ro-RO" sz="1800" dirty="0" smtClean="0"/>
          </a:p>
          <a:p>
            <a:pPr lvl="1">
              <a:buFont typeface="Wingdings" pitchFamily="2" charset="2"/>
              <a:buChar char="q"/>
            </a:pPr>
            <a:r>
              <a:rPr lang="ro-RO" sz="1800" dirty="0" smtClean="0"/>
              <a:t>implicarea în proiectarea didactică a următorilor </a:t>
            </a:r>
            <a:r>
              <a:rPr lang="ro-RO" sz="1800" i="1" dirty="0" smtClean="0"/>
              <a:t>factori: </a:t>
            </a:r>
            <a:r>
              <a:rPr lang="ro-RO" sz="1800" dirty="0" smtClean="0"/>
              <a:t>competenţe (De ce?), conţinuturi-stimul (Ce?), resurse ale activităţii (Cu ce?), activităţi (Cum?), resurse de evaluare (Cât?);</a:t>
            </a:r>
          </a:p>
          <a:p>
            <a:pPr lvl="1">
              <a:buFont typeface="Wingdings" pitchFamily="2" charset="2"/>
              <a:buChar char="q"/>
            </a:pPr>
            <a:r>
              <a:rPr lang="pt-BR" sz="1800" dirty="0" smtClean="0"/>
              <a:t>identificarea resurselor educaţionale necesare, a tipurilor de activităţi optime, a strategiilor şi secvenţelor de evaluare şi repartizarea lor în timp.</a:t>
            </a:r>
            <a:endParaRPr lang="ro-RO" sz="1800" dirty="0" smtClean="0"/>
          </a:p>
          <a:p>
            <a:pPr lvl="1">
              <a:buNone/>
            </a:pPr>
            <a:endParaRPr lang="ro-RO" sz="1800" dirty="0" smtClean="0"/>
          </a:p>
          <a:p>
            <a:pPr>
              <a:buNone/>
            </a:pPr>
            <a:endParaRPr lang="ro-RO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360040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r>
              <a:rPr lang="ro-RO" sz="1800" i="1" dirty="0" smtClean="0"/>
              <a:t>Î</a:t>
            </a:r>
            <a:r>
              <a:rPr lang="pt-BR" sz="1800" i="1" dirty="0" smtClean="0"/>
              <a:t>ntrebări pe care şi le pune cadrul didactic în proiectarea unităţii de învăţare</a:t>
            </a:r>
            <a:r>
              <a:rPr lang="ro-RO" sz="1800" i="1" dirty="0" smtClean="0"/>
              <a:t>:</a:t>
            </a:r>
            <a:endParaRPr lang="ro-RO" sz="1800" dirty="0" smtClean="0"/>
          </a:p>
          <a:p>
            <a:endParaRPr lang="ro-RO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648400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pPr>
              <a:buNone/>
            </a:pPr>
            <a:endParaRPr lang="ro-RO" sz="1400" dirty="0" smtClean="0"/>
          </a:p>
          <a:p>
            <a:r>
              <a:rPr lang="ro-RO" sz="2000" dirty="0" smtClean="0"/>
              <a:t>Model de </a:t>
            </a:r>
            <a:r>
              <a:rPr lang="ro-RO" sz="2000" b="1" dirty="0" smtClean="0"/>
              <a:t>proiectare a unităţii de învăţare</a:t>
            </a:r>
            <a:r>
              <a:rPr lang="ro-RO" sz="2000" dirty="0" smtClean="0"/>
              <a:t>:</a:t>
            </a:r>
            <a:endParaRPr lang="ro-RO" sz="1400" dirty="0" smtClean="0"/>
          </a:p>
          <a:p>
            <a:pPr>
              <a:buNone/>
            </a:pPr>
            <a:r>
              <a:rPr lang="ro-RO" sz="1400" dirty="0" smtClean="0"/>
              <a:t>Şcoala: ...................................................Profesor: ............................................................</a:t>
            </a:r>
          </a:p>
          <a:p>
            <a:pPr>
              <a:buNone/>
            </a:pPr>
            <a:r>
              <a:rPr lang="ro-RO" sz="1400" dirty="0" smtClean="0"/>
              <a:t>Disciplina:.............................................. Clasa …......./ Număr de ore pe săptămână: ...... </a:t>
            </a:r>
          </a:p>
          <a:p>
            <a:pPr>
              <a:buNone/>
            </a:pPr>
            <a:r>
              <a:rPr lang="ro-RO" sz="1400" dirty="0" smtClean="0"/>
              <a:t> Săptămânile: ……………/ Anul: ……………</a:t>
            </a:r>
          </a:p>
          <a:p>
            <a:pPr>
              <a:buNone/>
            </a:pPr>
            <a:r>
              <a:rPr lang="it-IT" sz="1400" dirty="0" smtClean="0"/>
              <a:t>Unitatea de învăţare: (se va preciza numele unităţii de învăţare): .................</a:t>
            </a:r>
            <a:endParaRPr lang="ro-RO" sz="1400" dirty="0" smtClean="0"/>
          </a:p>
          <a:p>
            <a:pPr>
              <a:buNone/>
            </a:pPr>
            <a:r>
              <a:rPr lang="ro-RO" sz="1400" dirty="0" smtClean="0"/>
              <a:t>Număr de ore alocate: ..............</a:t>
            </a:r>
          </a:p>
          <a:p>
            <a:pPr>
              <a:buNone/>
            </a:pPr>
            <a:endParaRPr lang="ro-RO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3" y="3501008"/>
          <a:ext cx="7416825" cy="174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65"/>
                <a:gridCol w="1483365"/>
                <a:gridCol w="1483365"/>
                <a:gridCol w="1483365"/>
                <a:gridCol w="1483365"/>
              </a:tblGrid>
              <a:tr h="864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600" b="1" i="1" dirty="0" smtClean="0">
                          <a:latin typeface="+mn-lt"/>
                          <a:ea typeface="Times New Roman"/>
                        </a:rPr>
                        <a:t>Competenţe specifice</a:t>
                      </a:r>
                      <a:endParaRPr lang="ro-RO" sz="1600" b="1" dirty="0" smtClean="0">
                        <a:latin typeface="+mn-lt"/>
                        <a:ea typeface="Times New Roman"/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ro-RO" sz="1600" b="1" dirty="0">
                        <a:latin typeface="+mn-lt"/>
                        <a:ea typeface="Times New Roman"/>
                      </a:endParaRPr>
                    </a:p>
                  </a:txBody>
                  <a:tcPr marL="53975" marR="3619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o-RO" sz="1600" b="1" i="1" dirty="0" smtClean="0">
                          <a:latin typeface="+mn-lt"/>
                          <a:ea typeface="Times New Roman"/>
                        </a:rPr>
                        <a:t>Conţinuturi</a:t>
                      </a:r>
                      <a:endParaRPr lang="ro-RO" sz="1600" b="1" dirty="0" smtClean="0">
                        <a:latin typeface="+mn-lt"/>
                        <a:ea typeface="Times New Roman"/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o-RO" sz="1600" b="1" i="1" dirty="0" smtClean="0">
                          <a:latin typeface="+mn-lt"/>
                          <a:ea typeface="Times New Roman"/>
                        </a:rPr>
                        <a:t>(detalieri)</a:t>
                      </a:r>
                    </a:p>
                  </a:txBody>
                  <a:tcPr marL="53975" marR="3619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o-RO" sz="1600" b="1" i="1">
                          <a:latin typeface="+mn-lt"/>
                          <a:ea typeface="Times New Roman"/>
                        </a:rPr>
                        <a:t>Activităţi de învăţare</a:t>
                      </a:r>
                      <a:endParaRPr lang="ro-RO" sz="1600" b="1">
                        <a:latin typeface="+mn-lt"/>
                        <a:ea typeface="Times New Roman"/>
                      </a:endParaRPr>
                    </a:p>
                  </a:txBody>
                  <a:tcPr marL="53975" marR="3619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o-RO" sz="1600" b="1" i="1">
                          <a:latin typeface="+mn-lt"/>
                          <a:ea typeface="Times New Roman"/>
                        </a:rPr>
                        <a:t>Resurse</a:t>
                      </a:r>
                      <a:endParaRPr lang="ro-RO" sz="1600" b="1">
                        <a:latin typeface="+mn-lt"/>
                        <a:ea typeface="Times New Roman"/>
                      </a:endParaRPr>
                    </a:p>
                  </a:txBody>
                  <a:tcPr marL="53975" marR="3619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o-RO" sz="1600" b="1" i="1" dirty="0">
                          <a:latin typeface="+mn-lt"/>
                          <a:ea typeface="Times New Roman"/>
                        </a:rPr>
                        <a:t>Evaluare</a:t>
                      </a:r>
                      <a:endParaRPr lang="ro-RO" sz="1600" b="1" dirty="0">
                        <a:latin typeface="+mn-lt"/>
                        <a:ea typeface="Times New Roman"/>
                      </a:endParaRPr>
                    </a:p>
                  </a:txBody>
                  <a:tcPr marL="53975" marR="36195" marT="36195" marB="36195" anchor="ctr"/>
                </a:tc>
              </a:tr>
              <a:tr h="864096"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432048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pPr>
              <a:buNone/>
            </a:pPr>
            <a:r>
              <a:rPr lang="it-IT" sz="2000" b="1" i="1" dirty="0" smtClean="0"/>
              <a:t>C.2. Proiectarea lecţiilor/ activităţilor didactice</a:t>
            </a:r>
            <a:endParaRPr lang="ro-RO" sz="2000" b="1" i="1" dirty="0" smtClean="0"/>
          </a:p>
          <a:p>
            <a:r>
              <a:rPr lang="it-IT" sz="1800" i="1" dirty="0" smtClean="0"/>
              <a:t>Algoritmul proiectării lecţiei/ activităţii didactice</a:t>
            </a:r>
            <a:r>
              <a:rPr lang="ro-RO" sz="1800" i="1" dirty="0" smtClean="0"/>
              <a:t>: </a:t>
            </a:r>
            <a:endParaRPr lang="ro-RO" sz="1800" dirty="0" smtClean="0"/>
          </a:p>
          <a:p>
            <a:pPr>
              <a:buNone/>
            </a:pPr>
            <a:endParaRPr lang="ro-RO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772816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21602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Autofit/>
          </a:bodyPr>
          <a:lstStyle/>
          <a:p>
            <a:r>
              <a:rPr lang="ro-RO" sz="1700" b="1" dirty="0" smtClean="0"/>
              <a:t>S</a:t>
            </a:r>
            <a:r>
              <a:rPr lang="it-IT" sz="1700" b="1" dirty="0" smtClean="0"/>
              <a:t>tructura procesuală a unei lecţii </a:t>
            </a:r>
            <a:r>
              <a:rPr lang="it-IT" sz="1700" dirty="0" smtClean="0"/>
              <a:t>poate să includă următoarele </a:t>
            </a:r>
            <a:r>
              <a:rPr lang="it-IT" sz="1700" b="1" dirty="0" smtClean="0"/>
              <a:t>etape metodice:</a:t>
            </a:r>
            <a:endParaRPr lang="ro-RO" sz="1700" b="1" dirty="0" smtClean="0"/>
          </a:p>
          <a:p>
            <a:pPr>
              <a:buNone/>
            </a:pPr>
            <a:r>
              <a:rPr lang="it-IT" sz="1600" i="1" dirty="0" smtClean="0"/>
              <a:t>a) </a:t>
            </a:r>
            <a:r>
              <a:rPr lang="it-IT" sz="1700" i="1" dirty="0" smtClean="0"/>
              <a:t>captarea atenţiei sau trezirea interesului</a:t>
            </a:r>
            <a:r>
              <a:rPr lang="it-IT" sz="1700" dirty="0" smtClean="0"/>
              <a:t> elevilor pentru studiul temei şi </a:t>
            </a:r>
            <a:r>
              <a:rPr lang="it-IT" sz="1700" i="1" dirty="0" smtClean="0"/>
              <a:t>sensibilizarea</a:t>
            </a:r>
            <a:r>
              <a:rPr lang="it-IT" sz="1700" dirty="0" smtClean="0"/>
              <a:t> lor pentru activitatea didactică;</a:t>
            </a:r>
            <a:endParaRPr lang="ro-RO" sz="1700" dirty="0" smtClean="0"/>
          </a:p>
          <a:p>
            <a:pPr>
              <a:buNone/>
            </a:pPr>
            <a:r>
              <a:rPr lang="it-IT" sz="1700" i="1" dirty="0" smtClean="0"/>
              <a:t>b) comunicarea obiectivelor operaţionale</a:t>
            </a:r>
            <a:r>
              <a:rPr lang="ro-RO" sz="1700" i="1" dirty="0" smtClean="0"/>
              <a:t>;</a:t>
            </a:r>
            <a:endParaRPr lang="ro-RO" sz="1700" dirty="0" smtClean="0"/>
          </a:p>
          <a:p>
            <a:pPr>
              <a:buNone/>
            </a:pPr>
            <a:r>
              <a:rPr lang="it-IT" sz="1700" i="1" dirty="0" smtClean="0"/>
              <a:t>c) prezentarea materialului faptic</a:t>
            </a:r>
            <a:r>
              <a:rPr lang="it-IT" sz="1700" dirty="0" smtClean="0"/>
              <a:t> într-un mod cât mai atractiv pentru elevi şi comunicarea sarcinilor de învăţare corespunzătoare;</a:t>
            </a:r>
            <a:endParaRPr lang="ro-RO" sz="1700" dirty="0" smtClean="0"/>
          </a:p>
          <a:p>
            <a:pPr>
              <a:buNone/>
            </a:pPr>
            <a:r>
              <a:rPr lang="pt-BR" sz="1700" i="1" dirty="0" smtClean="0"/>
              <a:t>d) dirijarea învăţării</a:t>
            </a:r>
            <a:r>
              <a:rPr lang="pt-BR" sz="1700" dirty="0" smtClean="0"/>
              <a:t> de către cadrul didactic, respectiv acordarea de puncte de sprijin, oferirea de sugestii, completări, comentarii etc.;</a:t>
            </a:r>
            <a:endParaRPr lang="ro-RO" sz="1700" dirty="0" smtClean="0"/>
          </a:p>
          <a:p>
            <a:pPr>
              <a:buNone/>
            </a:pPr>
            <a:r>
              <a:rPr lang="pt-BR" sz="1700" i="1" dirty="0" smtClean="0"/>
              <a:t>e) exersarea operaţiilor gândirii logice - generalizarea</a:t>
            </a:r>
            <a:r>
              <a:rPr lang="pt-BR" sz="1700" dirty="0" smtClean="0"/>
              <a:t>, formarea conceptelor/ operaţiilor, adică obţinerea performanţelor anticipate prin obiective (etapă care se realizează tot sub îndrumarea profesorului);</a:t>
            </a:r>
            <a:endParaRPr lang="ro-RO" sz="1700" dirty="0" smtClean="0"/>
          </a:p>
          <a:p>
            <a:pPr>
              <a:buNone/>
            </a:pPr>
            <a:r>
              <a:rPr lang="pt-BR" sz="1700" i="1" dirty="0" smtClean="0"/>
              <a:t>f) fixarea performanţei</a:t>
            </a:r>
            <a:r>
              <a:rPr lang="ro-RO" sz="1700" dirty="0" smtClean="0"/>
              <a:t> - </a:t>
            </a:r>
            <a:r>
              <a:rPr lang="pt-BR" sz="1700" dirty="0" smtClean="0"/>
              <a:t>presupune purtarea de discuţii elevi-elevi şi elevi-profesor, în scopul însuşirii corecte şi clarificării noilor concepte şi operaţii;</a:t>
            </a:r>
            <a:endParaRPr lang="ro-RO" sz="1700" dirty="0" smtClean="0"/>
          </a:p>
          <a:p>
            <a:pPr>
              <a:buNone/>
            </a:pPr>
            <a:r>
              <a:rPr lang="pt-BR" sz="1700" i="1" dirty="0" smtClean="0"/>
              <a:t>g) aplicarea în practică</a:t>
            </a:r>
            <a:r>
              <a:rPr lang="pt-BR" sz="1700" dirty="0" smtClean="0"/>
              <a:t> – prin efectuare de exerciţii şi probleme, de analize şi evaluări şi prin identificarea posibilităţilor aplicative – teoretice sau practice, ale noilor achiziţii;</a:t>
            </a:r>
            <a:endParaRPr lang="ro-RO" sz="1700" dirty="0" smtClean="0"/>
          </a:p>
          <a:p>
            <a:pPr>
              <a:buNone/>
            </a:pPr>
            <a:r>
              <a:rPr lang="pt-BR" sz="1700" i="1" dirty="0" smtClean="0"/>
              <a:t>h) asigurarea feed-back-ului</a:t>
            </a:r>
            <a:r>
              <a:rPr lang="pt-BR" sz="1700" dirty="0" smtClean="0"/>
              <a:t>, respectiv utilizarea unor modalităţi de cunoaştere a efectelor acţiunii didactice, atât din perspectiva profesorului, cât şi din cea a elevilor.</a:t>
            </a:r>
            <a:endParaRPr lang="ro-RO" sz="1700" dirty="0" smtClean="0"/>
          </a:p>
          <a:p>
            <a:endParaRPr lang="ro-RO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>
            <a:normAutofit/>
          </a:bodyPr>
          <a:lstStyle/>
          <a:p>
            <a:r>
              <a:rPr lang="ro-RO" sz="2000" dirty="0" smtClean="0"/>
              <a:t/>
            </a:r>
            <a:br>
              <a:rPr lang="ro-RO" sz="2000" dirty="0" smtClean="0"/>
            </a:br>
            <a:r>
              <a:rPr lang="ro-RO" sz="2000" dirty="0" smtClean="0"/>
              <a:t> </a:t>
            </a:r>
            <a:br>
              <a:rPr lang="ro-RO" sz="2000" dirty="0" smtClean="0"/>
            </a:br>
            <a:endParaRPr lang="ro-RO" sz="2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</a:rPr>
              <a:t>1.Conceptul de ”design instrucțional”</a:t>
            </a:r>
            <a:endParaRPr lang="ro-RO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</a:rPr>
              <a:t>2.Modele de proiectare pedagogică</a:t>
            </a:r>
            <a:endParaRPr lang="ro-RO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</a:rPr>
              <a:t>3.Proiectarea didactică la nivel micro. </a:t>
            </a:r>
            <a:endParaRPr lang="ro-RO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ro-RO" sz="2000" b="1" i="1" dirty="0" smtClean="0">
                <a:solidFill>
                  <a:schemeClr val="accent3">
                    <a:lumMod val="75000"/>
                  </a:schemeClr>
                </a:solidFill>
              </a:rPr>
              <a:t>	3.1. Etapele proiectării pedagogice</a:t>
            </a:r>
            <a:endParaRPr lang="ro-RO" sz="20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ro-RO" sz="2000" b="1" i="1" dirty="0" smtClean="0">
                <a:solidFill>
                  <a:schemeClr val="accent3">
                    <a:lumMod val="75000"/>
                  </a:schemeClr>
                </a:solidFill>
              </a:rPr>
              <a:t>	3.2. Condiţiile unei proiectări didactice eficiente</a:t>
            </a:r>
            <a:endParaRPr lang="ro-RO" sz="20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ro-RO" sz="2000" b="1" i="1" dirty="0" smtClean="0">
                <a:solidFill>
                  <a:schemeClr val="accent3">
                    <a:lumMod val="75000"/>
                  </a:schemeClr>
                </a:solidFill>
              </a:rPr>
              <a:t>	3.3. </a:t>
            </a:r>
            <a:r>
              <a:rPr lang="it-IT" sz="2000" b="1" i="1" dirty="0" smtClean="0">
                <a:solidFill>
                  <a:schemeClr val="accent3">
                    <a:lumMod val="75000"/>
                  </a:schemeClr>
                </a:solidFill>
              </a:rPr>
              <a:t>Demersurile proiectării didactice la nivel micro</a:t>
            </a:r>
            <a:endParaRPr lang="ro-RO" sz="2000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ro-RO" sz="1800" dirty="0" smtClean="0">
                <a:solidFill>
                  <a:schemeClr val="accent3">
                    <a:lumMod val="75000"/>
                  </a:schemeClr>
                </a:solidFill>
              </a:rPr>
              <a:t>	A. Lectura personalizată a programei şi a manualelor şcolare;</a:t>
            </a:r>
          </a:p>
          <a:p>
            <a:pPr lvl="2">
              <a:buNone/>
            </a:pPr>
            <a:r>
              <a:rPr lang="ro-RO" sz="1800" dirty="0" smtClean="0">
                <a:solidFill>
                  <a:schemeClr val="accent3">
                    <a:lumMod val="75000"/>
                  </a:schemeClr>
                </a:solidFill>
              </a:rPr>
              <a:t>	B. Elaborarea planificării calendaristice (orientative), pe termen mediu;</a:t>
            </a:r>
          </a:p>
          <a:p>
            <a:pPr lvl="2">
              <a:buNone/>
            </a:pPr>
            <a:r>
              <a:rPr lang="ro-RO" sz="1800" dirty="0" smtClean="0">
                <a:solidFill>
                  <a:schemeClr val="accent3">
                    <a:lumMod val="75000"/>
                  </a:schemeClr>
                </a:solidFill>
              </a:rPr>
              <a:t>	C. Efectuarea proiectării secvenţiale, pe termen scurt (a unităţilor de învăţare şi a lecţiilor/ activităţilor didactice).</a:t>
            </a:r>
          </a:p>
          <a:p>
            <a:pPr lvl="4">
              <a:buFont typeface="Wingdings" pitchFamily="2" charset="2"/>
              <a:buChar char="q"/>
            </a:pPr>
            <a:endParaRPr lang="ro-RO" sz="19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ro-RO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44016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endParaRPr lang="ro-RO" sz="1800" dirty="0" smtClean="0"/>
          </a:p>
          <a:p>
            <a:r>
              <a:rPr lang="ro-RO" sz="1800" b="1" dirty="0" smtClean="0"/>
              <a:t>S</a:t>
            </a:r>
            <a:r>
              <a:rPr lang="it-IT" sz="1800" b="1" dirty="0" smtClean="0"/>
              <a:t>tructura procesuală a unei lecţii</a:t>
            </a:r>
            <a:r>
              <a:rPr lang="ro-RO" sz="1800" b="1" dirty="0" smtClean="0"/>
              <a:t>:</a:t>
            </a:r>
            <a:endParaRPr lang="ro-RO" sz="1800" dirty="0" smtClean="0"/>
          </a:p>
          <a:p>
            <a:pPr>
              <a:buFont typeface="Wingdings" pitchFamily="2" charset="2"/>
              <a:buChar char="q"/>
            </a:pPr>
            <a:r>
              <a:rPr lang="pt-BR" sz="1800" dirty="0" smtClean="0"/>
              <a:t>Evenimentele lecției după R. Gagné : </a:t>
            </a:r>
            <a:endParaRPr lang="ro-RO" sz="1800" dirty="0" smtClean="0"/>
          </a:p>
          <a:p>
            <a:pPr lvl="1">
              <a:buFont typeface="Wingdings" pitchFamily="2" charset="2"/>
              <a:buChar char="v"/>
            </a:pPr>
            <a:r>
              <a:rPr lang="pt-BR" sz="1800" dirty="0" smtClean="0"/>
              <a:t>captarea și păstrarea atenției; </a:t>
            </a:r>
            <a:endParaRPr lang="ro-RO" sz="1800" dirty="0" smtClean="0"/>
          </a:p>
          <a:p>
            <a:pPr lvl="1">
              <a:buFont typeface="Wingdings" pitchFamily="2" charset="2"/>
              <a:buChar char="v"/>
            </a:pPr>
            <a:r>
              <a:rPr lang="pt-BR" sz="1800" dirty="0" smtClean="0"/>
              <a:t>informarea elevilor cu privire la obiectivele urmărite; </a:t>
            </a:r>
            <a:endParaRPr lang="ro-RO" sz="1800" dirty="0" smtClean="0"/>
          </a:p>
          <a:p>
            <a:pPr lvl="1">
              <a:buFont typeface="Wingdings" pitchFamily="2" charset="2"/>
              <a:buChar char="v"/>
            </a:pPr>
            <a:r>
              <a:rPr lang="pt-BR" sz="1800" dirty="0" smtClean="0"/>
              <a:t>stimularea reactualizării elementelor și capacităților învățate anterior; </a:t>
            </a:r>
            <a:endParaRPr lang="ro-RO" sz="1800" dirty="0" smtClean="0"/>
          </a:p>
          <a:p>
            <a:pPr lvl="1">
              <a:buFont typeface="Wingdings" pitchFamily="2" charset="2"/>
              <a:buChar char="v"/>
            </a:pPr>
            <a:r>
              <a:rPr lang="pt-BR" sz="1800" dirty="0" smtClean="0"/>
              <a:t>prezentarea materialului-stimul; </a:t>
            </a:r>
            <a:endParaRPr lang="ro-RO" sz="1800" dirty="0" smtClean="0"/>
          </a:p>
          <a:p>
            <a:pPr lvl="1">
              <a:buFont typeface="Wingdings" pitchFamily="2" charset="2"/>
              <a:buChar char="v"/>
            </a:pPr>
            <a:r>
              <a:rPr lang="pt-BR" sz="1800" dirty="0" smtClean="0"/>
              <a:t>dirijarea învățării; </a:t>
            </a:r>
            <a:endParaRPr lang="ro-RO" sz="1800" dirty="0" smtClean="0"/>
          </a:p>
          <a:p>
            <a:pPr lvl="1">
              <a:buFont typeface="Wingdings" pitchFamily="2" charset="2"/>
              <a:buChar char="v"/>
            </a:pPr>
            <a:r>
              <a:rPr lang="pt-BR" sz="1800" dirty="0" smtClean="0"/>
              <a:t>obținerea performanței; </a:t>
            </a:r>
            <a:endParaRPr lang="ro-RO" sz="1800" dirty="0" smtClean="0"/>
          </a:p>
          <a:p>
            <a:pPr lvl="1">
              <a:buFont typeface="Wingdings" pitchFamily="2" charset="2"/>
              <a:buChar char="v"/>
            </a:pPr>
            <a:r>
              <a:rPr lang="pt-BR" sz="1800" dirty="0" smtClean="0"/>
              <a:t>asigurarea conexiunii inverse; </a:t>
            </a:r>
            <a:endParaRPr lang="ro-RO" sz="1800" dirty="0" smtClean="0"/>
          </a:p>
          <a:p>
            <a:pPr lvl="1">
              <a:buFont typeface="Wingdings" pitchFamily="2" charset="2"/>
              <a:buChar char="v"/>
            </a:pPr>
            <a:r>
              <a:rPr lang="pt-BR" sz="1800" dirty="0" smtClean="0"/>
              <a:t>evaluarea performanțelor; </a:t>
            </a:r>
            <a:endParaRPr lang="ro-RO" sz="1800" dirty="0" smtClean="0"/>
          </a:p>
          <a:p>
            <a:pPr lvl="1">
              <a:buFont typeface="Wingdings" pitchFamily="2" charset="2"/>
              <a:buChar char="v"/>
            </a:pPr>
            <a:r>
              <a:rPr lang="pt-BR" sz="1800" dirty="0" smtClean="0"/>
              <a:t>intensificarea procesului de retenție și transfer</a:t>
            </a:r>
            <a:endParaRPr lang="ro-RO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o-R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 smtClean="0"/>
              <a:t>Analizați pentru o situație particulară a unei lecții </a:t>
            </a:r>
            <a:r>
              <a:rPr lang="ro-RO" dirty="0" smtClean="0"/>
              <a:t>din specialitatea dvs., </a:t>
            </a:r>
            <a:r>
              <a:rPr lang="it-IT" dirty="0" smtClean="0"/>
              <a:t>interdeterminările care se stabilesc (în etapa proiectării lecției) între următoarele variabile: obiective operaționale – conținut instructiv-educativ – strategii de instruire – strategii de evaluare/autoevaluare.</a:t>
            </a:r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360040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 fontScale="92500" lnSpcReduction="20000"/>
          </a:bodyPr>
          <a:lstStyle/>
          <a:p>
            <a:r>
              <a:rPr lang="it-IT" sz="1800" dirty="0" smtClean="0"/>
              <a:t>Î</a:t>
            </a:r>
            <a:r>
              <a:rPr lang="pt-BR" sz="1800" dirty="0" smtClean="0"/>
              <a:t>n viziune curriculară modernă, </a:t>
            </a:r>
            <a:r>
              <a:rPr lang="pt-BR" sz="1800" b="1" i="1" dirty="0" smtClean="0"/>
              <a:t>proiectul de lecţie</a:t>
            </a:r>
            <a:r>
              <a:rPr lang="pt-BR" sz="1800" dirty="0" smtClean="0"/>
              <a:t> are caracter orientativ şi o structură flexibilă</a:t>
            </a:r>
            <a:r>
              <a:rPr lang="ro-RO" sz="1800" dirty="0" smtClean="0"/>
              <a:t>;</a:t>
            </a:r>
          </a:p>
          <a:p>
            <a:r>
              <a:rPr lang="ro-RO" sz="1800" dirty="0" smtClean="0"/>
              <a:t>Proiectul de lecție: componenta introductivă; componenta descriptivă (scenariul didactic);</a:t>
            </a:r>
          </a:p>
          <a:p>
            <a:r>
              <a:rPr lang="ro-RO" sz="1800" dirty="0" smtClean="0"/>
              <a:t>M</a:t>
            </a:r>
            <a:r>
              <a:rPr lang="pt-BR" sz="1800" dirty="0" smtClean="0"/>
              <a:t>odele de alcătuire a proiectelor de lecţie/ activitate didactică</a:t>
            </a:r>
            <a:r>
              <a:rPr lang="ro-RO" sz="1800" dirty="0" smtClean="0"/>
              <a:t>:</a:t>
            </a:r>
          </a:p>
          <a:p>
            <a:pPr marL="0" indent="0">
              <a:buNone/>
            </a:pPr>
            <a:r>
              <a:rPr lang="pt-BR" sz="1600" b="1" dirty="0" smtClean="0"/>
              <a:t>Data: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Profesor/ propunător: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Clasa: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Nivelul clasei: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Obiectul de învăţământ: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Subiectul lecţiei: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Obiectivul fundamental: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Categoria de lecţie: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Obiectivele operaţionale: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b="1" dirty="0" smtClean="0"/>
              <a:t>O</a:t>
            </a:r>
            <a:r>
              <a:rPr lang="pt-BR" sz="1600" b="1" baseline="-25000" dirty="0" smtClean="0"/>
              <a:t>1</a:t>
            </a:r>
            <a:r>
              <a:rPr lang="pt-BR" sz="1600" b="1" dirty="0" smtClean="0"/>
              <a:t> -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	O</a:t>
            </a:r>
            <a:r>
              <a:rPr lang="pt-BR" sz="1600" b="1" baseline="-25000" dirty="0" smtClean="0"/>
              <a:t>2</a:t>
            </a:r>
            <a:r>
              <a:rPr lang="pt-BR" sz="1600" b="1" dirty="0" smtClean="0"/>
              <a:t> -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	O</a:t>
            </a:r>
            <a:r>
              <a:rPr lang="pt-BR" sz="1600" b="1" baseline="-25000" dirty="0" smtClean="0"/>
              <a:t>3</a:t>
            </a:r>
            <a:r>
              <a:rPr lang="pt-BR" sz="1600" b="1" dirty="0" smtClean="0"/>
              <a:t> -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Strategia didactică: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	Sistemul metodologic: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	Sistemul mijloacelor de învăţământ:</a:t>
            </a:r>
            <a:endParaRPr lang="ro-RO" sz="1600" dirty="0" smtClean="0"/>
          </a:p>
          <a:p>
            <a:pPr marL="0" indent="0">
              <a:buNone/>
            </a:pPr>
            <a:r>
              <a:rPr lang="pt-BR" sz="1600" b="1" dirty="0" smtClean="0"/>
              <a:t>	Forma/ formele de organizare a activităţii elevilor:</a:t>
            </a:r>
            <a:endParaRPr lang="ro-RO" sz="1600" dirty="0" smtClean="0"/>
          </a:p>
          <a:p>
            <a:pPr>
              <a:buNone/>
            </a:pPr>
            <a:endParaRPr lang="ro-RO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1602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6" y="1052736"/>
          <a:ext cx="8229600" cy="14525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/>
                        <a:t>Etapele activităţii didactice</a:t>
                      </a:r>
                      <a:endParaRPr lang="ro-RO" sz="1400" b="1" i="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o-RO" sz="1400"/>
                        <a:t>Activitatea profesorului</a:t>
                      </a:r>
                      <a:endParaRPr lang="ro-RO" sz="1400" b="1" i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o-RO" sz="1400"/>
                        <a:t>Activitatea 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o-RO" sz="1400"/>
                        <a:t>elevilor</a:t>
                      </a:r>
                      <a:endParaRPr lang="ro-RO" sz="1400" b="1" i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o-RO" sz="1400"/>
                        <a:t>Obiectivele operaţionale</a:t>
                      </a:r>
                      <a:endParaRPr lang="ro-RO" sz="1400" b="1" i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/>
                        <a:t>Evaluarea activităţii şi alte observaţii</a:t>
                      </a:r>
                      <a:endParaRPr lang="ro-RO" sz="1400" b="1" i="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/>
                </a:tc>
              </a:tr>
              <a:tr h="61206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2996952"/>
          <a:ext cx="8136905" cy="14525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7381"/>
                <a:gridCol w="1627381"/>
                <a:gridCol w="1627381"/>
                <a:gridCol w="1627381"/>
                <a:gridCol w="1627381"/>
              </a:tblGrid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/>
                        <a:t>Etapele activităţii didactice</a:t>
                      </a:r>
                      <a:endParaRPr lang="ro-RO" sz="1400" i="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/>
                        <a:t>Obiectivele operaţionale</a:t>
                      </a:r>
                      <a:endParaRPr lang="ro-RO" sz="1400" i="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o-RO" sz="1400"/>
                        <a:t>Conţinutul instruirii</a:t>
                      </a:r>
                      <a:endParaRPr lang="ro-RO" sz="1400" i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o-RO" sz="1400"/>
                        <a:t>Strategia instruirii</a:t>
                      </a:r>
                      <a:endParaRPr lang="ro-RO" sz="1400" i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/>
                        <a:t>Evaluarea activităţii şi alte observaţii</a:t>
                      </a:r>
                      <a:endParaRPr lang="ro-RO" sz="1400" i="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/>
                </a:tc>
              </a:tr>
              <a:tr h="61206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4725144"/>
          <a:ext cx="8208912" cy="18722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152"/>
                <a:gridCol w="684076"/>
                <a:gridCol w="1026114"/>
                <a:gridCol w="1242138"/>
                <a:gridCol w="1080120"/>
                <a:gridCol w="864096"/>
                <a:gridCol w="918102"/>
                <a:gridCol w="1026114"/>
              </a:tblGrid>
              <a:tr h="11303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o-RO" sz="14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/>
                        <a:t>Evenimentele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 smtClean="0"/>
                        <a:t>instrucţionale</a:t>
                      </a:r>
                      <a:endParaRPr lang="ro-RO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o-RO" sz="14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/>
                        <a:t>Timp</a:t>
                      </a:r>
                      <a:endParaRPr lang="ro-RO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o-RO" sz="14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/>
                        <a:t>Ob. </a:t>
                      </a:r>
                      <a:endParaRPr lang="ro-RO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 smtClean="0"/>
                        <a:t>Operațio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 smtClean="0"/>
                        <a:t>nale</a:t>
                      </a:r>
                      <a:endParaRPr lang="ro-RO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o-RO" sz="14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/>
                        <a:t>Conţinutul lecţiei și activități de învățare</a:t>
                      </a:r>
                      <a:endParaRPr lang="ro-RO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/>
                        <a:t>Metode,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/>
                        <a:t>procedee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/>
                        <a:t>didactice</a:t>
                      </a:r>
                      <a:endParaRPr lang="ro-RO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/>
                        <a:t>Mijloace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/>
                        <a:t>de înv.</a:t>
                      </a:r>
                      <a:endParaRPr lang="ro-RO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/>
                        <a:t>Forme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/>
                        <a:t>de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400" dirty="0"/>
                        <a:t>org.</a:t>
                      </a:r>
                      <a:endParaRPr lang="ro-RO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Evaluare</a:t>
                      </a:r>
                      <a:endParaRPr lang="ro-RO" sz="1400" dirty="0"/>
                    </a:p>
                  </a:txBody>
                  <a:tcPr/>
                </a:tc>
              </a:tr>
              <a:tr h="741812">
                <a:tc>
                  <a:txBody>
                    <a:bodyPr/>
                    <a:lstStyle/>
                    <a:p>
                      <a:endParaRPr lang="ro-RO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>
            <a:normAutofit/>
          </a:bodyPr>
          <a:lstStyle/>
          <a:p>
            <a:endParaRPr lang="ro-R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lvl="0"/>
            <a:r>
              <a:rPr lang="pt-BR" sz="2400" dirty="0" smtClean="0"/>
              <a:t>Elaborați/alegeți o variantă a componentei descriptive și argumentați alegerea făcută. </a:t>
            </a:r>
            <a:endParaRPr lang="ro-RO" sz="2400" dirty="0" smtClean="0"/>
          </a:p>
          <a:p>
            <a:r>
              <a:rPr lang="pt-BR" sz="2400" dirty="0" smtClean="0"/>
              <a:t>Analizați comparativ lecția tradițională și lecția modernă, având în vedere următoarele repere: </a:t>
            </a:r>
            <a:endParaRPr lang="ro-RO" sz="2400" dirty="0" smtClean="0"/>
          </a:p>
          <a:p>
            <a:pPr lvl="1">
              <a:buFont typeface="Wingdings" pitchFamily="2" charset="2"/>
              <a:buChar char="q"/>
            </a:pPr>
            <a:r>
              <a:rPr lang="pt-BR" sz="2000" i="1" dirty="0" smtClean="0"/>
              <a:t>Obiectivele instructiv-educative</a:t>
            </a:r>
            <a:endParaRPr lang="ro-RO" sz="2000" dirty="0" smtClean="0"/>
          </a:p>
          <a:p>
            <a:pPr lvl="1">
              <a:buFont typeface="Wingdings" pitchFamily="2" charset="2"/>
              <a:buChar char="q"/>
            </a:pPr>
            <a:r>
              <a:rPr lang="pt-BR" sz="2000" i="1" dirty="0" smtClean="0"/>
              <a:t>Conținutul </a:t>
            </a:r>
            <a:r>
              <a:rPr lang="ro-RO" sz="2000" i="1" dirty="0" smtClean="0"/>
              <a:t>instruirii</a:t>
            </a:r>
          </a:p>
          <a:p>
            <a:pPr lvl="1">
              <a:buFont typeface="Wingdings" pitchFamily="2" charset="2"/>
              <a:buChar char="q"/>
            </a:pPr>
            <a:r>
              <a:rPr lang="pt-BR" sz="2000" i="1" dirty="0" smtClean="0"/>
              <a:t>Strategii de instruire</a:t>
            </a:r>
            <a:endParaRPr lang="ro-RO" sz="2000" dirty="0" smtClean="0"/>
          </a:p>
          <a:p>
            <a:pPr lvl="1">
              <a:buFont typeface="Wingdings" pitchFamily="2" charset="2"/>
              <a:buChar char="q"/>
            </a:pPr>
            <a:r>
              <a:rPr lang="pt-BR" sz="2000" i="1" dirty="0" smtClean="0"/>
              <a:t>Strategii de evaluare</a:t>
            </a:r>
            <a:endParaRPr lang="ro-RO" sz="2000" dirty="0" smtClean="0"/>
          </a:p>
          <a:p>
            <a:pPr lvl="1">
              <a:buFont typeface="Wingdings" pitchFamily="2" charset="2"/>
              <a:buChar char="q"/>
            </a:pPr>
            <a:r>
              <a:rPr lang="pt-BR" sz="2000" i="1" dirty="0" smtClean="0"/>
              <a:t>Relația profesor-elevi</a:t>
            </a:r>
            <a:endParaRPr lang="ro-RO" sz="2000" dirty="0" smtClean="0"/>
          </a:p>
          <a:p>
            <a:pPr lvl="1">
              <a:buFont typeface="Wingdings" pitchFamily="2" charset="2"/>
              <a:buChar char="q"/>
            </a:pPr>
            <a:r>
              <a:rPr lang="pt-BR" sz="2000" i="1" dirty="0" smtClean="0"/>
              <a:t>Forme de organizare a activității</a:t>
            </a:r>
            <a:endParaRPr lang="ro-RO" sz="2000" dirty="0" smtClean="0"/>
          </a:p>
          <a:p>
            <a:pPr lvl="1">
              <a:buFont typeface="Wingdings" pitchFamily="2" charset="2"/>
              <a:buChar char="q"/>
            </a:pPr>
            <a:r>
              <a:rPr lang="pt-BR" sz="2000" i="1" dirty="0" smtClean="0"/>
              <a:t>Activitatea profesorului/activitatea elevilor</a:t>
            </a:r>
            <a:endParaRPr lang="ro-RO" sz="2000" dirty="0" smtClean="0"/>
          </a:p>
          <a:p>
            <a:pPr lvl="1">
              <a:buFont typeface="Wingdings" pitchFamily="2" charset="2"/>
              <a:buChar char="q"/>
            </a:pPr>
            <a:r>
              <a:rPr lang="pt-BR" sz="2000" i="1" dirty="0" smtClean="0"/>
              <a:t>Diferențierea instruirii</a:t>
            </a:r>
            <a:endParaRPr lang="ro-RO" sz="2000" dirty="0" smtClean="0"/>
          </a:p>
          <a:p>
            <a:pPr lvl="1"/>
            <a:endParaRPr lang="ro-RO" sz="2200" dirty="0" smtClean="0"/>
          </a:p>
          <a:p>
            <a:pPr lvl="0"/>
            <a:endParaRPr lang="ro-RO" dirty="0" smtClean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/>
          </a:bodyPr>
          <a:lstStyle/>
          <a:p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</a:rPr>
              <a:t>1.Conceptul de ”design instrucțional”</a:t>
            </a:r>
            <a:r>
              <a:rPr lang="ro-RO" sz="2000" dirty="0" smtClean="0"/>
              <a:t/>
            </a:r>
            <a:br>
              <a:rPr lang="ro-RO" sz="2000" dirty="0" smtClean="0"/>
            </a:br>
            <a:endParaRPr lang="ro-RO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 lnSpcReduction="10000"/>
          </a:bodyPr>
          <a:lstStyle/>
          <a:p>
            <a:r>
              <a:rPr lang="ro-RO" sz="1800" dirty="0" smtClean="0"/>
              <a:t>În limba engleză, se utilizează sintagma </a:t>
            </a:r>
            <a:r>
              <a:rPr lang="ro-RO" sz="1800" i="1" dirty="0" smtClean="0"/>
              <a:t>design instructional </a:t>
            </a:r>
            <a:r>
              <a:rPr lang="ro-RO" sz="1800" dirty="0" smtClean="0"/>
              <a:t>(design al instruirii) pentru desemnarea procesului anticipativ care permite realizarea eficientă a demersului didactic. </a:t>
            </a:r>
          </a:p>
          <a:p>
            <a:r>
              <a:rPr lang="ro-RO" sz="1800" i="1" dirty="0" smtClean="0"/>
              <a:t>Design instrucțional: </a:t>
            </a:r>
            <a:endParaRPr lang="ro-RO" sz="1800" dirty="0" smtClean="0"/>
          </a:p>
          <a:p>
            <a:pPr lvl="1">
              <a:buFont typeface="Wingdings" pitchFamily="2" charset="2"/>
              <a:buChar char="Ø"/>
            </a:pPr>
            <a:r>
              <a:rPr lang="ro-RO" sz="1800" dirty="0" smtClean="0"/>
              <a:t>actul de a anticipa, de a prefigura demersul didactic în modalităţi operaţionale, în termeni care să îl facă traductibil în practică (R.M. Gagné, L.J. Briggs, 1977). </a:t>
            </a:r>
          </a:p>
          <a:p>
            <a:pPr lvl="1">
              <a:buFont typeface="Wingdings" pitchFamily="2" charset="2"/>
              <a:buChar char="Ø"/>
            </a:pPr>
            <a:r>
              <a:rPr lang="ro-RO" sz="1800" i="1" dirty="0" smtClean="0"/>
              <a:t>Finalitatea </a:t>
            </a:r>
            <a:r>
              <a:rPr lang="ro-RO" sz="1800" dirty="0" smtClean="0"/>
              <a:t>realizării </a:t>
            </a:r>
            <a:r>
              <a:rPr lang="ro-RO" sz="1800" i="1" dirty="0" smtClean="0"/>
              <a:t>design-ului instrucţional </a:t>
            </a:r>
            <a:r>
              <a:rPr lang="ro-RO" sz="1800" dirty="0" smtClean="0"/>
              <a:t>este proiectarea, organizarea şi desfăşurarea unor activităţi instructiv-educative cât mai eficiente.</a:t>
            </a:r>
          </a:p>
          <a:p>
            <a:pPr lvl="1">
              <a:buNone/>
            </a:pPr>
            <a:endParaRPr lang="ro-RO" sz="1800" dirty="0" smtClean="0"/>
          </a:p>
          <a:p>
            <a:r>
              <a:rPr lang="ro-RO" sz="1800" dirty="0" smtClean="0"/>
              <a:t>În opinia lui G. de Landsheere, </a:t>
            </a:r>
            <a:r>
              <a:rPr lang="ro-RO" sz="1800" i="1" dirty="0" smtClean="0"/>
              <a:t>design-ul intrucţional</a:t>
            </a:r>
            <a:r>
              <a:rPr lang="ro-RO" sz="1800" dirty="0" smtClean="0"/>
              <a:t> presupune:</a:t>
            </a:r>
          </a:p>
          <a:p>
            <a:pPr lvl="1"/>
            <a:r>
              <a:rPr lang="ro-RO" sz="1800" dirty="0" smtClean="0"/>
              <a:t>a defini </a:t>
            </a:r>
            <a:r>
              <a:rPr lang="ro-RO" sz="1800" i="1" dirty="0" smtClean="0"/>
              <a:t>obiectivele</a:t>
            </a:r>
            <a:r>
              <a:rPr lang="ro-RO" sz="1800" dirty="0" smtClean="0"/>
              <a:t> învăţării la unul sau mai multe niveluri;</a:t>
            </a:r>
          </a:p>
          <a:p>
            <a:pPr lvl="1"/>
            <a:r>
              <a:rPr lang="ro-RO" sz="1800" dirty="0" smtClean="0"/>
              <a:t>a sugera </a:t>
            </a:r>
            <a:r>
              <a:rPr lang="ro-RO" sz="1800" i="1" dirty="0" smtClean="0"/>
              <a:t>teme</a:t>
            </a:r>
            <a:r>
              <a:rPr lang="ro-RO" sz="1800" dirty="0" smtClean="0"/>
              <a:t> de activitate ce vor provoca învăţarea în sensul dorit;</a:t>
            </a:r>
          </a:p>
          <a:p>
            <a:pPr lvl="1"/>
            <a:r>
              <a:rPr lang="ro-RO" sz="1800" dirty="0" smtClean="0"/>
              <a:t>a oferi posibilitatea alegerii </a:t>
            </a:r>
            <a:r>
              <a:rPr lang="ro-RO" sz="1800" i="1" dirty="0" smtClean="0"/>
              <a:t>metodelor şi mijloacelor </a:t>
            </a:r>
            <a:r>
              <a:rPr lang="ro-RO" sz="1800" dirty="0" smtClean="0"/>
              <a:t>de predare-învăţare;</a:t>
            </a:r>
          </a:p>
          <a:p>
            <a:pPr lvl="1"/>
            <a:r>
              <a:rPr lang="ro-RO" sz="1800" dirty="0" smtClean="0"/>
              <a:t>a propune instrumente de </a:t>
            </a:r>
            <a:r>
              <a:rPr lang="ro-RO" sz="1800" i="1" dirty="0" smtClean="0"/>
              <a:t>evaluare</a:t>
            </a:r>
            <a:r>
              <a:rPr lang="ro-RO" sz="1800" dirty="0" smtClean="0"/>
              <a:t> a predării şi învăţării;</a:t>
            </a:r>
          </a:p>
          <a:p>
            <a:pPr lvl="1"/>
            <a:r>
              <a:rPr lang="ro-RO" sz="1800" dirty="0" smtClean="0"/>
              <a:t>a determina </a:t>
            </a:r>
            <a:r>
              <a:rPr lang="ro-RO" sz="1800" i="1" dirty="0" smtClean="0"/>
              <a:t>condiţiile prealabile </a:t>
            </a:r>
            <a:r>
              <a:rPr lang="ro-RO" sz="1800" dirty="0" smtClean="0"/>
              <a:t>necesare unei activităţi de predare-învăţare eficiente.</a:t>
            </a:r>
          </a:p>
          <a:p>
            <a:pPr>
              <a:buNone/>
            </a:pPr>
            <a:endParaRPr lang="ro-RO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/>
          </a:bodyPr>
          <a:lstStyle/>
          <a:p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</a:rPr>
              <a:t>2. Modele de proiectare pedagogică</a:t>
            </a:r>
            <a:endParaRPr lang="ro-RO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92500" lnSpcReduction="10000"/>
          </a:bodyPr>
          <a:lstStyle/>
          <a:p>
            <a:r>
              <a:rPr lang="ro-RO" sz="2000" dirty="0" smtClean="0"/>
              <a:t>Proiectarea pedagogică reprezintă procesul deliberativ de anticipare, fixare mentală a paşilor, ce urmează a fi parcurşi în realizarea activităţilor instructiv-educative. </a:t>
            </a:r>
          </a:p>
          <a:p>
            <a:r>
              <a:rPr lang="ro-RO" sz="2000" dirty="0" smtClean="0"/>
              <a:t>Este vorba de un demers de anticipare a obiectivelor, conţinuturilor, strategiilor didactice, instrumentelor de evaluare, precum şi a relaţiilor ce se stabilesc între toate aceste elemente.</a:t>
            </a:r>
          </a:p>
          <a:p>
            <a:r>
              <a:rPr lang="ro-RO" sz="2000" dirty="0" smtClean="0"/>
              <a:t>L. Vlăsceanu identifică </a:t>
            </a:r>
            <a:r>
              <a:rPr lang="ro-RO" sz="2000" b="1" dirty="0" smtClean="0"/>
              <a:t>patru momente esenţiale ale procesului instructiv-educativ:</a:t>
            </a:r>
          </a:p>
          <a:p>
            <a:pPr lvl="1"/>
            <a:r>
              <a:rPr lang="ro-RO" sz="2000" b="1" dirty="0" smtClean="0"/>
              <a:t>1.Analiza diagnostică, </a:t>
            </a:r>
            <a:r>
              <a:rPr lang="ro-RO" sz="2000" dirty="0" smtClean="0"/>
              <a:t>ce presupune:</a:t>
            </a:r>
          </a:p>
          <a:p>
            <a:pPr lvl="2"/>
            <a:r>
              <a:rPr lang="ro-RO" sz="2000" dirty="0" smtClean="0"/>
              <a:t>analiză a activităţii didactice anterioare, precum şi a sarcinilor de învăţare (o examinare concretă a sarcinilor de învăţare ce vor fi puse în faţa elevilor). Aceste sarcini sunt prefigurate în programele analitice, în conţinutul manualelor.</a:t>
            </a:r>
          </a:p>
          <a:p>
            <a:pPr lvl="2"/>
            <a:r>
              <a:rPr lang="ro-RO" sz="2000" dirty="0" smtClean="0"/>
              <a:t>o analiză care să pună în evidenţă nivelul pregătirii elevilor, experienţa de cunoaştere a lor (cunoştinţe, priceperi, deprinderi, abilităţi capacităţi, atitudini, care se află în legătură cu cerinţele noii învăţări).</a:t>
            </a:r>
          </a:p>
          <a:p>
            <a:pPr lvl="2"/>
            <a:endParaRPr lang="ro-RO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pPr lvl="1"/>
            <a:r>
              <a:rPr lang="ro-RO" sz="1900" b="1" dirty="0" smtClean="0"/>
              <a:t>2.  Prognoza sau proiectarea pedagogică – </a:t>
            </a:r>
            <a:r>
              <a:rPr lang="ro-RO" sz="1900" dirty="0" smtClean="0"/>
              <a:t>se realizează pe baza analizei diagnostice, şi se finalizează cu elaborarea de proiecte pedagogice.</a:t>
            </a:r>
          </a:p>
          <a:p>
            <a:pPr lvl="1"/>
            <a:r>
              <a:rPr lang="ro-RO" sz="1900" b="1" dirty="0" smtClean="0"/>
              <a:t>3.   Realizarea proiectului pedagogic: </a:t>
            </a:r>
            <a:r>
              <a:rPr lang="ro-RO" sz="1900" dirty="0" smtClean="0"/>
              <a:t>adică punerea în aplicare, în practică, a ceea ce a fost anticipat în plan mintal.</a:t>
            </a:r>
          </a:p>
          <a:p>
            <a:pPr lvl="1"/>
            <a:endParaRPr lang="ro-RO" sz="1900" dirty="0" smtClean="0"/>
          </a:p>
          <a:p>
            <a:pPr lvl="1"/>
            <a:r>
              <a:rPr lang="ro-RO" sz="1900" b="1" dirty="0" smtClean="0"/>
              <a:t>4.   Evaluarea performanţelor elevilor şi activităţii didactice: </a:t>
            </a:r>
            <a:r>
              <a:rPr lang="ro-RO" sz="1900" dirty="0" smtClean="0"/>
              <a:t>în scopul obţinerii unor informaţii cu privire la calitatea performanţelor elevilor (prin compararea lor cu obiectivele propuse), dar şi la eficienţa activităţii didactice, în ansamblul ei (evaluarea tuturor componentelor acesteia). </a:t>
            </a:r>
          </a:p>
          <a:p>
            <a:pPr lvl="2"/>
            <a:r>
              <a:rPr lang="ro-RO" sz="1900" dirty="0" smtClean="0"/>
              <a:t>Aceste informaţii vor constitui obiectivul unei noi analize diagnostice, în scopul proiectării, desfăşurării şi evaluării activităţii didactice viitoare.</a:t>
            </a:r>
          </a:p>
          <a:p>
            <a:pPr lvl="1"/>
            <a:endParaRPr lang="ro-RO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o-RO" sz="2000" dirty="0" smtClean="0"/>
              <a:t/>
            </a:r>
            <a:br>
              <a:rPr lang="ro-RO" sz="2000" dirty="0" smtClean="0"/>
            </a:br>
            <a:endParaRPr lang="ro-RO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r>
              <a:rPr lang="ro-RO" sz="1800" dirty="0" smtClean="0"/>
              <a:t>se pot distinge cel puţin două modele de proiectare pedagogică:</a:t>
            </a:r>
          </a:p>
          <a:p>
            <a:pPr lvl="1"/>
            <a:r>
              <a:rPr lang="ro-RO" sz="1800" i="1" dirty="0" smtClean="0"/>
              <a:t>modelul tradiţional</a:t>
            </a:r>
            <a:r>
              <a:rPr lang="ro-RO" sz="1800" dirty="0" smtClean="0"/>
              <a:t>, didacticist al proiectării pedagogice, centrat pe conţinuturi;</a:t>
            </a:r>
          </a:p>
          <a:p>
            <a:pPr lvl="1"/>
            <a:r>
              <a:rPr lang="ro-RO" sz="1800" i="1" dirty="0" smtClean="0"/>
              <a:t>modelul modern</a:t>
            </a:r>
            <a:r>
              <a:rPr lang="ro-RO" sz="1800" dirty="0" smtClean="0"/>
              <a:t>, curricular, centrat pe obiective.</a:t>
            </a:r>
          </a:p>
          <a:p>
            <a:endParaRPr lang="ro-RO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2636912"/>
          <a:ext cx="7920880" cy="40649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4979"/>
                <a:gridCol w="4645901"/>
              </a:tblGrid>
              <a:tr h="608396"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  <a:tabLst>
                          <a:tab pos="1485900" algn="l"/>
                          <a:tab pos="1600200" algn="l"/>
                          <a:tab pos="1714500" algn="l"/>
                        </a:tabLst>
                      </a:pPr>
                      <a:r>
                        <a:rPr lang="ro-RO" sz="1600" b="1" dirty="0">
                          <a:latin typeface="Arial"/>
                          <a:ea typeface="Times New Roman"/>
                        </a:rPr>
                        <a:t>Modelul tradiţional al proiectării</a:t>
                      </a:r>
                      <a:endParaRPr lang="ro-RO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600" b="1" dirty="0">
                          <a:latin typeface="Arial"/>
                          <a:ea typeface="Times New Roman"/>
                        </a:rPr>
                        <a:t>Modelul curricular al proiectării</a:t>
                      </a:r>
                      <a:endParaRPr lang="ro-RO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2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o-RO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 centrat pe conţinuturi, pe activitatea de predare;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ro-R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o-RO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 centrat pe obiective, pe activităţi de predare-învăţare-evaluare; 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ro-RO" sz="1600" dirty="0"/>
                    </a:p>
                  </a:txBody>
                  <a:tcPr/>
                </a:tc>
              </a:tr>
              <a:tr h="1384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o-RO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paradigma centrării pe conținuturi;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ro-R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o-RO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valorizează paradigma competenței, conținuturile fiind mijloace în procesul de formare și dezvoltare a competențelor educaționale ale elevilor;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ro-RO" sz="1600" dirty="0"/>
                    </a:p>
                  </a:txBody>
                  <a:tcPr/>
                </a:tc>
              </a:tr>
              <a:tr h="1159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o-RO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punctul de plecare: conţinuturile, care subordonează celelalte elemente;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ro-R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o-RO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punctul de plecare: obiectivele, care subordonează celelalte elemente;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ro-RO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6" y="1556792"/>
          <a:ext cx="8229600" cy="5181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792088"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  <a:tabLst>
                          <a:tab pos="1485900" algn="l"/>
                          <a:tab pos="1600200" algn="l"/>
                          <a:tab pos="1714500" algn="l"/>
                        </a:tabLst>
                      </a:pPr>
                      <a:r>
                        <a:rPr lang="ro-RO" sz="1800" b="1" dirty="0">
                          <a:latin typeface="Arial"/>
                          <a:ea typeface="Times New Roman"/>
                        </a:rPr>
                        <a:t>Modelul tradiţional al proiectării</a:t>
                      </a:r>
                      <a:endParaRPr lang="ro-RO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b="1" dirty="0">
                          <a:latin typeface="Arial"/>
                          <a:ea typeface="Times New Roman"/>
                        </a:rPr>
                        <a:t>Modelul curricular al proiectării</a:t>
                      </a:r>
                      <a:endParaRPr lang="ro-RO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promovează un învăţământ informativ;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promovează un învăţământ formativ;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ro-RO" dirty="0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relaţiile dintre componentele procesului de învăţământ sunt întâmplătoare, disparate, dictate de conţinuturi şi sarcinile de predare;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§"/>
                      </a:pPr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între componentele procesului de învăţământ se stabilesc relaţii de interdependenţă, dictate de obiective;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kumimoji="0"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proiectarea pedagogică=elaborarea planurilor de activitate, caracter rigid.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§"/>
                      </a:pPr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proiectarea pedagogică=anticiparea procesului instructiv-educativ, cu toate elementele sale;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kumimoji="0"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realizează în manieră flexibilă, dându-i posibilitatea profesorului de adaptare a demersurilor la situațiile educaționale concrete.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endParaRPr lang="ro-RO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 smtClean="0"/>
              <a:t>Activitate (grupa 1): </a:t>
            </a:r>
            <a:r>
              <a:rPr lang="pt-BR" dirty="0" smtClean="0"/>
              <a:t>Pornind de la analiza comparativă a celor două modele, evidențiați </a:t>
            </a:r>
            <a:r>
              <a:rPr lang="pt-BR" i="1" dirty="0" smtClean="0"/>
              <a:t>avantaje la nivelul consecințelor </a:t>
            </a:r>
            <a:r>
              <a:rPr lang="pt-BR" dirty="0" smtClean="0"/>
              <a:t>pe care le implică utilizarea modelului curricular al proiectării în  practica educațională. </a:t>
            </a:r>
            <a:endParaRPr lang="ro-RO" dirty="0" smtClean="0"/>
          </a:p>
          <a:p>
            <a:pPr lvl="0"/>
            <a:r>
              <a:rPr lang="pt-BR" b="1" dirty="0" smtClean="0"/>
              <a:t>Activitate (grupa 2): </a:t>
            </a:r>
            <a:r>
              <a:rPr lang="pt-BR" dirty="0" smtClean="0"/>
              <a:t>Pornind de la analiza comparativă a celor două modele, identificați câteva </a:t>
            </a:r>
            <a:r>
              <a:rPr lang="pt-BR" i="1" dirty="0" smtClean="0"/>
              <a:t>dezavantaje</a:t>
            </a:r>
            <a:r>
              <a:rPr lang="pt-BR" dirty="0" smtClean="0"/>
              <a:t> majore ale proiectării tradiționale și propuneți modalități de depășire a lor. </a:t>
            </a:r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 fontScale="90000"/>
          </a:bodyPr>
          <a:lstStyle/>
          <a:p>
            <a:r>
              <a:rPr lang="pt-BR" sz="2200" b="1" dirty="0" smtClean="0">
                <a:solidFill>
                  <a:schemeClr val="accent3">
                    <a:lumMod val="75000"/>
                  </a:schemeClr>
                </a:solidFill>
              </a:rPr>
              <a:t>3.Proiectarea didactică la nivel micro</a:t>
            </a:r>
            <a:r>
              <a:rPr lang="ro-RO" dirty="0" smtClean="0"/>
              <a:t/>
            </a:r>
            <a:br>
              <a:rPr lang="ro-RO" dirty="0" smtClean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ro-RO" sz="2000" b="1" dirty="0" smtClean="0"/>
              <a:t>3.1. Etapele proiectării pedagogice</a:t>
            </a:r>
          </a:p>
          <a:p>
            <a:pPr lvl="0"/>
            <a:endParaRPr lang="ro-RO" sz="2000" dirty="0" smtClean="0"/>
          </a:p>
          <a:p>
            <a:pPr>
              <a:buFont typeface="Wingdings" pitchFamily="2" charset="2"/>
              <a:buChar char="Ø"/>
            </a:pPr>
            <a:r>
              <a:rPr lang="pt-BR" sz="1900" dirty="0" smtClean="0"/>
              <a:t>La nivel micro, </a:t>
            </a:r>
            <a:r>
              <a:rPr lang="pt-BR" sz="1900" i="1" dirty="0" smtClean="0"/>
              <a:t>proiectarea didactică</a:t>
            </a:r>
            <a:r>
              <a:rPr lang="pt-BR" sz="1900" dirty="0" smtClean="0"/>
              <a:t> reprezintă ansamblul operaţiilor de anticipare a obiectivelor, conţinuturilor, strategiilor instrucţiei şi educaţiei şi strategiilor de evaluare, precum şi a relaţiilor dintre acestea, a modalităţii orientative (şi nu strict riguroase) în care se va desfăşura activitatea de instruire şi autoinstruire şi cea de educare şi autoeducare. </a:t>
            </a:r>
            <a:endParaRPr lang="ro-RO" sz="1900" dirty="0" smtClean="0"/>
          </a:p>
          <a:p>
            <a:pPr>
              <a:buFont typeface="Wingdings" pitchFamily="2" charset="2"/>
              <a:buChar char="Ø"/>
            </a:pPr>
            <a:r>
              <a:rPr lang="ro-RO" sz="1900" dirty="0" smtClean="0"/>
              <a:t>Acţiunile şi operaţiile proiectării se prezintă ca </a:t>
            </a:r>
            <a:r>
              <a:rPr lang="ro-RO" sz="1900" i="1" dirty="0" smtClean="0"/>
              <a:t>etape succesive şi interdependente</a:t>
            </a:r>
            <a:r>
              <a:rPr lang="ro-RO" sz="1900" dirty="0" smtClean="0"/>
              <a:t> ale unei activităţi unitare, corespunzătoare următoarelor patru întrebări:</a:t>
            </a:r>
          </a:p>
          <a:p>
            <a:pPr lvl="1">
              <a:buFont typeface="Wingdings" pitchFamily="2" charset="2"/>
              <a:buChar char="Ø"/>
            </a:pPr>
            <a:r>
              <a:rPr lang="ro-RO" sz="1800" dirty="0" smtClean="0"/>
              <a:t>Ce voi face?</a:t>
            </a:r>
          </a:p>
          <a:p>
            <a:pPr lvl="1">
              <a:buFont typeface="Wingdings" pitchFamily="2" charset="2"/>
              <a:buChar char="Ø"/>
            </a:pPr>
            <a:r>
              <a:rPr lang="ro-RO" sz="1800" dirty="0" smtClean="0"/>
              <a:t>Cu ce voi face?</a:t>
            </a:r>
          </a:p>
          <a:p>
            <a:pPr lvl="1">
              <a:buFont typeface="Wingdings" pitchFamily="2" charset="2"/>
              <a:buChar char="Ø"/>
            </a:pPr>
            <a:r>
              <a:rPr lang="ro-RO" sz="1800" dirty="0" smtClean="0"/>
              <a:t>Cum voi face?</a:t>
            </a:r>
          </a:p>
          <a:p>
            <a:pPr lvl="1">
              <a:buFont typeface="Wingdings" pitchFamily="2" charset="2"/>
              <a:buChar char="Ø"/>
            </a:pPr>
            <a:r>
              <a:rPr lang="ro-RO" sz="1800" dirty="0" smtClean="0"/>
              <a:t>Cum voi şti dacă ce s-a realizat este ceea ce am urmărit?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825</TotalTime>
  <Words>1985</Words>
  <Application>Microsoft Office PowerPoint</Application>
  <PresentationFormat>On-screen Show (4:3)</PresentationFormat>
  <Paragraphs>254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CAPITOLUL XVI PROIECTAREA PEDAGOGICĂ  </vt:lpstr>
      <vt:lpstr>   </vt:lpstr>
      <vt:lpstr>1.Conceptul de ”design instrucțional” </vt:lpstr>
      <vt:lpstr>2. Modele de proiectare pedagogică</vt:lpstr>
      <vt:lpstr>Slide 5</vt:lpstr>
      <vt:lpstr> </vt:lpstr>
      <vt:lpstr>Slide 7</vt:lpstr>
      <vt:lpstr>Slide 8</vt:lpstr>
      <vt:lpstr>3.Proiectarea didactică la nivel micro </vt:lpstr>
      <vt:lpstr>Etapele proiectării pedagogice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marius</dc:creator>
  <cp:lastModifiedBy>Liana</cp:lastModifiedBy>
  <cp:revision>92</cp:revision>
  <dcterms:created xsi:type="dcterms:W3CDTF">2012-08-24T09:05:38Z</dcterms:created>
  <dcterms:modified xsi:type="dcterms:W3CDTF">2015-11-03T14:46:30Z</dcterms:modified>
</cp:coreProperties>
</file>