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A239F0-47B8-47B9-A90E-AA2468C2376B}" type="datetimeFigureOut">
              <a:rPr lang="ro-RO" smtClean="0"/>
              <a:pPr/>
              <a:t>22.10.2015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8B01D8-5FDE-46F2-A97E-59125E04C372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561456"/>
          </a:xfrm>
        </p:spPr>
        <p:txBody>
          <a:bodyPr>
            <a:normAutofit/>
          </a:bodyPr>
          <a:lstStyle/>
          <a:p>
            <a:r>
              <a:rPr lang="ro-RO" sz="2800" dirty="0" smtClean="0"/>
              <a:t>CAPITOLUL VIII</a:t>
            </a:r>
            <a:br>
              <a:rPr lang="ro-RO" sz="2800" dirty="0" smtClean="0"/>
            </a:b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DIDACTICA – TEORIE GENERALĂ A PROCESULUI DE ÎNVĂȚĂMÂNT</a:t>
            </a:r>
            <a:br>
              <a:rPr lang="ro-RO" sz="2800" dirty="0" smtClean="0"/>
            </a:br>
            <a:endParaRPr lang="ro-RO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21088"/>
            <a:ext cx="7854696" cy="760048"/>
          </a:xfrm>
        </p:spPr>
        <p:txBody>
          <a:bodyPr/>
          <a:lstStyle/>
          <a:p>
            <a:r>
              <a:rPr lang="ro-RO" dirty="0" smtClean="0"/>
              <a:t>LECT. DR. LIANA TĂUȘAN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 lnSpcReduction="10000"/>
          </a:bodyPr>
          <a:lstStyle/>
          <a:p>
            <a:r>
              <a:rPr lang="ro-RO" sz="2400" i="1" dirty="0" smtClean="0"/>
              <a:t>Probleme </a:t>
            </a:r>
            <a:r>
              <a:rPr lang="ro-RO" sz="2400" dirty="0" smtClean="0"/>
              <a:t>de care se preocupă </a:t>
            </a:r>
            <a:r>
              <a:rPr lang="ro-RO" sz="2400" i="1" dirty="0" smtClean="0"/>
              <a:t>didactica</a:t>
            </a:r>
            <a:r>
              <a:rPr lang="ro-RO" sz="2400" dirty="0" smtClean="0"/>
              <a:t> (I. Nicola):</a:t>
            </a:r>
          </a:p>
          <a:p>
            <a:pPr lvl="1"/>
            <a:r>
              <a:rPr lang="ro-RO" i="1" dirty="0" smtClean="0"/>
              <a:t>conţinutul </a:t>
            </a:r>
            <a:r>
              <a:rPr lang="ro-RO" dirty="0" smtClean="0"/>
              <a:t>procesului de învăţământ (volumul şi calitatea cunoştinţelor);</a:t>
            </a:r>
          </a:p>
          <a:p>
            <a:pPr lvl="1"/>
            <a:r>
              <a:rPr lang="ro-RO" i="1" dirty="0" smtClean="0"/>
              <a:t>tehnologia </a:t>
            </a:r>
            <a:r>
              <a:rPr lang="ro-RO" dirty="0" smtClean="0"/>
              <a:t>desfăşurării procesului de învăţământ (ansamblul principiilor, metodelor, procedeelor, mijloacelor şi formelor de organizare folosite în vederea transmiterii şi asimilării cunoştinţelor);</a:t>
            </a:r>
          </a:p>
          <a:p>
            <a:pPr lvl="1"/>
            <a:r>
              <a:rPr lang="ro-RO" dirty="0" smtClean="0"/>
              <a:t>asigurarea unui echilibru funcţional între </a:t>
            </a:r>
            <a:r>
              <a:rPr lang="ro-RO" i="1" dirty="0" smtClean="0"/>
              <a:t>predare şi învăţare </a:t>
            </a:r>
            <a:r>
              <a:rPr lang="ro-RO" dirty="0" smtClean="0"/>
              <a:t>(didactica este interesată de eficientizarea predării în vederea asigurării învăţării la elev);</a:t>
            </a:r>
          </a:p>
          <a:p>
            <a:pPr lvl="1"/>
            <a:r>
              <a:rPr lang="ro-RO" i="1" dirty="0" smtClean="0"/>
              <a:t>evaluarea</a:t>
            </a:r>
            <a:r>
              <a:rPr lang="ro-RO" dirty="0" smtClean="0"/>
              <a:t> randamentului procesului de învăţământ;</a:t>
            </a:r>
          </a:p>
          <a:p>
            <a:pPr lvl="1"/>
            <a:r>
              <a:rPr lang="ro-RO" dirty="0" smtClean="0"/>
              <a:t>conducerea acţiunii didactice, </a:t>
            </a:r>
            <a:r>
              <a:rPr lang="ro-RO" i="1" dirty="0" smtClean="0"/>
              <a:t>relaţia prefesor-elev</a:t>
            </a:r>
            <a:r>
              <a:rPr lang="ro-RO" dirty="0" smtClean="0"/>
              <a:t>:  didactica se orientează spre cunoaşterea cât mai detaliată a rolurilor profesorului şi elevului, astfel încât să existe cooperare şi să se producă progres în învăţare.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ro-RO" sz="2200" dirty="0" smtClean="0"/>
              <a:t>Pornind de la precizarea că sfera conceptului de </a:t>
            </a:r>
            <a:r>
              <a:rPr lang="ro-RO" sz="2200" i="1" dirty="0" smtClean="0"/>
              <a:t>didactică</a:t>
            </a:r>
            <a:r>
              <a:rPr lang="ro-RO" sz="2200" dirty="0" smtClean="0"/>
              <a:t> este mai cuprinzătoare decât instruirea școlară (incluzând și autoinstruirea, educarea și autoeducarea), M. Ionescu delimitează obiectul de studiu al </a:t>
            </a:r>
            <a:r>
              <a:rPr lang="ro-RO" sz="2200" i="1" dirty="0" smtClean="0"/>
              <a:t>didacticii moderne</a:t>
            </a:r>
            <a:r>
              <a:rPr lang="ro-RO" sz="2200" dirty="0" smtClean="0"/>
              <a:t>:</a:t>
            </a:r>
          </a:p>
          <a:p>
            <a:pPr lvl="1"/>
            <a:r>
              <a:rPr lang="ro-RO" sz="2200" dirty="0" smtClean="0"/>
              <a:t>procesul de instruire/autoinstruire, educare/autoeducare desfășurat în instituțiile de învățământ (sisteme formale);</a:t>
            </a:r>
          </a:p>
          <a:p>
            <a:pPr lvl="1"/>
            <a:r>
              <a:rPr lang="ro-RO" sz="2200" dirty="0" smtClean="0"/>
              <a:t>procesul de instruire/autoinstruire, educare/autoeducare desfășurat în alte instituții decât cele de învățământ (sisteme nonformale și informale);</a:t>
            </a:r>
          </a:p>
          <a:p>
            <a:pPr lvl="1"/>
            <a:r>
              <a:rPr lang="ro-RO" sz="2200" dirty="0" smtClean="0"/>
              <a:t>instruirea și formarea continuă a adulților.</a:t>
            </a:r>
          </a:p>
          <a:p>
            <a:pPr>
              <a:buNone/>
            </a:pPr>
            <a:endParaRPr lang="ro-RO" sz="22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o-RO" sz="2200" i="1" dirty="0" smtClean="0"/>
              <a:t>didactica generală </a:t>
            </a:r>
            <a:r>
              <a:rPr lang="ro-RO" sz="2200" dirty="0" smtClean="0"/>
              <a:t>nu este doar o teorie a instruirii, ci teorie și practică a instruirii și autoinstruirii (și a educației și autoeducației), în contexte formale, nonformale și informale, la orice vârstă.</a:t>
            </a:r>
          </a:p>
          <a:p>
            <a:pPr>
              <a:buNone/>
            </a:pPr>
            <a:endParaRPr lang="ro-RO" sz="2200" dirty="0" smtClean="0"/>
          </a:p>
          <a:p>
            <a:pPr lvl="1"/>
            <a:endParaRPr lang="ro-RO" sz="2200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r>
              <a:rPr lang="ro-RO" sz="2200" dirty="0" smtClean="0"/>
              <a:t>Definirea conceptului de </a:t>
            </a:r>
            <a:r>
              <a:rPr lang="ro-RO" sz="2200" i="1" dirty="0" smtClean="0"/>
              <a:t>didactică</a:t>
            </a:r>
            <a:r>
              <a:rPr lang="ro-RO" sz="2200" dirty="0" smtClean="0"/>
              <a:t> impune o clarificare a termenilor: </a:t>
            </a:r>
            <a:r>
              <a:rPr lang="ro-RO" sz="2200" i="1" dirty="0" smtClean="0"/>
              <a:t>proces de învățământ</a:t>
            </a:r>
            <a:r>
              <a:rPr lang="ro-RO" sz="2200" dirty="0" smtClean="0"/>
              <a:t> și </a:t>
            </a:r>
            <a:r>
              <a:rPr lang="ro-RO" sz="2200" i="1" dirty="0" smtClean="0"/>
              <a:t>instruire</a:t>
            </a:r>
          </a:p>
          <a:p>
            <a:pPr>
              <a:buNone/>
            </a:pPr>
            <a:endParaRPr lang="ro-RO" sz="2200" i="1" dirty="0" smtClean="0"/>
          </a:p>
          <a:p>
            <a:pPr lvl="0"/>
            <a:r>
              <a:rPr lang="ro-RO" sz="2200" dirty="0" smtClean="0"/>
              <a:t>”Procesul de învățământ se referă la realizarea propriu-zisă a educației, la aspectele psihopedagogice pe care le incumbă predarea și asimilarea cunoștințelor” (I. Nicola).</a:t>
            </a:r>
          </a:p>
          <a:p>
            <a:pPr lvl="0"/>
            <a:r>
              <a:rPr lang="ro-RO" sz="2200" dirty="0" smtClean="0"/>
              <a:t>”Procesul de învățământ este un ansamblu coerent de acțiuni conștiente, organizate și sistematice, desfășurate în instituții de învățământ, pentru formarea personalității celor educați și integrarea lor socio-profesională”. Reprezintă „cadrul instituționalizat de organizare și desfășurare a instrucției și educației tinerei generații” (C. Postelnicu).</a:t>
            </a:r>
          </a:p>
          <a:p>
            <a:pPr>
              <a:buNone/>
            </a:pPr>
            <a:endParaRPr lang="ro-RO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Autofit/>
          </a:bodyPr>
          <a:lstStyle/>
          <a:p>
            <a:r>
              <a:rPr lang="ro-RO" sz="2000" dirty="0" smtClean="0"/>
              <a:t>două abordări generale ale </a:t>
            </a:r>
            <a:r>
              <a:rPr lang="ro-RO" sz="2000" i="1" dirty="0" smtClean="0"/>
              <a:t>procesului de învățământ </a:t>
            </a:r>
            <a:r>
              <a:rPr lang="ro-RO" sz="2000" dirty="0" smtClean="0"/>
              <a:t>(D. Potolea) </a:t>
            </a:r>
          </a:p>
          <a:p>
            <a:pPr lvl="1"/>
            <a:r>
              <a:rPr lang="ro-RO" sz="2000" i="1" dirty="0" smtClean="0"/>
              <a:t>Abordarea structurală, </a:t>
            </a:r>
            <a:r>
              <a:rPr lang="ro-RO" sz="2000" dirty="0" smtClean="0"/>
              <a:t>care reprezintă planul static de analiză a procesului de învățământ și cuprinde următoarele componente: finalități, conținuturi, timp, relații educaționale, metode și mijloace, modalități de organizare a activităților și evaluare. </a:t>
            </a:r>
          </a:p>
          <a:p>
            <a:pPr lvl="1"/>
            <a:r>
              <a:rPr lang="ro-RO" sz="2000" i="1" dirty="0" smtClean="0"/>
              <a:t>Abordarea procesuală, </a:t>
            </a:r>
            <a:r>
              <a:rPr lang="ro-RO" sz="2000" dirty="0" smtClean="0"/>
              <a:t>care evidențiază planul dinamic al desfășurării procesului de învățământ, care poate fi analizat </a:t>
            </a:r>
            <a:r>
              <a:rPr lang="ro-RO" sz="2000" smtClean="0"/>
              <a:t>din perspectiva </a:t>
            </a:r>
            <a:r>
              <a:rPr lang="ro-RO" sz="2000" i="1" smtClean="0"/>
              <a:t>fazelor</a:t>
            </a:r>
            <a:r>
              <a:rPr lang="ro-RO" sz="2000" smtClean="0"/>
              <a:t> </a:t>
            </a:r>
            <a:r>
              <a:rPr lang="ro-RO" sz="2000" dirty="0" smtClean="0"/>
              <a:t>(proiectare, implementare și evaluare) și a </a:t>
            </a:r>
            <a:r>
              <a:rPr lang="ro-RO" sz="2000" i="1" dirty="0" smtClean="0"/>
              <a:t>proceselor</a:t>
            </a:r>
            <a:r>
              <a:rPr lang="ro-RO" sz="2000" dirty="0" smtClean="0"/>
              <a:t> (predare, învățare, evaluare). </a:t>
            </a:r>
          </a:p>
          <a:p>
            <a:r>
              <a:rPr lang="ro-RO" sz="2000" dirty="0" smtClean="0"/>
              <a:t>Activitatea specifică realizată în cadrul procesului de învățământ este </a:t>
            </a:r>
            <a:r>
              <a:rPr lang="ro-RO" sz="2000" i="1" dirty="0" smtClean="0"/>
              <a:t>instruirea</a:t>
            </a:r>
            <a:r>
              <a:rPr lang="ro-RO" sz="2000" dirty="0" smtClean="0"/>
              <a:t>, care desemnează:</a:t>
            </a:r>
          </a:p>
          <a:p>
            <a:pPr lvl="1"/>
            <a:r>
              <a:rPr lang="ro-RO" sz="2000" dirty="0" smtClean="0"/>
              <a:t>”însușirea unui corp de informații într-o manieră care să declanșeze elaborarea unor structuri și procese intelectuale, operaționale, și să contribuie la dezvoltarea potențialului intelectual al individului” (R. Iucu);</a:t>
            </a:r>
          </a:p>
          <a:p>
            <a:pPr lvl="1"/>
            <a:r>
              <a:rPr lang="ro-RO" sz="2000" dirty="0" smtClean="0"/>
              <a:t>”activitatea specifică realizată în cadrul procesului de învățământ, conform obiectivelor pedagogice elaborate la nivel de sistem, în termeni de politică a educației” (S. Cristea).</a:t>
            </a:r>
          </a:p>
          <a:p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endParaRPr lang="ro-RO" sz="2200" dirty="0" smtClean="0"/>
          </a:p>
          <a:p>
            <a:r>
              <a:rPr lang="ro-RO" sz="2200" dirty="0" smtClean="0"/>
              <a:t>Sfera de cuprindere a conceptului de </a:t>
            </a:r>
            <a:r>
              <a:rPr lang="ro-RO" sz="2200" i="1" dirty="0" smtClean="0"/>
              <a:t>didactică</a:t>
            </a:r>
            <a:r>
              <a:rPr lang="ro-RO" sz="2200" dirty="0" smtClean="0"/>
              <a:t> s-a extins, nereducându-se doar la instrucția școlară sau la procesul de învățământ.  </a:t>
            </a:r>
          </a:p>
          <a:p>
            <a:pPr>
              <a:buNone/>
            </a:pPr>
            <a:endParaRPr lang="ro-RO" sz="2200" dirty="0" smtClean="0"/>
          </a:p>
          <a:p>
            <a:r>
              <a:rPr lang="ro-RO" sz="2200" dirty="0" smtClean="0"/>
              <a:t>Obiectul de studiu al </a:t>
            </a:r>
            <a:r>
              <a:rPr lang="ro-RO" sz="2200" i="1" dirty="0" smtClean="0"/>
              <a:t>didacticii tradiționale</a:t>
            </a:r>
            <a:r>
              <a:rPr lang="ro-RO" sz="2200" dirty="0" smtClean="0"/>
              <a:t>: </a:t>
            </a:r>
          </a:p>
          <a:p>
            <a:pPr lvl="1"/>
            <a:r>
              <a:rPr lang="ro-RO" sz="2200" dirty="0" smtClean="0"/>
              <a:t>aspectele fundamentale ale procesului de învățământ: obiectivele educaționale, conținutul, modalități de instruire și educare, tehnologie didactică, principii, metode, forme de organizare a acivității instructiv-educative;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o-RO" sz="2200" dirty="0" smtClean="0"/>
              <a:t>Obiectul de studiu al </a:t>
            </a:r>
            <a:r>
              <a:rPr lang="ro-RO" sz="2200" i="1" dirty="0" smtClean="0"/>
              <a:t>didacticii moderne: </a:t>
            </a:r>
            <a:endParaRPr lang="ro-RO" sz="22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ro-RO" sz="2200" dirty="0" smtClean="0"/>
              <a:t>didactica tradițională,  plus teme: didactica adulților, instruirea și autoinstruirea asistate de calculator,  și alte modalități de organizare a activităților instructiv-educative;</a:t>
            </a:r>
          </a:p>
          <a:p>
            <a:endParaRPr lang="ro-RO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6611"/>
          <a:ext cx="8229600" cy="5815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640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20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Elementul de comparație</a:t>
                      </a:r>
                      <a:endParaRPr lang="ro-RO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20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Didatica tradițională</a:t>
                      </a:r>
                      <a:endParaRPr lang="ro-RO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20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Didactica modernă</a:t>
                      </a:r>
                      <a:endParaRPr lang="ro-RO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80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i="1" dirty="0">
                          <a:latin typeface="Times New Roman"/>
                          <a:ea typeface="Times New Roman"/>
                        </a:rPr>
                        <a:t>Statutul elevului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-obiect al educației, receptor pasiv de informații;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>
                          <a:latin typeface="Times New Roman"/>
                          <a:ea typeface="Times New Roman"/>
                        </a:rPr>
                        <a:t>-obiect și subiect al cunoașterii și acțiunii; dobândește noul prin efort propriu;</a:t>
                      </a:r>
                    </a:p>
                  </a:txBody>
                  <a:tcPr marL="68580" marR="68580" marT="0" marB="0"/>
                </a:tc>
              </a:tr>
              <a:tr h="1280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i="1" dirty="0">
                          <a:latin typeface="Times New Roman"/>
                          <a:ea typeface="Times New Roman"/>
                        </a:rPr>
                        <a:t>Sursa cunoașterii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-percepția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-cunoștințele se datorează doar percepțiilor;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>
                          <a:latin typeface="Times New Roman"/>
                          <a:ea typeface="Times New Roman"/>
                        </a:rPr>
                        <a:t>-acțiunea externă, obiectuală și acțiunea internă, mintală;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>
                          <a:latin typeface="Times New Roman"/>
                          <a:ea typeface="Times New Roman"/>
                        </a:rPr>
                        <a:t>-cunoștințele se datorează acțiunilor efective;</a:t>
                      </a:r>
                    </a:p>
                  </a:txBody>
                  <a:tcPr marL="68580" marR="68580" marT="0" marB="0"/>
                </a:tc>
              </a:tr>
              <a:tr h="1280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i="1" dirty="0">
                          <a:latin typeface="Times New Roman"/>
                          <a:ea typeface="Times New Roman"/>
                        </a:rPr>
                        <a:t>Mecanismul cunoașterii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-”celula gândirii” este imaginea;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-cunoașterea este un act de copiere a realității;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 ”celula gândirii” este operația;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-cunoașterea este reflectare activă și ”reconstrucția mintală”, descoperire a realului, nu doar copiere a realității;</a:t>
                      </a:r>
                    </a:p>
                  </a:txBody>
                  <a:tcPr marL="68580" marR="68580" marT="0" marB="0"/>
                </a:tc>
              </a:tr>
              <a:tr h="908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i="1" dirty="0">
                          <a:latin typeface="Times New Roman"/>
                          <a:ea typeface="Times New Roman"/>
                        </a:rPr>
                        <a:t>Se accentuează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 latura informativă a învățării, </a:t>
                      </a:r>
                      <a:r>
                        <a:rPr lang="ro-RO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transmiterea de cunoștințe gata elaborate;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-latura formativă a învățării</a:t>
                      </a:r>
                      <a:r>
                        <a:rPr lang="ro-RO" sz="160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ro-RO" sz="160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o-RO" sz="1600" dirty="0">
                          <a:latin typeface="Times New Roman"/>
                          <a:ea typeface="Times New Roman"/>
                        </a:rPr>
                        <a:t>formarea competențelor;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o-RO" sz="2400" dirty="0" smtClean="0"/>
              <a:t> </a:t>
            </a:r>
            <a:br>
              <a:rPr lang="ro-RO" sz="2400" dirty="0" smtClean="0"/>
            </a:br>
            <a:r>
              <a:rPr lang="ro-RO" sz="2400" b="1" dirty="0" smtClean="0"/>
              <a:t>4. Subramurile didacticii</a:t>
            </a:r>
            <a:r>
              <a:rPr lang="ro-RO" sz="2400" dirty="0" smtClean="0"/>
              <a:t/>
            </a:r>
            <a:br>
              <a:rPr lang="ro-RO" sz="2400" dirty="0" smtClean="0"/>
            </a:b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r>
              <a:rPr lang="ro-RO" sz="2000" dirty="0" smtClean="0"/>
              <a:t>Domeniile pe care didactica le abordează: </a:t>
            </a:r>
          </a:p>
          <a:p>
            <a:pPr lvl="1"/>
            <a:r>
              <a:rPr lang="ro-RO" sz="2000" dirty="0" smtClean="0"/>
              <a:t>procesul de învățământ în ansamblul său, pe toate treptele de școlaritate, tipuri de școli și autoinstruirea (</a:t>
            </a:r>
            <a:r>
              <a:rPr lang="ro-RO" sz="2000" i="1" dirty="0" smtClean="0"/>
              <a:t>didactica generală</a:t>
            </a:r>
            <a:r>
              <a:rPr lang="ro-RO" sz="2000" dirty="0" smtClean="0"/>
              <a:t>);</a:t>
            </a:r>
          </a:p>
          <a:p>
            <a:pPr lvl="1"/>
            <a:r>
              <a:rPr lang="ro-RO" sz="2000" dirty="0" smtClean="0"/>
              <a:t>procesul de învățământ din perspectiva predării și învățării diferitelor obiecte de învățământ (</a:t>
            </a:r>
            <a:r>
              <a:rPr lang="ro-RO" sz="2000" i="1" dirty="0" smtClean="0"/>
              <a:t>didactică specială</a:t>
            </a:r>
            <a:r>
              <a:rPr lang="ro-RO" sz="2000" dirty="0" smtClean="0"/>
              <a:t> sau </a:t>
            </a:r>
            <a:r>
              <a:rPr lang="ro-RO" sz="2000" i="1" dirty="0" smtClean="0"/>
              <a:t>metodică</a:t>
            </a:r>
            <a:r>
              <a:rPr lang="ro-RO" sz="2000" dirty="0" smtClean="0"/>
              <a:t>);</a:t>
            </a:r>
          </a:p>
          <a:p>
            <a:pPr lvl="1"/>
            <a:r>
              <a:rPr lang="ro-RO" sz="2000" i="1" dirty="0" smtClean="0"/>
              <a:t>didactica adulților.</a:t>
            </a:r>
          </a:p>
          <a:p>
            <a:pPr lvl="1">
              <a:buNone/>
            </a:pPr>
            <a:endParaRPr lang="ro-RO" sz="2000" dirty="0" smtClean="0"/>
          </a:p>
          <a:p>
            <a:r>
              <a:rPr lang="ro-RO" sz="2000" i="1" dirty="0" smtClean="0"/>
              <a:t>Didactica generală</a:t>
            </a:r>
            <a:r>
              <a:rPr lang="ro-RO" sz="2000" dirty="0" smtClean="0"/>
              <a:t> elaborează reguli, stabilește principii valabile pentru procesul de învățământ în ansamblul său, fundamentând științific și oferind cadrul general de orientare pentru soluționarea problemelor  didacticilor speciale și didacticii adulților.</a:t>
            </a:r>
          </a:p>
          <a:p>
            <a:r>
              <a:rPr lang="ro-RO" sz="2000" i="1" dirty="0" smtClean="0"/>
              <a:t>Didactica specială</a:t>
            </a:r>
            <a:r>
              <a:rPr lang="ro-RO" sz="2000" dirty="0" smtClean="0"/>
              <a:t>: </a:t>
            </a:r>
          </a:p>
          <a:p>
            <a:pPr lvl="1"/>
            <a:r>
              <a:rPr lang="ro-RO" sz="2000" dirty="0" smtClean="0"/>
              <a:t>componentă a sistemului științelor pedagogice</a:t>
            </a:r>
          </a:p>
          <a:p>
            <a:pPr lvl="1"/>
            <a:r>
              <a:rPr lang="ro-RO" sz="2000" dirty="0" smtClean="0"/>
              <a:t>studiază organizarea și desfășurarea procesului de învățământ – ca proces instructiv-educativ – la o anumită disciplină;</a:t>
            </a: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r>
              <a:rPr lang="ro-RO" sz="2200" i="1" dirty="0" smtClean="0"/>
              <a:t>Didacticile speciale</a:t>
            </a:r>
            <a:r>
              <a:rPr lang="ro-RO" sz="2200" dirty="0" smtClean="0"/>
              <a:t>: părți constitutive ale didacticii generale, care particularizează, concretizează la specificul disciplinei de învățământ, într-un mod creator, problemele abordate de didactica generală.</a:t>
            </a:r>
          </a:p>
          <a:p>
            <a:endParaRPr lang="ro-RO" sz="2200" dirty="0" smtClean="0"/>
          </a:p>
          <a:p>
            <a:r>
              <a:rPr lang="ro-RO" sz="2200" dirty="0" smtClean="0"/>
              <a:t>Relația între  </a:t>
            </a:r>
            <a:r>
              <a:rPr lang="ro-RO" sz="2200" i="1" dirty="0" smtClean="0"/>
              <a:t>didacticile speciale </a:t>
            </a:r>
            <a:r>
              <a:rPr lang="ro-RO" sz="2200" dirty="0" smtClean="0"/>
              <a:t>și </a:t>
            </a:r>
            <a:r>
              <a:rPr lang="ro-RO" sz="2200" i="1" dirty="0" smtClean="0"/>
              <a:t>didactica generală</a:t>
            </a:r>
            <a:r>
              <a:rPr lang="ro-RO" sz="2200" dirty="0" smtClean="0"/>
              <a:t>:</a:t>
            </a:r>
          </a:p>
          <a:p>
            <a:pPr lvl="1"/>
            <a:r>
              <a:rPr lang="ro-RO" sz="2200" i="1" dirty="0" smtClean="0"/>
              <a:t>didactica generală </a:t>
            </a:r>
            <a:r>
              <a:rPr lang="ro-RO" sz="2200" dirty="0" smtClean="0"/>
              <a:t>oferă didacticilor speciale elemente teoretice cu caracter general și le orientează în rezolvarea unor probleme specifice predării și învățării la o disciplină de învățământ. </a:t>
            </a:r>
          </a:p>
          <a:p>
            <a:pPr lvl="1"/>
            <a:r>
              <a:rPr lang="ro-RO" sz="2200" i="1" dirty="0" smtClean="0"/>
              <a:t>didacticile speciale </a:t>
            </a:r>
            <a:r>
              <a:rPr lang="ro-RO" sz="2200" dirty="0" smtClean="0"/>
              <a:t>oferă material concret pentru îmbogățirea conținutului didacticii generale, prin generalizarea și sintetizarea progreselor și experiențelor pozitive înregistrate de fiecare didactică specială.</a:t>
            </a:r>
          </a:p>
          <a:p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>
            <a:normAutofit/>
          </a:bodyPr>
          <a:lstStyle/>
          <a:p>
            <a:pPr lvl="0"/>
            <a:r>
              <a:rPr lang="ro-RO" sz="2000" b="1" dirty="0" smtClean="0"/>
              <a:t>5. Direcții de dezvoltare a didacticii contemporane </a:t>
            </a:r>
            <a:r>
              <a:rPr lang="ro-RO" sz="2000" dirty="0" smtClean="0"/>
              <a:t/>
            </a:r>
            <a:br>
              <a:rPr lang="ro-RO" sz="2000" dirty="0" smtClean="0"/>
            </a:b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endParaRPr lang="ro-RO" sz="2200" dirty="0" smtClean="0"/>
          </a:p>
          <a:p>
            <a:r>
              <a:rPr lang="ro-RO" sz="2200" dirty="0" smtClean="0"/>
              <a:t>3 </a:t>
            </a:r>
            <a:r>
              <a:rPr lang="ro-RO" sz="2200" i="1" dirty="0" smtClean="0"/>
              <a:t>tendințe majore </a:t>
            </a:r>
            <a:r>
              <a:rPr lang="ro-RO" sz="2200" dirty="0" smtClean="0"/>
              <a:t>în evoluția  actuală a didacticii:</a:t>
            </a:r>
          </a:p>
          <a:p>
            <a:pPr lvl="1"/>
            <a:r>
              <a:rPr lang="ro-RO" sz="2200" dirty="0" smtClean="0"/>
              <a:t>tendinţa de păstrare și valorificare a  datelor valoroase din didactica tradițională; </a:t>
            </a:r>
          </a:p>
          <a:p>
            <a:pPr lvl="1"/>
            <a:r>
              <a:rPr lang="ro-RO" sz="2200" dirty="0" smtClean="0"/>
              <a:t>tendinţa de îmbogățire a didacticii tradiționale cu rezultate științifice pe care să se întemeieze modernizarea învățământului și pregătirea calitativ superioară a cadrelor didactice;  </a:t>
            </a:r>
          </a:p>
          <a:p>
            <a:pPr lvl="1"/>
            <a:r>
              <a:rPr lang="ro-RO" sz="2200" dirty="0" smtClean="0"/>
              <a:t>tendinţa de a realiza un echilibru între cele două aspecte ale procesului instructiv-educativ: informativ şi formativ.</a:t>
            </a:r>
          </a:p>
          <a:p>
            <a:pPr>
              <a:buNone/>
            </a:pP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880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fontScale="92500"/>
          </a:bodyPr>
          <a:lstStyle/>
          <a:p>
            <a:r>
              <a:rPr lang="ro-RO" sz="2400" b="1" dirty="0" smtClean="0"/>
              <a:t>Centrarea pe elev – obiectiv al didacticii actuale</a:t>
            </a:r>
            <a:endParaRPr lang="ro-RO" sz="2400" dirty="0" smtClean="0"/>
          </a:p>
          <a:p>
            <a:r>
              <a:rPr lang="ro-RO" sz="2400" i="1" dirty="0" smtClean="0"/>
              <a:t>Caracteristici ale pedagogiei/educației centrate pe elev:</a:t>
            </a:r>
            <a:endParaRPr lang="ro-RO" sz="2400" dirty="0" smtClean="0"/>
          </a:p>
          <a:p>
            <a:pPr lvl="1"/>
            <a:r>
              <a:rPr lang="ro-RO" dirty="0" smtClean="0"/>
              <a:t>trecerea accentului de pe predare pe învăţare, de pe cadrele didactice pe cei care învaţă;</a:t>
            </a:r>
          </a:p>
          <a:p>
            <a:pPr lvl="1"/>
            <a:r>
              <a:rPr lang="ro-RO" dirty="0" smtClean="0"/>
              <a:t>punerea elevului în centrul predării, și  implicarea sa activă în procesul de învăţare;</a:t>
            </a:r>
          </a:p>
          <a:p>
            <a:pPr lvl="1"/>
            <a:r>
              <a:rPr lang="ro-RO" dirty="0" smtClean="0"/>
              <a:t>rolul cadrului didactic este acela de facilitator al procesului de învăţare;</a:t>
            </a:r>
          </a:p>
          <a:p>
            <a:pPr lvl="1"/>
            <a:r>
              <a:rPr lang="ro-RO" dirty="0" smtClean="0"/>
              <a:t>focalizarea pe experienţele, cunoştinţele, talentele, interesele, capacităţile şi nevoile elevului şi pe cele mai eficiente practici de stimulare a motivaţiei şi învăţării tuturor elevilor;</a:t>
            </a:r>
          </a:p>
          <a:p>
            <a:pPr lvl="1"/>
            <a:r>
              <a:rPr lang="ro-RO" dirty="0" smtClean="0"/>
              <a:t>trecerea responsabilităţii de la profesor la elev: elevii  îşi asumă un înalt grad de responsabilitate în contextul învăţării şi  îşi aleg în mod activ scopurile și își administrează învățarea (ce învață, modul în care învață, momentul);</a:t>
            </a:r>
          </a:p>
          <a:p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endParaRPr lang="ro-RO" sz="2400" b="1" dirty="0" smtClean="0"/>
          </a:p>
          <a:p>
            <a:pPr marL="457200" lvl="0" indent="-457200">
              <a:buFont typeface="+mj-lt"/>
              <a:buAutoNum type="arabicPeriod"/>
            </a:pPr>
            <a:endParaRPr lang="ro-RO" sz="24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o-RO" sz="2400" b="1" dirty="0" smtClean="0"/>
              <a:t>Paradigme și orientări educaționale actuale</a:t>
            </a:r>
            <a:endParaRPr lang="ro-RO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o-RO" sz="2400" b="1" dirty="0" smtClean="0"/>
              <a:t>Didactica – definire, caracteristici</a:t>
            </a:r>
            <a:endParaRPr lang="ro-RO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o-RO" sz="2400" b="1" dirty="0" smtClean="0"/>
              <a:t>Obiectul de studiu al didacticii</a:t>
            </a:r>
            <a:endParaRPr lang="ro-RO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o-RO" sz="2400" b="1" dirty="0" smtClean="0"/>
              <a:t>Subramurile didacticii</a:t>
            </a:r>
            <a:endParaRPr lang="ro-RO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/>
              <a:t> </a:t>
            </a:r>
            <a:r>
              <a:rPr lang="ro-RO" sz="2400" b="1" dirty="0" smtClean="0"/>
              <a:t>Direcții de dezvoltare a didacticii contemporane</a:t>
            </a:r>
          </a:p>
          <a:p>
            <a:pPr lvl="1"/>
            <a:r>
              <a:rPr lang="ro-RO" b="1" dirty="0" smtClean="0"/>
              <a:t>	Centrarea pe elev – obiectiv al didacticii actuale</a:t>
            </a:r>
            <a:endParaRPr lang="ro-RO" dirty="0" smtClean="0"/>
          </a:p>
          <a:p>
            <a:pPr lvl="1">
              <a:buNone/>
            </a:pPr>
            <a:r>
              <a:rPr lang="ro-RO" sz="1800" b="1" dirty="0" smtClean="0"/>
              <a:t> </a:t>
            </a:r>
            <a:endParaRPr lang="ro-RO" sz="1800" dirty="0" smtClean="0"/>
          </a:p>
          <a:p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880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ro-RO" sz="2200" i="1" dirty="0" smtClean="0"/>
              <a:t>Dimensiuni ale ideii de centrare a acțiunii educative pe elev:</a:t>
            </a:r>
          </a:p>
          <a:p>
            <a:pPr lvl="1"/>
            <a:r>
              <a:rPr lang="ro-RO" sz="2200" dirty="0" smtClean="0"/>
              <a:t>elevii caută singuri informații, le prelucrează și apoi colaborează;</a:t>
            </a:r>
          </a:p>
          <a:p>
            <a:pPr lvl="1"/>
            <a:r>
              <a:rPr lang="ro-RO" sz="2200" dirty="0" smtClean="0"/>
              <a:t>elevii realizează o cunoaștere subiectivă, adresând întrebări, stabilind corelații, formulând ipoteze, soluții, argumente;</a:t>
            </a:r>
          </a:p>
          <a:p>
            <a:pPr lvl="1"/>
            <a:r>
              <a:rPr lang="ro-RO" sz="2200" dirty="0" smtClean="0"/>
              <a:t>deplasarea accentului pe înțelegere, analiză critică, interpretare și argumentare proprie;</a:t>
            </a:r>
          </a:p>
          <a:p>
            <a:pPr lvl="1"/>
            <a:r>
              <a:rPr lang="ro-RO" sz="2200" dirty="0" smtClean="0"/>
              <a:t>încurajarea autonomiei cognitive și acționale, inițiativelor și curiozității;</a:t>
            </a:r>
          </a:p>
          <a:p>
            <a:pPr lvl="1"/>
            <a:r>
              <a:rPr lang="ro-RO" sz="2200" dirty="0" smtClean="0"/>
              <a:t>elevii trec de la atitudinea pasivă, de receptare a informațiilor la cea de implicare mentală și acțională; </a:t>
            </a:r>
          </a:p>
          <a:p>
            <a:pPr lvl="1"/>
            <a:r>
              <a:rPr lang="ro-RO" sz="2200" dirty="0" smtClean="0"/>
              <a:t>elevul rezolvă probleme prin: învățare prin descoperire, căutare,construcție, luare de decizii;</a:t>
            </a:r>
          </a:p>
          <a:p>
            <a:pPr lvl="1"/>
            <a:r>
              <a:rPr lang="ro-RO" sz="2200" dirty="0" smtClean="0"/>
              <a:t>noile cunoștințe ale elevilor sunt rezultate ale reconstruirii celor vechi, integrării datelor noi;</a:t>
            </a:r>
          </a:p>
          <a:p>
            <a:pPr lvl="1"/>
            <a:endParaRPr lang="ro-RO" sz="2200" dirty="0" smtClean="0"/>
          </a:p>
          <a:p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 lvl="1"/>
            <a:r>
              <a:rPr lang="ro-RO" sz="2200" dirty="0" smtClean="0"/>
              <a:t>rolul profesorului este de a organiza informații, probleme, sarcini, materiale, de a facilita, ghida, coordona, oferi puncte de sprijin, de a formula și sprijini formularea de întrebări, de a sprijini formularea răspunsurilor individuale, dezbaterile, negocierile, și de a realiza sinteza finală.</a:t>
            </a:r>
          </a:p>
          <a:p>
            <a:pPr lvl="1"/>
            <a:endParaRPr lang="ro-RO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lvl="0"/>
            <a:r>
              <a:rPr lang="ro-RO" sz="2000" b="1" dirty="0" smtClean="0"/>
              <a:t>1. Paradigme și orientări educaționale actuale</a:t>
            </a:r>
            <a:r>
              <a:rPr lang="ro-RO" sz="1200" dirty="0" smtClean="0"/>
              <a:t/>
            </a:r>
            <a:br>
              <a:rPr lang="ro-RO" sz="1200" dirty="0" smtClean="0"/>
            </a:br>
            <a:endParaRPr lang="ro-RO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ro-RO" sz="2200" b="1" i="1" dirty="0" smtClean="0"/>
              <a:t>Sistemele educaționale actuale, </a:t>
            </a:r>
            <a:r>
              <a:rPr lang="ro-RO" sz="2200" dirty="0" smtClean="0"/>
              <a:t>s-au construit în baza ideilor și principiilor  </a:t>
            </a:r>
            <a:r>
              <a:rPr lang="ro-RO" sz="2200" b="1" i="1" dirty="0" smtClean="0"/>
              <a:t>pedagogiei contemporane</a:t>
            </a:r>
            <a:r>
              <a:rPr lang="ro-RO" sz="2200" dirty="0" smtClean="0"/>
              <a:t>, o pedagogie interactivă, care accentuează importanța formării competențelor și se caracterizează  prin următoarele </a:t>
            </a:r>
            <a:r>
              <a:rPr lang="ro-RO" sz="2200" b="1" i="1" dirty="0" smtClean="0"/>
              <a:t>dimensiuni:</a:t>
            </a:r>
          </a:p>
          <a:p>
            <a:pPr lvl="1"/>
            <a:r>
              <a:rPr lang="ro-RO" sz="2200" dirty="0" smtClean="0"/>
              <a:t>reconsiderarea rolului elevului, care devine subiect al educației;</a:t>
            </a:r>
          </a:p>
          <a:p>
            <a:pPr lvl="1"/>
            <a:r>
              <a:rPr lang="ro-RO" sz="2200" dirty="0" smtClean="0"/>
              <a:t>utilizarea  tehnologiilor informatizate în educație (computer, internet) în:  proiectarea predării, dirijarea învățării, monitorizarea actului didactic;</a:t>
            </a:r>
          </a:p>
          <a:p>
            <a:pPr lvl="1"/>
            <a:r>
              <a:rPr lang="ro-RO" sz="2200" dirty="0" smtClean="0"/>
              <a:t>învățare prin rezolvarea de probleme, stimularea gândirii critice;</a:t>
            </a:r>
          </a:p>
          <a:p>
            <a:pPr lvl="1"/>
            <a:r>
              <a:rPr lang="ro-RO" sz="2200" dirty="0" smtClean="0"/>
              <a:t>preocupare pentru formarea competențelor;</a:t>
            </a:r>
          </a:p>
          <a:p>
            <a:pPr lvl="1"/>
            <a:r>
              <a:rPr lang="ro-RO" sz="2200" dirty="0" smtClean="0"/>
              <a:t>preponderența experiențelor interactive, care generează învățare în profunzime: predare-învățare cooperantă, lecții bazate pe experiență de viață, confruntări de opinii, modele acționale;</a:t>
            </a:r>
          </a:p>
          <a:p>
            <a:pPr lvl="1"/>
            <a:r>
              <a:rPr lang="ro-RO" sz="2200" dirty="0" smtClean="0"/>
              <a:t>reconstrucția spațiului școlar în vederea favorizării interacțiunilor, cooperării, schimbului de experiențe, opinii, ascultării active.</a:t>
            </a:r>
          </a:p>
          <a:p>
            <a:pPr lvl="0"/>
            <a:endParaRPr lang="ro-RO" sz="20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r>
              <a:rPr lang="ro-RO" sz="2400" b="1" i="1" dirty="0" smtClean="0"/>
              <a:t>caracteristici și tendințe ale educației în viitor:</a:t>
            </a:r>
            <a:r>
              <a:rPr lang="ro-RO" sz="2400" b="1" dirty="0" smtClean="0"/>
              <a:t> </a:t>
            </a:r>
          </a:p>
          <a:p>
            <a:pPr lvl="1"/>
            <a:r>
              <a:rPr lang="ro-RO" sz="2200" dirty="0" smtClean="0"/>
              <a:t>centrare pe procesul învățării, pe competențe și abilități de învățare; </a:t>
            </a:r>
          </a:p>
          <a:p>
            <a:pPr lvl="1"/>
            <a:r>
              <a:rPr lang="ro-RO" sz="2200" dirty="0" smtClean="0"/>
              <a:t>învățare prin rezolvare de probleme, gândire critică; </a:t>
            </a:r>
          </a:p>
          <a:p>
            <a:pPr lvl="1"/>
            <a:r>
              <a:rPr lang="ro-RO" sz="2200" dirty="0" smtClean="0"/>
              <a:t>educație centrată pe elevi/adulți; adaptarea școlii la caracteristicile elevului; </a:t>
            </a:r>
          </a:p>
          <a:p>
            <a:pPr lvl="1"/>
            <a:r>
              <a:rPr lang="ro-RO" sz="2200" dirty="0" smtClean="0"/>
              <a:t>ritmuri și stiluri de învățare variate; </a:t>
            </a:r>
          </a:p>
          <a:p>
            <a:pPr lvl="1"/>
            <a:r>
              <a:rPr lang="ro-RO" sz="2200" dirty="0" smtClean="0"/>
              <a:t>activități instructiv-educative personalizate, individualizate;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Autofit/>
          </a:bodyPr>
          <a:lstStyle/>
          <a:p>
            <a:endParaRPr lang="ro-RO" sz="2400" b="1" i="1" dirty="0" smtClean="0"/>
          </a:p>
          <a:p>
            <a:r>
              <a:rPr lang="ro-RO" sz="2400" b="1" i="1" dirty="0" smtClean="0"/>
              <a:t>caracteristici ale postmodernității în educație:</a:t>
            </a:r>
            <a:endParaRPr lang="ro-RO" sz="2400" b="1" dirty="0" smtClean="0"/>
          </a:p>
          <a:p>
            <a:pPr lvl="1"/>
            <a:r>
              <a:rPr lang="ro-RO" sz="2200" dirty="0" smtClean="0"/>
              <a:t>educație centrată pe elev, ca persoană cu caracteristici individuale, diferențiatoare, care trebuie valorizate și valorificate maximal în actul educațional;</a:t>
            </a:r>
          </a:p>
          <a:p>
            <a:pPr lvl="1"/>
            <a:r>
              <a:rPr lang="ro-RO" sz="2200" dirty="0" smtClean="0"/>
              <a:t>revalorizarea  acțiunilor și comportamentelor subiecților care au un caracter unic, situațional, contextualizat; </a:t>
            </a:r>
          </a:p>
          <a:p>
            <a:pPr lvl="1"/>
            <a:r>
              <a:rPr lang="ro-RO" sz="2200" dirty="0" smtClean="0"/>
              <a:t>considerarea relației educaționale ca o interacțiune în care profesorul și elevul sunt angajați într-un proces de investiție cognitivă și afectivă, și în care profesorul lucrează împreună cu elevii în vederea devenirii acestora;</a:t>
            </a:r>
          </a:p>
          <a:p>
            <a:pPr lvl="1"/>
            <a:r>
              <a:rPr lang="ro-RO" sz="2200" dirty="0" smtClean="0"/>
              <a:t>realizarea unui echilibru în școală între promovarea competiției și a cooperării;</a:t>
            </a:r>
          </a:p>
          <a:p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3"/>
          <a:ext cx="8229600" cy="5572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52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Principiile paradigmei educaționale clasice</a:t>
                      </a:r>
                      <a:endParaRPr lang="ro-RO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Principiile noii paradigme educaționale</a:t>
                      </a:r>
                      <a:endParaRPr lang="ro-RO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21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-Accentul este pus pe conținut, pe corectitudinea informațiilor însușite;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-Accentul este pus pe accesul la informații, învățarea permanentă, stabilirea de conexiuni între informații, receptivitatea față de conceptele noi;</a:t>
                      </a:r>
                    </a:p>
                  </a:txBody>
                  <a:tcPr marL="68580" marR="68580" marT="0" marB="0"/>
                </a:tc>
              </a:tr>
              <a:tr h="94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-Învățarea este privită ca un produs, rezultat;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Învățarea este privită ca un proces;</a:t>
                      </a:r>
                    </a:p>
                  </a:txBody>
                  <a:tcPr marL="68580" marR="68580" marT="0" marB="0"/>
                </a:tc>
              </a:tr>
              <a:tr h="1021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Prezența unei structuri ierarhice, autoritare, care încurajează și recompensează conformismul;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Promovarea unor principii antiierarhice, antiautoritare, încurajarea gândirii proprii, diferite; profesorii și elevii se privesc reciproc ca oameni, nu ca roluri;</a:t>
                      </a:r>
                    </a:p>
                  </a:txBody>
                  <a:tcPr marL="68580" marR="68580" marT="0" marB="0"/>
                </a:tc>
              </a:tr>
              <a:tr h="94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>
                          <a:latin typeface="Times New Roman"/>
                          <a:ea typeface="Times New Roman"/>
                        </a:rPr>
                        <a:t>- Structura procesului instructiv-educativ este rigidă, cu programe analitice obligatorii;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Structura procesului instructiv-educativ  este flexibilă, cu discipline </a:t>
                      </a:r>
                      <a:r>
                        <a:rPr lang="ro-RO" sz="1800" dirty="0" smtClean="0">
                          <a:latin typeface="Times New Roman"/>
                          <a:ea typeface="Times New Roman"/>
                        </a:rPr>
                        <a:t>opționale;</a:t>
                      </a:r>
                      <a:endParaRPr lang="ro-RO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4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Stabilirea unui ritm obligatoriu de asimilare a cunoștințelor pentru toți elevii;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Times New Roman"/>
                          <a:ea typeface="Times New Roman"/>
                        </a:rPr>
                        <a:t>- Respectarea ritmului fiecărui elev de avansare în materie;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6610"/>
          <a:ext cx="8229600" cy="5861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504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Principiile paradigmei educaționale clasice</a:t>
                      </a:r>
                      <a:endParaRPr lang="ro-RO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Principiile noii paradigme educaționale</a:t>
                      </a:r>
                      <a:endParaRPr lang="ro-RO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-Accentuarea randamentului, performanțelor, reușitei;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Valorizarea individului, accentul pe dezvoltarea personalității acestuia;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Aprecierea elevilor și a performanțelor obținute, prin apelul la etichetări, practică ce are ca rezultat stigmatizarea;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Etichetările sunt limitate la un rol auxiliar, descriptiv;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Preocupare față de norme, standarde exterioare elevului;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Preocupare față de performanțele elevului raportate la potențialul propriu;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Accentul pus pe cunoștințe teoretice, abstracte;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Îmbinarea cunoașterii teoretice, abstracte cu experimente  realizate în clasă și în afara clasei;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Rezistență față de propunerile colectivității;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Propunerile colectivității sunt considerate și sprijinite;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Educația este considerată o modalitate de formare a unui minim de aptitudini, necesare în prezent;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Educația este orientată spre viitor, se realizează de-a lungul întregii vieți, este permanentă;</a:t>
                      </a:r>
                    </a:p>
                  </a:txBody>
                  <a:tcPr marL="68580" marR="68580" marT="0" marB="0"/>
                </a:tc>
              </a:tr>
              <a:tr h="711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Fluxul de cunoștințe are sens unic: de la profesor la elev.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Fluxul informațional are dublu sens, promovându-se reciprocitatea învățării.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>
            <a:normAutofit/>
          </a:bodyPr>
          <a:lstStyle/>
          <a:p>
            <a:pPr lvl="0"/>
            <a:r>
              <a:rPr lang="ro-RO" sz="2000" b="1" dirty="0" smtClean="0"/>
              <a:t>2. Didactica – definire, caracteristici</a:t>
            </a:r>
            <a:r>
              <a:rPr lang="ro-RO" sz="2000" dirty="0" smtClean="0"/>
              <a:t/>
            </a:r>
            <a:br>
              <a:rPr lang="ro-RO" sz="2000" dirty="0" smtClean="0"/>
            </a:b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10000"/>
          </a:bodyPr>
          <a:lstStyle/>
          <a:p>
            <a:r>
              <a:rPr lang="ro-RO" sz="2100" dirty="0" smtClean="0"/>
              <a:t>Conceptul de </a:t>
            </a:r>
            <a:r>
              <a:rPr lang="ro-RO" sz="2100" i="1" dirty="0" smtClean="0"/>
              <a:t>didactică</a:t>
            </a:r>
            <a:r>
              <a:rPr lang="ro-RO" sz="2100" dirty="0" smtClean="0"/>
              <a:t>:</a:t>
            </a:r>
          </a:p>
          <a:p>
            <a:pPr lvl="1"/>
            <a:r>
              <a:rPr lang="ro-RO" sz="2100" dirty="0" smtClean="0"/>
              <a:t>introdus în sistemul conceptelor pedagogice de către celebrul pedagog ceh Jan Amos Comenius (1592 – 1670), prin lucrarea sa </a:t>
            </a:r>
            <a:r>
              <a:rPr lang="ro-RO" sz="2100" i="1" dirty="0" smtClean="0"/>
              <a:t>Didactica Magna</a:t>
            </a:r>
            <a:r>
              <a:rPr lang="ro-RO" sz="2100" dirty="0" smtClean="0"/>
              <a:t>, </a:t>
            </a:r>
          </a:p>
          <a:p>
            <a:pPr lvl="1"/>
            <a:r>
              <a:rPr lang="ro-RO" sz="2100" dirty="0" smtClean="0"/>
              <a:t>etimologic: grecescul </a:t>
            </a:r>
            <a:r>
              <a:rPr lang="ro-RO" sz="2100" i="1" dirty="0" smtClean="0"/>
              <a:t>didaskein </a:t>
            </a:r>
            <a:r>
              <a:rPr lang="ro-RO" sz="2100" dirty="0" smtClean="0"/>
              <a:t>= a învăța; </a:t>
            </a:r>
            <a:r>
              <a:rPr lang="ro-RO" sz="2100" i="1" dirty="0" smtClean="0"/>
              <a:t>didaktikos</a:t>
            </a:r>
            <a:r>
              <a:rPr lang="ro-RO" sz="2100" dirty="0" smtClean="0"/>
              <a:t> = învățare, instruire; lat. </a:t>
            </a:r>
            <a:r>
              <a:rPr lang="ro-RO" sz="2100" i="1" dirty="0" smtClean="0"/>
              <a:t>didactica </a:t>
            </a:r>
            <a:r>
              <a:rPr lang="ro-RO" sz="2100" dirty="0" smtClean="0"/>
              <a:t> = ştiinţa învăţării. </a:t>
            </a:r>
          </a:p>
          <a:p>
            <a:r>
              <a:rPr lang="ro-RO" sz="2100" dirty="0" smtClean="0"/>
              <a:t>Semnificația inițială atribuită conceptului de </a:t>
            </a:r>
            <a:r>
              <a:rPr lang="ro-RO" sz="2100" i="1" dirty="0" smtClean="0"/>
              <a:t>didactică</a:t>
            </a:r>
            <a:r>
              <a:rPr lang="ro-RO" sz="2100" dirty="0" smtClean="0"/>
              <a:t>: artă a predării, „</a:t>
            </a:r>
            <a:r>
              <a:rPr lang="ro-RO" sz="2100" i="1" dirty="0" smtClean="0"/>
              <a:t>artă universală de a-i învăța pe toți totul</a:t>
            </a:r>
            <a:r>
              <a:rPr lang="ro-RO" sz="2100" dirty="0" smtClean="0"/>
              <a:t>” </a:t>
            </a:r>
          </a:p>
          <a:p>
            <a:r>
              <a:rPr lang="ro-RO" sz="2100" dirty="0" smtClean="0"/>
              <a:t>Astăzi, termenul de </a:t>
            </a:r>
            <a:r>
              <a:rPr lang="ro-RO" sz="2100" i="1" dirty="0" smtClean="0"/>
              <a:t>didactică</a:t>
            </a:r>
            <a:r>
              <a:rPr lang="ro-RO" sz="2100" dirty="0" smtClean="0"/>
              <a:t> este utilizat cu sensul: știință sau teorie a procesului de învățământ, știință sau teorie a predării și învățării, teoria generală a instruirii, teoria conducerii procesului de predare-învățare.</a:t>
            </a:r>
          </a:p>
          <a:p>
            <a:pPr>
              <a:buNone/>
            </a:pPr>
            <a:endParaRPr lang="ro-RO" sz="2100" dirty="0" smtClean="0"/>
          </a:p>
          <a:p>
            <a:r>
              <a:rPr lang="ro-RO" sz="2100" dirty="0" smtClean="0"/>
              <a:t>Ca teorie științifică a procesului de învățământ, </a:t>
            </a:r>
            <a:r>
              <a:rPr lang="ro-RO" sz="2100" i="1" dirty="0" smtClean="0"/>
              <a:t>didactica </a:t>
            </a:r>
            <a:r>
              <a:rPr lang="ro-RO" sz="2100" dirty="0" smtClean="0"/>
              <a:t> se evidențiază prin următoarele </a:t>
            </a:r>
            <a:r>
              <a:rPr lang="ro-RO" sz="2100" i="1" dirty="0" smtClean="0"/>
              <a:t>caracteristici</a:t>
            </a:r>
            <a:r>
              <a:rPr lang="ro-RO" sz="2100" dirty="0" smtClean="0"/>
              <a:t>:</a:t>
            </a:r>
          </a:p>
          <a:p>
            <a:pPr lvl="1"/>
            <a:r>
              <a:rPr lang="ro-RO" sz="2100" dirty="0" smtClean="0"/>
              <a:t>caracterul </a:t>
            </a:r>
            <a:r>
              <a:rPr lang="ro-RO" sz="2100" i="1" dirty="0" smtClean="0"/>
              <a:t>explicativ</a:t>
            </a:r>
            <a:r>
              <a:rPr lang="ro-RO" sz="2100" dirty="0" smtClean="0"/>
              <a:t> (explică elementele procesului de învățământ, și interacțiunile dintre ele)</a:t>
            </a:r>
          </a:p>
          <a:p>
            <a:pPr lvl="1"/>
            <a:r>
              <a:rPr lang="ro-RO" sz="2100" dirty="0" smtClean="0"/>
              <a:t>caracterul </a:t>
            </a:r>
            <a:r>
              <a:rPr lang="ro-RO" sz="2100" i="1" dirty="0" smtClean="0"/>
              <a:t>reflexiv </a:t>
            </a:r>
            <a:r>
              <a:rPr lang="ro-RO" sz="2100" dirty="0" smtClean="0"/>
              <a:t>(elaborează judecăți de valoare asupra acestora)</a:t>
            </a:r>
            <a:endParaRPr lang="ro-RO" sz="2100" i="1" dirty="0" smtClean="0"/>
          </a:p>
          <a:p>
            <a:pPr lvl="1"/>
            <a:r>
              <a:rPr lang="ro-RO" sz="2100" dirty="0" smtClean="0"/>
              <a:t>caracterul</a:t>
            </a:r>
            <a:r>
              <a:rPr lang="ro-RO" sz="2100" i="1" dirty="0" smtClean="0"/>
              <a:t> normativ</a:t>
            </a:r>
            <a:r>
              <a:rPr lang="ro-RO" sz="2100" dirty="0" smtClean="0"/>
              <a:t> (formulează norme cu referire la organizarea și desfășurarea procesului de învățământ, la cerințele ce se impun în vederea realizării obiectivelor)</a:t>
            </a:r>
          </a:p>
          <a:p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lvl="0"/>
            <a:r>
              <a:rPr lang="ro-RO" dirty="0" smtClean="0"/>
              <a:t/>
            </a:r>
            <a:br>
              <a:rPr lang="ro-RO" dirty="0" smtClean="0"/>
            </a:br>
            <a:r>
              <a:rPr lang="ro-RO" sz="2200" b="1" dirty="0" smtClean="0"/>
              <a:t>3. Obiectul de studiu al didacticii</a:t>
            </a:r>
            <a:endParaRPr lang="ro-RO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ro-RO" sz="2200" i="1" dirty="0" smtClean="0"/>
              <a:t>O</a:t>
            </a:r>
            <a:r>
              <a:rPr lang="it-IT" sz="2200" i="1" dirty="0" smtClean="0"/>
              <a:t>biectul de studiu al didacticii generale </a:t>
            </a:r>
            <a:r>
              <a:rPr lang="it-IT" sz="2200" dirty="0" smtClean="0"/>
              <a:t>vizează </a:t>
            </a:r>
            <a:r>
              <a:rPr lang="it-IT" sz="2200" i="1" dirty="0" smtClean="0"/>
              <a:t>definirea</a:t>
            </a:r>
            <a:r>
              <a:rPr lang="ro-RO" sz="2200" i="1" dirty="0" smtClean="0"/>
              <a:t> și analiza </a:t>
            </a:r>
            <a:r>
              <a:rPr lang="it-IT" sz="2200" i="1" dirty="0" smtClean="0"/>
              <a:t> procesului de învăţământ </a:t>
            </a:r>
            <a:r>
              <a:rPr lang="it-IT" sz="2200" dirty="0" smtClean="0"/>
              <a:t>din următoarele </a:t>
            </a:r>
            <a:r>
              <a:rPr lang="it-IT" sz="2200" i="1" dirty="0" smtClean="0"/>
              <a:t>perspective</a:t>
            </a:r>
            <a:r>
              <a:rPr lang="ro-RO" sz="2200" dirty="0" smtClean="0"/>
              <a:t> (S. Cristea)</a:t>
            </a:r>
            <a:r>
              <a:rPr lang="it-IT" sz="2200" dirty="0" smtClean="0"/>
              <a:t>:</a:t>
            </a:r>
            <a:endParaRPr lang="ro-RO" sz="2200" dirty="0" smtClean="0"/>
          </a:p>
          <a:p>
            <a:pPr lvl="1"/>
            <a:r>
              <a:rPr lang="it-IT" sz="2200" dirty="0" smtClean="0"/>
              <a:t>caracteristici generale şi dimensiuni specifice;</a:t>
            </a:r>
            <a:endParaRPr lang="ro-RO" sz="2200" dirty="0" smtClean="0"/>
          </a:p>
          <a:p>
            <a:pPr lvl="1"/>
            <a:r>
              <a:rPr lang="it-IT" sz="2200" dirty="0" smtClean="0"/>
              <a:t>structură de funcţionare, bazată pe corelaţia obiective - conţinut - metodologie - evaluare;</a:t>
            </a:r>
            <a:endParaRPr lang="ro-RO" sz="2200" dirty="0" smtClean="0"/>
          </a:p>
          <a:p>
            <a:pPr lvl="1"/>
            <a:r>
              <a:rPr lang="it-IT" sz="2200" dirty="0" smtClean="0"/>
              <a:t>sistem de proiectare dezvoltat la nivelul activităţii didactice/ educative, realizată în mediul şcolar şi extraşcolar.</a:t>
            </a:r>
            <a:endParaRPr lang="ro-RO" sz="22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438</TotalTime>
  <Words>2139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CAPITOLUL VIII  DIDACTICA – TEORIE GENERALĂ A PROCESULUI DE ÎNVĂȚĂMÂNT </vt:lpstr>
      <vt:lpstr>Slide 2</vt:lpstr>
      <vt:lpstr>1. Paradigme și orientări educaționale actuale </vt:lpstr>
      <vt:lpstr>Slide 4</vt:lpstr>
      <vt:lpstr>Slide 5</vt:lpstr>
      <vt:lpstr>Slide 6</vt:lpstr>
      <vt:lpstr>Slide 7</vt:lpstr>
      <vt:lpstr>2. Didactica – definire, caracteristici </vt:lpstr>
      <vt:lpstr> 3. Obiectul de studiu al didacticii</vt:lpstr>
      <vt:lpstr>Slide 10</vt:lpstr>
      <vt:lpstr>Slide 11</vt:lpstr>
      <vt:lpstr>Slide 12</vt:lpstr>
      <vt:lpstr>Slide 13</vt:lpstr>
      <vt:lpstr>Slide 14</vt:lpstr>
      <vt:lpstr>Slide 15</vt:lpstr>
      <vt:lpstr>  4. Subramurile didacticii </vt:lpstr>
      <vt:lpstr>Slide 17</vt:lpstr>
      <vt:lpstr>5. Direcții de dezvoltare a didacticii contemporane  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Liana</dc:creator>
  <cp:lastModifiedBy>Liana</cp:lastModifiedBy>
  <cp:revision>59</cp:revision>
  <dcterms:created xsi:type="dcterms:W3CDTF">2015-09-27T07:01:10Z</dcterms:created>
  <dcterms:modified xsi:type="dcterms:W3CDTF">2015-10-22T16:30:14Z</dcterms:modified>
</cp:coreProperties>
</file>