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5" r:id="rId5"/>
    <p:sldId id="266" r:id="rId6"/>
    <p:sldId id="267" r:id="rId7"/>
    <p:sldId id="259"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68761-7A48-41DD-A763-44B59D6ACFD2}" type="doc">
      <dgm:prSet loTypeId="urn:microsoft.com/office/officeart/2005/8/layout/chevron2" loCatId="list" qsTypeId="urn:microsoft.com/office/officeart/2005/8/quickstyle/simple4" qsCatId="simple" csTypeId="urn:microsoft.com/office/officeart/2005/8/colors/accent2_2" csCatId="accent2" phldr="1"/>
      <dgm:spPr/>
      <dgm:t>
        <a:bodyPr/>
        <a:lstStyle/>
        <a:p>
          <a:endParaRPr lang="en-US"/>
        </a:p>
      </dgm:t>
    </dgm:pt>
    <dgm:pt modelId="{F1886DF9-B9E6-40B9-B8F5-B4AA2F7D2D2A}">
      <dgm:prSet phldrT="[Text]" custT="1"/>
      <dgm:spPr/>
      <dgm:t>
        <a:bodyPr/>
        <a:lstStyle/>
        <a:p>
          <a:r>
            <a:rPr lang="ro-RO" sz="1400" b="1" dirty="0" smtClean="0"/>
            <a:t>INTRĂRI</a:t>
          </a:r>
          <a:endParaRPr lang="en-US" sz="1400" b="1" dirty="0"/>
        </a:p>
      </dgm:t>
    </dgm:pt>
    <dgm:pt modelId="{39C49DCF-3FF8-43EC-8DEB-FE3C9B9FE051}" type="parTrans" cxnId="{5E97F9AC-CFE6-4159-8348-3E4D4373502D}">
      <dgm:prSet/>
      <dgm:spPr/>
      <dgm:t>
        <a:bodyPr/>
        <a:lstStyle/>
        <a:p>
          <a:endParaRPr lang="en-US"/>
        </a:p>
      </dgm:t>
    </dgm:pt>
    <dgm:pt modelId="{8F459ADD-FA19-4931-A4D2-C1992791E960}" type="sibTrans" cxnId="{5E97F9AC-CFE6-4159-8348-3E4D4373502D}">
      <dgm:prSet/>
      <dgm:spPr/>
      <dgm:t>
        <a:bodyPr/>
        <a:lstStyle/>
        <a:p>
          <a:endParaRPr lang="en-US"/>
        </a:p>
      </dgm:t>
    </dgm:pt>
    <dgm:pt modelId="{6F7C0EE6-4186-4BB8-9F39-77F4D2DB7B96}">
      <dgm:prSet phldrT="[Text]" custT="1"/>
      <dgm:spPr/>
      <dgm:t>
        <a:bodyPr/>
        <a:lstStyle/>
        <a:p>
          <a:r>
            <a:rPr lang="ro-RO" sz="2000" dirty="0" smtClean="0"/>
            <a:t>Obiective; conținuturi; principii didactice; resurse umane; resurse materiale; timp școlar; context, influențele mediului extrașcolar;</a:t>
          </a:r>
          <a:endParaRPr lang="en-US" sz="2000" dirty="0"/>
        </a:p>
      </dgm:t>
    </dgm:pt>
    <dgm:pt modelId="{F5115053-A781-40A7-BFF2-C70CC4E1ADB7}" type="parTrans" cxnId="{2D702663-8AB8-4322-B6C3-677A5C54E03D}">
      <dgm:prSet/>
      <dgm:spPr/>
      <dgm:t>
        <a:bodyPr/>
        <a:lstStyle/>
        <a:p>
          <a:endParaRPr lang="en-US"/>
        </a:p>
      </dgm:t>
    </dgm:pt>
    <dgm:pt modelId="{9B1D5D02-80E6-4C09-838F-E96153F29589}" type="sibTrans" cxnId="{2D702663-8AB8-4322-B6C3-677A5C54E03D}">
      <dgm:prSet/>
      <dgm:spPr/>
      <dgm:t>
        <a:bodyPr/>
        <a:lstStyle/>
        <a:p>
          <a:endParaRPr lang="en-US"/>
        </a:p>
      </dgm:t>
    </dgm:pt>
    <dgm:pt modelId="{1E636FA0-922F-4804-BD42-D1F6D8D13FC8}">
      <dgm:prSet phldrT="[Text]" custT="1"/>
      <dgm:spPr/>
      <dgm:t>
        <a:bodyPr/>
        <a:lstStyle/>
        <a:p>
          <a:r>
            <a:rPr lang="ro-RO" sz="1400" b="1" dirty="0" smtClean="0"/>
            <a:t>PROCESUALI</a:t>
          </a:r>
        </a:p>
        <a:p>
          <a:r>
            <a:rPr lang="ro-RO" sz="1400" b="1" dirty="0" smtClean="0"/>
            <a:t>TATEA ACTIVITĂȚII DESFĂȘURATE</a:t>
          </a:r>
          <a:endParaRPr lang="en-US" sz="1400" b="1" dirty="0"/>
        </a:p>
      </dgm:t>
    </dgm:pt>
    <dgm:pt modelId="{D7B44BDD-0882-4C82-914F-3AA3246A5C4A}" type="parTrans" cxnId="{DD350A2B-BF7E-4850-A56B-D896E257111F}">
      <dgm:prSet/>
      <dgm:spPr/>
      <dgm:t>
        <a:bodyPr/>
        <a:lstStyle/>
        <a:p>
          <a:endParaRPr lang="en-US"/>
        </a:p>
      </dgm:t>
    </dgm:pt>
    <dgm:pt modelId="{59A5FD97-3AED-41E4-80C5-B510BE6BD44D}" type="sibTrans" cxnId="{DD350A2B-BF7E-4850-A56B-D896E257111F}">
      <dgm:prSet/>
      <dgm:spPr/>
      <dgm:t>
        <a:bodyPr/>
        <a:lstStyle/>
        <a:p>
          <a:endParaRPr lang="en-US"/>
        </a:p>
      </dgm:t>
    </dgm:pt>
    <dgm:pt modelId="{B6C1EB0F-CD0B-4787-BD31-754618B3BA47}">
      <dgm:prSet phldrT="[Text]" custT="1"/>
      <dgm:spPr/>
      <dgm:t>
        <a:bodyPr/>
        <a:lstStyle/>
        <a:p>
          <a:r>
            <a:rPr lang="ro-RO" sz="1400" b="1" dirty="0" smtClean="0"/>
            <a:t>IEȘIRI</a:t>
          </a:r>
          <a:endParaRPr lang="en-US" sz="1400" b="1" dirty="0"/>
        </a:p>
      </dgm:t>
    </dgm:pt>
    <dgm:pt modelId="{C221AED2-8B30-44BD-AF29-DE93129749D8}" type="parTrans" cxnId="{23255800-AA13-4FBF-8DFC-37DC304A66A9}">
      <dgm:prSet/>
      <dgm:spPr/>
      <dgm:t>
        <a:bodyPr/>
        <a:lstStyle/>
        <a:p>
          <a:endParaRPr lang="en-US"/>
        </a:p>
      </dgm:t>
    </dgm:pt>
    <dgm:pt modelId="{9502CC1E-3746-4818-A748-FBF93FFA0555}" type="sibTrans" cxnId="{23255800-AA13-4FBF-8DFC-37DC304A66A9}">
      <dgm:prSet/>
      <dgm:spPr/>
      <dgm:t>
        <a:bodyPr/>
        <a:lstStyle/>
        <a:p>
          <a:endParaRPr lang="en-US"/>
        </a:p>
      </dgm:t>
    </dgm:pt>
    <dgm:pt modelId="{9B599AEF-0722-4760-AF50-BB3466E9BC64}">
      <dgm:prSet phldrT="[Text]" custT="1"/>
      <dgm:spPr/>
      <dgm:t>
        <a:bodyPr/>
        <a:lstStyle/>
        <a:p>
          <a:r>
            <a:rPr lang="ro-RO" sz="2000" dirty="0" smtClean="0"/>
            <a:t>Rezultate: priceperi, deprinderi, capacități, cunoștințe, atitudini, aptitudini, trăsături de personalitate, competențe profesionale.</a:t>
          </a:r>
          <a:endParaRPr lang="en-US" sz="2000" dirty="0"/>
        </a:p>
      </dgm:t>
    </dgm:pt>
    <dgm:pt modelId="{C49EA534-82D2-43AD-8736-D853F0DD7697}" type="parTrans" cxnId="{D1CD64AF-1CD4-41E0-99A1-8F95ED6717D8}">
      <dgm:prSet/>
      <dgm:spPr/>
      <dgm:t>
        <a:bodyPr/>
        <a:lstStyle/>
        <a:p>
          <a:endParaRPr lang="en-US"/>
        </a:p>
      </dgm:t>
    </dgm:pt>
    <dgm:pt modelId="{D94B692B-33DA-4F62-8200-54E923708D2D}" type="sibTrans" cxnId="{D1CD64AF-1CD4-41E0-99A1-8F95ED6717D8}">
      <dgm:prSet/>
      <dgm:spPr/>
      <dgm:t>
        <a:bodyPr/>
        <a:lstStyle/>
        <a:p>
          <a:endParaRPr lang="en-US"/>
        </a:p>
      </dgm:t>
    </dgm:pt>
    <dgm:pt modelId="{4C29A0E4-9B77-4B72-9E82-562BE432648A}">
      <dgm:prSet phldrT="[Text]" custT="1"/>
      <dgm:spPr/>
      <dgm:t>
        <a:bodyPr/>
        <a:lstStyle/>
        <a:p>
          <a:r>
            <a:rPr lang="ro-RO" sz="2000" dirty="0" smtClean="0"/>
            <a:t>Predare, învățare, evaluare; strategii didactice; relații interumane</a:t>
          </a:r>
          <a:r>
            <a:rPr lang="ro-RO" sz="1800" dirty="0" smtClean="0"/>
            <a:t>; </a:t>
          </a:r>
          <a:r>
            <a:rPr lang="ro-RO" sz="2000" dirty="0" smtClean="0"/>
            <a:t>conexiune inversă;</a:t>
          </a:r>
          <a:endParaRPr lang="en-US" sz="2000" dirty="0"/>
        </a:p>
      </dgm:t>
    </dgm:pt>
    <dgm:pt modelId="{169C8DC5-E653-4CBA-8D07-661A4C3B9DE2}" type="sibTrans" cxnId="{F89607EE-D6D5-45F1-B860-DA6A2F24DFAA}">
      <dgm:prSet/>
      <dgm:spPr/>
      <dgm:t>
        <a:bodyPr/>
        <a:lstStyle/>
        <a:p>
          <a:endParaRPr lang="en-US"/>
        </a:p>
      </dgm:t>
    </dgm:pt>
    <dgm:pt modelId="{00025836-2420-4ACB-9550-7585F3658333}" type="parTrans" cxnId="{F89607EE-D6D5-45F1-B860-DA6A2F24DFAA}">
      <dgm:prSet/>
      <dgm:spPr/>
      <dgm:t>
        <a:bodyPr/>
        <a:lstStyle/>
        <a:p>
          <a:endParaRPr lang="en-US"/>
        </a:p>
      </dgm:t>
    </dgm:pt>
    <dgm:pt modelId="{AC9AD4CD-2BA8-42BB-9308-1AE4A720B4C9}" type="pres">
      <dgm:prSet presAssocID="{0D168761-7A48-41DD-A763-44B59D6ACFD2}" presName="linearFlow" presStyleCnt="0">
        <dgm:presLayoutVars>
          <dgm:dir/>
          <dgm:animLvl val="lvl"/>
          <dgm:resizeHandles val="exact"/>
        </dgm:presLayoutVars>
      </dgm:prSet>
      <dgm:spPr/>
      <dgm:t>
        <a:bodyPr/>
        <a:lstStyle/>
        <a:p>
          <a:endParaRPr lang="en-US"/>
        </a:p>
      </dgm:t>
    </dgm:pt>
    <dgm:pt modelId="{6DF16F66-9BAB-491A-AB29-C1783606F85D}" type="pres">
      <dgm:prSet presAssocID="{F1886DF9-B9E6-40B9-B8F5-B4AA2F7D2D2A}" presName="composite" presStyleCnt="0"/>
      <dgm:spPr/>
    </dgm:pt>
    <dgm:pt modelId="{8F773DFD-F453-4AD3-B4AC-D32BFE316EE1}" type="pres">
      <dgm:prSet presAssocID="{F1886DF9-B9E6-40B9-B8F5-B4AA2F7D2D2A}" presName="parentText" presStyleLbl="alignNode1" presStyleIdx="0" presStyleCnt="3" custLinFactNeighborX="3223" custLinFactNeighborY="3482">
        <dgm:presLayoutVars>
          <dgm:chMax val="1"/>
          <dgm:bulletEnabled val="1"/>
        </dgm:presLayoutVars>
      </dgm:prSet>
      <dgm:spPr/>
      <dgm:t>
        <a:bodyPr/>
        <a:lstStyle/>
        <a:p>
          <a:endParaRPr lang="en-US"/>
        </a:p>
      </dgm:t>
    </dgm:pt>
    <dgm:pt modelId="{720B5550-065F-4B20-B805-B5DA7D3F7E9C}" type="pres">
      <dgm:prSet presAssocID="{F1886DF9-B9E6-40B9-B8F5-B4AA2F7D2D2A}" presName="descendantText" presStyleLbl="alignAcc1" presStyleIdx="0" presStyleCnt="3">
        <dgm:presLayoutVars>
          <dgm:bulletEnabled val="1"/>
        </dgm:presLayoutVars>
      </dgm:prSet>
      <dgm:spPr/>
      <dgm:t>
        <a:bodyPr/>
        <a:lstStyle/>
        <a:p>
          <a:endParaRPr lang="en-US"/>
        </a:p>
      </dgm:t>
    </dgm:pt>
    <dgm:pt modelId="{D4ED996F-4A61-4168-BD3E-6B12958D685A}" type="pres">
      <dgm:prSet presAssocID="{8F459ADD-FA19-4931-A4D2-C1992791E960}" presName="sp" presStyleCnt="0"/>
      <dgm:spPr/>
    </dgm:pt>
    <dgm:pt modelId="{5E51F9DA-A10A-4667-A30F-8D005126EE28}" type="pres">
      <dgm:prSet presAssocID="{1E636FA0-922F-4804-BD42-D1F6D8D13FC8}" presName="composite" presStyleCnt="0"/>
      <dgm:spPr/>
    </dgm:pt>
    <dgm:pt modelId="{71AACA0C-294E-4292-BD35-A64973AAC0E0}" type="pres">
      <dgm:prSet presAssocID="{1E636FA0-922F-4804-BD42-D1F6D8D13FC8}" presName="parentText" presStyleLbl="alignNode1" presStyleIdx="1" presStyleCnt="3" custScaleX="126612" custScaleY="137182">
        <dgm:presLayoutVars>
          <dgm:chMax val="1"/>
          <dgm:bulletEnabled val="1"/>
        </dgm:presLayoutVars>
      </dgm:prSet>
      <dgm:spPr/>
      <dgm:t>
        <a:bodyPr/>
        <a:lstStyle/>
        <a:p>
          <a:endParaRPr lang="en-US"/>
        </a:p>
      </dgm:t>
    </dgm:pt>
    <dgm:pt modelId="{32112CDA-B1C1-44C5-8959-F4EB6DA34AE0}" type="pres">
      <dgm:prSet presAssocID="{1E636FA0-922F-4804-BD42-D1F6D8D13FC8}" presName="descendantText" presStyleLbl="alignAcc1" presStyleIdx="1" presStyleCnt="3" custScaleX="93831">
        <dgm:presLayoutVars>
          <dgm:bulletEnabled val="1"/>
        </dgm:presLayoutVars>
      </dgm:prSet>
      <dgm:spPr/>
      <dgm:t>
        <a:bodyPr/>
        <a:lstStyle/>
        <a:p>
          <a:endParaRPr lang="en-US"/>
        </a:p>
      </dgm:t>
    </dgm:pt>
    <dgm:pt modelId="{E5C63297-2A08-4D24-B913-C86AC6FD56BA}" type="pres">
      <dgm:prSet presAssocID="{59A5FD97-3AED-41E4-80C5-B510BE6BD44D}" presName="sp" presStyleCnt="0"/>
      <dgm:spPr/>
    </dgm:pt>
    <dgm:pt modelId="{0287D676-E028-40EE-9C08-8776BACA385D}" type="pres">
      <dgm:prSet presAssocID="{B6C1EB0F-CD0B-4787-BD31-754618B3BA47}" presName="composite" presStyleCnt="0"/>
      <dgm:spPr/>
    </dgm:pt>
    <dgm:pt modelId="{66BAA62C-A649-42BD-B4E3-6494CB1EF55F}" type="pres">
      <dgm:prSet presAssocID="{B6C1EB0F-CD0B-4787-BD31-754618B3BA47}" presName="parentText" presStyleLbl="alignNode1" presStyleIdx="2" presStyleCnt="3">
        <dgm:presLayoutVars>
          <dgm:chMax val="1"/>
          <dgm:bulletEnabled val="1"/>
        </dgm:presLayoutVars>
      </dgm:prSet>
      <dgm:spPr/>
      <dgm:t>
        <a:bodyPr/>
        <a:lstStyle/>
        <a:p>
          <a:endParaRPr lang="en-US"/>
        </a:p>
      </dgm:t>
    </dgm:pt>
    <dgm:pt modelId="{63B83D8D-6DCC-4C31-B5F0-A247AA6A4361}" type="pres">
      <dgm:prSet presAssocID="{B6C1EB0F-CD0B-4787-BD31-754618B3BA47}" presName="descendantText" presStyleLbl="alignAcc1" presStyleIdx="2" presStyleCnt="3">
        <dgm:presLayoutVars>
          <dgm:bulletEnabled val="1"/>
        </dgm:presLayoutVars>
      </dgm:prSet>
      <dgm:spPr/>
      <dgm:t>
        <a:bodyPr/>
        <a:lstStyle/>
        <a:p>
          <a:endParaRPr lang="en-US"/>
        </a:p>
      </dgm:t>
    </dgm:pt>
  </dgm:ptLst>
  <dgm:cxnLst>
    <dgm:cxn modelId="{23255800-AA13-4FBF-8DFC-37DC304A66A9}" srcId="{0D168761-7A48-41DD-A763-44B59D6ACFD2}" destId="{B6C1EB0F-CD0B-4787-BD31-754618B3BA47}" srcOrd="2" destOrd="0" parTransId="{C221AED2-8B30-44BD-AF29-DE93129749D8}" sibTransId="{9502CC1E-3746-4818-A748-FBF93FFA0555}"/>
    <dgm:cxn modelId="{F89607EE-D6D5-45F1-B860-DA6A2F24DFAA}" srcId="{1E636FA0-922F-4804-BD42-D1F6D8D13FC8}" destId="{4C29A0E4-9B77-4B72-9E82-562BE432648A}" srcOrd="0" destOrd="0" parTransId="{00025836-2420-4ACB-9550-7585F3658333}" sibTransId="{169C8DC5-E653-4CBA-8D07-661A4C3B9DE2}"/>
    <dgm:cxn modelId="{D1CD64AF-1CD4-41E0-99A1-8F95ED6717D8}" srcId="{B6C1EB0F-CD0B-4787-BD31-754618B3BA47}" destId="{9B599AEF-0722-4760-AF50-BB3466E9BC64}" srcOrd="0" destOrd="0" parTransId="{C49EA534-82D2-43AD-8736-D853F0DD7697}" sibTransId="{D94B692B-33DA-4F62-8200-54E923708D2D}"/>
    <dgm:cxn modelId="{DD350A2B-BF7E-4850-A56B-D896E257111F}" srcId="{0D168761-7A48-41DD-A763-44B59D6ACFD2}" destId="{1E636FA0-922F-4804-BD42-D1F6D8D13FC8}" srcOrd="1" destOrd="0" parTransId="{D7B44BDD-0882-4C82-914F-3AA3246A5C4A}" sibTransId="{59A5FD97-3AED-41E4-80C5-B510BE6BD44D}"/>
    <dgm:cxn modelId="{3254F838-4A61-4716-B2A1-F761DEA820BF}" type="presOf" srcId="{6F7C0EE6-4186-4BB8-9F39-77F4D2DB7B96}" destId="{720B5550-065F-4B20-B805-B5DA7D3F7E9C}" srcOrd="0" destOrd="0" presId="urn:microsoft.com/office/officeart/2005/8/layout/chevron2"/>
    <dgm:cxn modelId="{5E97F9AC-CFE6-4159-8348-3E4D4373502D}" srcId="{0D168761-7A48-41DD-A763-44B59D6ACFD2}" destId="{F1886DF9-B9E6-40B9-B8F5-B4AA2F7D2D2A}" srcOrd="0" destOrd="0" parTransId="{39C49DCF-3FF8-43EC-8DEB-FE3C9B9FE051}" sibTransId="{8F459ADD-FA19-4931-A4D2-C1992791E960}"/>
    <dgm:cxn modelId="{7092B1F8-4510-42C1-9FD2-CDD72C31A9B4}" type="presOf" srcId="{9B599AEF-0722-4760-AF50-BB3466E9BC64}" destId="{63B83D8D-6DCC-4C31-B5F0-A247AA6A4361}" srcOrd="0" destOrd="0" presId="urn:microsoft.com/office/officeart/2005/8/layout/chevron2"/>
    <dgm:cxn modelId="{E20585FB-5288-468D-AD5C-104127EF8FC9}" type="presOf" srcId="{F1886DF9-B9E6-40B9-B8F5-B4AA2F7D2D2A}" destId="{8F773DFD-F453-4AD3-B4AC-D32BFE316EE1}" srcOrd="0" destOrd="0" presId="urn:microsoft.com/office/officeart/2005/8/layout/chevron2"/>
    <dgm:cxn modelId="{5E0A021A-77F2-47E1-9865-10AF90D39F6F}" type="presOf" srcId="{4C29A0E4-9B77-4B72-9E82-562BE432648A}" destId="{32112CDA-B1C1-44C5-8959-F4EB6DA34AE0}" srcOrd="0" destOrd="0" presId="urn:microsoft.com/office/officeart/2005/8/layout/chevron2"/>
    <dgm:cxn modelId="{ABEDC4AF-583F-4991-9871-74930067DE0B}" type="presOf" srcId="{B6C1EB0F-CD0B-4787-BD31-754618B3BA47}" destId="{66BAA62C-A649-42BD-B4E3-6494CB1EF55F}" srcOrd="0" destOrd="0" presId="urn:microsoft.com/office/officeart/2005/8/layout/chevron2"/>
    <dgm:cxn modelId="{D377802A-6E6B-4312-9D62-C0FD57E59CA3}" type="presOf" srcId="{0D168761-7A48-41DD-A763-44B59D6ACFD2}" destId="{AC9AD4CD-2BA8-42BB-9308-1AE4A720B4C9}" srcOrd="0" destOrd="0" presId="urn:microsoft.com/office/officeart/2005/8/layout/chevron2"/>
    <dgm:cxn modelId="{2D702663-8AB8-4322-B6C3-677A5C54E03D}" srcId="{F1886DF9-B9E6-40B9-B8F5-B4AA2F7D2D2A}" destId="{6F7C0EE6-4186-4BB8-9F39-77F4D2DB7B96}" srcOrd="0" destOrd="0" parTransId="{F5115053-A781-40A7-BFF2-C70CC4E1ADB7}" sibTransId="{9B1D5D02-80E6-4C09-838F-E96153F29589}"/>
    <dgm:cxn modelId="{E3607902-9F6B-4673-88DB-B37FAE0EFBD6}" type="presOf" srcId="{1E636FA0-922F-4804-BD42-D1F6D8D13FC8}" destId="{71AACA0C-294E-4292-BD35-A64973AAC0E0}" srcOrd="0" destOrd="0" presId="urn:microsoft.com/office/officeart/2005/8/layout/chevron2"/>
    <dgm:cxn modelId="{959E021D-F284-4543-9830-5E6668EECC23}" type="presParOf" srcId="{AC9AD4CD-2BA8-42BB-9308-1AE4A720B4C9}" destId="{6DF16F66-9BAB-491A-AB29-C1783606F85D}" srcOrd="0" destOrd="0" presId="urn:microsoft.com/office/officeart/2005/8/layout/chevron2"/>
    <dgm:cxn modelId="{0E121306-B18E-435C-8AA6-EACFF708169C}" type="presParOf" srcId="{6DF16F66-9BAB-491A-AB29-C1783606F85D}" destId="{8F773DFD-F453-4AD3-B4AC-D32BFE316EE1}" srcOrd="0" destOrd="0" presId="urn:microsoft.com/office/officeart/2005/8/layout/chevron2"/>
    <dgm:cxn modelId="{3CB71C2E-E8D3-4BC2-B19F-4814919253E6}" type="presParOf" srcId="{6DF16F66-9BAB-491A-AB29-C1783606F85D}" destId="{720B5550-065F-4B20-B805-B5DA7D3F7E9C}" srcOrd="1" destOrd="0" presId="urn:microsoft.com/office/officeart/2005/8/layout/chevron2"/>
    <dgm:cxn modelId="{FC68F07A-3120-4F59-A49B-D8102AB7D57B}" type="presParOf" srcId="{AC9AD4CD-2BA8-42BB-9308-1AE4A720B4C9}" destId="{D4ED996F-4A61-4168-BD3E-6B12958D685A}" srcOrd="1" destOrd="0" presId="urn:microsoft.com/office/officeart/2005/8/layout/chevron2"/>
    <dgm:cxn modelId="{04AD0E76-F03A-4863-9AF7-E9E6C2B73C4B}" type="presParOf" srcId="{AC9AD4CD-2BA8-42BB-9308-1AE4A720B4C9}" destId="{5E51F9DA-A10A-4667-A30F-8D005126EE28}" srcOrd="2" destOrd="0" presId="urn:microsoft.com/office/officeart/2005/8/layout/chevron2"/>
    <dgm:cxn modelId="{35395030-7E23-4E6C-B18A-1B2AA4C78FD5}" type="presParOf" srcId="{5E51F9DA-A10A-4667-A30F-8D005126EE28}" destId="{71AACA0C-294E-4292-BD35-A64973AAC0E0}" srcOrd="0" destOrd="0" presId="urn:microsoft.com/office/officeart/2005/8/layout/chevron2"/>
    <dgm:cxn modelId="{18164F5C-BB54-4335-A531-39D5450F846F}" type="presParOf" srcId="{5E51F9DA-A10A-4667-A30F-8D005126EE28}" destId="{32112CDA-B1C1-44C5-8959-F4EB6DA34AE0}" srcOrd="1" destOrd="0" presId="urn:microsoft.com/office/officeart/2005/8/layout/chevron2"/>
    <dgm:cxn modelId="{4520835C-AC04-4B37-8514-4787D31EFC5D}" type="presParOf" srcId="{AC9AD4CD-2BA8-42BB-9308-1AE4A720B4C9}" destId="{E5C63297-2A08-4D24-B913-C86AC6FD56BA}" srcOrd="3" destOrd="0" presId="urn:microsoft.com/office/officeart/2005/8/layout/chevron2"/>
    <dgm:cxn modelId="{E73479E9-980D-4B8C-A19A-C64CA1E6E2C3}" type="presParOf" srcId="{AC9AD4CD-2BA8-42BB-9308-1AE4A720B4C9}" destId="{0287D676-E028-40EE-9C08-8776BACA385D}" srcOrd="4" destOrd="0" presId="urn:microsoft.com/office/officeart/2005/8/layout/chevron2"/>
    <dgm:cxn modelId="{546AB905-4A55-40CB-80D9-E7AEFA3D9A6C}" type="presParOf" srcId="{0287D676-E028-40EE-9C08-8776BACA385D}" destId="{66BAA62C-A649-42BD-B4E3-6494CB1EF55F}" srcOrd="0" destOrd="0" presId="urn:microsoft.com/office/officeart/2005/8/layout/chevron2"/>
    <dgm:cxn modelId="{4B1CBBCF-19CD-450E-B8FD-06312466F1F3}" type="presParOf" srcId="{0287D676-E028-40EE-9C08-8776BACA385D}" destId="{63B83D8D-6DCC-4C31-B5F0-A247AA6A4361}"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773DFD-F453-4AD3-B4AC-D32BFE316EE1}">
      <dsp:nvSpPr>
        <dsp:cNvPr id="0" name=""/>
        <dsp:cNvSpPr/>
      </dsp:nvSpPr>
      <dsp:spPr>
        <a:xfrm rot="5400000">
          <a:off x="-213493" y="316064"/>
          <a:ext cx="1675260" cy="1172682"/>
        </a:xfrm>
        <a:prstGeom prst="chevron">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w="9525" cap="flat" cmpd="sng" algn="ctr">
          <a:solidFill>
            <a:schemeClr val="accent2">
              <a:hueOff val="0"/>
              <a:satOff val="0"/>
              <a:lumOff val="0"/>
              <a:alphaOff val="0"/>
            </a:schemeClr>
          </a:solidFill>
          <a:prstDash val="solid"/>
        </a:ln>
        <a:effectLst>
          <a:outerShdw blurRad="57150" dist="38100" dir="5400000" algn="ctr" rotWithShape="0">
            <a:schemeClr val="accent2">
              <a:hueOff val="0"/>
              <a:satOff val="0"/>
              <a:lumOff val="0"/>
              <a:alphaOff val="0"/>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o-RO" sz="1400" b="1" kern="1200" dirty="0" smtClean="0"/>
            <a:t>INTRĂRI</a:t>
          </a:r>
          <a:endParaRPr lang="en-US" sz="1400" b="1" kern="1200" dirty="0"/>
        </a:p>
      </dsp:txBody>
      <dsp:txXfrm rot="5400000">
        <a:off x="-213493" y="316064"/>
        <a:ext cx="1675260" cy="1172682"/>
      </dsp:txXfrm>
    </dsp:sp>
    <dsp:sp modelId="{720B5550-065F-4B20-B805-B5DA7D3F7E9C}">
      <dsp:nvSpPr>
        <dsp:cNvPr id="0" name=""/>
        <dsp:cNvSpPr/>
      </dsp:nvSpPr>
      <dsp:spPr>
        <a:xfrm rot="5400000">
          <a:off x="3570340" y="-2391215"/>
          <a:ext cx="1088919" cy="588423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ro-RO" sz="2000" kern="1200" dirty="0" smtClean="0"/>
            <a:t>Obiective; conținuturi; principii didactice; resurse umane; resurse materiale; timp școlar; context, influențele mediului extrașcolar;</a:t>
          </a:r>
          <a:endParaRPr lang="en-US" sz="2000" kern="1200" dirty="0"/>
        </a:p>
      </dsp:txBody>
      <dsp:txXfrm rot="5400000">
        <a:off x="3570340" y="-2391215"/>
        <a:ext cx="1088919" cy="5884235"/>
      </dsp:txXfrm>
    </dsp:sp>
    <dsp:sp modelId="{71AACA0C-294E-4292-BD35-A64973AAC0E0}">
      <dsp:nvSpPr>
        <dsp:cNvPr id="0" name=""/>
        <dsp:cNvSpPr/>
      </dsp:nvSpPr>
      <dsp:spPr>
        <a:xfrm rot="5400000">
          <a:off x="-406699" y="1919859"/>
          <a:ext cx="2298155" cy="1484756"/>
        </a:xfrm>
        <a:prstGeom prst="chevron">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w="9525" cap="flat" cmpd="sng" algn="ctr">
          <a:solidFill>
            <a:schemeClr val="accent2">
              <a:hueOff val="0"/>
              <a:satOff val="0"/>
              <a:lumOff val="0"/>
              <a:alphaOff val="0"/>
            </a:schemeClr>
          </a:solidFill>
          <a:prstDash val="solid"/>
        </a:ln>
        <a:effectLst>
          <a:outerShdw blurRad="57150" dist="38100" dir="5400000" algn="ctr" rotWithShape="0">
            <a:schemeClr val="accent2">
              <a:hueOff val="0"/>
              <a:satOff val="0"/>
              <a:lumOff val="0"/>
              <a:alphaOff val="0"/>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o-RO" sz="1400" b="1" kern="1200" dirty="0" smtClean="0"/>
            <a:t>PROCESUALI</a:t>
          </a:r>
        </a:p>
        <a:p>
          <a:pPr lvl="0" algn="ctr" defTabSz="622300">
            <a:lnSpc>
              <a:spcPct val="90000"/>
            </a:lnSpc>
            <a:spcBef>
              <a:spcPct val="0"/>
            </a:spcBef>
            <a:spcAft>
              <a:spcPct val="35000"/>
            </a:spcAft>
          </a:pPr>
          <a:r>
            <a:rPr lang="ro-RO" sz="1400" b="1" kern="1200" dirty="0" smtClean="0"/>
            <a:t>TATEA ACTIVITĂȚII DESFĂȘURATE</a:t>
          </a:r>
          <a:endParaRPr lang="en-US" sz="1400" b="1" kern="1200" dirty="0"/>
        </a:p>
      </dsp:txBody>
      <dsp:txXfrm rot="5400000">
        <a:off x="-406699" y="1919859"/>
        <a:ext cx="2298155" cy="1484756"/>
      </dsp:txXfrm>
    </dsp:sp>
    <dsp:sp modelId="{32112CDA-B1C1-44C5-8959-F4EB6DA34AE0}">
      <dsp:nvSpPr>
        <dsp:cNvPr id="0" name=""/>
        <dsp:cNvSpPr/>
      </dsp:nvSpPr>
      <dsp:spPr>
        <a:xfrm rot="5400000">
          <a:off x="4312718" y="-941721"/>
          <a:ext cx="1088919" cy="6621576"/>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ro-RO" sz="2000" kern="1200" dirty="0" smtClean="0"/>
            <a:t>Predare, învățare, evaluare; strategii didactice; relații interumane</a:t>
          </a:r>
          <a:r>
            <a:rPr lang="ro-RO" sz="1800" kern="1200" dirty="0" smtClean="0"/>
            <a:t>; </a:t>
          </a:r>
          <a:r>
            <a:rPr lang="ro-RO" sz="2000" kern="1200" dirty="0" smtClean="0"/>
            <a:t>conexiune inversă;</a:t>
          </a:r>
          <a:endParaRPr lang="en-US" sz="2000" kern="1200" dirty="0"/>
        </a:p>
      </dsp:txBody>
      <dsp:txXfrm rot="5400000">
        <a:off x="4312718" y="-941721"/>
        <a:ext cx="1088919" cy="6621576"/>
      </dsp:txXfrm>
    </dsp:sp>
    <dsp:sp modelId="{66BAA62C-A649-42BD-B4E3-6494CB1EF55F}">
      <dsp:nvSpPr>
        <dsp:cNvPr id="0" name=""/>
        <dsp:cNvSpPr/>
      </dsp:nvSpPr>
      <dsp:spPr>
        <a:xfrm rot="5400000">
          <a:off x="-251289" y="3894061"/>
          <a:ext cx="1675260" cy="1172682"/>
        </a:xfrm>
        <a:prstGeom prst="chevron">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w="9525" cap="flat" cmpd="sng" algn="ctr">
          <a:solidFill>
            <a:schemeClr val="accent2">
              <a:hueOff val="0"/>
              <a:satOff val="0"/>
              <a:lumOff val="0"/>
              <a:alphaOff val="0"/>
            </a:schemeClr>
          </a:solidFill>
          <a:prstDash val="solid"/>
        </a:ln>
        <a:effectLst>
          <a:outerShdw blurRad="57150" dist="38100" dir="5400000" algn="ctr" rotWithShape="0">
            <a:schemeClr val="accent2">
              <a:hueOff val="0"/>
              <a:satOff val="0"/>
              <a:lumOff val="0"/>
              <a:alphaOff val="0"/>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o-RO" sz="1400" b="1" kern="1200" dirty="0" smtClean="0"/>
            <a:t>IEȘIRI</a:t>
          </a:r>
          <a:endParaRPr lang="en-US" sz="1400" b="1" kern="1200" dirty="0"/>
        </a:p>
      </dsp:txBody>
      <dsp:txXfrm rot="5400000">
        <a:off x="-251289" y="3894061"/>
        <a:ext cx="1675260" cy="1172682"/>
      </dsp:txXfrm>
    </dsp:sp>
    <dsp:sp modelId="{63B83D8D-6DCC-4C31-B5F0-A247AA6A4361}">
      <dsp:nvSpPr>
        <dsp:cNvPr id="0" name=""/>
        <dsp:cNvSpPr/>
      </dsp:nvSpPr>
      <dsp:spPr>
        <a:xfrm rot="5400000">
          <a:off x="4156681" y="658772"/>
          <a:ext cx="1088919" cy="7056917"/>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ro-RO" sz="2000" kern="1200" dirty="0" smtClean="0"/>
            <a:t>Rezultate: priceperi, deprinderi, capacități, cunoștințe, atitudini, aptitudini, trăsături de personalitate, competențe profesionale.</a:t>
          </a:r>
          <a:endParaRPr lang="en-US" sz="2000" kern="1200" dirty="0"/>
        </a:p>
      </dsp:txBody>
      <dsp:txXfrm rot="5400000">
        <a:off x="4156681" y="658772"/>
        <a:ext cx="1088919" cy="70569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E5D7F4-D396-47F6-B0C4-CE4EBB6224A2}"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B5A1C9-05F3-4A51-A179-DEED95BCC36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E5D7F4-D396-47F6-B0C4-CE4EBB6224A2}" type="datetimeFigureOut">
              <a:rPr lang="en-US" smtClean="0"/>
              <a:pPr/>
              <a:t>10/21/2015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B5A1C9-05F3-4A51-A179-DEED95BCC36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RO" sz="2800" dirty="0" smtClean="0"/>
              <a:t>CAPITOLUL IX</a:t>
            </a:r>
            <a:r>
              <a:rPr lang="ro-RO" sz="2800" smtClean="0"/>
              <a:t/>
            </a:r>
            <a:br>
              <a:rPr lang="ro-RO" sz="2800" smtClean="0"/>
            </a:br>
            <a:r>
              <a:rPr lang="ro-RO" sz="2800" smtClean="0"/>
              <a:t>PROCESUL DE ÎNVĂȚĂMÂNT. ABORDAREA SISTEMICĂ</a:t>
            </a:r>
            <a:endParaRPr lang="en-US" sz="2800" dirty="0"/>
          </a:p>
        </p:txBody>
      </p:sp>
      <p:sp>
        <p:nvSpPr>
          <p:cNvPr id="3" name="Subtitle 2"/>
          <p:cNvSpPr>
            <a:spLocks noGrp="1"/>
          </p:cNvSpPr>
          <p:nvPr>
            <p:ph type="subTitle" idx="1"/>
          </p:nvPr>
        </p:nvSpPr>
        <p:spPr/>
        <p:txBody>
          <a:bodyPr>
            <a:normAutofit/>
          </a:bodyPr>
          <a:lstStyle/>
          <a:p>
            <a:endParaRPr lang="ro-RO" sz="2000" dirty="0" smtClean="0"/>
          </a:p>
          <a:p>
            <a:endParaRPr lang="ro-RO" sz="2000" dirty="0" smtClean="0"/>
          </a:p>
          <a:p>
            <a:endParaRPr lang="ro-RO" sz="2000" dirty="0" smtClean="0"/>
          </a:p>
          <a:p>
            <a:r>
              <a:rPr lang="ro-RO" sz="2000" dirty="0" smtClean="0"/>
              <a:t>LECT. DR. LIANA TĂUȘAN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endParaRPr lang="en-US" dirty="0"/>
          </a:p>
        </p:txBody>
      </p:sp>
      <p:graphicFrame>
        <p:nvGraphicFramePr>
          <p:cNvPr id="5" name="Content Placeholder 4"/>
          <p:cNvGraphicFramePr>
            <a:graphicFrameLocks noGrp="1"/>
          </p:cNvGraphicFramePr>
          <p:nvPr>
            <p:ph idx="1"/>
          </p:nvPr>
        </p:nvGraphicFramePr>
        <p:xfrm>
          <a:off x="457200" y="1000125"/>
          <a:ext cx="8229600" cy="5324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48648"/>
          </a:xfrm>
        </p:spPr>
        <p:txBody>
          <a:bodyPr>
            <a:normAutofit fontScale="90000"/>
          </a:bodyPr>
          <a:lstStyle/>
          <a:p>
            <a:endParaRPr lang="ro-RO" dirty="0"/>
          </a:p>
        </p:txBody>
      </p:sp>
      <p:sp>
        <p:nvSpPr>
          <p:cNvPr id="3" name="Content Placeholder 2"/>
          <p:cNvSpPr>
            <a:spLocks noGrp="1"/>
          </p:cNvSpPr>
          <p:nvPr>
            <p:ph idx="1"/>
          </p:nvPr>
        </p:nvSpPr>
        <p:spPr>
          <a:xfrm>
            <a:off x="457200" y="1268760"/>
            <a:ext cx="8229600" cy="5055840"/>
          </a:xfrm>
        </p:spPr>
        <p:txBody>
          <a:bodyPr>
            <a:normAutofit lnSpcReduction="10000"/>
          </a:bodyPr>
          <a:lstStyle/>
          <a:p>
            <a:r>
              <a:rPr lang="ro-RO" sz="2200" b="1" i="1" dirty="0" smtClean="0"/>
              <a:t>Sistemul de învăţământ</a:t>
            </a:r>
            <a:r>
              <a:rPr lang="ro-RO" sz="2200" dirty="0" smtClean="0"/>
              <a:t> este un subsistem al sistemului social, fiind subordonat şi integrat în structura generală a societăţii. El nu are doar o structură internă, ci este supus şi unor presiuni sociale exterioare.</a:t>
            </a:r>
          </a:p>
          <a:p>
            <a:pPr>
              <a:buNone/>
            </a:pPr>
            <a:endParaRPr lang="ro-RO" sz="2200" dirty="0" smtClean="0"/>
          </a:p>
          <a:p>
            <a:r>
              <a:rPr lang="ro-RO" sz="2200" dirty="0" smtClean="0"/>
              <a:t>Sistemul de </a:t>
            </a:r>
            <a:r>
              <a:rPr lang="ro-RO" sz="2200" dirty="0" smtClean="0"/>
              <a:t>învăţământ</a:t>
            </a:r>
          </a:p>
          <a:p>
            <a:pPr lvl="1"/>
            <a:r>
              <a:rPr lang="ro-RO" sz="2200" dirty="0" smtClean="0"/>
              <a:t> </a:t>
            </a:r>
            <a:r>
              <a:rPr lang="ro-RO" sz="2200" dirty="0" smtClean="0"/>
              <a:t>se referă la </a:t>
            </a:r>
            <a:r>
              <a:rPr lang="ro-RO" sz="2200" i="1" dirty="0" smtClean="0"/>
              <a:t>organizarea instituţională a învăţământului, </a:t>
            </a:r>
            <a:r>
              <a:rPr lang="ro-RO" sz="2200" dirty="0" smtClean="0"/>
              <a:t>cuprinzând totalitatea instituţiilor care urmăresc realizarea unor obiective educaţionale. </a:t>
            </a:r>
            <a:endParaRPr lang="ro-RO" sz="2200" dirty="0" smtClean="0"/>
          </a:p>
          <a:p>
            <a:pPr lvl="1"/>
            <a:r>
              <a:rPr lang="ro-RO" sz="2200" dirty="0" smtClean="0"/>
              <a:t>Are </a:t>
            </a:r>
            <a:r>
              <a:rPr lang="ro-RO" sz="2200" dirty="0" smtClean="0"/>
              <a:t>un </a:t>
            </a:r>
            <a:r>
              <a:rPr lang="ro-RO" sz="2200" i="1" dirty="0" smtClean="0"/>
              <a:t>caracter istoric şi naţional</a:t>
            </a:r>
            <a:r>
              <a:rPr lang="ro-RO" sz="2200" dirty="0" smtClean="0"/>
              <a:t>, adică evoluează şi se perfecţionează în concordanţă cu dezvoltarea economico-socială şi cu specificul cultural din fiecare ţară. </a:t>
            </a:r>
            <a:endParaRPr lang="ro-RO" sz="2200" dirty="0" smtClean="0"/>
          </a:p>
          <a:p>
            <a:pPr lvl="1"/>
            <a:r>
              <a:rPr lang="ro-RO" sz="2200" dirty="0" smtClean="0"/>
              <a:t>Deşi </a:t>
            </a:r>
            <a:r>
              <a:rPr lang="ro-RO" sz="2200" dirty="0" smtClean="0"/>
              <a:t>există trăsături comune între sistemele de învăţământ din diferite ţări, fiecare sistem are propriile </a:t>
            </a:r>
            <a:r>
              <a:rPr lang="ro-RO" sz="2200" i="1" dirty="0" smtClean="0"/>
              <a:t>particularităţi,</a:t>
            </a:r>
            <a:r>
              <a:rPr lang="ro-RO" sz="2200" dirty="0" smtClean="0"/>
              <a:t> legate de condiţiile economice, sociale şi culturale din ţara respectivă.</a:t>
            </a:r>
          </a:p>
          <a:p>
            <a:endParaRPr lang="ro-RO"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endParaRPr lang="en-US" dirty="0"/>
          </a:p>
        </p:txBody>
      </p:sp>
      <p:sp>
        <p:nvSpPr>
          <p:cNvPr id="3" name="Content Placeholder 2"/>
          <p:cNvSpPr>
            <a:spLocks noGrp="1"/>
          </p:cNvSpPr>
          <p:nvPr>
            <p:ph idx="1"/>
          </p:nvPr>
        </p:nvSpPr>
        <p:spPr>
          <a:xfrm>
            <a:off x="457200" y="857232"/>
            <a:ext cx="8229600" cy="5857916"/>
          </a:xfrm>
        </p:spPr>
        <p:txBody>
          <a:bodyPr>
            <a:normAutofit/>
          </a:bodyPr>
          <a:lstStyle/>
          <a:p>
            <a:endParaRPr lang="ro-RO" sz="2000" b="1" i="1" dirty="0" smtClean="0"/>
          </a:p>
          <a:p>
            <a:r>
              <a:rPr lang="ro-RO" sz="2200" b="1" i="1" dirty="0" smtClean="0"/>
              <a:t>Procesul de învăţământ</a:t>
            </a:r>
            <a:r>
              <a:rPr lang="ro-RO" sz="2200" dirty="0" smtClean="0"/>
              <a:t> se referă la realizarea propriu-zisă a educaţiei şi la aspectele psihopedagogice legate de predarea şi învăţarea cunoştinţelor. El se desfăşoară în cadrul unităţilor sistemului de învăţământ.</a:t>
            </a:r>
            <a:endParaRPr lang="en-US" sz="2200" dirty="0" smtClean="0"/>
          </a:p>
          <a:p>
            <a:r>
              <a:rPr lang="ro-RO" sz="2200" b="1" dirty="0" smtClean="0"/>
              <a:t>Procesul de învăţământ </a:t>
            </a:r>
            <a:r>
              <a:rPr lang="ro-RO" sz="2200" dirty="0" smtClean="0"/>
              <a:t>reprezintă un ansamblu de acţiuni exercitate în mod conştient şi sistematic de către educatori asupra educaţilor, într-un cadru instituţional organizat, în vederea formării personalităţii acestora în concordanţă cu cerinţele idealului educaţional. Este activitatea complexă, intenţionată, programată, organizată şi conştientă de predare, învăţare și evaluare.</a:t>
            </a:r>
            <a:endParaRPr lang="en-US" sz="2200" dirty="0" smtClean="0"/>
          </a:p>
          <a:p>
            <a:r>
              <a:rPr lang="ro-RO" sz="2200" dirty="0" smtClean="0"/>
              <a:t>Datorită prezenţei educatorului, ca persoană investită de societate şi pregătită în mod special pentru conducerea procesului de învăţământ, procesul de învățământ este considerat cea mai înaltă formă de organizare şi desfăşurare a educaţiei – principalul mijloc prin care societatea instruieşte şi educă tinerele generaţii.</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r>
              <a:rPr lang="ro-RO" sz="2200" dirty="0" smtClean="0"/>
              <a:t>Pentru a delimita mai clar relaţia dintre sistemul de învăţământ şi procesul de învăţământ, trebuie să precizăm că </a:t>
            </a:r>
            <a:r>
              <a:rPr lang="ro-RO" sz="2200" i="1" dirty="0" smtClean="0"/>
              <a:t>sistemul de învăţământ</a:t>
            </a:r>
            <a:r>
              <a:rPr lang="ro-RO" sz="2200" dirty="0" smtClean="0"/>
              <a:t> include:</a:t>
            </a:r>
          </a:p>
          <a:p>
            <a:pPr lvl="0"/>
            <a:r>
              <a:rPr lang="ro-RO" sz="2200" b="1" dirty="0" smtClean="0"/>
              <a:t>un flux de intrare,</a:t>
            </a:r>
            <a:r>
              <a:rPr lang="ro-RO" sz="2200" dirty="0" smtClean="0"/>
              <a:t> alcătuit din resurse umane şi materiale: personal didactic, elevi, studenţi, construcţii şi spaţii şcolare, dotări tehnico-materiale, timp şcolar, fonduri băneşti;</a:t>
            </a:r>
          </a:p>
          <a:p>
            <a:pPr lvl="0"/>
            <a:r>
              <a:rPr lang="ro-RO" sz="2200" b="1" dirty="0" smtClean="0"/>
              <a:t>procesul de învăţământ</a:t>
            </a:r>
            <a:r>
              <a:rPr lang="ro-RO" sz="2200" dirty="0" smtClean="0"/>
              <a:t>, care angajează resursele, în vederea atingerii obiectivelor, întruchipând exercitarea celor trei funcţii esenţiale: predare, învăţare, evaluare;</a:t>
            </a:r>
          </a:p>
          <a:p>
            <a:pPr lvl="0"/>
            <a:r>
              <a:rPr lang="ro-RO" sz="2200" b="1" dirty="0" smtClean="0"/>
              <a:t>un flux de ieşire,</a:t>
            </a:r>
            <a:r>
              <a:rPr lang="ro-RO" sz="2200" dirty="0" smtClean="0"/>
              <a:t> reprezentat de produsul sistemului: tineri educaţi, instruiţi, înzestraţi cu competenţe şi atitudini prevăzute de cererea socială de educaţie.</a:t>
            </a:r>
          </a:p>
          <a:p>
            <a:endParaRPr lang="ro-RO"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lstStyle/>
          <a:p>
            <a:pPr lvl="0"/>
            <a:r>
              <a:rPr lang="ro-RO" sz="2400" b="1" dirty="0" smtClean="0"/>
              <a:t>Note definitorii ale procesului de învăţământ</a:t>
            </a:r>
          </a:p>
          <a:p>
            <a:pPr lvl="0">
              <a:buNone/>
            </a:pPr>
            <a:endParaRPr lang="ro-RO" b="1" dirty="0" smtClean="0"/>
          </a:p>
          <a:p>
            <a:pPr marL="548640" lvl="2" indent="-274320">
              <a:buClr>
                <a:schemeClr val="accent3"/>
              </a:buClr>
              <a:buSzPct val="95000"/>
            </a:pPr>
            <a:r>
              <a:rPr lang="ro-RO" sz="2400" dirty="0" smtClean="0"/>
              <a:t>Caracterul bilateral şi interactiv</a:t>
            </a:r>
          </a:p>
          <a:p>
            <a:pPr marL="548640" lvl="2" indent="-274320">
              <a:buClr>
                <a:schemeClr val="accent3"/>
              </a:buClr>
              <a:buSzPct val="95000"/>
            </a:pPr>
            <a:r>
              <a:rPr lang="ro-RO" sz="2400" dirty="0" smtClean="0"/>
              <a:t>Caracterul de obiect şi subiect al elevului în procesul de învăţământ</a:t>
            </a:r>
          </a:p>
          <a:p>
            <a:pPr marL="548640" lvl="2" indent="-274320">
              <a:buClr>
                <a:schemeClr val="accent3"/>
              </a:buClr>
              <a:buSzPct val="95000"/>
            </a:pPr>
            <a:r>
              <a:rPr lang="ro-RO" sz="2400" dirty="0" smtClean="0"/>
              <a:t>Caracterul informativ şi formativ al procesului de învăţământ</a:t>
            </a:r>
          </a:p>
          <a:p>
            <a:pPr marL="548640" lvl="2" indent="-274320">
              <a:buClr>
                <a:schemeClr val="accent3"/>
              </a:buClr>
              <a:buSzPct val="95000"/>
            </a:pPr>
            <a:r>
              <a:rPr lang="ro-RO" sz="2400" dirty="0" smtClean="0"/>
              <a:t>Procesul de învăţământ, ca proces de cunoaştere</a:t>
            </a:r>
          </a:p>
          <a:p>
            <a:pPr marL="548640" lvl="2" indent="-274320">
              <a:buClr>
                <a:schemeClr val="accent3"/>
              </a:buClr>
              <a:buSzPct val="95000"/>
            </a:pPr>
            <a:r>
              <a:rPr lang="ro-RO" sz="2400" dirty="0" smtClean="0"/>
              <a:t>Caracterul educativ al procesului de învăţământ</a:t>
            </a:r>
          </a:p>
          <a:p>
            <a:endParaRPr lang="ro-R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endParaRPr lang="ro-RO" sz="2200" dirty="0" smtClean="0"/>
          </a:p>
          <a:p>
            <a:pPr marL="274320" lvl="1" indent="-274320">
              <a:buClr>
                <a:schemeClr val="accent3"/>
              </a:buClr>
              <a:buSzPct val="95000"/>
            </a:pPr>
            <a:r>
              <a:rPr lang="ro-RO" sz="2200" b="1" dirty="0" smtClean="0"/>
              <a:t>Procesul de învățământ ca sistem: </a:t>
            </a:r>
            <a:r>
              <a:rPr lang="ro-RO" sz="2200" dirty="0" smtClean="0"/>
              <a:t>un ansamblu complex de componente, aflate într-o interacţiune dinamică, proiectat şi structurat, şi care funcţionează ca un tot unitar, în vederea atingerii unor obiective instructiv – educative clar formulate (perturbarea unui element poate conduce la dezechilibrarea întregului sistem).</a:t>
            </a:r>
          </a:p>
          <a:p>
            <a:endParaRPr lang="ro-RO"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endParaRPr lang="en-US" dirty="0"/>
          </a:p>
        </p:txBody>
      </p:sp>
      <p:sp>
        <p:nvSpPr>
          <p:cNvPr id="3" name="Content Placeholder 2"/>
          <p:cNvSpPr>
            <a:spLocks noGrp="1"/>
          </p:cNvSpPr>
          <p:nvPr>
            <p:ph idx="1"/>
          </p:nvPr>
        </p:nvSpPr>
        <p:spPr>
          <a:xfrm>
            <a:off x="457200" y="857232"/>
            <a:ext cx="8229600" cy="5715040"/>
          </a:xfrm>
        </p:spPr>
        <p:txBody>
          <a:bodyPr>
            <a:normAutofit lnSpcReduction="10000"/>
          </a:bodyPr>
          <a:lstStyle/>
          <a:p>
            <a:r>
              <a:rPr lang="ro-RO" sz="2000" dirty="0" smtClean="0"/>
              <a:t>trei planuri de analiză a componentelor procesului de învăţământ:</a:t>
            </a:r>
          </a:p>
          <a:p>
            <a:pPr lvl="1"/>
            <a:r>
              <a:rPr lang="ro-RO" sz="2000" b="1" dirty="0" smtClean="0"/>
              <a:t>dimensiune funcţională</a:t>
            </a:r>
            <a:r>
              <a:rPr lang="ro-RO" sz="2000" dirty="0" smtClean="0"/>
              <a:t>;</a:t>
            </a:r>
            <a:endParaRPr lang="en-US" sz="2000" dirty="0" smtClean="0"/>
          </a:p>
          <a:p>
            <a:pPr lvl="1"/>
            <a:r>
              <a:rPr lang="ro-RO" sz="2000" b="1" dirty="0" smtClean="0"/>
              <a:t>dimensiune structurală;</a:t>
            </a:r>
            <a:endParaRPr lang="en-US" sz="2000" dirty="0" smtClean="0"/>
          </a:p>
          <a:p>
            <a:pPr lvl="1"/>
            <a:r>
              <a:rPr lang="ro-RO" sz="2000" b="1" dirty="0" smtClean="0"/>
              <a:t>dimensiune operaţională</a:t>
            </a:r>
            <a:r>
              <a:rPr lang="ro-RO" sz="2000" dirty="0" smtClean="0"/>
              <a:t>.</a:t>
            </a:r>
          </a:p>
          <a:p>
            <a:r>
              <a:rPr lang="ro-RO" sz="2000" b="1" dirty="0" smtClean="0"/>
              <a:t>Dimensiunea funcţională:</a:t>
            </a:r>
          </a:p>
          <a:p>
            <a:pPr lvl="1">
              <a:buFont typeface="Wingdings" pitchFamily="2" charset="2"/>
              <a:buChar char="q"/>
            </a:pPr>
            <a:r>
              <a:rPr lang="ro-RO" sz="2000" dirty="0" smtClean="0"/>
              <a:t>fiecare construcţie pedagogică este expresia unei conştiinţe, exprimă o anumită intenţionalitate, evoluează în direcţia atingerii unor </a:t>
            </a:r>
            <a:r>
              <a:rPr lang="ro-RO" sz="2000" i="1" dirty="0" smtClean="0"/>
              <a:t>finalităţi;</a:t>
            </a:r>
          </a:p>
          <a:p>
            <a:pPr lvl="1">
              <a:buFont typeface="Wingdings" pitchFamily="2" charset="2"/>
              <a:buChar char="q"/>
            </a:pPr>
            <a:r>
              <a:rPr lang="ro-RO" sz="2000" i="1" dirty="0" smtClean="0"/>
              <a:t>Finalităţile, obiectivele</a:t>
            </a:r>
            <a:r>
              <a:rPr lang="ro-RO" sz="2000" dirty="0" smtClean="0"/>
              <a:t> procesului de învăţământ exprimă cerinţe de educaţie şi instruire formulate de societate, tipul de rezultate scontate.</a:t>
            </a:r>
            <a:endParaRPr lang="ro-RO" sz="2000" b="1" dirty="0" smtClean="0"/>
          </a:p>
          <a:p>
            <a:r>
              <a:rPr lang="ro-RO" sz="2000" b="1" dirty="0" smtClean="0"/>
              <a:t>Dimensiunea structurală:</a:t>
            </a:r>
          </a:p>
          <a:p>
            <a:pPr lvl="1"/>
            <a:r>
              <a:rPr lang="ro-RO" sz="2000" dirty="0" smtClean="0"/>
              <a:t>Se referă la mulţimea de componente constitutive ale procesului de învăţământ, precum şi la relaţiile de interacţiune dintre ele;</a:t>
            </a:r>
          </a:p>
          <a:p>
            <a:pPr lvl="1"/>
            <a:r>
              <a:rPr lang="ro-RO" sz="2000" dirty="0" smtClean="0"/>
              <a:t>Calitatea sistemului nu derivă din calitatea fiecărui element sau din calitatea sumei acestora, ci din forţa şi amplitudinea </a:t>
            </a:r>
            <a:r>
              <a:rPr lang="ro-RO" sz="2000" i="1" dirty="0" smtClean="0"/>
              <a:t>interacţiunilor </a:t>
            </a:r>
            <a:r>
              <a:rPr lang="ro-RO" sz="2000" dirty="0" smtClean="0"/>
              <a:t>elementelor componente. Modificarea adusă unei componente atrage reacţii în lanţ la nivelul celorlalte componente, la nivelul întregului proces  de învăţământ.</a:t>
            </a:r>
            <a:endParaRPr lang="ro-RO" sz="2000" b="1" dirty="0" smtClean="0"/>
          </a:p>
          <a:p>
            <a:endParaRPr lang="ro-RO" sz="1800" dirty="0" smtClean="0"/>
          </a:p>
          <a:p>
            <a:endParaRPr lang="ro-RO" sz="1800" dirty="0" smtClean="0"/>
          </a:p>
          <a:p>
            <a:endParaRPr lang="ro-RO" sz="1800" dirty="0" smtClean="0"/>
          </a:p>
          <a:p>
            <a:pPr lvl="1"/>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3144"/>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324492"/>
          </a:xfrm>
        </p:spPr>
        <p:txBody>
          <a:bodyPr>
            <a:normAutofit/>
          </a:bodyPr>
          <a:lstStyle/>
          <a:p>
            <a:r>
              <a:rPr lang="ro-RO" sz="2200" dirty="0" smtClean="0"/>
              <a:t>Componentele:</a:t>
            </a:r>
          </a:p>
          <a:p>
            <a:pPr lvl="1"/>
            <a:r>
              <a:rPr lang="ro-RO" sz="2200" i="1" dirty="0" smtClean="0"/>
              <a:t>conţinutul;</a:t>
            </a:r>
          </a:p>
          <a:p>
            <a:pPr lvl="1"/>
            <a:r>
              <a:rPr lang="ro-RO" sz="2200" i="1" dirty="0" smtClean="0"/>
              <a:t>principiile, legile şi normele </a:t>
            </a:r>
            <a:r>
              <a:rPr lang="ro-RO" sz="2200" dirty="0" smtClean="0"/>
              <a:t>pe baza cărora se întemeiază procesul de învăţământ;</a:t>
            </a:r>
          </a:p>
          <a:p>
            <a:pPr lvl="1"/>
            <a:r>
              <a:rPr lang="ro-RO" sz="2200" i="1" dirty="0" smtClean="0"/>
              <a:t>resursele umane</a:t>
            </a:r>
            <a:r>
              <a:rPr lang="ro-RO" sz="2200" dirty="0" smtClean="0"/>
              <a:t>: agenţii acţiunii, respectiv profesorii şi elevii;</a:t>
            </a:r>
          </a:p>
          <a:p>
            <a:pPr lvl="1"/>
            <a:r>
              <a:rPr lang="ro-RO" sz="2200" i="1" dirty="0" smtClean="0"/>
              <a:t>mediul fizic şcolar</a:t>
            </a:r>
            <a:r>
              <a:rPr lang="ro-RO" sz="2200" dirty="0" smtClean="0"/>
              <a:t>, cu dotări tehnico-materiale corespunzătoare (resurse materiale);</a:t>
            </a:r>
          </a:p>
          <a:p>
            <a:pPr lvl="1"/>
            <a:r>
              <a:rPr lang="ro-RO" sz="2200" i="1" dirty="0" smtClean="0"/>
              <a:t>timp şcolar</a:t>
            </a:r>
            <a:r>
              <a:rPr lang="ro-RO" sz="2200" dirty="0" smtClean="0"/>
              <a:t> bine determinat: an şcolar, semestru, săptămână de şcoală, zile de şcoală, ore de clasă;</a:t>
            </a:r>
          </a:p>
          <a:p>
            <a:pPr lvl="1"/>
            <a:r>
              <a:rPr lang="ro-RO" sz="2200" i="1" dirty="0" smtClean="0"/>
              <a:t>contextul,</a:t>
            </a:r>
            <a:r>
              <a:rPr lang="ro-RO" sz="2200" dirty="0" smtClean="0"/>
              <a:t> mediul extraşcolar: social, familial, cultural.</a:t>
            </a:r>
            <a:endParaRPr lang="ro-RO" sz="2200" i="1" dirty="0" smtClean="0"/>
          </a:p>
          <a:p>
            <a:pPr lvl="1"/>
            <a:endParaRPr lang="en-US" sz="1800" dirty="0" smtClean="0"/>
          </a:p>
          <a:p>
            <a:endParaRPr lang="ro-RO" sz="1800" dirty="0" smtClean="0"/>
          </a:p>
          <a:p>
            <a:endParaRPr lang="ro-RO"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3144"/>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857892"/>
          </a:xfrm>
        </p:spPr>
        <p:txBody>
          <a:bodyPr>
            <a:normAutofit/>
          </a:bodyPr>
          <a:lstStyle/>
          <a:p>
            <a:r>
              <a:rPr lang="ro-RO" sz="2000" b="1" dirty="0" smtClean="0"/>
              <a:t>Dimensiunea operaţională:</a:t>
            </a:r>
          </a:p>
          <a:p>
            <a:pPr lvl="1"/>
            <a:r>
              <a:rPr lang="ro-RO" sz="2000" dirty="0" smtClean="0"/>
              <a:t>modul de punere în acţiune a ansamblului construit, vizând realizarea efectivă a procesului de învăţământ, prin acţiuni specifice de predare, învăţare, evaluare, în vederea atingerii scopurilor. </a:t>
            </a:r>
          </a:p>
          <a:p>
            <a:pPr lvl="1"/>
            <a:r>
              <a:rPr lang="ro-RO" sz="2000" dirty="0" smtClean="0"/>
              <a:t>se concretizează în folosirea anumitor strategii:</a:t>
            </a:r>
            <a:endParaRPr lang="en-US" sz="2000" dirty="0" smtClean="0"/>
          </a:p>
          <a:p>
            <a:pPr lvl="2"/>
            <a:r>
              <a:rPr lang="ro-RO" sz="2000" i="1" dirty="0" smtClean="0"/>
              <a:t>metode şi procedee didactice</a:t>
            </a:r>
            <a:r>
              <a:rPr lang="ro-RO" sz="2000" dirty="0" smtClean="0"/>
              <a:t>;</a:t>
            </a:r>
            <a:endParaRPr lang="en-US" sz="2000" dirty="0" smtClean="0"/>
          </a:p>
          <a:p>
            <a:pPr lvl="2"/>
            <a:r>
              <a:rPr lang="ro-RO" sz="2000" i="1" dirty="0" smtClean="0"/>
              <a:t>mijloace de învăţământ</a:t>
            </a:r>
            <a:r>
              <a:rPr lang="ro-RO" sz="2000" dirty="0" smtClean="0"/>
              <a:t>;</a:t>
            </a:r>
            <a:endParaRPr lang="en-US" sz="2000" dirty="0" smtClean="0"/>
          </a:p>
          <a:p>
            <a:pPr lvl="2"/>
            <a:r>
              <a:rPr lang="ro-RO" sz="2000" i="1" dirty="0" smtClean="0"/>
              <a:t>forme de organizare</a:t>
            </a:r>
            <a:r>
              <a:rPr lang="ro-RO" sz="2000" dirty="0" smtClean="0"/>
              <a:t>: lecţiile, activităţile practice, activitatea în cercuri de elevi, excursii didactice, vizite etc.</a:t>
            </a:r>
            <a:endParaRPr lang="en-US" sz="2000" dirty="0" smtClean="0"/>
          </a:p>
          <a:p>
            <a:pPr lvl="2"/>
            <a:r>
              <a:rPr lang="ro-RO" sz="2000" i="1" dirty="0" smtClean="0"/>
              <a:t>relaţii interumane</a:t>
            </a:r>
            <a:r>
              <a:rPr lang="ro-RO" sz="2000" dirty="0" smtClean="0"/>
              <a:t>, psihosociale: profesori – elevi, elev – elev;</a:t>
            </a:r>
          </a:p>
          <a:p>
            <a:pPr lvl="2"/>
            <a:r>
              <a:rPr lang="ro-RO" sz="2000" i="1" dirty="0" smtClean="0"/>
              <a:t>conexiunea inversă (feedback-ul)</a:t>
            </a:r>
            <a:endParaRPr lang="ro-RO" sz="2000" b="1" dirty="0" smtClean="0"/>
          </a:p>
          <a:p>
            <a:r>
              <a:rPr lang="ro-RO" sz="2000" dirty="0" smtClean="0"/>
              <a:t>Abordarea sistemică presupune parcurgerea a </a:t>
            </a:r>
            <a:r>
              <a:rPr lang="ro-RO" sz="2000" i="1" dirty="0" smtClean="0"/>
              <a:t>trei momente</a:t>
            </a:r>
            <a:r>
              <a:rPr lang="ro-RO" sz="2000" dirty="0" smtClean="0"/>
              <a:t> cheie:</a:t>
            </a:r>
            <a:endParaRPr lang="en-US" sz="2000" dirty="0" smtClean="0"/>
          </a:p>
          <a:p>
            <a:pPr lvl="1"/>
            <a:r>
              <a:rPr lang="ro-RO" sz="2000" dirty="0" smtClean="0"/>
              <a:t>cel al inventarierii resurselor, componentelor;</a:t>
            </a:r>
            <a:endParaRPr lang="en-US" sz="2000" dirty="0" smtClean="0"/>
          </a:p>
          <a:p>
            <a:pPr lvl="1"/>
            <a:r>
              <a:rPr lang="ro-RO" sz="2000" dirty="0" smtClean="0"/>
              <a:t>cel al organizării modului de transformare a acestor resurse, prin acţiuni de predare, învăţare, evaluare;</a:t>
            </a:r>
            <a:endParaRPr lang="en-US" sz="2000" dirty="0" smtClean="0"/>
          </a:p>
          <a:p>
            <a:pPr lvl="1"/>
            <a:r>
              <a:rPr lang="ro-RO" sz="2000" dirty="0" smtClean="0"/>
              <a:t>cel al determinării produselor, rezultatelor.</a:t>
            </a:r>
            <a:endParaRPr lang="en-US" sz="2000" dirty="0" smtClean="0"/>
          </a:p>
          <a:p>
            <a:pPr lvl="2"/>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573</TotalTime>
  <Words>858</Words>
  <Application>Microsoft Office PowerPoint</Application>
  <PresentationFormat>On-screen Show (4:3)</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CAPITOLUL IX PROCESUL DE ÎNVĂȚĂMÂNT. ABORDAREA SISTEMICĂ</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PEDAGOGIA – ŞTIINŢA EDUCAŢIEI</dc:title>
  <dc:creator>Liana</dc:creator>
  <cp:lastModifiedBy>Liana</cp:lastModifiedBy>
  <cp:revision>56</cp:revision>
  <dcterms:created xsi:type="dcterms:W3CDTF">2013-10-19T18:10:37Z</dcterms:created>
  <dcterms:modified xsi:type="dcterms:W3CDTF">2015-10-21T11:13:57Z</dcterms:modified>
</cp:coreProperties>
</file>