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75"/>
  </p:notesMasterIdLst>
  <p:sldIdLst>
    <p:sldId id="256" r:id="rId2"/>
    <p:sldId id="257" r:id="rId3"/>
    <p:sldId id="258" r:id="rId4"/>
    <p:sldId id="535" r:id="rId5"/>
    <p:sldId id="538" r:id="rId6"/>
    <p:sldId id="547" r:id="rId7"/>
    <p:sldId id="548" r:id="rId8"/>
    <p:sldId id="549" r:id="rId9"/>
    <p:sldId id="550" r:id="rId10"/>
    <p:sldId id="551" r:id="rId11"/>
    <p:sldId id="552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5" r:id="rId23"/>
    <p:sldId id="537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36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66" r:id="rId48"/>
    <p:sldId id="534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09" r:id="rId71"/>
    <p:sldId id="567" r:id="rId72"/>
    <p:sldId id="510" r:id="rId73"/>
    <p:sldId id="568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9AF789-1BEA-4DD3-B4D0-A739A0FDA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CE6339-1AEB-4EB7-946A-4864C7C630A7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4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705E02-C998-44E6-A788-D9A4B33FFC1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62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90C83-D914-4E7A-90D0-A9D9F1B8C2B3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3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69D9D-32AF-49E9-AFB3-D7EBF1ECACA3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5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CA3FC-61A7-488E-84D6-CD4CD4EA4AE6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9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037DA6-0B6E-4B08-B2ED-C972FB98FC72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0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A1FDB5-CC7F-4579-9278-3EC693E700D0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4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4E880-0A2D-4EEF-AB43-A5894B8F6AF7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4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9F52C-DC25-47FB-95B3-788656BDB1FF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800E8D-1A40-47D9-BB87-E7A7BE63B17D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8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40E1BE-5DBA-4341-B4A8-AD821F6F6EED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B54C7-671A-4BA6-BD46-3617B02B935E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31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96DC26-0A84-479C-9619-4EE57AB6456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51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261D94-6053-43B7-94C5-CF01F19A057B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38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8BD34-6C74-411E-AF09-606FBE447D0C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79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9E5ED7-8C49-47D3-A0B8-979E92E49280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34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AAB451-125C-49FE-9181-1540BD9112A8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98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A8686-8D89-41D1-9762-7B1568C821A4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3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9C9B19-BCAB-4393-8F92-1E90AFE7A394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173F-911B-438F-BB6F-FD7ABD643F31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2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81C66-F608-4230-BBB2-35B269980CD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56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398DFD-F454-47F5-B9D0-88A238B311BA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A08DF3-3665-4A0E-BAE2-8EFD175D5FC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75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B74534-A590-46AC-A3E6-025DAFAF23AD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23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5D78B3-DB17-493F-9D51-10180C12CC0F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6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60EE39-77CB-4E28-9CD1-C3BD8D915290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94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769F48-417E-4AC5-8591-1BCD7B1ACE80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1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D9E18-999E-4DB0-9AA4-18723CEE135C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45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098A59-4252-4A1C-9FE8-6671DF071C94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22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96B1A-7605-45B3-980E-819C9E792B85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07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9A94A0-0DA4-44CB-994D-7D387D87B9DC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97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3490EE-8A8B-4058-BBD9-8D87989BF6EF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4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24AFC-6D6D-46D0-90FF-684BC915E781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0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4CEB46-AF28-477F-B2B9-671ADDF956A5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48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918DF-E3C4-4D5A-8057-2EA7EF4DB41C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12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D9EF3-F5E0-466B-A1AB-1C2C2FE45D9B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05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2DECF-85B8-4D0A-B317-1AE9E8293508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47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3BB17-4DC7-4511-AAF7-0DE155156ED8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136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BE260-2F87-44AB-BCC9-3CC8B1B08A1E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95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3BB532-D3C2-4B48-BD15-F41D97264EE3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9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EACA55-F0DE-4E9F-AFA5-599BF82B6202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85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5B48C-2BC5-475A-949E-77F64FADDB4E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72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B60A20-12F7-42CA-8581-C9B62A201967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405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A8923-26CA-4B7B-8349-283802F07BF2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1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3E90AC-5CB7-4802-A68E-B624F1ADF668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194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AB05F6-873E-48D3-B1FF-75148B0711E3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06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9D74B-750B-4A9A-8F73-45C3304CF7B0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429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D24F9-BADC-4065-9DF2-0B163F004050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3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AD20B-F05B-4C51-917D-F07FEF2F7487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42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748A7-D299-44ED-A6D3-3CA558A1071A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78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AE7A6A-81E7-40A9-95E4-46E84F0E6094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062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A9CB3-D35D-4DC4-9A54-6BBD29EFBF99}" type="slidenum">
              <a:rPr lang="en-US" altLang="en-US" smtClean="0"/>
              <a:pPr/>
              <a:t>62</a:t>
            </a:fld>
            <a:endParaRPr lang="en-US" alt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483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FF8667-05B7-4B9E-9EB8-F1D143E7EF81}" type="slidenum">
              <a:rPr lang="en-US" altLang="en-US" smtClean="0"/>
              <a:pPr/>
              <a:t>63</a:t>
            </a:fld>
            <a:endParaRPr lang="en-US" alt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24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469E7-5CDF-4AC3-AEA8-7BC5F9F1CDF7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975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B1921-A1DB-4D9A-BA6F-13E3BE4C472C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5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CB116-A50F-45C1-99EA-B506C4B42B03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924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13FE1-2EDE-49F3-8626-E2CB89633EA2}" type="slidenum">
              <a:rPr lang="en-US" altLang="en-US" smtClean="0"/>
              <a:pPr/>
              <a:t>66</a:t>
            </a:fld>
            <a:endParaRPr lang="en-US" alt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44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1AB5C-BFD2-422E-AE58-13CDC4BD860D}" type="slidenum">
              <a:rPr lang="en-US" altLang="en-US" smtClean="0"/>
              <a:pPr/>
              <a:t>67</a:t>
            </a:fld>
            <a:endParaRPr lang="en-US" alt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24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16A9D8-A987-493D-91F5-16A0C0BB3A85}" type="slidenum">
              <a:rPr lang="en-US" altLang="en-US" smtClean="0"/>
              <a:pPr/>
              <a:t>68</a:t>
            </a:fld>
            <a:endParaRPr lang="en-US" alt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825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51EFA-71A0-47DE-8AFC-B1787A17A57C}" type="slidenum">
              <a:rPr lang="en-US" altLang="en-US" smtClean="0"/>
              <a:pPr/>
              <a:t>69</a:t>
            </a:fld>
            <a:endParaRPr lang="en-US" alt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06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263DC-7560-4629-A34D-68BE2CA76B96}" type="slidenum">
              <a:rPr lang="en-US" altLang="en-US" smtClean="0"/>
              <a:pPr/>
              <a:t>70</a:t>
            </a:fld>
            <a:endParaRPr lang="en-US" alt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940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B6AF5A-118E-4185-B876-D7EA19D31FC4}" type="slidenum">
              <a:rPr lang="en-US" altLang="en-US" smtClean="0"/>
              <a:pPr/>
              <a:t>72</a:t>
            </a:fld>
            <a:endParaRPr lang="en-US" alt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8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76677-D75C-41FA-9F00-EA5EC67E9AAB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0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8EF2F5-7D41-46FE-9E68-9BD97241492D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8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4B265C-EF7D-4536-A37C-B3F82660E55E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2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96BA-CD90-48BD-800D-2C6538D979FB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8473-EE0B-4923-BB26-E808AFA25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4527-4B50-4332-B534-50F9FFAC47BE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108E9-BC6D-471A-8277-20A82E09B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87A35-B70E-40D7-AAC2-9540055D61B7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3CFB-A887-45A4-AA84-D9F7C4BD0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A8CFC-7CDE-4B69-899D-3315031173AA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9CB42-34B3-4DF1-8B7B-D445D8036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5288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2480E-3192-4942-9E7E-F7528172B793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FB7FF-B1C8-4F70-AD0D-AFCA407E8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56D7-18C0-48D9-8762-D4D15886404F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4C05F-90F4-43DA-B5A0-97332D400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3B705-43DB-40AB-848A-6D4C4AF1B1F6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8A2CC-43BB-4629-B6E1-835B0C127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5943-5715-440B-8305-C86871251597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0FA88-FD2C-47A1-9C26-AE66A456B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D76C3-D3C5-4E9F-9E1D-8E998B8CE1EA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D2B5-E941-49AE-9C9D-4CDFBA073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4F3A6-1E33-424D-8972-0A370F4B0CFF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E631B-5FCC-4E0F-A301-404A762F4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F5C1-FC3A-4BFF-8547-C1F1957F5E41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4F210-7A61-45E7-A859-FC2E83CC1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8A08-1A26-4D6D-BD0E-F20E3ADB5ED4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73A84-1B3A-4F35-9D4C-36920706A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0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5D081A-D8BF-4E9F-B752-AB9893C6FA88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485739-0B92-45DE-8C9B-383F041DF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8" r:id="rId2"/>
    <p:sldLayoutId id="2147483936" r:id="rId3"/>
    <p:sldLayoutId id="2147483929" r:id="rId4"/>
    <p:sldLayoutId id="2147483937" r:id="rId5"/>
    <p:sldLayoutId id="2147483930" r:id="rId6"/>
    <p:sldLayoutId id="2147483931" r:id="rId7"/>
    <p:sldLayoutId id="2147483938" r:id="rId8"/>
    <p:sldLayoutId id="2147483932" r:id="rId9"/>
    <p:sldLayoutId id="2147483933" r:id="rId10"/>
    <p:sldLayoutId id="2147483934" r:id="rId11"/>
    <p:sldLayoutId id="2147483939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SPOP-state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Command.ht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>Lecture 10</a:t>
            </a:r>
            <a:endParaRPr lang="en-US" alt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0A5CFC-07D5-479D-AC52-C3A3A64C7C99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First cut at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WeatherData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measurementsChanged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temp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getTemperature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humidity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getHumidity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pressure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getPressure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currentConditionsDisplay.update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statisticsDisplay.update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forecastDisplay.update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other methods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1165225" y="3752850"/>
            <a:ext cx="2324100" cy="1689100"/>
          </a:xfrm>
          <a:custGeom>
            <a:avLst/>
            <a:gdLst>
              <a:gd name="T0" fmla="*/ 2147483646 w 1464"/>
              <a:gd name="T1" fmla="*/ 2147483646 h 1064"/>
              <a:gd name="T2" fmla="*/ 2147483646 w 1464"/>
              <a:gd name="T3" fmla="*/ 2147483646 h 1064"/>
              <a:gd name="T4" fmla="*/ 2147483646 w 1464"/>
              <a:gd name="T5" fmla="*/ 2147483646 h 1064"/>
              <a:gd name="T6" fmla="*/ 2147483646 w 1464"/>
              <a:gd name="T7" fmla="*/ 2147483646 h 1064"/>
              <a:gd name="T8" fmla="*/ 2147483646 w 1464"/>
              <a:gd name="T9" fmla="*/ 2147483646 h 1064"/>
              <a:gd name="T10" fmla="*/ 2147483646 w 1464"/>
              <a:gd name="T11" fmla="*/ 2147483646 h 1064"/>
              <a:gd name="T12" fmla="*/ 2147483646 w 1464"/>
              <a:gd name="T13" fmla="*/ 2147483646 h 1064"/>
              <a:gd name="T14" fmla="*/ 2147483646 w 1464"/>
              <a:gd name="T15" fmla="*/ 2147483646 h 10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4" h="1064">
                <a:moveTo>
                  <a:pt x="1104" y="824"/>
                </a:moveTo>
                <a:cubicBezTo>
                  <a:pt x="1284" y="720"/>
                  <a:pt x="1464" y="616"/>
                  <a:pt x="1440" y="488"/>
                </a:cubicBezTo>
                <a:cubicBezTo>
                  <a:pt x="1416" y="360"/>
                  <a:pt x="1168" y="112"/>
                  <a:pt x="960" y="56"/>
                </a:cubicBezTo>
                <a:cubicBezTo>
                  <a:pt x="752" y="0"/>
                  <a:pt x="344" y="80"/>
                  <a:pt x="192" y="152"/>
                </a:cubicBezTo>
                <a:cubicBezTo>
                  <a:pt x="40" y="224"/>
                  <a:pt x="56" y="376"/>
                  <a:pt x="48" y="488"/>
                </a:cubicBezTo>
                <a:cubicBezTo>
                  <a:pt x="40" y="600"/>
                  <a:pt x="0" y="760"/>
                  <a:pt x="144" y="824"/>
                </a:cubicBezTo>
                <a:cubicBezTo>
                  <a:pt x="288" y="888"/>
                  <a:pt x="720" y="832"/>
                  <a:pt x="912" y="872"/>
                </a:cubicBezTo>
                <a:cubicBezTo>
                  <a:pt x="1104" y="912"/>
                  <a:pt x="1200" y="988"/>
                  <a:pt x="1296" y="10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36925" y="5402264"/>
            <a:ext cx="41227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Bradley Hand ITC" panose="03070402050302030203" pitchFamily="66" charset="0"/>
              </a:rPr>
              <a:t>By coding to concrete implementations</a:t>
            </a:r>
          </a:p>
          <a:p>
            <a:r>
              <a:rPr lang="en-US" altLang="en-US" dirty="0">
                <a:latin typeface="Bradley Hand ITC" panose="03070402050302030203" pitchFamily="66" charset="0"/>
              </a:rPr>
              <a:t>there is no way to add additional display</a:t>
            </a:r>
          </a:p>
          <a:p>
            <a:r>
              <a:rPr lang="en-US" altLang="en-US" dirty="0">
                <a:latin typeface="Bradley Hand ITC" panose="03070402050302030203" pitchFamily="66" charset="0"/>
              </a:rPr>
              <a:t>elements without making code change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778500" y="2695077"/>
            <a:ext cx="336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Bradley Hand ITC" panose="03070402050302030203" pitchFamily="66" charset="0"/>
              </a:rPr>
              <a:t>Area of change which can be</a:t>
            </a:r>
          </a:p>
          <a:p>
            <a:r>
              <a:rPr lang="en-US" altLang="en-US" dirty="0">
                <a:latin typeface="Bradley Hand ITC" panose="03070402050302030203" pitchFamily="66" charset="0"/>
              </a:rPr>
              <a:t>Managed better by encapsulation</a:t>
            </a:r>
          </a:p>
        </p:txBody>
      </p:sp>
      <p:sp>
        <p:nvSpPr>
          <p:cNvPr id="22535" name="AutoShape 8"/>
          <p:cNvSpPr>
            <a:spLocks/>
          </p:cNvSpPr>
          <p:nvPr/>
        </p:nvSpPr>
        <p:spPr bwMode="auto">
          <a:xfrm>
            <a:off x="8407591" y="3974104"/>
            <a:ext cx="304800" cy="111108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2536" name="Freeform 9"/>
          <p:cNvSpPr>
            <a:spLocks/>
          </p:cNvSpPr>
          <p:nvPr/>
        </p:nvSpPr>
        <p:spPr bwMode="auto">
          <a:xfrm rot="19258582">
            <a:off x="8137608" y="3344179"/>
            <a:ext cx="844766" cy="1183647"/>
          </a:xfrm>
          <a:custGeom>
            <a:avLst/>
            <a:gdLst>
              <a:gd name="T0" fmla="*/ 0 w 568"/>
              <a:gd name="T1" fmla="*/ 2147483646 h 672"/>
              <a:gd name="T2" fmla="*/ 2147483646 w 568"/>
              <a:gd name="T3" fmla="*/ 2147483646 h 672"/>
              <a:gd name="T4" fmla="*/ 2147483646 w 568"/>
              <a:gd name="T5" fmla="*/ 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8" h="672">
                <a:moveTo>
                  <a:pt x="0" y="576"/>
                </a:moveTo>
                <a:cubicBezTo>
                  <a:pt x="244" y="624"/>
                  <a:pt x="488" y="672"/>
                  <a:pt x="528" y="576"/>
                </a:cubicBezTo>
                <a:cubicBezTo>
                  <a:pt x="568" y="480"/>
                  <a:pt x="404" y="240"/>
                  <a:pt x="2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Basis for observer pattern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Fashioned after the publish/subscribe model</a:t>
            </a:r>
          </a:p>
          <a:p>
            <a:pPr eaLnBrk="1" hangingPunct="1"/>
            <a:r>
              <a:rPr lang="en-US" altLang="en-US" dirty="0" smtClean="0"/>
              <a:t>Works off similar to any subscription model</a:t>
            </a:r>
          </a:p>
          <a:p>
            <a:pPr lvl="1" eaLnBrk="1" hangingPunct="1"/>
            <a:r>
              <a:rPr lang="en-US" altLang="en-US" dirty="0" smtClean="0"/>
              <a:t>Buying newspaper</a:t>
            </a:r>
          </a:p>
          <a:p>
            <a:pPr lvl="1" eaLnBrk="1" hangingPunct="1"/>
            <a:r>
              <a:rPr lang="en-US" altLang="en-US" dirty="0" smtClean="0"/>
              <a:t>Magazines</a:t>
            </a:r>
          </a:p>
          <a:p>
            <a:pPr lvl="1" eaLnBrk="1" hangingPunct="1"/>
            <a:r>
              <a:rPr lang="en-US" altLang="en-US" dirty="0" smtClean="0"/>
              <a:t>List servers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="1" dirty="0"/>
              <a:t>The Observer Pattern</a:t>
            </a:r>
            <a:r>
              <a:rPr lang="en-US" altLang="en-US" dirty="0"/>
              <a:t> defines a one-to-many dependency between objects so that when one object changes state, all of its dependents are notified and updated automatically.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274637" lvl="1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Observer Pattern – Class diagram</a:t>
            </a:r>
          </a:p>
        </p:txBody>
      </p:sp>
      <p:grpSp>
        <p:nvGrpSpPr>
          <p:cNvPr id="28675" name="Group 1"/>
          <p:cNvGrpSpPr>
            <a:grpSpLocks/>
          </p:cNvGrpSpPr>
          <p:nvPr/>
        </p:nvGrpSpPr>
        <p:grpSpPr bwMode="auto">
          <a:xfrm>
            <a:off x="468313" y="1557338"/>
            <a:ext cx="7704137" cy="4967287"/>
            <a:chOff x="1143000" y="2286000"/>
            <a:chExt cx="6324600" cy="3429000"/>
          </a:xfrm>
        </p:grpSpPr>
        <p:grpSp>
          <p:nvGrpSpPr>
            <p:cNvPr id="28676" name="Group 11"/>
            <p:cNvGrpSpPr>
              <a:grpSpLocks/>
            </p:cNvGrpSpPr>
            <p:nvPr/>
          </p:nvGrpSpPr>
          <p:grpSpPr bwMode="auto">
            <a:xfrm>
              <a:off x="1143000" y="2286000"/>
              <a:ext cx="1905000" cy="1447800"/>
              <a:chOff x="720" y="1440"/>
              <a:chExt cx="1200" cy="912"/>
            </a:xfrm>
          </p:grpSpPr>
          <p:sp>
            <p:nvSpPr>
              <p:cNvPr id="28698" name="AutoShape 6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200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28699" name="Text Box 7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86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&lt;&lt;interface&gt;&gt;</a:t>
                </a:r>
              </a:p>
              <a:p>
                <a:pPr algn="ctr"/>
                <a:r>
                  <a:rPr lang="en-US" altLang="en-US"/>
                  <a:t>Subject</a:t>
                </a:r>
              </a:p>
            </p:txBody>
          </p:sp>
          <p:sp>
            <p:nvSpPr>
              <p:cNvPr id="28700" name="Text Box 9"/>
              <p:cNvSpPr txBox="1">
                <a:spLocks noChangeArrowheads="1"/>
              </p:cNvSpPr>
              <p:nvPr/>
            </p:nvSpPr>
            <p:spPr bwMode="auto">
              <a:xfrm>
                <a:off x="777" y="1825"/>
                <a:ext cx="1095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registerObserver()</a:t>
                </a:r>
              </a:p>
              <a:p>
                <a:r>
                  <a:rPr lang="en-US" altLang="en-US"/>
                  <a:t>removeObserver()</a:t>
                </a:r>
              </a:p>
              <a:p>
                <a:r>
                  <a:rPr lang="en-US" altLang="en-US"/>
                  <a:t>notifyObservers()</a:t>
                </a:r>
              </a:p>
            </p:txBody>
          </p:sp>
          <p:sp>
            <p:nvSpPr>
              <p:cNvPr id="28701" name="Line 10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77" name="Group 17"/>
            <p:cNvGrpSpPr>
              <a:grpSpLocks/>
            </p:cNvGrpSpPr>
            <p:nvPr/>
          </p:nvGrpSpPr>
          <p:grpSpPr bwMode="auto">
            <a:xfrm>
              <a:off x="5181600" y="2362200"/>
              <a:ext cx="1905000" cy="990600"/>
              <a:chOff x="3264" y="1392"/>
              <a:chExt cx="1200" cy="624"/>
            </a:xfrm>
          </p:grpSpPr>
          <p:sp>
            <p:nvSpPr>
              <p:cNvPr id="28694" name="AutoShape 13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28695" name="Text Box 14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&lt;&lt;interface&gt;&gt;</a:t>
                </a:r>
              </a:p>
              <a:p>
                <a:pPr algn="ctr"/>
                <a:r>
                  <a:rPr lang="en-US" altLang="en-US"/>
                  <a:t>Observer</a:t>
                </a:r>
              </a:p>
            </p:txBody>
          </p:sp>
          <p:sp>
            <p:nvSpPr>
              <p:cNvPr id="28696" name="Text Box 15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Update()</a:t>
                </a:r>
              </a:p>
            </p:txBody>
          </p:sp>
          <p:sp>
            <p:nvSpPr>
              <p:cNvPr id="28697" name="Line 16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8" name="Line 18"/>
            <p:cNvSpPr>
              <a:spLocks noChangeShapeType="1"/>
            </p:cNvSpPr>
            <p:nvPr/>
          </p:nvSpPr>
          <p:spPr bwMode="auto">
            <a:xfrm>
              <a:off x="3048000" y="2590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Text Box 19"/>
            <p:cNvSpPr txBox="1">
              <a:spLocks noChangeArrowheads="1"/>
            </p:cNvSpPr>
            <p:nvPr/>
          </p:nvSpPr>
          <p:spPr bwMode="auto">
            <a:xfrm>
              <a:off x="3495675" y="2286000"/>
              <a:ext cx="983195" cy="254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observers</a:t>
              </a:r>
            </a:p>
          </p:txBody>
        </p:sp>
        <p:grpSp>
          <p:nvGrpSpPr>
            <p:cNvPr id="28680" name="Group 20"/>
            <p:cNvGrpSpPr>
              <a:grpSpLocks/>
            </p:cNvGrpSpPr>
            <p:nvPr/>
          </p:nvGrpSpPr>
          <p:grpSpPr bwMode="auto">
            <a:xfrm>
              <a:off x="1143000" y="4267200"/>
              <a:ext cx="2133600" cy="1447800"/>
              <a:chOff x="720" y="1440"/>
              <a:chExt cx="1200" cy="912"/>
            </a:xfrm>
          </p:grpSpPr>
          <p:sp>
            <p:nvSpPr>
              <p:cNvPr id="28690" name="AutoShape 21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200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28691" name="Text Box 22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86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ConcreteSubject</a:t>
                </a:r>
              </a:p>
            </p:txBody>
          </p:sp>
          <p:sp>
            <p:nvSpPr>
              <p:cNvPr id="28692" name="Text Box 23"/>
              <p:cNvSpPr txBox="1">
                <a:spLocks noChangeArrowheads="1"/>
              </p:cNvSpPr>
              <p:nvPr/>
            </p:nvSpPr>
            <p:spPr bwMode="auto">
              <a:xfrm>
                <a:off x="777" y="1825"/>
                <a:ext cx="1095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registerObserver()</a:t>
                </a:r>
              </a:p>
              <a:p>
                <a:r>
                  <a:rPr lang="en-US" altLang="en-US"/>
                  <a:t>removeObserver()</a:t>
                </a:r>
              </a:p>
              <a:p>
                <a:r>
                  <a:rPr lang="en-US" altLang="en-US"/>
                  <a:t>notifyObservers()</a:t>
                </a:r>
              </a:p>
            </p:txBody>
          </p:sp>
          <p:sp>
            <p:nvSpPr>
              <p:cNvPr id="28693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1" name="Group 25"/>
            <p:cNvGrpSpPr>
              <a:grpSpLocks/>
            </p:cNvGrpSpPr>
            <p:nvPr/>
          </p:nvGrpSpPr>
          <p:grpSpPr bwMode="auto">
            <a:xfrm>
              <a:off x="5181600" y="4191000"/>
              <a:ext cx="2286000" cy="990600"/>
              <a:chOff x="3264" y="1392"/>
              <a:chExt cx="1200" cy="624"/>
            </a:xfrm>
          </p:grpSpPr>
          <p:sp>
            <p:nvSpPr>
              <p:cNvPr id="28686" name="AutoShape 26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28687" name="Text Box 27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ConcreteObserver</a:t>
                </a:r>
              </a:p>
            </p:txBody>
          </p:sp>
          <p:sp>
            <p:nvSpPr>
              <p:cNvPr id="28688" name="Text Box 28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Update()</a:t>
                </a:r>
              </a:p>
            </p:txBody>
          </p:sp>
          <p:sp>
            <p:nvSpPr>
              <p:cNvPr id="28689" name="Line 29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2" name="Line 30"/>
            <p:cNvSpPr>
              <a:spLocks noChangeShapeType="1"/>
            </p:cNvSpPr>
            <p:nvPr/>
          </p:nvSpPr>
          <p:spPr bwMode="auto">
            <a:xfrm flipV="1">
              <a:off x="2057400" y="3733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31"/>
            <p:cNvSpPr>
              <a:spLocks noChangeShapeType="1"/>
            </p:cNvSpPr>
            <p:nvPr/>
          </p:nvSpPr>
          <p:spPr bwMode="auto">
            <a:xfrm flipV="1">
              <a:off x="6172200" y="3352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32"/>
            <p:cNvSpPr>
              <a:spLocks noChangeShapeType="1"/>
            </p:cNvSpPr>
            <p:nvPr/>
          </p:nvSpPr>
          <p:spPr bwMode="auto">
            <a:xfrm flipH="1">
              <a:off x="3276600" y="44958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33"/>
            <p:cNvSpPr txBox="1">
              <a:spLocks noChangeArrowheads="1"/>
            </p:cNvSpPr>
            <p:nvPr/>
          </p:nvSpPr>
          <p:spPr bwMode="auto">
            <a:xfrm>
              <a:off x="3668713" y="4159250"/>
              <a:ext cx="751607" cy="254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subject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Observer pattern – power of loose coupling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only thing that the subject knows about an observer is that it implements an interface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Observers can be added at any time and subject need not be modified to add observers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Subjects and observers can be reused or modified without impacting the other [as long as they honor the interface commitments]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Observer Pattern – Weather data</a:t>
            </a:r>
          </a:p>
        </p:txBody>
      </p:sp>
      <p:grpSp>
        <p:nvGrpSpPr>
          <p:cNvPr id="32771" name="Group 1"/>
          <p:cNvGrpSpPr>
            <a:grpSpLocks/>
          </p:cNvGrpSpPr>
          <p:nvPr/>
        </p:nvGrpSpPr>
        <p:grpSpPr bwMode="auto">
          <a:xfrm>
            <a:off x="260350" y="1579563"/>
            <a:ext cx="8415338" cy="4945062"/>
            <a:chOff x="1143000" y="1905000"/>
            <a:chExt cx="7772400" cy="4343400"/>
          </a:xfrm>
        </p:grpSpPr>
        <p:grpSp>
          <p:nvGrpSpPr>
            <p:cNvPr id="32772" name="Group 3"/>
            <p:cNvGrpSpPr>
              <a:grpSpLocks/>
            </p:cNvGrpSpPr>
            <p:nvPr/>
          </p:nvGrpSpPr>
          <p:grpSpPr bwMode="auto">
            <a:xfrm>
              <a:off x="1143000" y="2286000"/>
              <a:ext cx="1905000" cy="1447800"/>
              <a:chOff x="720" y="1440"/>
              <a:chExt cx="1200" cy="912"/>
            </a:xfrm>
          </p:grpSpPr>
          <p:sp>
            <p:nvSpPr>
              <p:cNvPr id="32815" name="AutoShape 4"/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200" cy="91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816" name="Text Box 5"/>
              <p:cNvSpPr txBox="1">
                <a:spLocks noChangeArrowheads="1"/>
              </p:cNvSpPr>
              <p:nvPr/>
            </p:nvSpPr>
            <p:spPr bwMode="auto">
              <a:xfrm>
                <a:off x="864" y="1440"/>
                <a:ext cx="86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&lt;&lt;interface&gt;&gt;</a:t>
                </a:r>
              </a:p>
              <a:p>
                <a:pPr algn="ctr"/>
                <a:r>
                  <a:rPr lang="en-US" altLang="en-US" sz="1400"/>
                  <a:t>Subject</a:t>
                </a:r>
              </a:p>
            </p:txBody>
          </p:sp>
          <p:sp>
            <p:nvSpPr>
              <p:cNvPr id="32817" name="Text Box 6"/>
              <p:cNvSpPr txBox="1">
                <a:spLocks noChangeArrowheads="1"/>
              </p:cNvSpPr>
              <p:nvPr/>
            </p:nvSpPr>
            <p:spPr bwMode="auto">
              <a:xfrm>
                <a:off x="777" y="1825"/>
                <a:ext cx="1095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registerObserver()</a:t>
                </a:r>
              </a:p>
              <a:p>
                <a:r>
                  <a:rPr lang="en-US" altLang="en-US" sz="1400"/>
                  <a:t>removeObserver()</a:t>
                </a:r>
              </a:p>
              <a:p>
                <a:r>
                  <a:rPr lang="en-US" altLang="en-US" sz="1400"/>
                  <a:t>notifyObservers()</a:t>
                </a:r>
              </a:p>
            </p:txBody>
          </p:sp>
          <p:sp>
            <p:nvSpPr>
              <p:cNvPr id="32818" name="Line 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73" name="Group 8"/>
            <p:cNvGrpSpPr>
              <a:grpSpLocks/>
            </p:cNvGrpSpPr>
            <p:nvPr/>
          </p:nvGrpSpPr>
          <p:grpSpPr bwMode="auto">
            <a:xfrm>
              <a:off x="4724400" y="1905000"/>
              <a:ext cx="1905000" cy="990600"/>
              <a:chOff x="3264" y="1392"/>
              <a:chExt cx="1200" cy="624"/>
            </a:xfrm>
          </p:grpSpPr>
          <p:sp>
            <p:nvSpPr>
              <p:cNvPr id="32811" name="AutoShape 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812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&lt;&lt;interface&gt;&gt;</a:t>
                </a:r>
              </a:p>
              <a:p>
                <a:pPr algn="ctr"/>
                <a:r>
                  <a:rPr lang="en-US" altLang="en-US" sz="1400"/>
                  <a:t>Observer</a:t>
                </a:r>
              </a:p>
            </p:txBody>
          </p:sp>
          <p:sp>
            <p:nvSpPr>
              <p:cNvPr id="32813" name="Text Box 11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</p:txBody>
          </p:sp>
          <p:sp>
            <p:nvSpPr>
              <p:cNvPr id="32814" name="Line 12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4" name="Line 13"/>
            <p:cNvSpPr>
              <a:spLocks noChangeShapeType="1"/>
            </p:cNvSpPr>
            <p:nvPr/>
          </p:nvSpPr>
          <p:spPr bwMode="auto">
            <a:xfrm flipV="1">
              <a:off x="3048000" y="2209800"/>
              <a:ext cx="167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Text Box 14"/>
            <p:cNvSpPr txBox="1">
              <a:spLocks noChangeArrowheads="1"/>
            </p:cNvSpPr>
            <p:nvPr/>
          </p:nvSpPr>
          <p:spPr bwMode="auto">
            <a:xfrm rot="-748228">
              <a:off x="3465250" y="2112770"/>
              <a:ext cx="895875" cy="270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observers</a:t>
              </a:r>
            </a:p>
          </p:txBody>
        </p:sp>
        <p:sp>
          <p:nvSpPr>
            <p:cNvPr id="32776" name="Text Box 17"/>
            <p:cNvSpPr txBox="1">
              <a:spLocks noChangeArrowheads="1"/>
            </p:cNvSpPr>
            <p:nvPr/>
          </p:nvSpPr>
          <p:spPr bwMode="auto">
            <a:xfrm>
              <a:off x="1398588" y="4267200"/>
              <a:ext cx="1536700" cy="270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WeatherData</a:t>
              </a:r>
            </a:p>
          </p:txBody>
        </p:sp>
        <p:sp>
          <p:nvSpPr>
            <p:cNvPr id="32777" name="Text Box 18"/>
            <p:cNvSpPr txBox="1">
              <a:spLocks noChangeArrowheads="1"/>
            </p:cNvSpPr>
            <p:nvPr/>
          </p:nvSpPr>
          <p:spPr bwMode="auto">
            <a:xfrm>
              <a:off x="1244600" y="4648200"/>
              <a:ext cx="2489200" cy="1216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registerObserver()</a:t>
              </a:r>
            </a:p>
            <a:p>
              <a:r>
                <a:rPr lang="en-US" altLang="en-US" sz="1400"/>
                <a:t>removeObserver()</a:t>
              </a:r>
            </a:p>
            <a:p>
              <a:r>
                <a:rPr lang="en-US" altLang="en-US" sz="1400"/>
                <a:t>notifyObservers()</a:t>
              </a:r>
            </a:p>
            <a:p>
              <a:r>
                <a:rPr lang="en-US" altLang="en-US" sz="1400"/>
                <a:t>getTemperature()</a:t>
              </a:r>
            </a:p>
            <a:p>
              <a:r>
                <a:rPr lang="en-US" altLang="en-US" sz="1400"/>
                <a:t>getPressure()</a:t>
              </a:r>
            </a:p>
            <a:p>
              <a:r>
                <a:rPr lang="en-US" altLang="en-US" sz="1400"/>
                <a:t>measurementsChanged()</a:t>
              </a:r>
            </a:p>
          </p:txBody>
        </p:sp>
        <p:grpSp>
          <p:nvGrpSpPr>
            <p:cNvPr id="32778" name="Group 29"/>
            <p:cNvGrpSpPr>
              <a:grpSpLocks/>
            </p:cNvGrpSpPr>
            <p:nvPr/>
          </p:nvGrpSpPr>
          <p:grpSpPr bwMode="auto">
            <a:xfrm>
              <a:off x="1143000" y="4267200"/>
              <a:ext cx="2438400" cy="1752600"/>
              <a:chOff x="720" y="2688"/>
              <a:chExt cx="1344" cy="1104"/>
            </a:xfrm>
          </p:grpSpPr>
          <p:sp>
            <p:nvSpPr>
              <p:cNvPr id="32809" name="AutoShape 16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344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810" name="Line 19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9" name="Line 25"/>
            <p:cNvSpPr>
              <a:spLocks noChangeShapeType="1"/>
            </p:cNvSpPr>
            <p:nvPr/>
          </p:nvSpPr>
          <p:spPr bwMode="auto">
            <a:xfrm flipV="1">
              <a:off x="2057400" y="3733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26"/>
            <p:cNvSpPr>
              <a:spLocks noChangeShapeType="1"/>
            </p:cNvSpPr>
            <p:nvPr/>
          </p:nvSpPr>
          <p:spPr bwMode="auto">
            <a:xfrm flipV="1">
              <a:off x="5791200" y="2895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27"/>
            <p:cNvSpPr>
              <a:spLocks noChangeShapeType="1"/>
            </p:cNvSpPr>
            <p:nvPr/>
          </p:nvSpPr>
          <p:spPr bwMode="auto">
            <a:xfrm flipH="1">
              <a:off x="3276600" y="39624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Text Box 28"/>
            <p:cNvSpPr txBox="1">
              <a:spLocks noChangeArrowheads="1"/>
            </p:cNvSpPr>
            <p:nvPr/>
          </p:nvSpPr>
          <p:spPr bwMode="auto">
            <a:xfrm rot="-1532705">
              <a:off x="3462722" y="3990783"/>
              <a:ext cx="694555" cy="270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subject</a:t>
              </a:r>
            </a:p>
          </p:txBody>
        </p:sp>
        <p:grpSp>
          <p:nvGrpSpPr>
            <p:cNvPr id="32783" name="Group 30"/>
            <p:cNvGrpSpPr>
              <a:grpSpLocks/>
            </p:cNvGrpSpPr>
            <p:nvPr/>
          </p:nvGrpSpPr>
          <p:grpSpPr bwMode="auto">
            <a:xfrm>
              <a:off x="6781800" y="2209800"/>
              <a:ext cx="2133600" cy="990600"/>
              <a:chOff x="3264" y="1392"/>
              <a:chExt cx="1200" cy="624"/>
            </a:xfrm>
          </p:grpSpPr>
          <p:sp>
            <p:nvSpPr>
              <p:cNvPr id="32805" name="AutoShape 31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806" name="Text Box 32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&lt;&lt;interface&gt;&gt;</a:t>
                </a:r>
              </a:p>
              <a:p>
                <a:pPr algn="ctr"/>
                <a:r>
                  <a:rPr lang="en-US" altLang="en-US" sz="1400"/>
                  <a:t>DisplayElement</a:t>
                </a:r>
              </a:p>
            </p:txBody>
          </p:sp>
          <p:sp>
            <p:nvSpPr>
              <p:cNvPr id="32807" name="Text Box 33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32808" name="Line 3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84" name="Group 43"/>
            <p:cNvGrpSpPr>
              <a:grpSpLocks/>
            </p:cNvGrpSpPr>
            <p:nvPr/>
          </p:nvGrpSpPr>
          <p:grpSpPr bwMode="auto">
            <a:xfrm>
              <a:off x="7162800" y="3733800"/>
              <a:ext cx="1600200" cy="1219200"/>
              <a:chOff x="4224" y="2352"/>
              <a:chExt cx="1008" cy="768"/>
            </a:xfrm>
          </p:grpSpPr>
          <p:sp>
            <p:nvSpPr>
              <p:cNvPr id="32800" name="Text Box 38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1008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StatisticsDisplay</a:t>
                </a:r>
              </a:p>
            </p:txBody>
          </p:sp>
          <p:sp>
            <p:nvSpPr>
              <p:cNvPr id="32801" name="Text Box 39"/>
              <p:cNvSpPr txBox="1">
                <a:spLocks noChangeArrowheads="1"/>
              </p:cNvSpPr>
              <p:nvPr/>
            </p:nvSpPr>
            <p:spPr bwMode="auto">
              <a:xfrm>
                <a:off x="4317" y="2737"/>
                <a:ext cx="77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grpSp>
            <p:nvGrpSpPr>
              <p:cNvPr id="32802" name="Group 42"/>
              <p:cNvGrpSpPr>
                <a:grpSpLocks/>
              </p:cNvGrpSpPr>
              <p:nvPr/>
            </p:nvGrpSpPr>
            <p:grpSpPr bwMode="auto">
              <a:xfrm>
                <a:off x="4224" y="2352"/>
                <a:ext cx="960" cy="768"/>
                <a:chOff x="4224" y="2352"/>
                <a:chExt cx="1392" cy="768"/>
              </a:xfrm>
            </p:grpSpPr>
            <p:sp>
              <p:nvSpPr>
                <p:cNvPr id="32803" name="AutoShape 40"/>
                <p:cNvSpPr>
                  <a:spLocks noChangeArrowheads="1"/>
                </p:cNvSpPr>
                <p:nvPr/>
              </p:nvSpPr>
              <p:spPr bwMode="auto">
                <a:xfrm>
                  <a:off x="4224" y="2352"/>
                  <a:ext cx="1392" cy="76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GB" altLang="en-US" sz="1400"/>
                </a:p>
              </p:txBody>
            </p:sp>
            <p:sp>
              <p:nvSpPr>
                <p:cNvPr id="32804" name="Line 41"/>
                <p:cNvSpPr>
                  <a:spLocks noChangeShapeType="1"/>
                </p:cNvSpPr>
                <p:nvPr/>
              </p:nvSpPr>
              <p:spPr bwMode="auto">
                <a:xfrm>
                  <a:off x="4224" y="2640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785" name="Group 49"/>
            <p:cNvGrpSpPr>
              <a:grpSpLocks/>
            </p:cNvGrpSpPr>
            <p:nvPr/>
          </p:nvGrpSpPr>
          <p:grpSpPr bwMode="auto">
            <a:xfrm>
              <a:off x="6019800" y="5029200"/>
              <a:ext cx="1600200" cy="1219200"/>
              <a:chOff x="3744" y="3216"/>
              <a:chExt cx="1008" cy="768"/>
            </a:xfrm>
          </p:grpSpPr>
          <p:sp>
            <p:nvSpPr>
              <p:cNvPr id="32796" name="Text Box 45"/>
              <p:cNvSpPr txBox="1">
                <a:spLocks noChangeArrowheads="1"/>
              </p:cNvSpPr>
              <p:nvPr/>
            </p:nvSpPr>
            <p:spPr bwMode="auto">
              <a:xfrm>
                <a:off x="3744" y="3264"/>
                <a:ext cx="960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ForecastDisplay</a:t>
                </a:r>
              </a:p>
            </p:txBody>
          </p:sp>
          <p:sp>
            <p:nvSpPr>
              <p:cNvPr id="32797" name="Text Box 46"/>
              <p:cNvSpPr txBox="1">
                <a:spLocks noChangeArrowheads="1"/>
              </p:cNvSpPr>
              <p:nvPr/>
            </p:nvSpPr>
            <p:spPr bwMode="auto">
              <a:xfrm>
                <a:off x="3837" y="3601"/>
                <a:ext cx="77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32798" name="AutoShape 47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08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799" name="Line 48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6" name="Line 50"/>
            <p:cNvSpPr>
              <a:spLocks noChangeShapeType="1"/>
            </p:cNvSpPr>
            <p:nvPr/>
          </p:nvSpPr>
          <p:spPr bwMode="auto">
            <a:xfrm flipV="1">
              <a:off x="6172200" y="28956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87" name="Group 36"/>
            <p:cNvGrpSpPr>
              <a:grpSpLocks/>
            </p:cNvGrpSpPr>
            <p:nvPr/>
          </p:nvGrpSpPr>
          <p:grpSpPr bwMode="auto">
            <a:xfrm>
              <a:off x="4495800" y="3733800"/>
              <a:ext cx="2249488" cy="1219200"/>
              <a:chOff x="2832" y="2352"/>
              <a:chExt cx="1417" cy="768"/>
            </a:xfrm>
          </p:grpSpPr>
          <p:sp>
            <p:nvSpPr>
              <p:cNvPr id="32792" name="Text Box 22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1417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CurrentConditionsDisplay</a:t>
                </a:r>
              </a:p>
            </p:txBody>
          </p:sp>
          <p:sp>
            <p:nvSpPr>
              <p:cNvPr id="32793" name="Text Box 23"/>
              <p:cNvSpPr txBox="1">
                <a:spLocks noChangeArrowheads="1"/>
              </p:cNvSpPr>
              <p:nvPr/>
            </p:nvSpPr>
            <p:spPr bwMode="auto">
              <a:xfrm>
                <a:off x="2925" y="2737"/>
                <a:ext cx="77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32794" name="AutoShape 21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392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 sz="1400"/>
              </a:p>
            </p:txBody>
          </p:sp>
          <p:sp>
            <p:nvSpPr>
              <p:cNvPr id="32795" name="Line 2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8" name="Line 51"/>
            <p:cNvSpPr>
              <a:spLocks noChangeShapeType="1"/>
            </p:cNvSpPr>
            <p:nvPr/>
          </p:nvSpPr>
          <p:spPr bwMode="auto">
            <a:xfrm flipH="1" flipV="1">
              <a:off x="6324600" y="28956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52"/>
            <p:cNvSpPr>
              <a:spLocks noChangeShapeType="1"/>
            </p:cNvSpPr>
            <p:nvPr/>
          </p:nvSpPr>
          <p:spPr bwMode="auto">
            <a:xfrm flipV="1">
              <a:off x="80010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53"/>
            <p:cNvSpPr>
              <a:spLocks noChangeShapeType="1"/>
            </p:cNvSpPr>
            <p:nvPr/>
          </p:nvSpPr>
          <p:spPr bwMode="auto">
            <a:xfrm flipV="1">
              <a:off x="6400800" y="3200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54"/>
            <p:cNvSpPr>
              <a:spLocks noChangeShapeType="1"/>
            </p:cNvSpPr>
            <p:nvPr/>
          </p:nvSpPr>
          <p:spPr bwMode="auto">
            <a:xfrm flipV="1">
              <a:off x="6934200" y="3200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Weather data interfaces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Subject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registerObserver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(Observer o);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removeObserver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(Observer o);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Observer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update(float temp, float humidity, float pressure);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DisplayElement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display();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Implementing subject interface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Subject 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observers;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float temperature;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float humidity;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float pressure;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observers = new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Register and unregister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registerObserver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(Observer o)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observers.add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removeObserver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(Observer o)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observers.indexOf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observers.remove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Notify methods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8312"/>
            <a:ext cx="8769349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for 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observers.size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Observer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(Observer)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observers.get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observer.update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(temperature, humidity, pressure);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measurementsChanged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Observer pattern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More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Content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Patterns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Creational Patterns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Structural Patterns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Behavioral Patterns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Chain of Responsibility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Command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Observer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State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Strategy</a:t>
            </a:r>
          </a:p>
          <a:p>
            <a:pPr lvl="1"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B4BEAF-1F0D-4820-88B7-044517BC2D0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Push or pull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notification approach used so far pushes all the state to all the observers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One can also just send a notification that some thing has changed and let the observers pull the state information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Java observer pattern support has built in support for both push and pull in notification</a:t>
            </a:r>
          </a:p>
          <a:p>
            <a:pPr lvl="1" eaLnBrk="1" hangingPunct="1"/>
            <a:r>
              <a:rPr lang="en-US" altLang="en-US" b="1" dirty="0" err="1" smtClean="0"/>
              <a:t>java.util.Observable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b="1" dirty="0" err="1" smtClean="0"/>
              <a:t>java.util.Observer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Java Observer Pattern – Weather data</a:t>
            </a:r>
          </a:p>
        </p:txBody>
      </p:sp>
      <p:grpSp>
        <p:nvGrpSpPr>
          <p:cNvPr id="47107" name="Group 1"/>
          <p:cNvGrpSpPr>
            <a:grpSpLocks/>
          </p:cNvGrpSpPr>
          <p:nvPr/>
        </p:nvGrpSpPr>
        <p:grpSpPr bwMode="auto">
          <a:xfrm>
            <a:off x="530225" y="1814513"/>
            <a:ext cx="7929563" cy="4638675"/>
            <a:chOff x="1143000" y="1905000"/>
            <a:chExt cx="7772400" cy="4343400"/>
          </a:xfrm>
        </p:grpSpPr>
        <p:sp>
          <p:nvSpPr>
            <p:cNvPr id="47108" name="AutoShape 4"/>
            <p:cNvSpPr>
              <a:spLocks noChangeArrowheads="1"/>
            </p:cNvSpPr>
            <p:nvPr/>
          </p:nvSpPr>
          <p:spPr bwMode="auto">
            <a:xfrm>
              <a:off x="1143000" y="2286000"/>
              <a:ext cx="1905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371600" y="22860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Observable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233488" y="2667000"/>
              <a:ext cx="1738312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addObserver()</a:t>
              </a:r>
            </a:p>
            <a:p>
              <a:r>
                <a:rPr lang="en-US" altLang="en-US" sz="1400"/>
                <a:t>deleteObserver()</a:t>
              </a:r>
            </a:p>
            <a:p>
              <a:r>
                <a:rPr lang="en-US" altLang="en-US" sz="1400"/>
                <a:t>notifyObservers()</a:t>
              </a:r>
            </a:p>
            <a:p>
              <a:r>
                <a:rPr lang="en-US" altLang="en-US" sz="1400"/>
                <a:t>setChanged()</a:t>
              </a:r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143000" y="2667000"/>
              <a:ext cx="190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12" name="Group 8"/>
            <p:cNvGrpSpPr>
              <a:grpSpLocks/>
            </p:cNvGrpSpPr>
            <p:nvPr/>
          </p:nvGrpSpPr>
          <p:grpSpPr bwMode="auto">
            <a:xfrm>
              <a:off x="4724400" y="1905000"/>
              <a:ext cx="1905000" cy="990600"/>
              <a:chOff x="3264" y="1392"/>
              <a:chExt cx="1200" cy="624"/>
            </a:xfrm>
          </p:grpSpPr>
          <p:sp>
            <p:nvSpPr>
              <p:cNvPr id="47151" name="AutoShape 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7152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&lt;&lt;interface&gt;&gt;</a:t>
                </a:r>
              </a:p>
              <a:p>
                <a:pPr algn="ctr"/>
                <a:r>
                  <a:rPr lang="en-US" altLang="en-US" sz="1400"/>
                  <a:t>Observer</a:t>
                </a:r>
              </a:p>
            </p:txBody>
          </p:sp>
          <p:sp>
            <p:nvSpPr>
              <p:cNvPr id="47153" name="Text Box 11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</p:txBody>
          </p:sp>
          <p:sp>
            <p:nvSpPr>
              <p:cNvPr id="47154" name="Line 12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3" name="Line 13"/>
            <p:cNvSpPr>
              <a:spLocks noChangeShapeType="1"/>
            </p:cNvSpPr>
            <p:nvPr/>
          </p:nvSpPr>
          <p:spPr bwMode="auto">
            <a:xfrm flipV="1">
              <a:off x="3048000" y="2209800"/>
              <a:ext cx="167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Text Box 14"/>
            <p:cNvSpPr txBox="1">
              <a:spLocks noChangeArrowheads="1"/>
            </p:cNvSpPr>
            <p:nvPr/>
          </p:nvSpPr>
          <p:spPr bwMode="auto">
            <a:xfrm rot="-748228">
              <a:off x="3432175" y="2095500"/>
              <a:ext cx="962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observers</a:t>
              </a:r>
            </a:p>
          </p:txBody>
        </p:sp>
        <p:sp>
          <p:nvSpPr>
            <p:cNvPr id="47115" name="Text Box 15"/>
            <p:cNvSpPr txBox="1">
              <a:spLocks noChangeArrowheads="1"/>
            </p:cNvSpPr>
            <p:nvPr/>
          </p:nvSpPr>
          <p:spPr bwMode="auto">
            <a:xfrm>
              <a:off x="1398588" y="4267200"/>
              <a:ext cx="15367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/>
                <a:t>WeatherData</a:t>
              </a:r>
            </a:p>
          </p:txBody>
        </p:sp>
        <p:sp>
          <p:nvSpPr>
            <p:cNvPr id="47116" name="Text Box 16"/>
            <p:cNvSpPr txBox="1">
              <a:spLocks noChangeArrowheads="1"/>
            </p:cNvSpPr>
            <p:nvPr/>
          </p:nvSpPr>
          <p:spPr bwMode="auto">
            <a:xfrm>
              <a:off x="1244600" y="4648200"/>
              <a:ext cx="2489200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registerObserver()</a:t>
              </a:r>
            </a:p>
            <a:p>
              <a:r>
                <a:rPr lang="en-US" altLang="en-US" sz="1400"/>
                <a:t>removeObserver()</a:t>
              </a:r>
            </a:p>
            <a:p>
              <a:r>
                <a:rPr lang="en-US" altLang="en-US" sz="1400"/>
                <a:t>notifyObservers()</a:t>
              </a:r>
            </a:p>
            <a:p>
              <a:r>
                <a:rPr lang="en-US" altLang="en-US" sz="1400"/>
                <a:t>getTemperature()</a:t>
              </a:r>
            </a:p>
            <a:p>
              <a:r>
                <a:rPr lang="en-US" altLang="en-US" sz="1400"/>
                <a:t>getPressure()</a:t>
              </a:r>
            </a:p>
            <a:p>
              <a:r>
                <a:rPr lang="en-US" altLang="en-US" sz="1400"/>
                <a:t>measurementsChanged()</a:t>
              </a:r>
            </a:p>
          </p:txBody>
        </p:sp>
        <p:grpSp>
          <p:nvGrpSpPr>
            <p:cNvPr id="47117" name="Group 17"/>
            <p:cNvGrpSpPr>
              <a:grpSpLocks/>
            </p:cNvGrpSpPr>
            <p:nvPr/>
          </p:nvGrpSpPr>
          <p:grpSpPr bwMode="auto">
            <a:xfrm>
              <a:off x="1143000" y="4267200"/>
              <a:ext cx="2438400" cy="1752600"/>
              <a:chOff x="720" y="2688"/>
              <a:chExt cx="1344" cy="1104"/>
            </a:xfrm>
          </p:grpSpPr>
          <p:sp>
            <p:nvSpPr>
              <p:cNvPr id="47149" name="AutoShape 18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344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7150" name="Line 19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8" name="Line 20"/>
            <p:cNvSpPr>
              <a:spLocks noChangeShapeType="1"/>
            </p:cNvSpPr>
            <p:nvPr/>
          </p:nvSpPr>
          <p:spPr bwMode="auto">
            <a:xfrm flipV="1">
              <a:off x="2057400" y="3733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21"/>
            <p:cNvSpPr>
              <a:spLocks noChangeShapeType="1"/>
            </p:cNvSpPr>
            <p:nvPr/>
          </p:nvSpPr>
          <p:spPr bwMode="auto">
            <a:xfrm flipV="1">
              <a:off x="5791200" y="2895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22"/>
            <p:cNvSpPr>
              <a:spLocks noChangeShapeType="1"/>
            </p:cNvSpPr>
            <p:nvPr/>
          </p:nvSpPr>
          <p:spPr bwMode="auto">
            <a:xfrm flipH="1">
              <a:off x="3276600" y="39624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Text Box 23"/>
            <p:cNvSpPr txBox="1">
              <a:spLocks noChangeArrowheads="1"/>
            </p:cNvSpPr>
            <p:nvPr/>
          </p:nvSpPr>
          <p:spPr bwMode="auto">
            <a:xfrm rot="-1532705">
              <a:off x="3436938" y="3973513"/>
              <a:ext cx="7461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subject</a:t>
              </a:r>
            </a:p>
          </p:txBody>
        </p:sp>
        <p:grpSp>
          <p:nvGrpSpPr>
            <p:cNvPr id="47122" name="Group 24"/>
            <p:cNvGrpSpPr>
              <a:grpSpLocks/>
            </p:cNvGrpSpPr>
            <p:nvPr/>
          </p:nvGrpSpPr>
          <p:grpSpPr bwMode="auto">
            <a:xfrm>
              <a:off x="6781800" y="2209800"/>
              <a:ext cx="2133600" cy="990600"/>
              <a:chOff x="3264" y="1392"/>
              <a:chExt cx="1200" cy="624"/>
            </a:xfrm>
          </p:grpSpPr>
          <p:sp>
            <p:nvSpPr>
              <p:cNvPr id="47145" name="AutoShape 25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200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7146" name="Text Box 26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&lt;&lt;interface&gt;&gt;</a:t>
                </a:r>
              </a:p>
              <a:p>
                <a:pPr algn="ctr"/>
                <a:r>
                  <a:rPr lang="en-US" altLang="en-US" sz="1400"/>
                  <a:t>DisplayElement</a:t>
                </a:r>
              </a:p>
            </p:txBody>
          </p:sp>
          <p:sp>
            <p:nvSpPr>
              <p:cNvPr id="47147" name="Text Box 27"/>
              <p:cNvSpPr txBox="1">
                <a:spLocks noChangeArrowheads="1"/>
              </p:cNvSpPr>
              <p:nvPr/>
            </p:nvSpPr>
            <p:spPr bwMode="auto">
              <a:xfrm>
                <a:off x="3321" y="1777"/>
                <a:ext cx="10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47148" name="Line 28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23" name="Group 29"/>
            <p:cNvGrpSpPr>
              <a:grpSpLocks/>
            </p:cNvGrpSpPr>
            <p:nvPr/>
          </p:nvGrpSpPr>
          <p:grpSpPr bwMode="auto">
            <a:xfrm>
              <a:off x="7162800" y="3733800"/>
              <a:ext cx="1600200" cy="1219200"/>
              <a:chOff x="4224" y="2352"/>
              <a:chExt cx="1008" cy="768"/>
            </a:xfrm>
          </p:grpSpPr>
          <p:sp>
            <p:nvSpPr>
              <p:cNvPr id="47140" name="Text Box 30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10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StatisticsDisplay</a:t>
                </a:r>
              </a:p>
            </p:txBody>
          </p:sp>
          <p:sp>
            <p:nvSpPr>
              <p:cNvPr id="47141" name="Text Box 31"/>
              <p:cNvSpPr txBox="1">
                <a:spLocks noChangeArrowheads="1"/>
              </p:cNvSpPr>
              <p:nvPr/>
            </p:nvSpPr>
            <p:spPr bwMode="auto">
              <a:xfrm>
                <a:off x="4317" y="2737"/>
                <a:ext cx="77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grpSp>
            <p:nvGrpSpPr>
              <p:cNvPr id="47142" name="Group 32"/>
              <p:cNvGrpSpPr>
                <a:grpSpLocks/>
              </p:cNvGrpSpPr>
              <p:nvPr/>
            </p:nvGrpSpPr>
            <p:grpSpPr bwMode="auto">
              <a:xfrm>
                <a:off x="4224" y="2352"/>
                <a:ext cx="960" cy="768"/>
                <a:chOff x="4224" y="2352"/>
                <a:chExt cx="1392" cy="768"/>
              </a:xfrm>
            </p:grpSpPr>
            <p:sp>
              <p:nvSpPr>
                <p:cNvPr id="47143" name="AutoShape 33"/>
                <p:cNvSpPr>
                  <a:spLocks noChangeArrowheads="1"/>
                </p:cNvSpPr>
                <p:nvPr/>
              </p:nvSpPr>
              <p:spPr bwMode="auto">
                <a:xfrm>
                  <a:off x="4224" y="2352"/>
                  <a:ext cx="1392" cy="76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47144" name="Line 34"/>
                <p:cNvSpPr>
                  <a:spLocks noChangeShapeType="1"/>
                </p:cNvSpPr>
                <p:nvPr/>
              </p:nvSpPr>
              <p:spPr bwMode="auto">
                <a:xfrm>
                  <a:off x="4224" y="2640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124" name="Group 35"/>
            <p:cNvGrpSpPr>
              <a:grpSpLocks/>
            </p:cNvGrpSpPr>
            <p:nvPr/>
          </p:nvGrpSpPr>
          <p:grpSpPr bwMode="auto">
            <a:xfrm>
              <a:off x="6019800" y="5029200"/>
              <a:ext cx="1600200" cy="1219200"/>
              <a:chOff x="3744" y="3216"/>
              <a:chExt cx="1008" cy="768"/>
            </a:xfrm>
          </p:grpSpPr>
          <p:sp>
            <p:nvSpPr>
              <p:cNvPr id="47136" name="Text Box 36"/>
              <p:cNvSpPr txBox="1">
                <a:spLocks noChangeArrowheads="1"/>
              </p:cNvSpPr>
              <p:nvPr/>
            </p:nvSpPr>
            <p:spPr bwMode="auto">
              <a:xfrm>
                <a:off x="3744" y="3264"/>
                <a:ext cx="9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ForecastDisplay</a:t>
                </a:r>
              </a:p>
            </p:txBody>
          </p:sp>
          <p:sp>
            <p:nvSpPr>
              <p:cNvPr id="47137" name="Text Box 37"/>
              <p:cNvSpPr txBox="1">
                <a:spLocks noChangeArrowheads="1"/>
              </p:cNvSpPr>
              <p:nvPr/>
            </p:nvSpPr>
            <p:spPr bwMode="auto">
              <a:xfrm>
                <a:off x="3837" y="3601"/>
                <a:ext cx="77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47138" name="AutoShape 38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1008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7139" name="Line 39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5" name="Line 40"/>
            <p:cNvSpPr>
              <a:spLocks noChangeShapeType="1"/>
            </p:cNvSpPr>
            <p:nvPr/>
          </p:nvSpPr>
          <p:spPr bwMode="auto">
            <a:xfrm flipV="1">
              <a:off x="6172200" y="28956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26" name="Group 41"/>
            <p:cNvGrpSpPr>
              <a:grpSpLocks/>
            </p:cNvGrpSpPr>
            <p:nvPr/>
          </p:nvGrpSpPr>
          <p:grpSpPr bwMode="auto">
            <a:xfrm>
              <a:off x="4495800" y="3733800"/>
              <a:ext cx="2249488" cy="1219200"/>
              <a:chOff x="2832" y="2352"/>
              <a:chExt cx="1417" cy="768"/>
            </a:xfrm>
          </p:grpSpPr>
          <p:sp>
            <p:nvSpPr>
              <p:cNvPr id="47132" name="Text Box 42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14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CurrentConditionsDisplay</a:t>
                </a:r>
              </a:p>
            </p:txBody>
          </p:sp>
          <p:sp>
            <p:nvSpPr>
              <p:cNvPr id="47133" name="Text Box 43"/>
              <p:cNvSpPr txBox="1">
                <a:spLocks noChangeArrowheads="1"/>
              </p:cNvSpPr>
              <p:nvPr/>
            </p:nvSpPr>
            <p:spPr bwMode="auto">
              <a:xfrm>
                <a:off x="2925" y="2737"/>
                <a:ext cx="77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update()</a:t>
                </a:r>
              </a:p>
              <a:p>
                <a:r>
                  <a:rPr lang="en-US" altLang="en-US" sz="1400"/>
                  <a:t>display()</a:t>
                </a:r>
              </a:p>
            </p:txBody>
          </p:sp>
          <p:sp>
            <p:nvSpPr>
              <p:cNvPr id="47134" name="AutoShape 44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392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7135" name="Line 45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7" name="Line 46"/>
            <p:cNvSpPr>
              <a:spLocks noChangeShapeType="1"/>
            </p:cNvSpPr>
            <p:nvPr/>
          </p:nvSpPr>
          <p:spPr bwMode="auto">
            <a:xfrm flipH="1" flipV="1">
              <a:off x="6324600" y="28956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47"/>
            <p:cNvSpPr>
              <a:spLocks noChangeShapeType="1"/>
            </p:cNvSpPr>
            <p:nvPr/>
          </p:nvSpPr>
          <p:spPr bwMode="auto">
            <a:xfrm flipV="1">
              <a:off x="80010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48"/>
            <p:cNvSpPr>
              <a:spLocks noChangeShapeType="1"/>
            </p:cNvSpPr>
            <p:nvPr/>
          </p:nvSpPr>
          <p:spPr bwMode="auto">
            <a:xfrm flipV="1">
              <a:off x="6400800" y="3200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49"/>
            <p:cNvSpPr>
              <a:spLocks noChangeShapeType="1"/>
            </p:cNvSpPr>
            <p:nvPr/>
          </p:nvSpPr>
          <p:spPr bwMode="auto">
            <a:xfrm flipV="1">
              <a:off x="6934200" y="32004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Text Box 50"/>
            <p:cNvSpPr txBox="1">
              <a:spLocks noChangeArrowheads="1"/>
            </p:cNvSpPr>
            <p:nvPr/>
          </p:nvSpPr>
          <p:spPr bwMode="auto">
            <a:xfrm>
              <a:off x="2971800" y="2895600"/>
              <a:ext cx="22002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latin typeface="Bradley Hand ITC" panose="03070402050302030203" pitchFamily="66" charset="0"/>
                </a:rPr>
                <a:t>Observable is a class</a:t>
              </a:r>
            </a:p>
            <a:p>
              <a:r>
                <a:rPr lang="en-US" altLang="en-US" b="1">
                  <a:latin typeface="Bradley Hand ITC" panose="03070402050302030203" pitchFamily="66" charset="0"/>
                </a:rPr>
                <a:t>And not an interface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Problems with Java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5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Observable is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have to subclass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cannot add observable behavior to an existing class that already extends another 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You have to program to an implementation – not interface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Observable protects crucial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Methods such as </a:t>
            </a:r>
            <a:r>
              <a:rPr lang="en-US" altLang="en-US" dirty="0" err="1" smtClean="0"/>
              <a:t>setChanged</a:t>
            </a:r>
            <a:r>
              <a:rPr lang="en-US" altLang="en-US" dirty="0" smtClean="0"/>
              <a:t>() are protected and not accessible unless one subclasses Observable.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You cannot favor composition over inheritance.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You may have to roll your own observer interface if Java utilities don’t work for your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Changing the "Guts" of an Object ... </a:t>
            </a: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2200" smtClean="0"/>
          </a:p>
          <a:p>
            <a:pPr eaLnBrk="1" hangingPunct="1"/>
            <a:r>
              <a:rPr lang="en-US" altLang="en-US" smtClean="0"/>
              <a:t>Optimize</a:t>
            </a:r>
          </a:p>
          <a:p>
            <a:pPr lvl="1" eaLnBrk="1" hangingPunct="1"/>
            <a:r>
              <a:rPr lang="en-US" altLang="en-US" sz="2400" smtClean="0"/>
              <a:t>use an alternative algorithm to implement behavior (</a:t>
            </a:r>
            <a:r>
              <a:rPr lang="en-US" altLang="en-US" sz="2400" smtClean="0">
                <a:solidFill>
                  <a:srgbClr val="CC0000"/>
                </a:solidFill>
              </a:rPr>
              <a:t>Strategy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mtClean="0"/>
              <a:t>Alter</a:t>
            </a:r>
          </a:p>
          <a:p>
            <a:pPr lvl="1" eaLnBrk="1" hangingPunct="1"/>
            <a:r>
              <a:rPr lang="en-US" altLang="en-US" sz="2400" smtClean="0"/>
              <a:t>change behavior when object's state changes (</a:t>
            </a:r>
            <a:r>
              <a:rPr lang="en-US" altLang="en-US" sz="2400" smtClean="0">
                <a:solidFill>
                  <a:srgbClr val="CC0000"/>
                </a:solidFill>
              </a:rPr>
              <a:t>State</a:t>
            </a:r>
            <a:r>
              <a:rPr lang="en-US" altLang="en-US" sz="2400" smtClean="0"/>
              <a:t>)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Control</a:t>
            </a:r>
          </a:p>
          <a:p>
            <a:pPr lvl="1" eaLnBrk="1" hangingPunct="1"/>
            <a:r>
              <a:rPr lang="en-US" altLang="en-US" sz="2400" smtClean="0"/>
              <a:t>"shield" the implementation from direct access (</a:t>
            </a:r>
            <a:r>
              <a:rPr lang="en-US" altLang="en-US" sz="2400" smtClean="0">
                <a:solidFill>
                  <a:srgbClr val="33CC33"/>
                </a:solidFill>
              </a:rPr>
              <a:t>Proxy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mtClean="0"/>
              <a:t>Decouple</a:t>
            </a:r>
          </a:p>
          <a:p>
            <a:pPr lvl="1" eaLnBrk="1" hangingPunct="1"/>
            <a:r>
              <a:rPr lang="en-US" altLang="en-US" sz="2400" smtClean="0"/>
              <a:t>let abstraction and implementation vary independently  (</a:t>
            </a:r>
            <a:r>
              <a:rPr lang="en-US" altLang="en-US" sz="2400" smtClean="0">
                <a:solidFill>
                  <a:srgbClr val="33CC33"/>
                </a:solidFill>
              </a:rPr>
              <a:t>Bridge</a:t>
            </a:r>
            <a:r>
              <a:rPr lang="en-US" altLang="en-US" sz="2400" smtClean="0"/>
              <a:t>)</a:t>
            </a:r>
            <a:endParaRPr lang="en-GB" altLang="en-US" sz="2400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98BC7B-006F-4825-8FD5-CD3511C88AFD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Strategy Pattern</a:t>
            </a:r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CF3693-E33F-43A5-84E3-BBA5D0455502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Layout </a:t>
            </a:r>
            <a:r>
              <a:rPr lang="en-US" dirty="0" smtClean="0"/>
              <a:t>Managers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7631112" cy="48307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GUI container classes in Java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frames, dialogs, applets (top-level)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panels (intermediate)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Each container class has a layout manager</a:t>
            </a:r>
            <a:r>
              <a:rPr lang="en-GB" sz="2200" dirty="0"/>
              <a:t> </a:t>
            </a:r>
            <a:endParaRPr lang="en-US" sz="2200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determine the size and position of components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20 types of layouts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~40 container-types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imagine to combine them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   freely by inheritance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Consider also sorting...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open-ended number </a:t>
            </a:r>
            <a:r>
              <a:rPr lang="en-US" sz="2200" dirty="0" smtClean="0"/>
              <a:t>of </a:t>
            </a:r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smtClean="0"/>
              <a:t>sorting </a:t>
            </a:r>
            <a:r>
              <a:rPr lang="en-US" sz="2200" dirty="0"/>
              <a:t>criteria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sz="2200" dirty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58EFE7-2E85-4551-BCAD-FC45BC8C7CF4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5302" name="Picture 4" descr="Some standard layout manag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96" y="4077072"/>
            <a:ext cx="4648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Basic Aspects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71625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Intent</a:t>
            </a:r>
          </a:p>
          <a:p>
            <a:pPr lvl="1" eaLnBrk="1" hangingPunct="1"/>
            <a:r>
              <a:rPr lang="en-US" altLang="en-US" sz="2200" smtClean="0"/>
              <a:t>Define a family of algorithms, encapsulate each one, and make them interchangeable</a:t>
            </a:r>
          </a:p>
          <a:p>
            <a:pPr lvl="1" eaLnBrk="1" hangingPunct="1"/>
            <a:r>
              <a:rPr lang="en-US" altLang="en-US" sz="2200" smtClean="0"/>
              <a:t>Let the algorithm vary independently from clients that use it </a:t>
            </a:r>
            <a:endParaRPr lang="en-US" altLang="en-US" sz="22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200" smtClean="0"/>
              <a:t>Applicability</a:t>
            </a:r>
          </a:p>
          <a:p>
            <a:pPr lvl="1" eaLnBrk="1" hangingPunct="1"/>
            <a:r>
              <a:rPr lang="en-US" altLang="en-US" sz="2200" smtClean="0"/>
              <a:t>You need different variants of an algorithm</a:t>
            </a:r>
          </a:p>
          <a:p>
            <a:pPr lvl="1" eaLnBrk="1" hangingPunct="1"/>
            <a:r>
              <a:rPr lang="en-US" altLang="en-US" sz="2200" smtClean="0"/>
              <a:t>An algorithm uses data that clients shouldn't know about </a:t>
            </a:r>
          </a:p>
          <a:p>
            <a:pPr lvl="2" eaLnBrk="1" hangingPunct="1"/>
            <a:r>
              <a:rPr lang="en-US" altLang="en-US" sz="2200" smtClean="0"/>
              <a:t>avoid exposing complex, algorithm-specific data structures</a:t>
            </a:r>
          </a:p>
          <a:p>
            <a:pPr lvl="1" eaLnBrk="1" hangingPunct="1"/>
            <a:r>
              <a:rPr lang="en-US" altLang="en-US" sz="2200" smtClean="0"/>
              <a:t>Many related classes differ only in their behavior</a:t>
            </a:r>
          </a:p>
          <a:p>
            <a:pPr lvl="2" eaLnBrk="1" hangingPunct="1"/>
            <a:r>
              <a:rPr lang="en-US" altLang="en-US" sz="2200" smtClean="0"/>
              <a:t>configure a class with a particular behavior </a:t>
            </a:r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3A88C9-016C-4CF2-AB4A-03185B4C3FE8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F98929-2C97-4BE1-B978-7C899E4209DC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9397" name="Picture 3" descr="strate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71625"/>
            <a:ext cx="79867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Participants</a:t>
            </a:r>
            <a:endParaRPr lang="en-GB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Strategy</a:t>
            </a:r>
          </a:p>
          <a:p>
            <a:pPr marL="709613" lvl="1" indent="-342900" eaLnBrk="1" hangingPunct="1"/>
            <a:r>
              <a:rPr lang="en-US" altLang="en-US" sz="2400" dirty="0" smtClean="0"/>
              <a:t>declares an interface common to all supported algorithms.</a:t>
            </a:r>
          </a:p>
          <a:p>
            <a:pPr marL="709613" lvl="1" indent="-342900" eaLnBrk="1" hangingPunct="1"/>
            <a:r>
              <a:rPr lang="en-US" altLang="en-US" sz="2400" dirty="0" smtClean="0"/>
              <a:t>Context uses this interface to call the algorithm defined by a </a:t>
            </a:r>
            <a:r>
              <a:rPr lang="en-US" altLang="en-US" sz="2400" dirty="0" err="1" smtClean="0"/>
              <a:t>ConcreteStrategy</a:t>
            </a:r>
            <a:endParaRPr lang="en-US" altLang="en-US" sz="24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dirty="0" err="1" smtClean="0"/>
              <a:t>ConcreteStrategy</a:t>
            </a:r>
            <a:endParaRPr lang="en-US" altLang="en-US" dirty="0" smtClean="0"/>
          </a:p>
          <a:p>
            <a:pPr marL="709613" lvl="1" indent="-342900" eaLnBrk="1" hangingPunct="1"/>
            <a:r>
              <a:rPr lang="en-US" altLang="en-US" sz="2400" dirty="0" smtClean="0"/>
              <a:t>implements the algorithm using the Strategy interface</a:t>
            </a:r>
            <a:endParaRPr lang="en-US" altLang="en-US" sz="24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dirty="0" smtClean="0"/>
              <a:t>Context</a:t>
            </a:r>
          </a:p>
          <a:p>
            <a:pPr marL="709613" lvl="1" indent="-342900" eaLnBrk="1" hangingPunct="1"/>
            <a:r>
              <a:rPr lang="en-US" altLang="en-US" sz="2400" dirty="0" smtClean="0"/>
              <a:t>configured with a </a:t>
            </a:r>
            <a:r>
              <a:rPr lang="en-US" altLang="en-US" sz="2400" dirty="0" err="1" smtClean="0"/>
              <a:t>ConcreteStrategy</a:t>
            </a:r>
            <a:r>
              <a:rPr lang="en-US" altLang="en-US" sz="2400" dirty="0" smtClean="0"/>
              <a:t> object</a:t>
            </a:r>
          </a:p>
          <a:p>
            <a:pPr marL="709613" lvl="1" indent="-342900" eaLnBrk="1" hangingPunct="1"/>
            <a:r>
              <a:rPr lang="en-US" altLang="en-US" sz="2400" dirty="0" smtClean="0"/>
              <a:t>may define an interface that lets Strategy objects to access its data</a:t>
            </a:r>
          </a:p>
          <a:p>
            <a:pPr marL="639763" lvl="1" indent="-273050" eaLnBrk="1" hangingPunct="1">
              <a:buFont typeface="Wingdings 2" panose="05020102010507070707" pitchFamily="18" charset="2"/>
              <a:buChar char=""/>
            </a:pPr>
            <a:endParaRPr lang="en-US" altLang="en-US" sz="2400" dirty="0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EE6CA8-FF76-46D3-8189-28D23566A6BB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643063"/>
            <a:ext cx="8154987" cy="46148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Families of related algorithms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usually provide different implementations of the same behavior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choice decided by time vs. space trade-offs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Alternative to </a:t>
            </a:r>
            <a:r>
              <a:rPr lang="en-US" dirty="0" err="1"/>
              <a:t>subclassing</a:t>
            </a:r>
            <a:endParaRPr lang="en-US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see examples with layout </a:t>
            </a:r>
            <a:r>
              <a:rPr lang="en-US" sz="2400" dirty="0" smtClean="0"/>
              <a:t>managers</a:t>
            </a:r>
            <a:endParaRPr lang="en-US" sz="2400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We still subclass the strategies…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Eliminates conditional statements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many conditional statements </a:t>
            </a:r>
            <a:r>
              <a:rPr lang="en-US" sz="2400" dirty="0">
                <a:sym typeface="Symbol" pitchFamily="18" charset="2"/>
              </a:rPr>
              <a:t> "invitation" to apply Strategy!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08E289-EF8D-45DF-A016-228D2A130D38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Erich Gamma, et.al, Design Patterns: Elements of Reusable Object-Oriented Software, Addison Wesley, 1994, ISBN 0-201-63361-2.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GB" altLang="en-US" smtClean="0"/>
              <a:t>Univ. of Timisoara Course materials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D94BC-C08A-4179-8D1E-53AE52053BD8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Issues</a:t>
            </a:r>
            <a:endParaRPr lang="en-GB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439863"/>
            <a:ext cx="8080375" cy="50133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Who chooses</a:t>
            </a:r>
            <a:endParaRPr lang="en-US" altLang="en-US" sz="2000" dirty="0" smtClean="0"/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the strategy?</a:t>
            </a:r>
            <a:endParaRPr lang="en-US" altLang="en-US" sz="2000" dirty="0" smtClean="0"/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a. client</a:t>
            </a:r>
            <a:endParaRPr lang="en-US" altLang="en-US" sz="2000" dirty="0" smtClean="0"/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b. context</a:t>
            </a:r>
            <a:endParaRPr lang="en-US" alt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sz="2200" dirty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42962-B189-4151-AC1E-B5B72F0F3DF1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6805612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17875"/>
            <a:ext cx="67183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How does data flow between Context and Strategies?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b="1" dirty="0"/>
              <a:t>Approach 1:</a:t>
            </a:r>
            <a:r>
              <a:rPr lang="en-US" dirty="0"/>
              <a:t> take data to the strategy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decoupled, but might be inefficient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b="1" dirty="0"/>
              <a:t>Approach 2:</a:t>
            </a:r>
            <a:r>
              <a:rPr lang="en-US" dirty="0"/>
              <a:t> pass Context itself and let strategies take data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Context must provide a more comprehensive access to its data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thus, more coupled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In Java strategy hierarchy might be </a:t>
            </a:r>
            <a:r>
              <a:rPr lang="en-US" dirty="0">
                <a:solidFill>
                  <a:srgbClr val="A50021"/>
                </a:solidFill>
              </a:rPr>
              <a:t>inner classes</a:t>
            </a:r>
            <a:endParaRPr lang="en-US" sz="1800" dirty="0">
              <a:solidFill>
                <a:srgbClr val="A5002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Making Strategy object optional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provide Context with default behavior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 err="1"/>
              <a:t>i</a:t>
            </a:r>
            <a:r>
              <a:rPr lang="en-GB" sz="2000" dirty="0"/>
              <a:t>f default used no need to create Strategy object </a:t>
            </a:r>
            <a:endParaRPr lang="en-US" sz="2000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don't have to deal with Strategy unless you don't like the default behavior</a:t>
            </a:r>
            <a:endParaRPr lang="en-GB" dirty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7B94F-C0E6-431D-9921-C3514523B5DB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Decorator vs. Strategy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BDD192-75EC-4DC1-ABE8-D7A82057769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9638" name="Picture 5" descr="deco-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06872"/>
            <a:ext cx="8516557" cy="25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7" descr="deco-0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57638"/>
            <a:ext cx="8354700" cy="278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State Pattern</a:t>
            </a:r>
          </a:p>
        </p:txBody>
      </p:sp>
      <p:sp>
        <p:nvSpPr>
          <p:cNvPr id="706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79CD29-97C9-46F2-ABA0-7240B954D94B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Example: SPOP</a:t>
            </a:r>
            <a:endParaRPr lang="en-GB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SPOP = 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imple </a:t>
            </a:r>
            <a:r>
              <a:rPr lang="en-US" altLang="en-US" sz="2000" b="1" smtClean="0"/>
              <a:t>P</a:t>
            </a:r>
            <a:r>
              <a:rPr lang="en-US" altLang="en-US" sz="2000" smtClean="0"/>
              <a:t>ost </a:t>
            </a:r>
            <a:r>
              <a:rPr lang="en-US" altLang="en-US" sz="2000" b="1" smtClean="0"/>
              <a:t>O</a:t>
            </a:r>
            <a:r>
              <a:rPr lang="en-US" altLang="en-US" sz="2000" smtClean="0"/>
              <a:t>ffice </a:t>
            </a:r>
            <a:r>
              <a:rPr lang="en-US" altLang="en-US" sz="2000" b="1" smtClean="0"/>
              <a:t>P</a:t>
            </a:r>
            <a:r>
              <a:rPr lang="en-US" altLang="en-US" sz="2000" smtClean="0"/>
              <a:t>rotocol</a:t>
            </a:r>
          </a:p>
          <a:p>
            <a:pPr lvl="1" eaLnBrk="1" hangingPunct="1"/>
            <a:r>
              <a:rPr lang="en-US" altLang="en-US" smtClean="0"/>
              <a:t>used to download emails from server</a:t>
            </a:r>
            <a:endParaRPr lang="en-US" altLang="en-US" sz="1800" smtClean="0"/>
          </a:p>
          <a:p>
            <a:pPr eaLnBrk="1" hangingPunct="1"/>
            <a:r>
              <a:rPr lang="en-US" altLang="en-US" sz="2000" smtClean="0"/>
              <a:t>SPOP supports the following commands:</a:t>
            </a:r>
          </a:p>
          <a:p>
            <a:pPr lvl="1" eaLnBrk="1" hangingPunct="1"/>
            <a:r>
              <a:rPr lang="en-US" altLang="en-US" smtClean="0"/>
              <a:t>USER &lt;username&gt;</a:t>
            </a:r>
          </a:p>
          <a:p>
            <a:pPr lvl="1" eaLnBrk="1" hangingPunct="1"/>
            <a:r>
              <a:rPr lang="en-US" altLang="en-US" smtClean="0"/>
              <a:t>PASS &lt;password&gt;</a:t>
            </a:r>
          </a:p>
          <a:p>
            <a:pPr lvl="1" eaLnBrk="1" hangingPunct="1"/>
            <a:r>
              <a:rPr lang="en-US" altLang="en-US" smtClean="0"/>
              <a:t>LIST</a:t>
            </a:r>
          </a:p>
          <a:p>
            <a:pPr lvl="1" eaLnBrk="1" hangingPunct="1"/>
            <a:r>
              <a:rPr lang="en-US" altLang="en-US" smtClean="0"/>
              <a:t>RETR &lt;message number&gt;</a:t>
            </a:r>
          </a:p>
          <a:p>
            <a:pPr lvl="1" eaLnBrk="1" hangingPunct="1"/>
            <a:r>
              <a:rPr lang="en-US" altLang="en-US" smtClean="0"/>
              <a:t>QUIT</a:t>
            </a:r>
          </a:p>
          <a:p>
            <a:pPr eaLnBrk="1" hangingPunct="1"/>
            <a:r>
              <a:rPr lang="en-US" altLang="en-US" sz="2000" smtClean="0"/>
              <a:t>USER &amp; PASS commands</a:t>
            </a:r>
          </a:p>
          <a:p>
            <a:pPr lvl="1" eaLnBrk="1" hangingPunct="1"/>
            <a:r>
              <a:rPr lang="en-US" altLang="en-US" smtClean="0"/>
              <a:t>USER with a username must come first</a:t>
            </a:r>
          </a:p>
          <a:p>
            <a:pPr lvl="1" eaLnBrk="1" hangingPunct="1"/>
            <a:r>
              <a:rPr lang="en-US" altLang="en-US" smtClean="0"/>
              <a:t>PASS with a password or QUIT must come after USER</a:t>
            </a:r>
          </a:p>
          <a:p>
            <a:pPr lvl="1" eaLnBrk="1" hangingPunct="1"/>
            <a:r>
              <a:rPr lang="en-GB" altLang="en-US" smtClean="0"/>
              <a:t>If the username and password are valid, the user can use other command</a:t>
            </a:r>
            <a:r>
              <a:rPr lang="en-US" altLang="en-US" smtClean="0"/>
              <a:t>s</a:t>
            </a:r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17C710-D8BF-4908-9868-125D2DCB9250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SPOP (contd.)</a:t>
            </a:r>
            <a:endParaRPr lang="en-GB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714500"/>
            <a:ext cx="8229600" cy="4830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LIST command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GB" dirty="0"/>
              <a:t>Arguments: a message-number (optional)</a:t>
            </a:r>
            <a:endParaRPr lang="en-US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GB" dirty="0"/>
              <a:t>Returns: size of message in octets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if message number, </a:t>
            </a:r>
            <a:r>
              <a:rPr lang="en-GB" sz="2000" dirty="0"/>
              <a:t>returns the size of that message</a:t>
            </a:r>
            <a:endParaRPr lang="en-US" sz="2000" dirty="0"/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otherwise return size of all mail messages in the mail-box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RETR command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Arguments: a message number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Returns: the mail message indicated by that number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QUIT command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Arguments: none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updates mailbox to reflect transactions taken during the transaction state, the logs user out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if session ends by any method except the QUIT command, the updates are not done</a:t>
            </a:r>
            <a:endParaRPr lang="en-GB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dirty="0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33A6D-F5DF-4084-8C7D-FF33B7863E56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SPOP States</a:t>
            </a:r>
            <a:endParaRPr lang="en-GB"/>
          </a:p>
        </p:txBody>
      </p:sp>
      <p:sp>
        <p:nvSpPr>
          <p:cNvPr id="768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31E88F-DBAB-49BA-8498-9289362D1A24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6805" name="Picture 3" descr="stat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275784" cy="516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"Dear, Old" Switches in Action </a:t>
            </a:r>
            <a:endParaRPr lang="en-GB"/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571625"/>
            <a:ext cx="8678738" cy="452167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...as you see in this code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long functions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complex switches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same switches occur repeatedly in different functions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Think about adding a new state to the protocol...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changes all the code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not Open-Closed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Why?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object's behavior depends on its state</a:t>
            </a:r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9CFD3A-5A68-4676-B40E-CEEEEDC648F5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39" y="22498"/>
            <a:ext cx="467288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Basic Aspects of State Pattern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8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Intent</a:t>
            </a:r>
          </a:p>
          <a:p>
            <a:pPr lvl="1" eaLnBrk="1" hangingPunct="1"/>
            <a:r>
              <a:rPr lang="en-US" altLang="en-US" sz="2200" smtClean="0"/>
              <a:t>allow an object to alter its behavior when its internal state changes</a:t>
            </a:r>
          </a:p>
          <a:p>
            <a:pPr lvl="2" eaLnBrk="1" hangingPunct="1"/>
            <a:r>
              <a:rPr lang="en-US" altLang="en-US" sz="2200" smtClean="0"/>
              <a:t>object will appear to change its class </a:t>
            </a:r>
            <a:endParaRPr lang="en-US" altLang="en-US" sz="22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200" smtClean="0"/>
              <a:t>Applicability</a:t>
            </a:r>
          </a:p>
          <a:p>
            <a:pPr lvl="1" eaLnBrk="1" hangingPunct="1"/>
            <a:r>
              <a:rPr lang="en-US" altLang="en-US" sz="2200" smtClean="0"/>
              <a:t>object's behavior depends on its state</a:t>
            </a:r>
          </a:p>
          <a:p>
            <a:pPr lvl="1" eaLnBrk="1" hangingPunct="1"/>
            <a:r>
              <a:rPr lang="en-US" altLang="en-US" sz="2200" smtClean="0"/>
              <a:t>it must change behavior at run-time depending on that state</a:t>
            </a:r>
          </a:p>
          <a:p>
            <a:pPr lvl="1" eaLnBrk="1" hangingPunct="1"/>
            <a:r>
              <a:rPr lang="en-US" altLang="en-US" sz="2200" smtClean="0"/>
              <a:t>operations with multipart conditional statements depending on the object's state</a:t>
            </a:r>
          </a:p>
          <a:p>
            <a:pPr lvl="2" eaLnBrk="1" hangingPunct="1"/>
            <a:r>
              <a:rPr lang="en-US" altLang="en-US" sz="2200" smtClean="0"/>
              <a:t>state represented by one or more enumerated constants</a:t>
            </a:r>
          </a:p>
          <a:p>
            <a:pPr lvl="2" eaLnBrk="1" hangingPunct="1"/>
            <a:r>
              <a:rPr lang="en-US" altLang="en-US" sz="2200" smtClean="0"/>
              <a:t>several operations with the same (or similar) conditional structure</a:t>
            </a:r>
          </a:p>
          <a:p>
            <a:pPr lvl="2" eaLnBrk="1" hangingPunct="1"/>
            <a:endParaRPr lang="en-US" altLang="en-US" sz="2200" smtClean="0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9C7D4-1764-4679-9C80-CFA1739ED185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829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4374AF-24DA-43BD-8E92-DC7EC110449D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82949" name="Picture 3" descr="s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Behavioral patterns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Behavioral patterns are concerned with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/>
              <a:t> and the </a:t>
            </a:r>
            <a:r>
              <a:rPr lang="en-US" altLang="en-US" sz="2800" b="1" dirty="0" smtClean="0"/>
              <a:t>assignment of responsibilities</a:t>
            </a:r>
            <a:r>
              <a:rPr lang="en-US" altLang="en-US" sz="2800" dirty="0" smtClean="0"/>
              <a:t> between objects.</a:t>
            </a:r>
          </a:p>
          <a:p>
            <a:pPr eaLnBrk="1" hangingPunct="1"/>
            <a:r>
              <a:rPr lang="en-US" altLang="en-US" sz="2800" dirty="0" smtClean="0"/>
              <a:t>Behavioral patterns describe </a:t>
            </a:r>
            <a:r>
              <a:rPr lang="en-US" altLang="en-US" sz="2800" b="1" dirty="0" smtClean="0"/>
              <a:t>patterns of communication</a:t>
            </a:r>
            <a:r>
              <a:rPr lang="en-US" altLang="en-US" sz="2800" dirty="0" smtClean="0"/>
              <a:t> between classes/objects. </a:t>
            </a:r>
          </a:p>
          <a:p>
            <a:pPr eaLnBrk="1" hangingPunct="1"/>
            <a:r>
              <a:rPr lang="en-US" altLang="en-US" sz="2800" dirty="0" smtClean="0"/>
              <a:t>Behavioral </a:t>
            </a:r>
            <a:r>
              <a:rPr lang="en-US" altLang="en-US" sz="2800" b="1" dirty="0" smtClean="0"/>
              <a:t>class</a:t>
            </a:r>
            <a:r>
              <a:rPr lang="en-US" altLang="en-US" sz="2800" dirty="0" smtClean="0"/>
              <a:t> patterns use inheritance to distribute behavior between classes. </a:t>
            </a:r>
          </a:p>
          <a:p>
            <a:pPr eaLnBrk="1" hangingPunct="1"/>
            <a:r>
              <a:rPr lang="en-US" altLang="en-US" sz="2800" dirty="0" smtClean="0"/>
              <a:t>Behavioral </a:t>
            </a:r>
            <a:r>
              <a:rPr lang="en-US" altLang="en-US" sz="2800" b="1" dirty="0" smtClean="0"/>
              <a:t>object </a:t>
            </a:r>
            <a:r>
              <a:rPr lang="en-US" altLang="en-US" sz="2800" dirty="0" smtClean="0"/>
              <a:t>patterns use object composition rather than inheritance. 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03B0EA-8F65-4102-8622-2606CD5537FF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Participants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</a:t>
            </a:r>
          </a:p>
          <a:p>
            <a:pPr lvl="1" eaLnBrk="1" hangingPunct="1"/>
            <a:r>
              <a:rPr lang="en-US" altLang="en-US" sz="2400" smtClean="0"/>
              <a:t>defines the interface of interest for clients</a:t>
            </a:r>
          </a:p>
          <a:p>
            <a:pPr lvl="1" eaLnBrk="1" hangingPunct="1"/>
            <a:r>
              <a:rPr lang="en-US" altLang="en-US" sz="2400" smtClean="0"/>
              <a:t>maintains an instance of ConcreteState subclass</a:t>
            </a:r>
          </a:p>
          <a:p>
            <a:pPr eaLnBrk="1" hangingPunct="1"/>
            <a:r>
              <a:rPr lang="en-US" altLang="en-US" smtClean="0"/>
              <a:t>State</a:t>
            </a:r>
          </a:p>
          <a:p>
            <a:pPr lvl="1" eaLnBrk="1" hangingPunct="1"/>
            <a:r>
              <a:rPr lang="en-US" altLang="en-US" sz="2400" smtClean="0"/>
              <a:t>defines an interface for encapsulating the behavior associated with a particular state of the Context</a:t>
            </a:r>
          </a:p>
          <a:p>
            <a:pPr eaLnBrk="1" hangingPunct="1"/>
            <a:r>
              <a:rPr lang="en-US" altLang="en-US" smtClean="0"/>
              <a:t>ConcreteState</a:t>
            </a:r>
          </a:p>
          <a:p>
            <a:pPr lvl="1" eaLnBrk="1" hangingPunct="1"/>
            <a:r>
              <a:rPr lang="en-US" altLang="en-US" sz="2400" smtClean="0"/>
              <a:t>each subclass implements a behavior associated with a state of the Context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016B3F-713D-495A-953B-565E5E86AF5C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Collaborations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714500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Context delegates state-specific requests to the State objects</a:t>
            </a:r>
            <a:endParaRPr lang="en-US" altLang="en-US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the Context may pass itself to the State object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if the State needs to access it in order to accomplish the request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State transitions are managed either by Context or by State</a:t>
            </a: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see discussion on the coming slides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Clients interact exclusively with Context</a:t>
            </a: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but they might configure contexts with states 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e.g initial state</a:t>
            </a:r>
            <a:endParaRPr lang="en-GB" altLang="en-US" smtClean="0">
              <a:sym typeface="Symbol" panose="05050102010706020507" pitchFamily="18" charset="2"/>
            </a:endParaRPr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614891-73FE-4AB2-928C-CD367094537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71625"/>
            <a:ext cx="8154987" cy="5113338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Localizes</a:t>
            </a:r>
            <a:r>
              <a:rPr lang="en-US" altLang="en-US" sz="2000" dirty="0" smtClean="0"/>
              <a:t> state-specific behavior and </a:t>
            </a:r>
            <a:r>
              <a:rPr lang="en-US" altLang="en-US" sz="2000" b="1" dirty="0" smtClean="0"/>
              <a:t>partitions</a:t>
            </a:r>
            <a:r>
              <a:rPr lang="en-US" altLang="en-US" sz="2000" dirty="0" smtClean="0"/>
              <a:t> behavior for different states</a:t>
            </a:r>
          </a:p>
          <a:p>
            <a:pPr lvl="1" eaLnBrk="1" hangingPunct="1"/>
            <a:r>
              <a:rPr lang="en-US" altLang="en-US" dirty="0"/>
              <a:t>P</a:t>
            </a:r>
            <a:r>
              <a:rPr lang="en-US" altLang="en-US" dirty="0" smtClean="0"/>
              <a:t>ut all behavior associated with a state in a state-object</a:t>
            </a:r>
          </a:p>
          <a:p>
            <a:pPr lvl="1" eaLnBrk="1" hangingPunct="1"/>
            <a:r>
              <a:rPr lang="en-US" altLang="en-US" dirty="0"/>
              <a:t>E</a:t>
            </a:r>
            <a:r>
              <a:rPr lang="en-US" altLang="en-US" dirty="0" smtClean="0"/>
              <a:t>asy to add new states and transitions</a:t>
            </a:r>
          </a:p>
          <a:p>
            <a:pPr lvl="2" eaLnBrk="1" hangingPunct="1"/>
            <a:r>
              <a:rPr lang="en-US" altLang="en-US" sz="2000" dirty="0" smtClean="0"/>
              <a:t>context becomes O-C</a:t>
            </a:r>
          </a:p>
          <a:p>
            <a:pPr lvl="1" eaLnBrk="1" hangingPunct="1"/>
            <a:r>
              <a:rPr lang="en-US" altLang="en-US" dirty="0" smtClean="0"/>
              <a:t>Behavior spread among several State subclasses</a:t>
            </a:r>
          </a:p>
          <a:p>
            <a:pPr lvl="2" eaLnBrk="1" hangingPunct="1"/>
            <a:r>
              <a:rPr lang="en-US" altLang="en-US" sz="2000" dirty="0" smtClean="0"/>
              <a:t>number of classes increases, less compact than a single class</a:t>
            </a:r>
          </a:p>
          <a:p>
            <a:pPr lvl="2" eaLnBrk="1" hangingPunct="1"/>
            <a:r>
              <a:rPr lang="en-US" altLang="en-US" sz="2000" dirty="0" smtClean="0"/>
              <a:t>good if many states...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Makes state transitions explicit</a:t>
            </a:r>
          </a:p>
          <a:p>
            <a:pPr lvl="1" eaLnBrk="1" hangingPunct="1"/>
            <a:r>
              <a:rPr lang="en-US" altLang="en-US" dirty="0"/>
              <a:t>N</a:t>
            </a:r>
            <a:r>
              <a:rPr lang="en-US" altLang="en-US" dirty="0" smtClean="0"/>
              <a:t>ot only a change of an internal value</a:t>
            </a:r>
          </a:p>
          <a:p>
            <a:pPr lvl="1" eaLnBrk="1" hangingPunct="1"/>
            <a:r>
              <a:rPr lang="en-US" altLang="en-US" b="1" dirty="0" smtClean="0"/>
              <a:t>States receive a full-object status!</a:t>
            </a:r>
          </a:p>
          <a:p>
            <a:pPr lvl="1" eaLnBrk="1" hangingPunct="1"/>
            <a:r>
              <a:rPr lang="en-US" altLang="en-US" dirty="0" smtClean="0"/>
              <a:t>Protects Context from inconsistent internal states</a:t>
            </a:r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3F615-E342-402E-B7BC-2E9A25D5846C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Applying State to SPOP</a:t>
            </a:r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500188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SPop {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SPopState state = new Start();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user( String userName ) {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en-US" altLang="en-US" sz="2000" b="1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state.user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 userName );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pass( String password ) {   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en-US" altLang="en-US" sz="2000" b="1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state.pass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 password );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  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public void list( int messageNumber ) {   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en-US" altLang="en-US" sz="2000" b="1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state.list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 massageNumber );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 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//  .  . . 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GB" altLang="en-US" sz="20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DA4374-7DA8-4898-8C68-4E7A6B65818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SPOP States</a:t>
            </a:r>
            <a:endParaRPr lang="en-GB"/>
          </a:p>
        </p:txBody>
      </p:sp>
      <p:sp>
        <p:nvSpPr>
          <p:cNvPr id="931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69BACE-3EFA-4719-B5B6-BB6AB2CE0907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93189" name="Picture 3" descr="state0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51054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much State in the State?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Let's identify the roles...</a:t>
            </a:r>
          </a:p>
          <a:p>
            <a:pPr marL="709613" lvl="1" indent="-342900" eaLnBrk="1" hangingPunct="1"/>
            <a:r>
              <a:rPr lang="en-GB" altLang="en-US" sz="2400" b="1" dirty="0" err="1" smtClean="0">
                <a:latin typeface="Courier New" panose="02070309020205020404" pitchFamily="49" charset="0"/>
              </a:rPr>
              <a:t>SPop</a:t>
            </a:r>
            <a:r>
              <a:rPr lang="en-GB" altLang="en-US" sz="2400" dirty="0" smtClean="0"/>
              <a:t> is the Context </a:t>
            </a:r>
          </a:p>
          <a:p>
            <a:pPr marL="709613" lvl="1" indent="-342900" eaLnBrk="1" hangingPunct="1"/>
            <a:r>
              <a:rPr lang="en-GB" altLang="en-US" sz="2400" b="1" dirty="0" err="1" smtClean="0">
                <a:latin typeface="Courier New" panose="02070309020205020404" pitchFamily="49" charset="0"/>
              </a:rPr>
              <a:t>SPopState</a:t>
            </a:r>
            <a:r>
              <a:rPr lang="en-GB" altLang="en-US" sz="2400" dirty="0" smtClean="0"/>
              <a:t> is the abstract State </a:t>
            </a:r>
          </a:p>
          <a:p>
            <a:pPr marL="709613" lvl="1" indent="-342900" eaLnBrk="1" hangingPunct="1"/>
            <a:r>
              <a:rPr lang="en-GB" altLang="en-US" sz="2400" b="1" dirty="0" smtClean="0">
                <a:latin typeface="Courier New" panose="02070309020205020404" pitchFamily="49" charset="0"/>
              </a:rPr>
              <a:t>Start, </a:t>
            </a:r>
            <a:r>
              <a:rPr lang="en-GB" altLang="en-US" sz="2400" b="1" dirty="0" err="1" smtClean="0">
                <a:latin typeface="Courier New" panose="02070309020205020404" pitchFamily="49" charset="0"/>
              </a:rPr>
              <a:t>HaveUserName</a:t>
            </a:r>
            <a:r>
              <a:rPr lang="en-GB" altLang="en-US" sz="2400" dirty="0" smtClean="0"/>
              <a:t> are </a:t>
            </a:r>
            <a:r>
              <a:rPr lang="en-GB" altLang="en-US" sz="2400" dirty="0" err="1" smtClean="0"/>
              <a:t>ConcreteStates</a:t>
            </a:r>
            <a:r>
              <a:rPr lang="en-GB" altLang="en-US" sz="2400" dirty="0" smtClean="0"/>
              <a:t> </a:t>
            </a:r>
            <a:endParaRPr lang="en-US" altLang="en-US" sz="2400" dirty="0" smtClean="0"/>
          </a:p>
          <a:p>
            <a:pPr eaLnBrk="1" hangingPunct="1"/>
            <a:r>
              <a:rPr lang="en-GB" altLang="en-US" dirty="0" smtClean="0"/>
              <a:t>All the state </a:t>
            </a:r>
            <a:r>
              <a:rPr lang="en-US" altLang="en-US" dirty="0" smtClean="0"/>
              <a:t>and </a:t>
            </a:r>
            <a:r>
              <a:rPr lang="en-GB" altLang="en-US" i="1" dirty="0" smtClean="0"/>
              <a:t>real </a:t>
            </a:r>
            <a:r>
              <a:rPr lang="en-GB" altLang="en-US" dirty="0" err="1" smtClean="0"/>
              <a:t>behavior</a:t>
            </a:r>
            <a:r>
              <a:rPr lang="en-GB" altLang="en-US" dirty="0" smtClean="0"/>
              <a:t> is in </a:t>
            </a:r>
            <a:r>
              <a:rPr lang="en-GB" altLang="en-US" dirty="0" err="1" smtClean="0"/>
              <a:t>SPopState</a:t>
            </a:r>
            <a:r>
              <a:rPr lang="en-GB" altLang="en-US" dirty="0" smtClean="0"/>
              <a:t> </a:t>
            </a:r>
            <a:r>
              <a:rPr lang="en-US" altLang="en-US" dirty="0" smtClean="0"/>
              <a:t>and </a:t>
            </a:r>
            <a:r>
              <a:rPr lang="en-GB" altLang="en-US" dirty="0" smtClean="0"/>
              <a:t>subclasses </a:t>
            </a:r>
            <a:endParaRPr lang="en-US" altLang="en-US" dirty="0" smtClean="0"/>
          </a:p>
          <a:p>
            <a:pPr marL="709613" lvl="1" indent="-342900" eaLnBrk="1" hangingPunct="1"/>
            <a:r>
              <a:rPr lang="en-US" altLang="en-US" sz="2400" dirty="0" smtClean="0"/>
              <a:t>this is an extreme example</a:t>
            </a:r>
          </a:p>
          <a:p>
            <a:pPr eaLnBrk="1" hangingPunct="1"/>
            <a:r>
              <a:rPr lang="en-US" altLang="en-US" dirty="0" smtClean="0"/>
              <a:t>In general Context has data and methods</a:t>
            </a:r>
          </a:p>
          <a:p>
            <a:pPr marL="709613" lvl="1" indent="-342900" eaLnBrk="1" hangingPunct="1"/>
            <a:r>
              <a:rPr lang="en-US" altLang="en-US" sz="2400" dirty="0" smtClean="0"/>
              <a:t>besides State &amp; State methods</a:t>
            </a:r>
          </a:p>
          <a:p>
            <a:pPr marL="709613" lvl="1" indent="-342900" eaLnBrk="1" hangingPunct="1"/>
            <a:r>
              <a:rPr lang="en-US" altLang="en-US" sz="2400" dirty="0" smtClean="0"/>
              <a:t>this data will not change states</a:t>
            </a:r>
          </a:p>
          <a:p>
            <a:pPr eaLnBrk="1" hangingPunct="1"/>
            <a:r>
              <a:rPr lang="en-US" altLang="en-US" dirty="0" smtClean="0"/>
              <a:t>Only some aspects of the Context will alter its behavior</a:t>
            </a:r>
            <a:endParaRPr lang="en-GB" altLang="en-US" dirty="0" smtClean="0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9AB4F4-73DF-4B68-8E62-2466FCE518A3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Who Defines the State transition?</a:t>
            </a:r>
            <a:endParaRPr lang="en-GB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229600" cy="31003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Context if ...</a:t>
            </a:r>
          </a:p>
          <a:p>
            <a:pPr marL="709613" lvl="1" indent="-342900" eaLnBrk="1" hangingPunct="1"/>
            <a:r>
              <a:rPr lang="en-US" altLang="en-US" dirty="0" smtClean="0"/>
              <a:t>...</a:t>
            </a:r>
            <a:r>
              <a:rPr lang="en-GB" altLang="en-US" dirty="0" smtClean="0"/>
              <a:t>states will be </a:t>
            </a:r>
            <a:r>
              <a:rPr lang="en-US" altLang="en-US" b="1" dirty="0" smtClean="0"/>
              <a:t>re</a:t>
            </a:r>
            <a:r>
              <a:rPr lang="en-GB" altLang="en-US" b="1" dirty="0" smtClean="0"/>
              <a:t>used </a:t>
            </a:r>
            <a:r>
              <a:rPr lang="en-GB" altLang="en-US" dirty="0" smtClean="0"/>
              <a:t>in different state machines with different transitions </a:t>
            </a:r>
            <a:endParaRPr lang="en-US" altLang="en-US" dirty="0" smtClean="0"/>
          </a:p>
          <a:p>
            <a:pPr marL="709613" lvl="1" indent="-342900" eaLnBrk="1" hangingPunct="1"/>
            <a:r>
              <a:rPr lang="en-US" altLang="en-US" dirty="0" smtClean="0"/>
              <a:t>... the criteria for changing states are fixed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54A2F-B332-4BBF-AB63-2F8642A75918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3062402"/>
            <a:ext cx="6029325" cy="368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70" y="1533144"/>
            <a:ext cx="3538736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States</a:t>
            </a:r>
          </a:p>
          <a:p>
            <a:pPr marL="709613" lvl="1" indent="-342900" eaLnBrk="1" hangingPunct="1"/>
            <a:r>
              <a:rPr lang="en-GB" altLang="en-US" dirty="0"/>
              <a:t>More flexible to let State subclasses specify the next state  </a:t>
            </a:r>
            <a:endParaRPr lang="en-US" altLang="en-US" dirty="0"/>
          </a:p>
          <a:p>
            <a:pPr marL="709613" lvl="1" indent="-342900" eaLnBrk="1" hangingPunct="1"/>
            <a:r>
              <a:rPr lang="en-US" altLang="en-US" dirty="0" smtClean="0"/>
              <a:t>As seen before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2480E-3192-4942-9E7E-F7528172B793}" type="datetime1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06" y="0"/>
            <a:ext cx="537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State versus Strategy</a:t>
            </a: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428750"/>
            <a:ext cx="8229600" cy="51450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Rate of Change</a:t>
            </a:r>
          </a:p>
          <a:p>
            <a:pPr lvl="1" eaLnBrk="1" hangingPunct="1"/>
            <a:r>
              <a:rPr lang="en-US" altLang="en-US" smtClean="0"/>
              <a:t>Strategy</a:t>
            </a:r>
          </a:p>
          <a:p>
            <a:pPr lvl="2" eaLnBrk="1" hangingPunct="1"/>
            <a:r>
              <a:rPr lang="en-US" altLang="en-US" sz="2000" smtClean="0"/>
              <a:t>Context object usually contains one of several possible </a:t>
            </a:r>
            <a:r>
              <a:rPr lang="en-US" altLang="en-US" sz="2000" b="1" smtClean="0">
                <a:latin typeface="Courier New" panose="02070309020205020404" pitchFamily="49" charset="0"/>
              </a:rPr>
              <a:t>ConcreteStrategy</a:t>
            </a:r>
            <a:r>
              <a:rPr lang="en-US" altLang="en-US" sz="2000" smtClean="0"/>
              <a:t> objects</a:t>
            </a:r>
          </a:p>
          <a:p>
            <a:pPr lvl="1" eaLnBrk="1" hangingPunct="1"/>
            <a:r>
              <a:rPr lang="en-US" altLang="en-US" smtClean="0"/>
              <a:t>State</a:t>
            </a:r>
          </a:p>
          <a:p>
            <a:pPr lvl="2" eaLnBrk="1" hangingPunct="1"/>
            <a:r>
              <a:rPr lang="en-GB" altLang="en-US" sz="2000" smtClean="0"/>
              <a:t>Context object often changes its </a:t>
            </a:r>
            <a:r>
              <a:rPr lang="en-GB" altLang="en-US" sz="2000" b="1" smtClean="0">
                <a:latin typeface="Courier New" panose="02070309020205020404" pitchFamily="49" charset="0"/>
              </a:rPr>
              <a:t>ConcreteState</a:t>
            </a:r>
            <a:r>
              <a:rPr lang="en-GB" altLang="en-US" sz="2000" smtClean="0"/>
              <a:t> object over its lifetime 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Visibility of Change</a:t>
            </a:r>
          </a:p>
          <a:p>
            <a:pPr lvl="1" eaLnBrk="1" hangingPunct="1"/>
            <a:r>
              <a:rPr lang="en-US" altLang="en-US" smtClean="0"/>
              <a:t>Strategy</a:t>
            </a:r>
          </a:p>
          <a:p>
            <a:pPr lvl="2" eaLnBrk="1" hangingPunct="1"/>
            <a:r>
              <a:rPr lang="en-US" altLang="en-US" sz="2000" smtClean="0"/>
              <a:t>All </a:t>
            </a:r>
            <a:r>
              <a:rPr lang="en-US" altLang="en-US" sz="2000" b="1" smtClean="0">
                <a:latin typeface="Courier New" panose="02070309020205020404" pitchFamily="49" charset="0"/>
              </a:rPr>
              <a:t>ConcreteStrategy</a:t>
            </a:r>
            <a:r>
              <a:rPr lang="en-US" altLang="en-US" sz="2000" smtClean="0"/>
              <a:t> do the same thing, but differently</a:t>
            </a:r>
          </a:p>
          <a:p>
            <a:pPr lvl="2" eaLnBrk="1" hangingPunct="1"/>
            <a:r>
              <a:rPr lang="en-US" altLang="en-US" sz="2000" smtClean="0"/>
              <a:t>Clients do not see any difference in behavior in the Context</a:t>
            </a:r>
          </a:p>
          <a:p>
            <a:pPr lvl="1" eaLnBrk="1" hangingPunct="1"/>
            <a:r>
              <a:rPr lang="en-US" altLang="en-US" smtClean="0"/>
              <a:t>State</a:t>
            </a:r>
          </a:p>
          <a:p>
            <a:pPr lvl="2" eaLnBrk="1" hangingPunct="1"/>
            <a:r>
              <a:rPr lang="en-GB" altLang="en-US" sz="2000" b="1" smtClean="0">
                <a:latin typeface="Courier New" panose="02070309020205020404" pitchFamily="49" charset="0"/>
              </a:rPr>
              <a:t>ConcreteState</a:t>
            </a:r>
            <a:r>
              <a:rPr lang="en-GB" altLang="en-US" sz="2000" smtClean="0"/>
              <a:t> </a:t>
            </a:r>
            <a:r>
              <a:rPr lang="en-US" altLang="en-US" sz="2000" smtClean="0"/>
              <a:t>acts differently</a:t>
            </a:r>
          </a:p>
          <a:p>
            <a:pPr lvl="2" eaLnBrk="1" hangingPunct="1"/>
            <a:r>
              <a:rPr lang="en-US" altLang="en-US" sz="2000" smtClean="0"/>
              <a:t>Clients see different behavior in the Context </a:t>
            </a:r>
            <a:endParaRPr lang="en-GB" altLang="en-US" sz="2000" smtClean="0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40E12A-8DF2-4470-98B7-6ABF37B55CE6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Command Pattern</a:t>
            </a:r>
          </a:p>
        </p:txBody>
      </p:sp>
      <p:sp>
        <p:nvSpPr>
          <p:cNvPr id="1034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1142C-74FF-480F-8B1F-DDC21E96293B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Observer </a:t>
            </a:r>
            <a:r>
              <a:rPr lang="en-US" dirty="0"/>
              <a:t>Pattern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F4077-205C-4E65-A54F-F4F3F437872C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Menu Items Use Commands</a:t>
            </a:r>
          </a:p>
        </p:txBody>
      </p:sp>
      <p:sp>
        <p:nvSpPr>
          <p:cNvPr id="1054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9F8F7B-C877-458B-B9D2-87A04DAE3570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054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027238"/>
            <a:ext cx="81724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Basic Aspects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357313"/>
            <a:ext cx="8458200" cy="5340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Intent</a:t>
            </a:r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Encapsulate requests as objects, letting you to: 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parameterize clients with different requests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queue or log requests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support undoable operations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/>
              <a:t>Applicability</a:t>
            </a:r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Parameterize objects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replacement for callbacks</a:t>
            </a:r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Specify</a:t>
            </a:r>
            <a:r>
              <a:rPr lang="en-GB" sz="1800" dirty="0"/>
              <a:t>, queue, and execute requests at different times</a:t>
            </a:r>
            <a:endParaRPr lang="en-US" sz="1800" dirty="0"/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Support undo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recover from crashes </a:t>
            </a:r>
            <a:r>
              <a:rPr lang="en-US" dirty="0">
                <a:sym typeface="Wingdings" pitchFamily="2" charset="2"/>
              </a:rPr>
              <a:t> needs undo operations in interface</a:t>
            </a:r>
            <a:endParaRPr lang="en-US" dirty="0"/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Support for logging changes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recover from crashes </a:t>
            </a:r>
            <a:r>
              <a:rPr lang="en-US" dirty="0">
                <a:sym typeface="Wingdings" pitchFamily="2" charset="2"/>
              </a:rPr>
              <a:t> needs load/store operations in interface</a:t>
            </a:r>
            <a:endParaRPr lang="en-US" dirty="0"/>
          </a:p>
          <a:p>
            <a:pPr marL="651510" lvl="1" indent="-285750" eaLnBrk="1" fontAlgn="auto" hangingPunct="1">
              <a:spcAft>
                <a:spcPts val="0"/>
              </a:spcAft>
              <a:defRPr/>
            </a:pPr>
            <a:r>
              <a:rPr lang="en-US" sz="1800" dirty="0"/>
              <a:t>Model transactions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structure systems around high-level operations built on primitive ones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common interface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invoke all transaction same way</a:t>
            </a:r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306891-184C-468D-8961-2486FC9DED9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1095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67848C-3DC4-4208-B27F-03CFBE199C98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09573" name="Picture 3" descr="comm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15340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Text Box 4"/>
          <p:cNvSpPr txBox="1">
            <a:spLocks noChangeArrowheads="1"/>
          </p:cNvSpPr>
          <p:nvPr/>
        </p:nvSpPr>
        <p:spPr bwMode="auto">
          <a:xfrm>
            <a:off x="2032000" y="4308475"/>
            <a:ext cx="87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</a:rPr>
              <a:t>create</a:t>
            </a:r>
            <a:endParaRPr lang="ro-RO" altLang="en-US" sz="2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9575" name="Text Box 5"/>
          <p:cNvSpPr txBox="1">
            <a:spLocks noChangeArrowheads="1"/>
          </p:cNvSpPr>
          <p:nvPr/>
        </p:nvSpPr>
        <p:spPr bwMode="auto">
          <a:xfrm>
            <a:off x="1619250" y="2997200"/>
            <a:ext cx="515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</a:rPr>
              <a:t>set</a:t>
            </a:r>
            <a:endParaRPr lang="ro-RO" altLang="en-US" sz="2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09576" name="Text Box 6"/>
          <p:cNvSpPr txBox="1">
            <a:spLocks noChangeArrowheads="1"/>
          </p:cNvSpPr>
          <p:nvPr/>
        </p:nvSpPr>
        <p:spPr bwMode="auto">
          <a:xfrm>
            <a:off x="2411413" y="179863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  <a:latin typeface="Tahoma" panose="020B0604030504040204" pitchFamily="34" charset="0"/>
              </a:rPr>
              <a:t>Holds command</a:t>
            </a:r>
            <a:endParaRPr lang="ro-RO" altLang="en-US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116013" y="5373688"/>
            <a:ext cx="6964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Transforms:   </a:t>
            </a:r>
            <a:r>
              <a:rPr lang="en-US" i="1" dirty="0" err="1">
                <a:latin typeface="+mn-lt"/>
              </a:rPr>
              <a:t>concreteReceiver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latin typeface="+mn-lt"/>
              </a:rPr>
              <a:t>action</a:t>
            </a:r>
            <a:r>
              <a:rPr lang="en-US" b="1" dirty="0">
                <a:latin typeface="+mn-lt"/>
              </a:rPr>
              <a:t>()</a:t>
            </a:r>
            <a:r>
              <a:rPr lang="en-US" dirty="0">
                <a:latin typeface="+mn-lt"/>
              </a:rPr>
              <a:t> in </a:t>
            </a:r>
            <a:r>
              <a:rPr lang="en-US" i="1" dirty="0" err="1">
                <a:latin typeface="+mn-lt"/>
              </a:rPr>
              <a:t>command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latin typeface="+mn-lt"/>
              </a:rPr>
              <a:t>execute</a:t>
            </a:r>
            <a:r>
              <a:rPr lang="en-US" b="1" dirty="0">
                <a:latin typeface="+mn-lt"/>
              </a:rPr>
              <a:t>()</a:t>
            </a:r>
            <a:endParaRPr lang="ro-RO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Participants</a:t>
            </a:r>
            <a:endParaRPr lang="en-GB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Command</a:t>
            </a:r>
          </a:p>
          <a:p>
            <a:pPr lvl="1" eaLnBrk="1" hangingPunct="1"/>
            <a:r>
              <a:rPr lang="en-US" altLang="en-US" sz="2200" smtClean="0"/>
              <a:t>declares the interface for executing the operation</a:t>
            </a:r>
          </a:p>
          <a:p>
            <a:pPr eaLnBrk="1" hangingPunct="1"/>
            <a:r>
              <a:rPr lang="en-US" altLang="en-US" sz="2200" smtClean="0"/>
              <a:t>ConcreteCommand</a:t>
            </a:r>
          </a:p>
          <a:p>
            <a:pPr lvl="1" eaLnBrk="1" hangingPunct="1"/>
            <a:r>
              <a:rPr lang="en-US" altLang="en-US" sz="2200" smtClean="0"/>
              <a:t>binds a request with a concrete action</a:t>
            </a:r>
            <a:endParaRPr lang="en-GB" altLang="en-US" sz="2200" smtClean="0"/>
          </a:p>
          <a:p>
            <a:pPr eaLnBrk="1" hangingPunct="1"/>
            <a:r>
              <a:rPr lang="en-US" altLang="en-US" sz="2200" smtClean="0"/>
              <a:t>Invoker</a:t>
            </a:r>
          </a:p>
          <a:p>
            <a:pPr lvl="1" eaLnBrk="1" hangingPunct="1"/>
            <a:r>
              <a:rPr lang="en-US" altLang="en-US" sz="2200" smtClean="0"/>
              <a:t>asks the command to carry out the request</a:t>
            </a:r>
            <a:endParaRPr lang="en-US" altLang="en-US" sz="22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200" smtClean="0"/>
              <a:t>Receiver</a:t>
            </a:r>
          </a:p>
          <a:p>
            <a:pPr lvl="1" eaLnBrk="1" hangingPunct="1"/>
            <a:r>
              <a:rPr lang="en-US" altLang="en-US" sz="2200" smtClean="0"/>
              <a:t>knows how to perform the operations associated with  carrying out a request. </a:t>
            </a:r>
          </a:p>
          <a:p>
            <a:pPr eaLnBrk="1" hangingPunct="1"/>
            <a:r>
              <a:rPr lang="en-US" altLang="en-US" sz="2200" smtClean="0"/>
              <a:t>Client</a:t>
            </a:r>
          </a:p>
          <a:p>
            <a:pPr lvl="1" eaLnBrk="1" hangingPunct="1"/>
            <a:r>
              <a:rPr lang="en-US" altLang="en-US" sz="2200" smtClean="0"/>
              <a:t>creates a ConcreteCommand and sets its receiver</a:t>
            </a:r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EC66FC-E0A2-43DD-BF86-AF068424F637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Collaborations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5157192"/>
            <a:ext cx="4573711" cy="151447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Client </a:t>
            </a:r>
            <a:r>
              <a:rPr lang="en-US" altLang="en-US" sz="2000" dirty="0" smtClean="0">
                <a:sym typeface="Symbol" panose="05050102010706020507" pitchFamily="18" charset="2"/>
              </a:rPr>
              <a:t>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ConcreteCommand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marL="709613" lvl="1" indent="-342900" eaLnBrk="1" hangingPunct="1"/>
            <a:r>
              <a:rPr lang="en-US" altLang="en-US" dirty="0" smtClean="0">
                <a:sym typeface="Symbol" panose="05050102010706020507" pitchFamily="18" charset="2"/>
              </a:rPr>
              <a:t>creates and specifies receiver</a:t>
            </a:r>
          </a:p>
          <a:p>
            <a:pPr eaLnBrk="1" hangingPunct="1"/>
            <a:r>
              <a:rPr lang="en-US" altLang="en-US" sz="2000" dirty="0" smtClean="0">
                <a:sym typeface="Symbol" panose="05050102010706020507" pitchFamily="18" charset="2"/>
              </a:rPr>
              <a:t>Invoker 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ConcreteCommand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 err="1" smtClean="0">
                <a:sym typeface="Symbol" panose="05050102010706020507" pitchFamily="18" charset="2"/>
              </a:rPr>
              <a:t>ConcreteCommand</a:t>
            </a:r>
            <a:r>
              <a:rPr lang="en-US" altLang="en-US" sz="2000" dirty="0" smtClean="0">
                <a:sym typeface="Symbol" panose="05050102010706020507" pitchFamily="18" charset="2"/>
              </a:rPr>
              <a:t>  Receiver</a:t>
            </a:r>
            <a:endParaRPr lang="en-GB" altLang="en-US" sz="2000" dirty="0" smtClean="0">
              <a:sym typeface="Symbol" panose="05050102010706020507" pitchFamily="18" charset="2"/>
            </a:endParaRPr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01861-3FEE-446F-90A3-327F6BBF66F1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13670" name="Picture 4" descr="comma0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524000"/>
            <a:ext cx="6275424" cy="348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4988" cy="47593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Decouples Invoker from Receiver</a:t>
            </a:r>
            <a:endParaRPr lang="en-US" altLang="en-US" sz="2800" dirty="0" smtClean="0"/>
          </a:p>
          <a:p>
            <a:pPr eaLnBrk="1" hangingPunct="1"/>
            <a:r>
              <a:rPr lang="en-US" altLang="en-US" dirty="0" smtClean="0"/>
              <a:t>Commands are </a:t>
            </a:r>
            <a:r>
              <a:rPr lang="en-US" altLang="en-US" b="1" dirty="0" smtClean="0"/>
              <a:t>first-class objects</a:t>
            </a:r>
          </a:p>
          <a:p>
            <a:pPr lvl="1" eaLnBrk="1" hangingPunct="1"/>
            <a:r>
              <a:rPr lang="en-US" altLang="en-US" sz="2400" dirty="0" smtClean="0"/>
              <a:t>can be manipulated and </a:t>
            </a:r>
            <a:r>
              <a:rPr lang="en-US" altLang="en-US" sz="2400" b="1" dirty="0" smtClean="0"/>
              <a:t>extended </a:t>
            </a: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Composite Commands</a:t>
            </a:r>
          </a:p>
          <a:p>
            <a:pPr lvl="1" eaLnBrk="1" hangingPunct="1"/>
            <a:r>
              <a:rPr lang="en-US" altLang="en-US" sz="2400" dirty="0" smtClean="0"/>
              <a:t>see also </a:t>
            </a:r>
            <a:r>
              <a:rPr lang="en-US" altLang="en-US" sz="2400" i="1" dirty="0" smtClean="0"/>
              <a:t>Composite </a:t>
            </a:r>
            <a:r>
              <a:rPr lang="en-US" altLang="en-US" sz="2400" dirty="0" smtClean="0"/>
              <a:t>pattern</a:t>
            </a:r>
          </a:p>
          <a:p>
            <a:pPr eaLnBrk="1" hangingPunct="1"/>
            <a:r>
              <a:rPr lang="en-US" altLang="en-US" dirty="0" smtClean="0"/>
              <a:t>Easy to add new commands </a:t>
            </a:r>
          </a:p>
          <a:p>
            <a:pPr lvl="1" eaLnBrk="1" hangingPunct="1"/>
            <a:r>
              <a:rPr lang="en-US" altLang="en-US" sz="2400" dirty="0" smtClean="0"/>
              <a:t>Invoker does not change </a:t>
            </a:r>
          </a:p>
          <a:p>
            <a:pPr lvl="1" eaLnBrk="1" hangingPunct="1"/>
            <a:r>
              <a:rPr lang="en-US" altLang="en-US" sz="2400" dirty="0" smtClean="0"/>
              <a:t>it is Open-Closed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Potential for an excessive number of command classes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A6FE9-5BA5-405D-8D41-7961BC7F306E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Example: Open Document</a:t>
            </a:r>
            <a:endParaRPr lang="en-GB"/>
          </a:p>
        </p:txBody>
      </p:sp>
      <p:sp>
        <p:nvSpPr>
          <p:cNvPr id="1177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380A8-A0ED-4223-9EEC-B171F42C313B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17765" name="Picture 3" descr="comma079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9736"/>
            <a:ext cx="8392578" cy="45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Intelligence of Command objects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9737"/>
            <a:ext cx="8154987" cy="4470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"Dumb"</a:t>
            </a:r>
          </a:p>
          <a:p>
            <a:pPr lvl="1" eaLnBrk="1" hangingPunct="1"/>
            <a:r>
              <a:rPr lang="en-US" altLang="en-US" sz="2400" dirty="0" smtClean="0"/>
              <a:t>delegate everything to Receiver</a:t>
            </a:r>
          </a:p>
          <a:p>
            <a:pPr lvl="1" eaLnBrk="1" hangingPunct="1"/>
            <a:r>
              <a:rPr lang="en-US" altLang="en-US" sz="2400" dirty="0" smtClean="0"/>
              <a:t>used just to decouple Sender from Receiver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"Genius"</a:t>
            </a:r>
          </a:p>
          <a:p>
            <a:pPr lvl="1" eaLnBrk="1" hangingPunct="1"/>
            <a:r>
              <a:rPr lang="en-US" altLang="en-US" sz="2400" dirty="0" smtClean="0"/>
              <a:t>does everything itself without delegating at all</a:t>
            </a:r>
          </a:p>
          <a:p>
            <a:pPr lvl="1" eaLnBrk="1" hangingPunct="1"/>
            <a:r>
              <a:rPr lang="en-US" altLang="en-US" sz="2400" dirty="0" smtClean="0"/>
              <a:t>useful if no receiver exists</a:t>
            </a:r>
          </a:p>
          <a:p>
            <a:pPr lvl="1" eaLnBrk="1" hangingPunct="1"/>
            <a:r>
              <a:rPr lang="en-US" altLang="en-US" sz="2400" dirty="0" smtClean="0"/>
              <a:t>let </a:t>
            </a:r>
            <a:r>
              <a:rPr lang="en-US" altLang="en-US" sz="2400" dirty="0" err="1" smtClean="0"/>
              <a:t>ConcreteCommand</a:t>
            </a:r>
            <a:r>
              <a:rPr lang="en-US" altLang="en-US" sz="2400" dirty="0" smtClean="0"/>
              <a:t> be independent of further classes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"Smart"</a:t>
            </a:r>
          </a:p>
          <a:p>
            <a:pPr lvl="1" eaLnBrk="1" hangingPunct="1"/>
            <a:r>
              <a:rPr lang="en-US" altLang="en-US" sz="2400" dirty="0" smtClean="0"/>
              <a:t>find receiver dynamically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76901-F209-44AF-B7E9-ACA7B063B15E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Undoable Commands</a:t>
            </a:r>
            <a:endParaRPr lang="en-GB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824413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Need to store additional state to reverse execution</a:t>
            </a:r>
          </a:p>
          <a:p>
            <a:pPr lvl="1" eaLnBrk="1" hangingPunct="1"/>
            <a:r>
              <a:rPr lang="en-US" altLang="en-US" dirty="0" smtClean="0"/>
              <a:t>receiver object</a:t>
            </a:r>
          </a:p>
          <a:p>
            <a:pPr lvl="1" eaLnBrk="1" hangingPunct="1"/>
            <a:r>
              <a:rPr lang="en-US" altLang="en-US" dirty="0" smtClean="0"/>
              <a:t>parameters of the operation performed on receiver</a:t>
            </a:r>
          </a:p>
          <a:p>
            <a:pPr lvl="1" eaLnBrk="1" hangingPunct="1"/>
            <a:r>
              <a:rPr lang="en-US" altLang="en-US" dirty="0" smtClean="0"/>
              <a:t>original values in receiver that may change due to request</a:t>
            </a:r>
          </a:p>
          <a:p>
            <a:pPr lvl="2" eaLnBrk="1" hangingPunct="1"/>
            <a:r>
              <a:rPr lang="en-US" altLang="en-US" sz="2000" dirty="0" smtClean="0"/>
              <a:t>receiver must provide operations that makes possible for command object to return it to its prior state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History list</a:t>
            </a:r>
          </a:p>
          <a:p>
            <a:pPr lvl="1" eaLnBrk="1" hangingPunct="1"/>
            <a:r>
              <a:rPr lang="en-US" altLang="en-US" dirty="0"/>
              <a:t>S</a:t>
            </a:r>
            <a:r>
              <a:rPr lang="en-US" altLang="en-US" dirty="0" smtClean="0"/>
              <a:t>equence of commands that have been executed </a:t>
            </a:r>
          </a:p>
          <a:p>
            <a:pPr lvl="2" eaLnBrk="1" hangingPunct="1"/>
            <a:r>
              <a:rPr lang="en-US" altLang="en-US" sz="2000" dirty="0" smtClean="0"/>
              <a:t>used as LIFO with reverse-execution </a:t>
            </a:r>
            <a:r>
              <a:rPr lang="en-US" altLang="en-US" sz="2000" dirty="0" smtClean="0">
                <a:sym typeface="Symbol" panose="05050102010706020507" pitchFamily="18" charset="2"/>
              </a:rPr>
              <a:t> undo</a:t>
            </a:r>
          </a:p>
          <a:p>
            <a:pPr lvl="2" eaLnBrk="1" hangingPunct="1"/>
            <a:r>
              <a:rPr lang="en-US" altLang="en-US" sz="2000" dirty="0" smtClean="0">
                <a:sym typeface="Symbol" panose="05050102010706020507" pitchFamily="18" charset="2"/>
              </a:rPr>
              <a:t>used as FIFO with execution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 redo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Commands may need to be copied</a:t>
            </a:r>
          </a:p>
          <a:p>
            <a:pPr lvl="2" eaLnBrk="1" hangingPunct="1"/>
            <a:r>
              <a:rPr lang="en-US" altLang="en-US" sz="2000" dirty="0" smtClean="0">
                <a:sym typeface="Symbol" panose="05050102010706020507" pitchFamily="18" charset="2"/>
              </a:rPr>
              <a:t>when state of commands change by execution</a:t>
            </a:r>
            <a:endParaRPr lang="en-GB" altLang="en-US" sz="2000" dirty="0" smtClean="0">
              <a:sym typeface="Symbol" panose="05050102010706020507" pitchFamily="18" charset="2"/>
            </a:endParaRPr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05798-E48E-4A6D-AAE9-8E2521E42891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C++: </a:t>
            </a:r>
            <a:r>
              <a:rPr lang="en-US" dirty="0"/>
              <a:t>Commands and Templates</a:t>
            </a:r>
            <a:endParaRPr lang="en-GB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391847" cy="365985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Avoids </a:t>
            </a:r>
            <a:r>
              <a:rPr lang="en-US" dirty="0" err="1"/>
              <a:t>subclassing</a:t>
            </a:r>
            <a:r>
              <a:rPr lang="en-US" dirty="0"/>
              <a:t> for every kind of action and receiver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Usable for simple commands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don't require arguments in receiver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are not undoable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Works </a:t>
            </a:r>
            <a:r>
              <a:rPr lang="en-US" dirty="0"/>
              <a:t>only for simple commands!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if action needs parameters or command must keep state </a:t>
            </a:r>
            <a:r>
              <a:rPr lang="en-US" sz="2400" i="1" dirty="0"/>
              <a:t>use a Command subclass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D9B2E-7ED8-4F75-BB01-9E90F6FFC065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Weather Monitoring Application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286000" y="30480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Weather </a:t>
            </a:r>
          </a:p>
          <a:p>
            <a:pPr algn="ctr"/>
            <a:r>
              <a:rPr lang="en-US" altLang="en-US"/>
              <a:t>Station</a:t>
            </a:r>
          </a:p>
        </p:txBody>
      </p:sp>
      <p:sp>
        <p:nvSpPr>
          <p:cNvPr id="14340" name="Oval 6"/>
          <p:cNvSpPr>
            <a:spLocks noChangeArrowheads="1"/>
          </p:cNvSpPr>
          <p:nvPr/>
        </p:nvSpPr>
        <p:spPr bwMode="auto">
          <a:xfrm>
            <a:off x="609600" y="2133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Humidity</a:t>
            </a:r>
          </a:p>
          <a:p>
            <a:pPr algn="ctr"/>
            <a:r>
              <a:rPr lang="en-US" altLang="en-US" sz="1600"/>
              <a:t>Sensor</a:t>
            </a:r>
          </a:p>
        </p:txBody>
      </p:sp>
      <p:sp>
        <p:nvSpPr>
          <p:cNvPr id="14341" name="Oval 10"/>
          <p:cNvSpPr>
            <a:spLocks noChangeArrowheads="1"/>
          </p:cNvSpPr>
          <p:nvPr/>
        </p:nvSpPr>
        <p:spPr bwMode="auto">
          <a:xfrm>
            <a:off x="571500" y="3276600"/>
            <a:ext cx="990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Temp</a:t>
            </a:r>
          </a:p>
          <a:p>
            <a:pPr algn="ctr"/>
            <a:r>
              <a:rPr lang="en-US" altLang="en-US" sz="1600"/>
              <a:t>Sensor</a:t>
            </a:r>
          </a:p>
        </p:txBody>
      </p:sp>
      <p:sp>
        <p:nvSpPr>
          <p:cNvPr id="14342" name="Oval 11"/>
          <p:cNvSpPr>
            <a:spLocks noChangeArrowheads="1"/>
          </p:cNvSpPr>
          <p:nvPr/>
        </p:nvSpPr>
        <p:spPr bwMode="auto">
          <a:xfrm>
            <a:off x="571500" y="4572000"/>
            <a:ext cx="990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Pressure</a:t>
            </a:r>
          </a:p>
          <a:p>
            <a:pPr algn="ctr"/>
            <a:r>
              <a:rPr lang="en-US" altLang="en-US" sz="1600"/>
              <a:t>Sensor</a:t>
            </a:r>
          </a:p>
        </p:txBody>
      </p:sp>
      <p:sp>
        <p:nvSpPr>
          <p:cNvPr id="14343" name="Line 12"/>
          <p:cNvSpPr>
            <a:spLocks noChangeShapeType="1"/>
          </p:cNvSpPr>
          <p:nvPr/>
        </p:nvSpPr>
        <p:spPr bwMode="auto">
          <a:xfrm>
            <a:off x="1524000" y="2667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13"/>
          <p:cNvSpPr>
            <a:spLocks noChangeShapeType="1"/>
          </p:cNvSpPr>
          <p:nvPr/>
        </p:nvSpPr>
        <p:spPr bwMode="auto">
          <a:xfrm>
            <a:off x="1524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4"/>
          <p:cNvSpPr>
            <a:spLocks noChangeShapeType="1"/>
          </p:cNvSpPr>
          <p:nvPr/>
        </p:nvSpPr>
        <p:spPr bwMode="auto">
          <a:xfrm flipV="1">
            <a:off x="1524000" y="4191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Oval 15"/>
          <p:cNvSpPr>
            <a:spLocks noChangeArrowheads="1"/>
          </p:cNvSpPr>
          <p:nvPr/>
        </p:nvSpPr>
        <p:spPr bwMode="auto">
          <a:xfrm>
            <a:off x="5181600" y="3200400"/>
            <a:ext cx="1447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Weather Data</a:t>
            </a:r>
          </a:p>
          <a:p>
            <a:pPr algn="ctr"/>
            <a:r>
              <a:rPr lang="en-US" altLang="en-US"/>
              <a:t>Object</a:t>
            </a:r>
          </a:p>
        </p:txBody>
      </p:sp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7620000" y="3200400"/>
            <a:ext cx="914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Display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14348" name="Freeform 19"/>
          <p:cNvSpPr>
            <a:spLocks/>
          </p:cNvSpPr>
          <p:nvPr/>
        </p:nvSpPr>
        <p:spPr bwMode="auto">
          <a:xfrm>
            <a:off x="4191000" y="3416300"/>
            <a:ext cx="990600" cy="393700"/>
          </a:xfrm>
          <a:custGeom>
            <a:avLst/>
            <a:gdLst>
              <a:gd name="T0" fmla="*/ 2147483646 w 624"/>
              <a:gd name="T1" fmla="*/ 2147483646 h 248"/>
              <a:gd name="T2" fmla="*/ 2147483646 w 624"/>
              <a:gd name="T3" fmla="*/ 2147483646 h 248"/>
              <a:gd name="T4" fmla="*/ 0 w 624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248">
                <a:moveTo>
                  <a:pt x="624" y="248"/>
                </a:moveTo>
                <a:cubicBezTo>
                  <a:pt x="556" y="132"/>
                  <a:pt x="488" y="16"/>
                  <a:pt x="384" y="8"/>
                </a:cubicBezTo>
                <a:cubicBezTo>
                  <a:pt x="280" y="0"/>
                  <a:pt x="140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20"/>
          <p:cNvSpPr>
            <a:spLocks/>
          </p:cNvSpPr>
          <p:nvPr/>
        </p:nvSpPr>
        <p:spPr bwMode="auto">
          <a:xfrm>
            <a:off x="6629400" y="3416300"/>
            <a:ext cx="990600" cy="469900"/>
          </a:xfrm>
          <a:custGeom>
            <a:avLst/>
            <a:gdLst>
              <a:gd name="T0" fmla="*/ 0 w 432"/>
              <a:gd name="T1" fmla="*/ 2147483646 h 296"/>
              <a:gd name="T2" fmla="*/ 2147483646 w 432"/>
              <a:gd name="T3" fmla="*/ 2147483646 h 296"/>
              <a:gd name="T4" fmla="*/ 2147483646 w 432"/>
              <a:gd name="T5" fmla="*/ 2147483646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96">
                <a:moveTo>
                  <a:pt x="0" y="296"/>
                </a:moveTo>
                <a:cubicBezTo>
                  <a:pt x="36" y="156"/>
                  <a:pt x="72" y="16"/>
                  <a:pt x="144" y="8"/>
                </a:cubicBezTo>
                <a:cubicBezTo>
                  <a:pt x="216" y="0"/>
                  <a:pt x="324" y="124"/>
                  <a:pt x="432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4251325" y="2955925"/>
            <a:ext cx="622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Pulls</a:t>
            </a:r>
          </a:p>
          <a:p>
            <a:r>
              <a:rPr lang="en-US" altLang="en-US" sz="1600"/>
              <a:t>Data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400800" y="3048000"/>
            <a:ext cx="915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Composed Commands</a:t>
            </a:r>
            <a:endParaRPr lang="en-GB"/>
          </a:p>
        </p:txBody>
      </p:sp>
      <p:sp>
        <p:nvSpPr>
          <p:cNvPr id="1259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B306AB-104B-41E8-821A-D8E5D163B6D2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59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25957" name="Picture 3" descr="comma0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6400"/>
            <a:ext cx="7704856" cy="490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Chain of Responsibility Pattern</a:t>
            </a:r>
          </a:p>
        </p:txBody>
      </p:sp>
      <p:sp>
        <p:nvSpPr>
          <p:cNvPr id="1280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AB4DE-A2C5-434D-9F83-1C6CABDA1AFF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80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Basic Aspects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Intent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Decouple sender of request from its receiver 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by giving more than one object a chance to handle the request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Put receivers in a chain and pass the request along the chain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until an object handles it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Motivation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context-sensitive help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a help request is handled by one of several UI objects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Which one?</a:t>
            </a:r>
          </a:p>
          <a:p>
            <a:pPr marL="891540" lvl="2" indent="-34290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000" dirty="0"/>
              <a:t>depends on the context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The object that initiates the request does not know the object that will eventually provide the help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DC174-8098-4CAE-A6B6-193677222990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When to Use?</a:t>
            </a:r>
            <a:endParaRPr lang="en-GB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9737"/>
            <a:ext cx="8229600" cy="46085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Applicability</a:t>
            </a:r>
          </a:p>
          <a:p>
            <a:pPr lvl="1" eaLnBrk="1" hangingPunct="1"/>
            <a:r>
              <a:rPr lang="en-US" altLang="en-US" dirty="0" smtClean="0"/>
              <a:t>more than one object may handle a request </a:t>
            </a:r>
          </a:p>
          <a:p>
            <a:pPr lvl="2" eaLnBrk="1" hangingPunct="1"/>
            <a:r>
              <a:rPr lang="en-US" altLang="en-US" dirty="0" smtClean="0"/>
              <a:t>and handler isn't known a priori</a:t>
            </a:r>
          </a:p>
          <a:p>
            <a:pPr lvl="1" eaLnBrk="1" hangingPunct="1"/>
            <a:r>
              <a:rPr lang="en-US" altLang="en-US" dirty="0" smtClean="0"/>
              <a:t>set of objects that can handle the request should be dynamically specifiable </a:t>
            </a:r>
            <a:endParaRPr lang="en-GB" altLang="en-US" dirty="0" smtClean="0"/>
          </a:p>
          <a:p>
            <a:pPr lvl="1" eaLnBrk="1" hangingPunct="1"/>
            <a:r>
              <a:rPr lang="en-US" altLang="en-US" dirty="0" smtClean="0"/>
              <a:t>send a request to several objects without specifying the receiver</a:t>
            </a:r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E43AD8-B5A2-42BD-942B-869103675EFC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382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Structure</a:t>
            </a:r>
            <a:endParaRPr lang="en-GB"/>
          </a:p>
        </p:txBody>
      </p:sp>
      <p:sp>
        <p:nvSpPr>
          <p:cNvPr id="1341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34EDD2-423B-4207-8283-5302D0195E49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4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34149" name="Picture 3" descr="chain0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9687"/>
            <a:ext cx="7704856" cy="407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4" descr="chain0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253096"/>
            <a:ext cx="7627269" cy="160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Participants &amp; Collaborations</a:t>
            </a:r>
            <a:endParaRPr lang="en-GB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714500"/>
            <a:ext cx="8229600" cy="4252913"/>
          </a:xfrm>
        </p:spPr>
        <p:txBody>
          <a:bodyPr/>
          <a:lstStyle/>
          <a:p>
            <a:pPr eaLnBrk="1" hangingPunct="1"/>
            <a:r>
              <a:rPr lang="en-US" altLang="en-US" smtClean="0"/>
              <a:t>Handler </a:t>
            </a:r>
          </a:p>
          <a:p>
            <a:pPr lvl="1" eaLnBrk="1" hangingPunct="1"/>
            <a:r>
              <a:rPr lang="en-US" altLang="en-US" sz="2400" smtClean="0"/>
              <a:t>defines the interface for handling requests</a:t>
            </a:r>
          </a:p>
          <a:p>
            <a:pPr lvl="1" eaLnBrk="1" hangingPunct="1"/>
            <a:r>
              <a:rPr lang="en-US" altLang="en-US" sz="2400" smtClean="0"/>
              <a:t>may implement the successor link</a:t>
            </a:r>
          </a:p>
          <a:p>
            <a:pPr eaLnBrk="1" hangingPunct="1"/>
            <a:r>
              <a:rPr lang="en-US" altLang="en-US" smtClean="0"/>
              <a:t>ConcreteHandler</a:t>
            </a:r>
          </a:p>
          <a:p>
            <a:pPr lvl="1" eaLnBrk="1" hangingPunct="1"/>
            <a:r>
              <a:rPr lang="en-US" altLang="en-US" sz="2400" smtClean="0"/>
              <a:t>either handles the request it is responsible for ...</a:t>
            </a:r>
          </a:p>
          <a:p>
            <a:pPr lvl="1" eaLnBrk="1" hangingPunct="1"/>
            <a:r>
              <a:rPr lang="en-US" altLang="en-US" sz="2400" smtClean="0"/>
              <a:t>... or it forwards the request to its successor</a:t>
            </a:r>
            <a:endParaRPr lang="en-GB" altLang="en-US" sz="2400" smtClean="0"/>
          </a:p>
          <a:p>
            <a:pPr eaLnBrk="1" hangingPunct="1"/>
            <a:r>
              <a:rPr lang="en-US" altLang="en-US" smtClean="0"/>
              <a:t>Client</a:t>
            </a:r>
          </a:p>
          <a:p>
            <a:pPr lvl="1" eaLnBrk="1" hangingPunct="1"/>
            <a:r>
              <a:rPr lang="en-US" altLang="en-US" sz="2400" smtClean="0"/>
              <a:t>initiates the request to a ConcreteHandler object in the chain</a:t>
            </a:r>
            <a:endParaRPr lang="en-US" altLang="en-US" sz="240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GB" altLang="en-US" smtClean="0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99772E-5788-4736-B305-39A53E02ACC4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Context-Help System</a:t>
            </a:r>
            <a:endParaRPr lang="en-GB"/>
          </a:p>
        </p:txBody>
      </p:sp>
      <p:sp>
        <p:nvSpPr>
          <p:cNvPr id="138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36B4B-DED1-4592-8C88-3EA930FDE9FD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8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38245" name="Picture 3" descr="chain0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1" y="1484312"/>
            <a:ext cx="8955186" cy="47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Consequences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582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Reduced Coupling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frees the client (sender) from knowing who will handle its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sender and receiver don't know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instead of sender knowing all potential receivers, just keep a single reference to next handler in chain.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200" smtClean="0"/>
              <a:t>simplify object interconnections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Flexibility in assigning responsibilities to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responsibilities can be added or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chain can be modified at run-time</a:t>
            </a:r>
            <a:r>
              <a:rPr lang="en-US" altLang="en-US" sz="22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Requests can go unhandled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chain may be configured improperly</a:t>
            </a:r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B28F12-29FF-4371-AB06-74DE27EDA682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How to Design Chains of Commands?</a:t>
            </a:r>
            <a:endParaRPr lang="en-GB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00188"/>
            <a:ext cx="8229600" cy="14414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Like the military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a request is made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i</a:t>
            </a:r>
            <a:r>
              <a:rPr lang="en-GB" sz="2400" dirty="0"/>
              <a:t>t goes up the chain of command until someone has the authority to answer the request </a:t>
            </a:r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5AABDB-8F17-413D-99C9-96A6104ECA3A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42342" name="Picture 4" descr="decorator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762000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Implementing the Successor Chain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714500"/>
            <a:ext cx="8229600" cy="40370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Define new link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GB" sz="2400" dirty="0"/>
              <a:t>Give each handler a link to its successor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 existing links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concrete handlers</a:t>
            </a:r>
            <a:r>
              <a:rPr lang="en-GB" sz="2400" dirty="0"/>
              <a:t> may already have pointers to their successors</a:t>
            </a:r>
            <a:endParaRPr lang="en-US" sz="2400" dirty="0"/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parent references</a:t>
            </a:r>
            <a:r>
              <a:rPr lang="en-US" sz="2400" i="1" dirty="0"/>
              <a:t> </a:t>
            </a:r>
            <a:r>
              <a:rPr lang="en-US" sz="2400" dirty="0"/>
              <a:t>in a part-whole hierarchy</a:t>
            </a:r>
          </a:p>
          <a:p>
            <a:pPr marL="834390" lvl="2" indent="-28575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dirty="0"/>
              <a:t>can define a part's successor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spares work and space ...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400" dirty="0"/>
              <a:t>... but it must reflect the chain of responsibilities that is needed</a:t>
            </a:r>
            <a:endParaRPr lang="en-GB" sz="24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D0929-78FE-4878-B620-5CA70E3D2CDD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What needs to be done?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686300" y="3048000"/>
            <a:ext cx="3771900" cy="2514600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/*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* Call this method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* whenever measurements are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* Updated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*/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Public void measurementsChanged(){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	// your code goes here</a:t>
            </a:r>
          </a:p>
          <a:p>
            <a:pPr eaLnBrk="1" hangingPunct="1">
              <a:buFontTx/>
              <a:buNone/>
            </a:pPr>
            <a:r>
              <a:rPr lang="en-US" altLang="en-US" sz="1600" smtClean="0"/>
              <a:t>}</a:t>
            </a:r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395288" y="1700213"/>
            <a:ext cx="3186112" cy="2346325"/>
            <a:chOff x="3888" y="480"/>
            <a:chExt cx="1440" cy="809"/>
          </a:xfrm>
        </p:grpSpPr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3984" y="506"/>
              <a:ext cx="696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WeatherData</a:t>
              </a: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getTemperature()</a:t>
              </a:r>
            </a:p>
            <a:p>
              <a:r>
                <a:rPr lang="en-US" altLang="en-US"/>
                <a:t>getHumidity()</a:t>
              </a:r>
            </a:p>
            <a:p>
              <a:r>
                <a:rPr lang="en-US" altLang="en-US"/>
                <a:t>getPressure()</a:t>
              </a:r>
            </a:p>
            <a:p>
              <a:r>
                <a:rPr lang="en-US" altLang="en-US"/>
                <a:t>measurementsChanged()</a:t>
              </a:r>
            </a:p>
          </p:txBody>
        </p:sp>
      </p:grpSp>
      <p:sp>
        <p:nvSpPr>
          <p:cNvPr id="16389" name="Freeform 12"/>
          <p:cNvSpPr>
            <a:spLocks/>
          </p:cNvSpPr>
          <p:nvPr/>
        </p:nvSpPr>
        <p:spPr bwMode="auto">
          <a:xfrm>
            <a:off x="3352800" y="3505200"/>
            <a:ext cx="1295400" cy="685800"/>
          </a:xfrm>
          <a:custGeom>
            <a:avLst/>
            <a:gdLst>
              <a:gd name="T0" fmla="*/ 0 w 816"/>
              <a:gd name="T1" fmla="*/ 2147483646 h 432"/>
              <a:gd name="T2" fmla="*/ 2147483646 w 816"/>
              <a:gd name="T3" fmla="*/ 2147483646 h 432"/>
              <a:gd name="T4" fmla="*/ 2147483646 w 816"/>
              <a:gd name="T5" fmla="*/ 2147483646 h 432"/>
              <a:gd name="T6" fmla="*/ 2147483646 w 816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32">
                <a:moveTo>
                  <a:pt x="0" y="96"/>
                </a:moveTo>
                <a:cubicBezTo>
                  <a:pt x="164" y="48"/>
                  <a:pt x="328" y="0"/>
                  <a:pt x="432" y="48"/>
                </a:cubicBezTo>
                <a:cubicBezTo>
                  <a:pt x="536" y="96"/>
                  <a:pt x="560" y="336"/>
                  <a:pt x="624" y="384"/>
                </a:cubicBezTo>
                <a:cubicBezTo>
                  <a:pt x="688" y="432"/>
                  <a:pt x="752" y="384"/>
                  <a:pt x="816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13"/>
          <p:cNvSpPr>
            <a:spLocks/>
          </p:cNvSpPr>
          <p:nvPr/>
        </p:nvSpPr>
        <p:spPr bwMode="auto">
          <a:xfrm>
            <a:off x="2819400" y="4660900"/>
            <a:ext cx="1981200" cy="698500"/>
          </a:xfrm>
          <a:custGeom>
            <a:avLst/>
            <a:gdLst>
              <a:gd name="T0" fmla="*/ 2147483646 w 1248"/>
              <a:gd name="T1" fmla="*/ 2147483646 h 440"/>
              <a:gd name="T2" fmla="*/ 2147483646 w 1248"/>
              <a:gd name="T3" fmla="*/ 2147483646 h 440"/>
              <a:gd name="T4" fmla="*/ 2147483646 w 1248"/>
              <a:gd name="T5" fmla="*/ 2147483646 h 440"/>
              <a:gd name="T6" fmla="*/ 0 w 1248"/>
              <a:gd name="T7" fmla="*/ 2147483646 h 4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440">
                <a:moveTo>
                  <a:pt x="1248" y="136"/>
                </a:moveTo>
                <a:cubicBezTo>
                  <a:pt x="1084" y="68"/>
                  <a:pt x="920" y="0"/>
                  <a:pt x="768" y="40"/>
                </a:cubicBezTo>
                <a:cubicBezTo>
                  <a:pt x="616" y="80"/>
                  <a:pt x="464" y="312"/>
                  <a:pt x="336" y="376"/>
                </a:cubicBezTo>
                <a:cubicBezTo>
                  <a:pt x="208" y="440"/>
                  <a:pt x="104" y="432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295400" y="5141913"/>
            <a:ext cx="21034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Update three</a:t>
            </a:r>
          </a:p>
          <a:p>
            <a:r>
              <a:rPr lang="en-US" altLang="en-US" sz="2000"/>
              <a:t>different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Representing Multiple Requests using One Chain</a:t>
            </a:r>
            <a:endParaRPr lang="en-GB"/>
          </a:p>
        </p:txBody>
      </p:sp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Each request is hard-coded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convenient and safe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not flexible </a:t>
            </a:r>
            <a:r>
              <a:rPr lang="en-US" sz="2200" dirty="0" smtClean="0"/>
              <a:t>(limited </a:t>
            </a:r>
            <a:r>
              <a:rPr lang="en-US" sz="2200" dirty="0"/>
              <a:t>to the fixed set of requests defined by </a:t>
            </a:r>
            <a:r>
              <a:rPr lang="en-US" sz="2200" dirty="0" smtClean="0"/>
              <a:t>handler)</a:t>
            </a:r>
            <a:endParaRPr lang="en-US" sz="2200" dirty="0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75F55A-E6BB-4EE5-B689-746AE53ABBDD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43275"/>
            <a:ext cx="693420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136"/>
            <a:ext cx="8507288" cy="487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/>
              <a:t>Unique handler with parameters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more flexible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but it requires conditional statements for dispatching request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sz="2200" dirty="0"/>
              <a:t>less type-safe to pass </a:t>
            </a:r>
            <a:r>
              <a:rPr lang="en-US" sz="2200" dirty="0" smtClean="0"/>
              <a:t>parameters</a:t>
            </a:r>
          </a:p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2480E-3192-4942-9E7E-F7528172B793}" type="datetime1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44527"/>
            <a:ext cx="5872361" cy="46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8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Decorator vs. Chain of Responsibility</a:t>
            </a:r>
            <a:endParaRPr lang="en-GB" dirty="0"/>
          </a:p>
        </p:txBody>
      </p:sp>
      <p:sp>
        <p:nvSpPr>
          <p:cNvPr id="148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1795E6-9813-4A18-934B-25FDDCA4482E}" type="datetime1">
              <a:rPr lang="en-US" altLang="en-US" smtClean="0">
                <a:solidFill>
                  <a:schemeClr val="tx2"/>
                </a:solidFill>
              </a:rPr>
              <a:pPr/>
              <a:t>5/8/2018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8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grpSp>
        <p:nvGrpSpPr>
          <p:cNvPr id="148485" name="Group 3"/>
          <p:cNvGrpSpPr>
            <a:grpSpLocks/>
          </p:cNvGrpSpPr>
          <p:nvPr/>
        </p:nvGrpSpPr>
        <p:grpSpPr bwMode="auto">
          <a:xfrm>
            <a:off x="285750" y="1571625"/>
            <a:ext cx="8461375" cy="5043488"/>
            <a:chOff x="-2" y="-2"/>
            <a:chExt cx="5764" cy="4108"/>
          </a:xfrm>
        </p:grpSpPr>
        <p:grpSp>
          <p:nvGrpSpPr>
            <p:cNvPr id="148487" name="Group 4"/>
            <p:cNvGrpSpPr>
              <a:grpSpLocks/>
            </p:cNvGrpSpPr>
            <p:nvPr/>
          </p:nvGrpSpPr>
          <p:grpSpPr bwMode="auto">
            <a:xfrm>
              <a:off x="0" y="0"/>
              <a:ext cx="5760" cy="4104"/>
              <a:chOff x="0" y="0"/>
              <a:chExt cx="5760" cy="4104"/>
            </a:xfrm>
          </p:grpSpPr>
          <p:grpSp>
            <p:nvGrpSpPr>
              <p:cNvPr id="14848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880" cy="415"/>
                <a:chOff x="0" y="0"/>
                <a:chExt cx="2880" cy="415"/>
              </a:xfrm>
            </p:grpSpPr>
            <p:sp>
              <p:nvSpPr>
                <p:cNvPr id="148523" name="Rectangle 6"/>
                <p:cNvSpPr>
                  <a:spLocks noChangeArrowheads="1"/>
                </p:cNvSpPr>
                <p:nvPr/>
              </p:nvSpPr>
              <p:spPr bwMode="auto">
                <a:xfrm>
                  <a:off x="18" y="18"/>
                  <a:ext cx="2844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en-US" sz="2000" b="1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Chain of Responsibility</a:t>
                  </a:r>
                </a:p>
                <a:p>
                  <a:pPr algn="ctr"/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2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0" cy="41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0" name="Group 8"/>
              <p:cNvGrpSpPr>
                <a:grpSpLocks/>
              </p:cNvGrpSpPr>
              <p:nvPr/>
            </p:nvGrpSpPr>
            <p:grpSpPr bwMode="auto">
              <a:xfrm>
                <a:off x="2880" y="0"/>
                <a:ext cx="2880" cy="415"/>
                <a:chOff x="2880" y="0"/>
                <a:chExt cx="2880" cy="415"/>
              </a:xfrm>
            </p:grpSpPr>
            <p:sp>
              <p:nvSpPr>
                <p:cNvPr id="148521" name="Rectangle 9"/>
                <p:cNvSpPr>
                  <a:spLocks noChangeArrowheads="1"/>
                </p:cNvSpPr>
                <p:nvPr/>
              </p:nvSpPr>
              <p:spPr bwMode="auto">
                <a:xfrm>
                  <a:off x="2898" y="18"/>
                  <a:ext cx="2844" cy="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en-US" sz="2000" b="1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Decorator</a:t>
                  </a:r>
                  <a:endParaRPr lang="en-GB" altLang="en-US" sz="2600" b="1">
                    <a:cs typeface="Arial" panose="020B0604020202020204" pitchFamily="34" charset="0"/>
                  </a:endParaRPr>
                </a:p>
                <a:p>
                  <a:pPr algn="ctr"/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22" name="Rectangle 10"/>
                <p:cNvSpPr>
                  <a:spLocks noChangeArrowheads="1"/>
                </p:cNvSpPr>
                <p:nvPr/>
              </p:nvSpPr>
              <p:spPr bwMode="auto">
                <a:xfrm>
                  <a:off x="2880" y="0"/>
                  <a:ext cx="2880" cy="41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1" name="Group 11"/>
              <p:cNvGrpSpPr>
                <a:grpSpLocks/>
              </p:cNvGrpSpPr>
              <p:nvPr/>
            </p:nvGrpSpPr>
            <p:grpSpPr bwMode="auto">
              <a:xfrm>
                <a:off x="0" y="451"/>
                <a:ext cx="2880" cy="598"/>
                <a:chOff x="0" y="451"/>
                <a:chExt cx="2880" cy="598"/>
              </a:xfrm>
            </p:grpSpPr>
            <p:sp>
              <p:nvSpPr>
                <p:cNvPr id="148519" name="Rectangle 12"/>
                <p:cNvSpPr>
                  <a:spLocks noChangeArrowheads="1"/>
                </p:cNvSpPr>
                <p:nvPr/>
              </p:nvSpPr>
              <p:spPr bwMode="auto">
                <a:xfrm>
                  <a:off x="18" y="469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Comparable to “</a:t>
                  </a:r>
                  <a:r>
                    <a:rPr lang="en-GB" altLang="en-US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event-oriented</a:t>
                  </a:r>
                  <a:r>
                    <a:rPr lang="en-GB" altLang="en-US">
                      <a:cs typeface="Arial" panose="020B0604020202020204" pitchFamily="34" charset="0"/>
                    </a:rPr>
                    <a:t>” architecture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2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451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2" name="Group 14"/>
              <p:cNvGrpSpPr>
                <a:grpSpLocks/>
              </p:cNvGrpSpPr>
              <p:nvPr/>
            </p:nvGrpSpPr>
            <p:grpSpPr bwMode="auto">
              <a:xfrm>
                <a:off x="2880" y="451"/>
                <a:ext cx="2880" cy="598"/>
                <a:chOff x="2880" y="451"/>
                <a:chExt cx="2880" cy="598"/>
              </a:xfrm>
            </p:grpSpPr>
            <p:sp>
              <p:nvSpPr>
                <p:cNvPr id="14851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98" y="469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Comparable to 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layered architecture</a:t>
                  </a:r>
                  <a:r>
                    <a:rPr lang="en-GB" altLang="en-US">
                      <a:cs typeface="Arial" panose="020B0604020202020204" pitchFamily="34" charset="0"/>
                    </a:rPr>
                    <a:t> (layers of an onion)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18" name="Rectangle 16"/>
                <p:cNvSpPr>
                  <a:spLocks noChangeArrowheads="1"/>
                </p:cNvSpPr>
                <p:nvPr/>
              </p:nvSpPr>
              <p:spPr bwMode="auto">
                <a:xfrm>
                  <a:off x="2880" y="451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3" name="Group 17"/>
              <p:cNvGrpSpPr>
                <a:grpSpLocks/>
              </p:cNvGrpSpPr>
              <p:nvPr/>
            </p:nvGrpSpPr>
            <p:grpSpPr bwMode="auto">
              <a:xfrm>
                <a:off x="0" y="1085"/>
                <a:ext cx="2880" cy="598"/>
                <a:chOff x="0" y="1085"/>
                <a:chExt cx="2880" cy="598"/>
              </a:xfrm>
            </p:grpSpPr>
            <p:sp>
              <p:nvSpPr>
                <p:cNvPr id="148515" name="Rectangle 18"/>
                <p:cNvSpPr>
                  <a:spLocks noChangeArrowheads="1"/>
                </p:cNvSpPr>
                <p:nvPr/>
              </p:nvSpPr>
              <p:spPr bwMode="auto">
                <a:xfrm>
                  <a:off x="18" y="1103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The "filter" objects are of </a:t>
                  </a:r>
                  <a:r>
                    <a:rPr lang="en-GB" altLang="en-US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equal rank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16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085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4" name="Group 20"/>
              <p:cNvGrpSpPr>
                <a:grpSpLocks/>
              </p:cNvGrpSpPr>
              <p:nvPr/>
            </p:nvGrpSpPr>
            <p:grpSpPr bwMode="auto">
              <a:xfrm>
                <a:off x="2880" y="1085"/>
                <a:ext cx="2880" cy="598"/>
                <a:chOff x="2880" y="1085"/>
                <a:chExt cx="2880" cy="598"/>
              </a:xfrm>
            </p:grpSpPr>
            <p:sp>
              <p:nvSpPr>
                <p:cNvPr id="1485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898" y="1103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A "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core</a:t>
                  </a:r>
                  <a:r>
                    <a:rPr lang="en-GB" altLang="en-US">
                      <a:cs typeface="Arial" panose="020B0604020202020204" pitchFamily="34" charset="0"/>
                    </a:rPr>
                    <a:t>" object is assumed, all "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layer</a:t>
                  </a:r>
                  <a:r>
                    <a:rPr lang="en-GB" altLang="en-US">
                      <a:cs typeface="Arial" panose="020B0604020202020204" pitchFamily="34" charset="0"/>
                    </a:rPr>
                    <a:t>" objects are optional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14" name="Rectangle 22"/>
                <p:cNvSpPr>
                  <a:spLocks noChangeArrowheads="1"/>
                </p:cNvSpPr>
                <p:nvPr/>
              </p:nvSpPr>
              <p:spPr bwMode="auto">
                <a:xfrm>
                  <a:off x="2880" y="1085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5" name="Group 23"/>
              <p:cNvGrpSpPr>
                <a:grpSpLocks/>
              </p:cNvGrpSpPr>
              <p:nvPr/>
            </p:nvGrpSpPr>
            <p:grpSpPr bwMode="auto">
              <a:xfrm>
                <a:off x="0" y="1719"/>
                <a:ext cx="2880" cy="598"/>
                <a:chOff x="0" y="1719"/>
                <a:chExt cx="2880" cy="598"/>
              </a:xfrm>
            </p:grpSpPr>
            <p:sp>
              <p:nvSpPr>
                <p:cNvPr id="148511" name="Rectangle 24"/>
                <p:cNvSpPr>
                  <a:spLocks noChangeArrowheads="1"/>
                </p:cNvSpPr>
                <p:nvPr/>
              </p:nvSpPr>
              <p:spPr bwMode="auto">
                <a:xfrm>
                  <a:off x="18" y="1737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User views the chain as a "</a:t>
                  </a:r>
                  <a:r>
                    <a:rPr lang="en-GB" altLang="en-US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launch and leave</a:t>
                  </a:r>
                  <a:r>
                    <a:rPr lang="en-GB" altLang="en-US">
                      <a:cs typeface="Arial" panose="020B0604020202020204" pitchFamily="34" charset="0"/>
                    </a:rPr>
                    <a:t>" pipeline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12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719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6" name="Group 26"/>
              <p:cNvGrpSpPr>
                <a:grpSpLocks/>
              </p:cNvGrpSpPr>
              <p:nvPr/>
            </p:nvGrpSpPr>
            <p:grpSpPr bwMode="auto">
              <a:xfrm>
                <a:off x="2880" y="1719"/>
                <a:ext cx="2880" cy="598"/>
                <a:chOff x="2880" y="1719"/>
                <a:chExt cx="2880" cy="598"/>
              </a:xfrm>
            </p:grpSpPr>
            <p:sp>
              <p:nvSpPr>
                <p:cNvPr id="148509" name="Rectangle 27"/>
                <p:cNvSpPr>
                  <a:spLocks noChangeArrowheads="1"/>
                </p:cNvSpPr>
                <p:nvPr/>
              </p:nvSpPr>
              <p:spPr bwMode="auto">
                <a:xfrm>
                  <a:off x="2898" y="1737"/>
                  <a:ext cx="2844" cy="5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User views the decorated object as an 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enhanced object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10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0" y="1719"/>
                  <a:ext cx="2880" cy="59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7" name="Group 29"/>
              <p:cNvGrpSpPr>
                <a:grpSpLocks/>
              </p:cNvGrpSpPr>
              <p:nvPr/>
            </p:nvGrpSpPr>
            <p:grpSpPr bwMode="auto">
              <a:xfrm>
                <a:off x="0" y="2353"/>
                <a:ext cx="2880" cy="944"/>
                <a:chOff x="0" y="2353"/>
                <a:chExt cx="2880" cy="944"/>
              </a:xfrm>
            </p:grpSpPr>
            <p:sp>
              <p:nvSpPr>
                <p:cNvPr id="148507" name="Rectangle 30"/>
                <p:cNvSpPr>
                  <a:spLocks noChangeArrowheads="1"/>
                </p:cNvSpPr>
                <p:nvPr/>
              </p:nvSpPr>
              <p:spPr bwMode="auto">
                <a:xfrm>
                  <a:off x="18" y="2371"/>
                  <a:ext cx="2844" cy="9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A request is routinely forwarded until a </a:t>
                  </a:r>
                  <a:r>
                    <a:rPr lang="en-GB" altLang="en-US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single filter </a:t>
                  </a:r>
                  <a:r>
                    <a:rPr lang="en-GB" altLang="en-US">
                      <a:cs typeface="Arial" panose="020B0604020202020204" pitchFamily="34" charset="0"/>
                    </a:rPr>
                    <a:t>object handles it. </a:t>
                  </a:r>
                  <a:endParaRPr lang="en-GB" altLang="en-US" sz="1600">
                    <a:cs typeface="Arial" panose="020B0604020202020204" pitchFamily="34" charset="0"/>
                  </a:endParaRPr>
                </a:p>
                <a:p>
                  <a:r>
                    <a:rPr lang="en-GB" altLang="en-US">
                      <a:cs typeface="Arial" panose="020B0604020202020204" pitchFamily="34" charset="0"/>
                    </a:rPr>
                    <a:t>many (or all) filter objects </a:t>
                  </a:r>
                  <a:r>
                    <a:rPr lang="en-GB" altLang="en-US" i="1">
                      <a:cs typeface="Arial" panose="020B0604020202020204" pitchFamily="34" charset="0"/>
                    </a:rPr>
                    <a:t>could </a:t>
                  </a:r>
                  <a:r>
                    <a:rPr lang="en-GB" altLang="en-US">
                      <a:cs typeface="Arial" panose="020B0604020202020204" pitchFamily="34" charset="0"/>
                    </a:rPr>
                    <a:t>contrib</a:t>
                  </a:r>
                  <a:r>
                    <a:rPr lang="en-US" altLang="en-US">
                      <a:cs typeface="Arial" panose="020B0604020202020204" pitchFamily="34" charset="0"/>
                    </a:rPr>
                    <a:t>.</a:t>
                  </a:r>
                  <a:r>
                    <a:rPr lang="en-GB" altLang="en-US">
                      <a:cs typeface="Arial" panose="020B0604020202020204" pitchFamily="34" charset="0"/>
                    </a:rPr>
                    <a:t> to each request's handling. 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08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353"/>
                  <a:ext cx="2880" cy="9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8" name="Group 32"/>
              <p:cNvGrpSpPr>
                <a:grpSpLocks/>
              </p:cNvGrpSpPr>
              <p:nvPr/>
            </p:nvGrpSpPr>
            <p:grpSpPr bwMode="auto">
              <a:xfrm>
                <a:off x="2880" y="2353"/>
                <a:ext cx="2880" cy="944"/>
                <a:chOff x="2880" y="2353"/>
                <a:chExt cx="2880" cy="944"/>
              </a:xfrm>
            </p:grpSpPr>
            <p:sp>
              <p:nvSpPr>
                <p:cNvPr id="148505" name="Rectangle 33"/>
                <p:cNvSpPr>
                  <a:spLocks noChangeArrowheads="1"/>
                </p:cNvSpPr>
                <p:nvPr/>
              </p:nvSpPr>
              <p:spPr bwMode="auto">
                <a:xfrm>
                  <a:off x="2898" y="2371"/>
                  <a:ext cx="2844" cy="9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A layer object 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always performs pre or post processing</a:t>
                  </a:r>
                  <a:r>
                    <a:rPr lang="en-GB" altLang="en-US">
                      <a:cs typeface="Arial" panose="020B0604020202020204" pitchFamily="34" charset="0"/>
                    </a:rPr>
                    <a:t> as the request is delegated.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06" name="Rectangle 34"/>
                <p:cNvSpPr>
                  <a:spLocks noChangeArrowheads="1"/>
                </p:cNvSpPr>
                <p:nvPr/>
              </p:nvSpPr>
              <p:spPr bwMode="auto">
                <a:xfrm>
                  <a:off x="2880" y="2353"/>
                  <a:ext cx="2880" cy="94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499" name="Group 35"/>
              <p:cNvGrpSpPr>
                <a:grpSpLocks/>
              </p:cNvGrpSpPr>
              <p:nvPr/>
            </p:nvGrpSpPr>
            <p:grpSpPr bwMode="auto">
              <a:xfrm>
                <a:off x="0" y="3333"/>
                <a:ext cx="2880" cy="771"/>
                <a:chOff x="0" y="3333"/>
                <a:chExt cx="2880" cy="771"/>
              </a:xfrm>
            </p:grpSpPr>
            <p:sp>
              <p:nvSpPr>
                <p:cNvPr id="14850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" y="3351"/>
                  <a:ext cx="2844" cy="7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All the handlers are peers (like nodes in a linked list) – </a:t>
                  </a:r>
                  <a:r>
                    <a:rPr lang="en-GB" altLang="en-US">
                      <a:solidFill>
                        <a:srgbClr val="FF0000"/>
                      </a:solidFill>
                      <a:cs typeface="Arial" panose="020B0604020202020204" pitchFamily="34" charset="0"/>
                    </a:rPr>
                    <a:t>"end of list" condition handling is required.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0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3333"/>
                  <a:ext cx="2880" cy="7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48500" name="Group 38"/>
              <p:cNvGrpSpPr>
                <a:grpSpLocks/>
              </p:cNvGrpSpPr>
              <p:nvPr/>
            </p:nvGrpSpPr>
            <p:grpSpPr bwMode="auto">
              <a:xfrm>
                <a:off x="2880" y="3333"/>
                <a:ext cx="2880" cy="771"/>
                <a:chOff x="2880" y="3333"/>
                <a:chExt cx="2880" cy="771"/>
              </a:xfrm>
            </p:grpSpPr>
            <p:sp>
              <p:nvSpPr>
                <p:cNvPr id="148501" name="Rectangle 39"/>
                <p:cNvSpPr>
                  <a:spLocks noChangeArrowheads="1"/>
                </p:cNvSpPr>
                <p:nvPr/>
              </p:nvSpPr>
              <p:spPr bwMode="auto">
                <a:xfrm>
                  <a:off x="2898" y="3351"/>
                  <a:ext cx="2844" cy="7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>
                      <a:cs typeface="Arial" panose="020B0604020202020204" pitchFamily="34" charset="0"/>
                    </a:rPr>
                    <a:t>All the layer objects ultimately delegate to a single core object - "</a:t>
                  </a:r>
                  <a:r>
                    <a:rPr lang="en-GB" altLang="en-US">
                      <a:solidFill>
                        <a:srgbClr val="008000"/>
                      </a:solidFill>
                      <a:cs typeface="Arial" panose="020B0604020202020204" pitchFamily="34" charset="0"/>
                    </a:rPr>
                    <a:t>end of list" condition handling is not required</a:t>
                  </a:r>
                  <a:r>
                    <a:rPr lang="en-GB" altLang="en-US">
                      <a:cs typeface="Arial" panose="020B0604020202020204" pitchFamily="34" charset="0"/>
                    </a:rPr>
                    <a:t>. </a:t>
                  </a:r>
                  <a:endParaRPr lang="en-GB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GB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8502" name="Rectangle 40"/>
                <p:cNvSpPr>
                  <a:spLocks noChangeArrowheads="1"/>
                </p:cNvSpPr>
                <p:nvPr/>
              </p:nvSpPr>
              <p:spPr bwMode="auto">
                <a:xfrm>
                  <a:off x="2880" y="3333"/>
                  <a:ext cx="2880" cy="77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48488" name="Rectangle 41"/>
            <p:cNvSpPr>
              <a:spLocks noChangeArrowheads="1"/>
            </p:cNvSpPr>
            <p:nvPr/>
          </p:nvSpPr>
          <p:spPr bwMode="auto">
            <a:xfrm>
              <a:off x="-2" y="-2"/>
              <a:ext cx="5764" cy="410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8486" name="Rectangle 42"/>
          <p:cNvSpPr>
            <a:spLocks noChangeArrowheads="1"/>
          </p:cNvSpPr>
          <p:nvPr/>
        </p:nvSpPr>
        <p:spPr bwMode="auto">
          <a:xfrm>
            <a:off x="0" y="6338888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cs typeface="Arial" panose="020B0604020202020204" pitchFamily="34" charset="0"/>
              </a:rPr>
              <a:t> </a:t>
            </a:r>
            <a:endParaRPr lang="en-GB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Strategies </a:t>
            </a:r>
          </a:p>
          <a:p>
            <a:r>
              <a:rPr lang="en-US" dirty="0" smtClean="0"/>
              <a:t>Review for </a:t>
            </a:r>
            <a:r>
              <a:rPr lang="en-US" smtClean="0"/>
              <a:t>the final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2480E-3192-4942-9E7E-F7528172B793}" type="datetime1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Problem specification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WeatherData class has three getter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measurementsChanged() method called whenever there is a 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Three display methods needs to be supported: current conditions, weather statistics and simple forecast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System should be expandable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First cut at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15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WeatherData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measurementsChanged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temp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getTemperature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humidity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getHumidity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pressure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getPressure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currentConditionsDisplay.update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statisticsDisplay.update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forecastDisplay.update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(temp, humidity, pressure);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other methods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Theme_CursSE</Template>
  <TotalTime>13660</TotalTime>
  <Words>3102</Words>
  <Application>Microsoft Office PowerPoint</Application>
  <PresentationFormat>On-screen Show (4:3)</PresentationFormat>
  <Paragraphs>801</Paragraphs>
  <Slides>73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Bradley Hand ITC</vt:lpstr>
      <vt:lpstr>Courier New</vt:lpstr>
      <vt:lpstr>Symbol</vt:lpstr>
      <vt:lpstr>Tahoma</vt:lpstr>
      <vt:lpstr>Times New Roman</vt:lpstr>
      <vt:lpstr>Wingdings</vt:lpstr>
      <vt:lpstr>Wingdings 2</vt:lpstr>
      <vt:lpstr>Theme_CursSE</vt:lpstr>
      <vt:lpstr>Software Design</vt:lpstr>
      <vt:lpstr>Content</vt:lpstr>
      <vt:lpstr>References</vt:lpstr>
      <vt:lpstr>Behavioral patterns</vt:lpstr>
      <vt:lpstr>Observer Pattern</vt:lpstr>
      <vt:lpstr>Weather Monitoring Application</vt:lpstr>
      <vt:lpstr>What needs to be done?</vt:lpstr>
      <vt:lpstr>Problem specification</vt:lpstr>
      <vt:lpstr>First cut at implementation</vt:lpstr>
      <vt:lpstr>First cut at implementation</vt:lpstr>
      <vt:lpstr>Basis for observer pattern</vt:lpstr>
      <vt:lpstr>Observer Pattern – Class diagram</vt:lpstr>
      <vt:lpstr>Observer pattern – power of loose coupling</vt:lpstr>
      <vt:lpstr>Observer Pattern – Weather data</vt:lpstr>
      <vt:lpstr>Weather data interfaces</vt:lpstr>
      <vt:lpstr>Implementing subject interface</vt:lpstr>
      <vt:lpstr>Register and unregister</vt:lpstr>
      <vt:lpstr>Notify methods</vt:lpstr>
      <vt:lpstr>Observer pattern</vt:lpstr>
      <vt:lpstr>Push or pull</vt:lpstr>
      <vt:lpstr>Java Observer Pattern – Weather data</vt:lpstr>
      <vt:lpstr>Problems with Java implementation</vt:lpstr>
      <vt:lpstr>Changing the "Guts" of an Object ... </vt:lpstr>
      <vt:lpstr>Strategy Pattern</vt:lpstr>
      <vt:lpstr>Java Layout Managers </vt:lpstr>
      <vt:lpstr>Basic Aspects</vt:lpstr>
      <vt:lpstr>Structure</vt:lpstr>
      <vt:lpstr>Participants</vt:lpstr>
      <vt:lpstr>Consequences</vt:lpstr>
      <vt:lpstr>Issues</vt:lpstr>
      <vt:lpstr>Implementation</vt:lpstr>
      <vt:lpstr>Decorator vs. Strategy</vt:lpstr>
      <vt:lpstr>State Pattern</vt:lpstr>
      <vt:lpstr>Example: SPOP</vt:lpstr>
      <vt:lpstr>SPOP (contd.)</vt:lpstr>
      <vt:lpstr>SPOP States</vt:lpstr>
      <vt:lpstr>The "Dear, Old" Switches in Action </vt:lpstr>
      <vt:lpstr>Basic Aspects of State Pattern</vt:lpstr>
      <vt:lpstr>Structure</vt:lpstr>
      <vt:lpstr>Participants</vt:lpstr>
      <vt:lpstr>Collaborations</vt:lpstr>
      <vt:lpstr>Consequences</vt:lpstr>
      <vt:lpstr>Applying State to SPOP</vt:lpstr>
      <vt:lpstr>SPOP States</vt:lpstr>
      <vt:lpstr>How much State in the State?</vt:lpstr>
      <vt:lpstr>Who Defines the State transition?</vt:lpstr>
      <vt:lpstr>PowerPoint Presentation</vt:lpstr>
      <vt:lpstr>State versus Strategy</vt:lpstr>
      <vt:lpstr>Command Pattern</vt:lpstr>
      <vt:lpstr>Menu Items Use Commands</vt:lpstr>
      <vt:lpstr>Basic Aspects</vt:lpstr>
      <vt:lpstr>Structure</vt:lpstr>
      <vt:lpstr>Participants</vt:lpstr>
      <vt:lpstr>Collaborations</vt:lpstr>
      <vt:lpstr>Consequences</vt:lpstr>
      <vt:lpstr>Example: Open Document</vt:lpstr>
      <vt:lpstr>Intelligence of Command objects</vt:lpstr>
      <vt:lpstr>Undoable Commands</vt:lpstr>
      <vt:lpstr>C++: Commands and Templates</vt:lpstr>
      <vt:lpstr>Composed Commands</vt:lpstr>
      <vt:lpstr>Chain of Responsibility Pattern</vt:lpstr>
      <vt:lpstr>Basic Aspects</vt:lpstr>
      <vt:lpstr>When to Use?</vt:lpstr>
      <vt:lpstr>Structure</vt:lpstr>
      <vt:lpstr>Participants &amp; Collaborations</vt:lpstr>
      <vt:lpstr>The Context-Help System</vt:lpstr>
      <vt:lpstr>Consequences</vt:lpstr>
      <vt:lpstr>How to Design Chains of Commands?</vt:lpstr>
      <vt:lpstr>Implementing the Successor Chain</vt:lpstr>
      <vt:lpstr>Representing Multiple Requests using One Chain</vt:lpstr>
      <vt:lpstr>PowerPoint Presentation</vt:lpstr>
      <vt:lpstr>Decorator vs. Chain of Responsibility</vt:lpstr>
      <vt:lpstr>Next time</vt:lpstr>
    </vt:vector>
  </TitlesOfParts>
  <Company>TUCN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Methods</dc:title>
  <dc:creator>Mihaela Dansoreanu</dc:creator>
  <cp:lastModifiedBy>Mihaela Dinsoreanu</cp:lastModifiedBy>
  <cp:revision>260</cp:revision>
  <cp:lastPrinted>1601-01-01T00:00:00Z</cp:lastPrinted>
  <dcterms:created xsi:type="dcterms:W3CDTF">2006-05-09T16:13:12Z</dcterms:created>
  <dcterms:modified xsi:type="dcterms:W3CDTF">2018-05-08T18:16:14Z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