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Lst>
  <p:notesMasterIdLst>
    <p:notesMasterId r:id="rId79"/>
  </p:notesMasterIdLst>
  <p:sldIdLst>
    <p:sldId id="256" r:id="rId2"/>
    <p:sldId id="257" r:id="rId3"/>
    <p:sldId id="258" r:id="rId4"/>
    <p:sldId id="506" r:id="rId5"/>
    <p:sldId id="464" r:id="rId6"/>
    <p:sldId id="403" r:id="rId7"/>
    <p:sldId id="404" r:id="rId8"/>
    <p:sldId id="405" r:id="rId9"/>
    <p:sldId id="406" r:id="rId10"/>
    <p:sldId id="407" r:id="rId11"/>
    <p:sldId id="408" r:id="rId12"/>
    <p:sldId id="409" r:id="rId13"/>
    <p:sldId id="410" r:id="rId14"/>
    <p:sldId id="507" r:id="rId15"/>
    <p:sldId id="508" r:id="rId16"/>
    <p:sldId id="509" r:id="rId17"/>
    <p:sldId id="411" r:id="rId18"/>
    <p:sldId id="412" r:id="rId19"/>
    <p:sldId id="413" r:id="rId20"/>
    <p:sldId id="414" r:id="rId21"/>
    <p:sldId id="415" r:id="rId22"/>
    <p:sldId id="266" r:id="rId23"/>
    <p:sldId id="267" r:id="rId24"/>
    <p:sldId id="487" r:id="rId25"/>
    <p:sldId id="488" r:id="rId26"/>
    <p:sldId id="489" r:id="rId27"/>
    <p:sldId id="416" r:id="rId28"/>
    <p:sldId id="490" r:id="rId29"/>
    <p:sldId id="491" r:id="rId30"/>
    <p:sldId id="513" r:id="rId31"/>
    <p:sldId id="417" r:id="rId32"/>
    <p:sldId id="418" r:id="rId33"/>
    <p:sldId id="430" r:id="rId34"/>
    <p:sldId id="473" r:id="rId35"/>
    <p:sldId id="474" r:id="rId36"/>
    <p:sldId id="419" r:id="rId37"/>
    <p:sldId id="420" r:id="rId38"/>
    <p:sldId id="421" r:id="rId39"/>
    <p:sldId id="422" r:id="rId40"/>
    <p:sldId id="423" r:id="rId41"/>
    <p:sldId id="424" r:id="rId42"/>
    <p:sldId id="425" r:id="rId43"/>
    <p:sldId id="426" r:id="rId44"/>
    <p:sldId id="515" r:id="rId45"/>
    <p:sldId id="476" r:id="rId46"/>
    <p:sldId id="517" r:id="rId47"/>
    <p:sldId id="518" r:id="rId48"/>
    <p:sldId id="519" r:id="rId49"/>
    <p:sldId id="520" r:id="rId50"/>
    <p:sldId id="431" r:id="rId51"/>
    <p:sldId id="427" r:id="rId52"/>
    <p:sldId id="432" r:id="rId53"/>
    <p:sldId id="433" r:id="rId54"/>
    <p:sldId id="434" r:id="rId55"/>
    <p:sldId id="435" r:id="rId56"/>
    <p:sldId id="436" r:id="rId57"/>
    <p:sldId id="429" r:id="rId58"/>
    <p:sldId id="437" r:id="rId59"/>
    <p:sldId id="438" r:id="rId60"/>
    <p:sldId id="439" r:id="rId61"/>
    <p:sldId id="440" r:id="rId62"/>
    <p:sldId id="516" r:id="rId63"/>
    <p:sldId id="377" r:id="rId64"/>
    <p:sldId id="378" r:id="rId65"/>
    <p:sldId id="502" r:id="rId66"/>
    <p:sldId id="441" r:id="rId67"/>
    <p:sldId id="442" r:id="rId68"/>
    <p:sldId id="443" r:id="rId69"/>
    <p:sldId id="503" r:id="rId70"/>
    <p:sldId id="525" r:id="rId71"/>
    <p:sldId id="524" r:id="rId72"/>
    <p:sldId id="492" r:id="rId73"/>
    <p:sldId id="493" r:id="rId74"/>
    <p:sldId id="494" r:id="rId75"/>
    <p:sldId id="495" r:id="rId76"/>
    <p:sldId id="505" r:id="rId77"/>
    <p:sldId id="521" r:id="rId7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04" autoAdjust="0"/>
    <p:restoredTop sz="84333" autoAdjust="0"/>
  </p:normalViewPr>
  <p:slideViewPr>
    <p:cSldViewPr>
      <p:cViewPr varScale="1">
        <p:scale>
          <a:sx n="75" d="100"/>
          <a:sy n="75" d="100"/>
        </p:scale>
        <p:origin x="1267"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2A133A2-BA4A-4137-9FE8-C2FDAC1C46AC}" type="slidenum">
              <a:rPr lang="en-US"/>
              <a:pPr>
                <a:defRPr/>
              </a:pPr>
              <a:t>‹#›</a:t>
            </a:fld>
            <a:endParaRPr lang="en-US"/>
          </a:p>
        </p:txBody>
      </p:sp>
    </p:spTree>
    <p:extLst>
      <p:ext uri="{BB962C8B-B14F-4D97-AF65-F5344CB8AC3E}">
        <p14:creationId xmlns:p14="http://schemas.microsoft.com/office/powerpoint/2010/main" val="2499618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k:@MSITStore:C:\E-Books\Addison%20Wesley%20-%20Software%20Architecture%20in%20Practice,%202nd%20Edition%20-%20Len%20Bass,%20Paul%20Clements,%20Rick%20K.chm::/0321154959_ch12.html#ch12"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k:@MSITStore:C:\E-Books\Addison%20Wesley%20-%20Software%20Architecture%20in%20Practice,%202nd%20Edition%20-%20Len%20Bass,%20Paul%20Clements,%20Rick%20K.chm::/0321154959_ch17.html#ch17"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EFDC3A-9907-4C1B-9E14-8D759D818014}" type="slidenum">
              <a:rPr lang="en-US" altLang="en-US" smtClean="0"/>
              <a:pPr/>
              <a:t>5</a:t>
            </a:fld>
            <a:endParaRPr lang="en-US" alt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65840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D39ED4-F427-4E11-8582-E4C4094AE58B}" type="slidenum">
              <a:rPr lang="en-US" altLang="en-US" smtClean="0"/>
              <a:pPr/>
              <a:t>55</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Introduce concurrency. If requests can be processed in parallel, the blocked time can be reduced. Concurrency can be introduced by processing different streams of events on different threads or by creating additional threads to process different sets of activities. Once concurrency has been introduced, appropriately allocating the threads to resources (load balancing) is important in order to maximally exploit the concurrency.</a:t>
            </a:r>
          </a:p>
          <a:p>
            <a:pPr eaLnBrk="1" hangingPunct="1"/>
            <a:r>
              <a:rPr lang="en-US" altLang="en-US" smtClean="0">
                <a:latin typeface="Arial" panose="020B0604020202020204" pitchFamily="34" charset="0"/>
              </a:rPr>
              <a:t>Maintain multiple copies of either data or computations. Clients in a client-server pattern are replicas of the computation. The purpose of replicas is to reduce the contention that would occur if all computations took place on a central server. Caching is a tactic in which data is replicated, either on different speed repositories or on separate repositories, to reduce contention. Since the data being cached is usually a copy of existing data, keeping the copies consistent and synchronized becomes a responsibility that the system must assume.</a:t>
            </a:r>
          </a:p>
          <a:p>
            <a:pPr eaLnBrk="1" hangingPunct="1"/>
            <a:r>
              <a:rPr lang="en-US" altLang="en-US" smtClean="0">
                <a:latin typeface="Arial" panose="020B0604020202020204" pitchFamily="34" charset="0"/>
              </a:rPr>
              <a:t>Increase available resources. Faster processors, additional processors, additional memory, and faster networks all have the potential for reducing latency. Cost is usually a consideration in the choice of resources, but increasing the resources is definitely a tactic to reduce latency. This kind of cost/performance tradeoff is analyzed in </a:t>
            </a:r>
            <a:r>
              <a:rPr lang="en-US" altLang="en-US" smtClean="0">
                <a:latin typeface="Arial" panose="020B0604020202020204" pitchFamily="34" charset="0"/>
                <a:hlinkClick r:id="rId3"/>
              </a:rPr>
              <a:t>Chapter 12</a:t>
            </a:r>
            <a:r>
              <a:rPr lang="en-US" altLang="en-US" smtClean="0">
                <a:latin typeface="Arial" panose="020B0604020202020204" pitchFamily="34" charset="0"/>
              </a:rPr>
              <a: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522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E236F1-8F89-499C-80E8-1D38D66EC4D4}" type="slidenum">
              <a:rPr lang="en-US" altLang="en-US" smtClean="0"/>
              <a:pPr/>
              <a:t>33</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Environment</a:t>
            </a:r>
            <a:r>
              <a:rPr lang="en-US" altLang="en-US" smtClean="0">
                <a:latin typeface="Arial" panose="020B0604020202020204" pitchFamily="34" charset="0"/>
              </a:rPr>
              <a:t>: defines the state of the system when the fault or failure occurred. It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a:t>
            </a:r>
            <a:endParaRPr lang="en-GB"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63473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685C69-50C8-4EE8-89BF-35A9F45D63A4}" type="slidenum">
              <a:rPr lang="en-US" altLang="en-US" smtClean="0"/>
              <a:pPr/>
              <a:t>37</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z="1000" smtClean="0">
                <a:latin typeface="Arial" panose="020B0604020202020204" pitchFamily="34" charset="0"/>
              </a:rPr>
              <a:t>Ping/echo</a:t>
            </a:r>
          </a:p>
          <a:p>
            <a:pPr eaLnBrk="1" hangingPunct="1"/>
            <a:r>
              <a:rPr lang="en-GB" altLang="en-US" sz="1000" smtClean="0">
                <a:latin typeface="Arial" panose="020B0604020202020204" pitchFamily="34" charset="0"/>
              </a:rPr>
              <a:t>In this tactic, a component issues a signal (the "ping") and waits for the pinged component (sometimes called a "pong") to respond within a given time frame. If the component does not respond (the "echo"), we can infer that either the communication path has been interrupted, or the communication speed is very slow. Based on the interval timing and the response rate, ping/echo estimates the round-trip time and rate of packet loss (if any) between computers.</a:t>
            </a:r>
          </a:p>
          <a:p>
            <a:pPr eaLnBrk="1" hangingPunct="1"/>
            <a:endParaRPr lang="en-GB" altLang="en-US" sz="1000" smtClean="0">
              <a:latin typeface="Arial" panose="020B0604020202020204" pitchFamily="34" charset="0"/>
            </a:endParaRPr>
          </a:p>
          <a:p>
            <a:pPr eaLnBrk="1" hangingPunct="1"/>
            <a:r>
              <a:rPr lang="en-GB" altLang="en-US" sz="1000" u="sng" smtClean="0">
                <a:latin typeface="Arial" panose="020B0604020202020204" pitchFamily="34" charset="0"/>
              </a:rPr>
              <a:t>Heartbeat</a:t>
            </a:r>
            <a:r>
              <a:rPr lang="en-US" altLang="en-US" sz="1000" smtClean="0">
                <a:latin typeface="Arial" panose="020B0604020202020204" pitchFamily="34" charset="0"/>
              </a:rPr>
              <a:t> </a:t>
            </a:r>
            <a:r>
              <a:rPr lang="en-GB" altLang="en-US" sz="1000" smtClean="0">
                <a:latin typeface="Arial" panose="020B0604020202020204" pitchFamily="34" charset="0"/>
              </a:rPr>
              <a:t> </a:t>
            </a:r>
          </a:p>
          <a:p>
            <a:pPr eaLnBrk="1" hangingPunct="1"/>
            <a:r>
              <a:rPr lang="en-GB" altLang="en-US" sz="1000" smtClean="0">
                <a:latin typeface="Arial" panose="020B0604020202020204" pitchFamily="34" charset="0"/>
              </a:rPr>
              <a:t>In this tactic, a component issues a periodic signal to which other components "listen." If the signal stops, we can infer that either the issuing component failed, or the communication suffered an interruption. The periodic signal can also carry data. This process differs from ping/echo in that the ping is directed to one component, and the heartbeat goes out to all components. Another difference is that the heartbeat is periodic, while the ping is issued occasionally (whenever necessary).</a:t>
            </a:r>
            <a:r>
              <a:rPr lang="en-US" altLang="en-US" sz="1000" smtClean="0">
                <a:latin typeface="Arial" panose="020B0604020202020204" pitchFamily="34" charset="0"/>
              </a:rPr>
              <a:t> </a:t>
            </a:r>
          </a:p>
          <a:p>
            <a:pPr eaLnBrk="1" hangingPunct="1"/>
            <a:endParaRPr lang="en-GB" altLang="en-US" sz="1000" smtClean="0">
              <a:latin typeface="Arial" panose="020B0604020202020204" pitchFamily="34" charset="0"/>
            </a:endParaRPr>
          </a:p>
          <a:p>
            <a:pPr eaLnBrk="1" hangingPunct="1"/>
            <a:r>
              <a:rPr lang="en-GB" altLang="en-US" sz="1000" smtClean="0">
                <a:latin typeface="Arial" panose="020B0604020202020204" pitchFamily="34" charset="0"/>
              </a:rPr>
              <a:t>Exceptions</a:t>
            </a:r>
          </a:p>
          <a:p>
            <a:pPr eaLnBrk="1" hangingPunct="1"/>
            <a:r>
              <a:rPr lang="en-GB" altLang="en-US" sz="1000" smtClean="0">
                <a:latin typeface="Arial" panose="020B0604020202020204" pitchFamily="34" charset="0"/>
              </a:rPr>
              <a:t>In case of a failure, an exception might be raised. When an exception is encountered, it is a clear sign that execution failed at some point. This process occurs in the following fashion: if a failure occurs, the normal execution flow stops, and a new object/component is created. The new object is of type </a:t>
            </a:r>
            <a:r>
              <a:rPr lang="en-GB" altLang="en-US" sz="1000" i="1" smtClean="0">
                <a:latin typeface="Arial" panose="020B0604020202020204" pitchFamily="34" charset="0"/>
              </a:rPr>
              <a:t>Exception</a:t>
            </a:r>
            <a:r>
              <a:rPr lang="en-GB" altLang="en-US" sz="1000" smtClean="0">
                <a:latin typeface="Arial" panose="020B0604020202020204" pitchFamily="34" charset="0"/>
              </a:rPr>
              <a:t>. The system might be able to deal with the exception and to behave accordingly (for example, by displaying an error message to the user and continuing to work) or it might not be able to deal with the exception and fail (for example, by experiencing a blockage and not reacting to any input).</a:t>
            </a:r>
            <a:endParaRPr lang="en-US" altLang="en-US" sz="1000" smtClean="0">
              <a:latin typeface="Arial" panose="020B0604020202020204" pitchFamily="34" charset="0"/>
            </a:endParaRPr>
          </a:p>
        </p:txBody>
      </p:sp>
    </p:spTree>
    <p:extLst>
      <p:ext uri="{BB962C8B-B14F-4D97-AF65-F5344CB8AC3E}">
        <p14:creationId xmlns:p14="http://schemas.microsoft.com/office/powerpoint/2010/main" val="426061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F20493-2D65-4604-8D75-5C790405D444}" type="slidenum">
              <a:rPr lang="en-US" altLang="en-US" smtClean="0"/>
              <a:pPr/>
              <a:t>38</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u="sng" smtClean="0">
                <a:latin typeface="Arial" panose="020B0604020202020204" pitchFamily="34" charset="0"/>
              </a:rPr>
              <a:t>Voting</a:t>
            </a:r>
            <a:r>
              <a:rPr lang="en-GB" altLang="en-US" smtClean="0">
                <a:latin typeface="Arial" panose="020B0604020202020204" pitchFamily="34" charset="0"/>
              </a:rPr>
              <a:t> This tactic involves running the same algorithm on different processors. The input data is the same, so if a certain processor doesn't behave as all the others, we can infer that the processor is faulty. An automated voter using a voting algorithm such as "majority rules" uncovers any deviant behavior in the processors.</a:t>
            </a:r>
            <a:r>
              <a:rPr lang="en-US" altLang="en-US" smtClean="0">
                <a:latin typeface="Arial" panose="020B0604020202020204" pitchFamily="34" charset="0"/>
              </a:rPr>
              <a:t> </a:t>
            </a:r>
          </a:p>
          <a:p>
            <a:pPr eaLnBrk="1" hangingPunct="1"/>
            <a:endParaRPr lang="en-GB" altLang="en-US" smtClean="0">
              <a:latin typeface="Arial" panose="020B0604020202020204" pitchFamily="34" charset="0"/>
            </a:endParaRPr>
          </a:p>
          <a:p>
            <a:pPr eaLnBrk="1" hangingPunct="1"/>
            <a:r>
              <a:rPr lang="en-GB" altLang="en-US" smtClean="0">
                <a:latin typeface="Arial" panose="020B0604020202020204" pitchFamily="34" charset="0"/>
              </a:rPr>
              <a:t>Active redundancy</a:t>
            </a:r>
          </a:p>
          <a:p>
            <a:pPr eaLnBrk="1" hangingPunct="1"/>
            <a:r>
              <a:rPr lang="en-GB" altLang="en-US" smtClean="0">
                <a:latin typeface="Arial" panose="020B0604020202020204" pitchFamily="34" charset="0"/>
              </a:rPr>
              <a:t>The tactic involves setting up redundant components and keeping them synchronized (in the same state). Usually, only the first response is considered and all the others are discarded, but the redundant components remain in the same state. If a component fails, one of the redundant components can take its place in a very short time without the users of the system noticing.</a:t>
            </a:r>
            <a:r>
              <a:rPr lang="en-US" altLang="en-US" smtClean="0">
                <a:latin typeface="Arial" panose="020B0604020202020204" pitchFamily="34" charset="0"/>
              </a:rPr>
              <a:t> </a:t>
            </a:r>
          </a:p>
          <a:p>
            <a:pPr eaLnBrk="1" hangingPunct="1"/>
            <a:endParaRPr lang="en-GB" altLang="en-US" smtClean="0">
              <a:latin typeface="Arial" panose="020B0604020202020204" pitchFamily="34" charset="0"/>
            </a:endParaRPr>
          </a:p>
          <a:p>
            <a:pPr eaLnBrk="1" hangingPunct="1"/>
            <a:r>
              <a:rPr lang="en-GB" altLang="en-US" u="sng" smtClean="0">
                <a:latin typeface="Arial" panose="020B0604020202020204" pitchFamily="34" charset="0"/>
              </a:rPr>
              <a:t>Passive redundancy</a:t>
            </a:r>
            <a:r>
              <a:rPr lang="en-GB" altLang="en-US" smtClean="0">
                <a:latin typeface="Arial" panose="020B0604020202020204" pitchFamily="34" charset="0"/>
              </a:rPr>
              <a:t> This tactic involves having only one component respond to events, but having that component inform redundant components about the changes in its state. If the component fails, another component can take its place, provided that its state has been updated and that it is synchronized with the failed component.</a:t>
            </a:r>
            <a:endParaRPr lang="en-US" altLang="en-US" smtClean="0">
              <a:latin typeface="Arial" panose="020B0604020202020204" pitchFamily="34" charset="0"/>
            </a:endParaRPr>
          </a:p>
        </p:txBody>
      </p:sp>
    </p:spTree>
    <p:extLst>
      <p:ext uri="{BB962C8B-B14F-4D97-AF65-F5344CB8AC3E}">
        <p14:creationId xmlns:p14="http://schemas.microsoft.com/office/powerpoint/2010/main" val="153993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082F96-D4FA-4A50-97A4-C55224AC52D8}" type="slidenum">
              <a:rPr lang="en-US" altLang="en-US" smtClean="0"/>
              <a:pPr/>
              <a:t>39</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u="sng" smtClean="0">
                <a:latin typeface="Arial" panose="020B0604020202020204" pitchFamily="34" charset="0"/>
              </a:rPr>
              <a:t>Spare</a:t>
            </a:r>
            <a:r>
              <a:rPr lang="en-GB" altLang="en-US" smtClean="0">
                <a:latin typeface="Arial" panose="020B0604020202020204" pitchFamily="34" charset="0"/>
              </a:rPr>
              <a:t> </a:t>
            </a:r>
          </a:p>
          <a:p>
            <a:pPr lvl="1" eaLnBrk="1" hangingPunct="1"/>
            <a:r>
              <a:rPr lang="en-GB" altLang="en-US" smtClean="0">
                <a:latin typeface="Arial" panose="020B0604020202020204" pitchFamily="34" charset="0"/>
              </a:rPr>
              <a:t>This tactic assumes that a standby spare computing platform is prepared to replace many different failed components. The spare component should be configured to the appropriate state when a failure occurs. Periodically saving a backup of the system state to a persistent device and logging all state changes to that device ensure the configuration of the spare to the appropriate state.</a:t>
            </a:r>
            <a:endParaRPr lang="en-GB" altLang="en-US" u="sng" smtClean="0">
              <a:latin typeface="Arial" panose="020B0604020202020204" pitchFamily="34" charset="0"/>
            </a:endParaRPr>
          </a:p>
          <a:p>
            <a:pPr eaLnBrk="1" hangingPunct="1"/>
            <a:endParaRPr lang="en-GB" altLang="en-US" smtClean="0">
              <a:latin typeface="Arial" panose="020B0604020202020204" pitchFamily="34" charset="0"/>
            </a:endParaRPr>
          </a:p>
          <a:p>
            <a:pPr eaLnBrk="1" hangingPunct="1"/>
            <a:r>
              <a:rPr lang="en-GB" altLang="en-US" u="sng" smtClean="0">
                <a:latin typeface="Arial" panose="020B0604020202020204" pitchFamily="34" charset="0"/>
              </a:rPr>
              <a:t>Shadow operation</a:t>
            </a:r>
            <a:r>
              <a:rPr lang="en-GB" altLang="en-US" smtClean="0">
                <a:latin typeface="Arial" panose="020B0604020202020204" pitchFamily="34" charset="0"/>
              </a:rPr>
              <a:t> A previously failed component may be run in "shadow mode" for a short time to make sure that it mimics the behavior of the working component before it is restored to service.</a:t>
            </a:r>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2544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BEA55B-E251-4CC1-AF8F-0601C897C048}" type="slidenum">
              <a:rPr lang="en-US" altLang="en-US" smtClean="0"/>
              <a:pPr/>
              <a:t>40</a:t>
            </a:fld>
            <a:endParaRPr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u="sng" smtClean="0">
                <a:latin typeface="Arial" panose="020B0604020202020204" pitchFamily="34" charset="0"/>
              </a:rPr>
              <a:t>Removal from service</a:t>
            </a:r>
            <a:r>
              <a:rPr lang="en-GB" altLang="en-US" smtClean="0">
                <a:latin typeface="Arial" panose="020B0604020202020204" pitchFamily="34" charset="0"/>
              </a:rPr>
              <a:t> This tactic involves the removal of a component of the system from operation in order to update it and avoid potential failures. If this removal from service is automatic, we must design an architectural strategy to support it. If it is manual, we must design the system to support it.</a:t>
            </a:r>
            <a:endParaRPr lang="en-GB" altLang="en-US" u="sng" smtClean="0">
              <a:latin typeface="Arial" panose="020B0604020202020204" pitchFamily="34" charset="0"/>
            </a:endParaRPr>
          </a:p>
          <a:p>
            <a:pPr eaLnBrk="1" hangingPunct="1"/>
            <a:r>
              <a:rPr lang="en-GB" altLang="en-US" u="sng" smtClean="0">
                <a:latin typeface="Arial" panose="020B0604020202020204" pitchFamily="34" charset="0"/>
              </a:rPr>
              <a:t>Transactions</a:t>
            </a:r>
            <a:r>
              <a:rPr lang="en-GB" altLang="en-US" smtClean="0">
                <a:latin typeface="Arial" panose="020B0604020202020204" pitchFamily="34" charset="0"/>
              </a:rPr>
              <a:t> A </a:t>
            </a:r>
            <a:r>
              <a:rPr lang="en-GB" altLang="en-US" b="1" smtClean="0">
                <a:latin typeface="Arial" panose="020B0604020202020204" pitchFamily="34" charset="0"/>
              </a:rPr>
              <a:t>transaction</a:t>
            </a:r>
            <a:r>
              <a:rPr lang="en-GB" altLang="en-US" smtClean="0">
                <a:latin typeface="Arial" panose="020B0604020202020204" pitchFamily="34" charset="0"/>
              </a:rPr>
              <a:t> is a set of operations where either all or none are executed successfully. Grouping operations in transactions prevents the occurrence of inconsistent states in which some operations are executed successfully, and others fail. </a:t>
            </a:r>
            <a:endParaRPr lang="en-GB" altLang="en-US" u="sng" smtClean="0">
              <a:latin typeface="Arial" panose="020B0604020202020204" pitchFamily="34" charset="0"/>
            </a:endParaRPr>
          </a:p>
          <a:p>
            <a:pPr eaLnBrk="1" hangingPunct="1"/>
            <a:r>
              <a:rPr lang="en-GB" altLang="en-US" u="sng" smtClean="0">
                <a:latin typeface="Arial" panose="020B0604020202020204" pitchFamily="34" charset="0"/>
              </a:rPr>
              <a:t>Process monitor</a:t>
            </a:r>
            <a:r>
              <a:rPr lang="en-GB" altLang="en-US" smtClean="0">
                <a:latin typeface="Arial" panose="020B0604020202020204" pitchFamily="34" charset="0"/>
              </a:rPr>
              <a:t> If a fault is detected in a process, an automated monitoring process can delete the failed process and create a new instance of it, initializing it to some appropriate state as in the spare tactic</a:t>
            </a:r>
            <a:r>
              <a:rPr lang="en-US" altLang="en-US" smtClean="0">
                <a:latin typeface="Arial" panose="020B0604020202020204" pitchFamily="34" charset="0"/>
              </a:rPr>
              <a:t> </a:t>
            </a:r>
          </a:p>
        </p:txBody>
      </p:sp>
    </p:spTree>
    <p:extLst>
      <p:ext uri="{BB962C8B-B14F-4D97-AF65-F5344CB8AC3E}">
        <p14:creationId xmlns:p14="http://schemas.microsoft.com/office/powerpoint/2010/main" val="2118164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EA56AF-2796-4133-B77C-FBBA85D25F97}" type="slidenum">
              <a:rPr lang="en-US" altLang="en-US" smtClean="0"/>
              <a:pPr/>
              <a:t>42</a:t>
            </a:fld>
            <a:endParaRPr lang="en-US" alt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latin typeface="Arial" panose="020B0604020202020204" pitchFamily="34" charset="0"/>
              </a:rPr>
              <a:t>Source of stimulus: The stimuli arrive either from external (possibly multiple) or internal sources.</a:t>
            </a:r>
          </a:p>
          <a:p>
            <a:pPr eaLnBrk="1" hangingPunct="1"/>
            <a:r>
              <a:rPr lang="en-US" altLang="en-US" sz="1000" smtClean="0">
                <a:latin typeface="Arial" panose="020B0604020202020204" pitchFamily="34" charset="0"/>
              </a:rPr>
              <a:t>Stimulus: The stimuli are the event arrivals. The arrival pattern can be characterized as periodic, stochastic, or sporadic. </a:t>
            </a:r>
            <a:r>
              <a:rPr lang="en-US" altLang="en-US" sz="1000" b="1" smtClean="0">
                <a:latin typeface="Arial" panose="020B0604020202020204" pitchFamily="34" charset="0"/>
              </a:rPr>
              <a:t>Periodic</a:t>
            </a:r>
            <a:r>
              <a:rPr lang="en-US" altLang="en-US" sz="1000" smtClean="0">
                <a:latin typeface="Arial" panose="020B0604020202020204" pitchFamily="34" charset="0"/>
              </a:rPr>
              <a:t> means that the events arrive in regular intervals of time (for example, every 10 milliseconds).</a:t>
            </a:r>
            <a:r>
              <a:rPr lang="en-US" altLang="en-US" sz="1000" b="1" smtClean="0">
                <a:latin typeface="Arial" panose="020B0604020202020204" pitchFamily="34" charset="0"/>
              </a:rPr>
              <a:t> Stochastic</a:t>
            </a:r>
            <a:r>
              <a:rPr lang="en-US" altLang="en-US" sz="1000" smtClean="0">
                <a:latin typeface="Arial" panose="020B0604020202020204" pitchFamily="34" charset="0"/>
              </a:rPr>
              <a:t> means that the arrival of events is based on some probabilistic distribution (events with a higher probability occur more frequently; events with a lower probability occur less often). And </a:t>
            </a:r>
            <a:r>
              <a:rPr lang="en-US" altLang="en-US" sz="1000" b="1" smtClean="0">
                <a:latin typeface="Arial" panose="020B0604020202020204" pitchFamily="34" charset="0"/>
              </a:rPr>
              <a:t>sporadic</a:t>
            </a:r>
            <a:r>
              <a:rPr lang="en-US" altLang="en-US" sz="1000" smtClean="0">
                <a:latin typeface="Arial" panose="020B0604020202020204" pitchFamily="34" charset="0"/>
              </a:rPr>
              <a:t> means that the events arrive rather randomly.</a:t>
            </a:r>
          </a:p>
          <a:p>
            <a:pPr eaLnBrk="1" hangingPunct="1"/>
            <a:r>
              <a:rPr lang="en-US" altLang="en-US" sz="1000" smtClean="0">
                <a:latin typeface="Arial" panose="020B0604020202020204" pitchFamily="34" charset="0"/>
              </a:rPr>
              <a:t>Artifact. The artifact is always the system's service, which has to respond to the event.</a:t>
            </a:r>
          </a:p>
          <a:p>
            <a:pPr eaLnBrk="1" hangingPunct="1"/>
            <a:r>
              <a:rPr lang="en-US" altLang="en-US" sz="1000" smtClean="0">
                <a:latin typeface="Arial" panose="020B0604020202020204" pitchFamily="34" charset="0"/>
              </a:rPr>
              <a:t>Environment. The system can be in various operational modes, such as normal, emergency, or overload. The response varies depending on the current state of the system.</a:t>
            </a:r>
          </a:p>
          <a:p>
            <a:pPr eaLnBrk="1" hangingPunct="1"/>
            <a:r>
              <a:rPr lang="en-US" altLang="en-US" sz="1000" smtClean="0">
                <a:latin typeface="Arial" panose="020B0604020202020204" pitchFamily="34" charset="0"/>
              </a:rPr>
              <a:t>Response. The system must process the arriving events. This may cause a change in the system environment (e.g., from normal to overload mode). The response of the system can be characterized by latency (the time between the arrival of the stimulus and the system's response to it), deadlines in processing (a specific action should take place before another), the throughput of the system (e.g., the number of transactions the system can process in a second), the jitter of the response (the variation in latency), the number of events not processed because the system was too busy to respond, and the data that was lost because the system was too busy.</a:t>
            </a:r>
          </a:p>
          <a:p>
            <a:pPr eaLnBrk="1" hangingPunct="1"/>
            <a:r>
              <a:rPr lang="en-US" altLang="en-US" sz="1000" smtClean="0">
                <a:latin typeface="Arial" panose="020B0604020202020204" pitchFamily="34" charset="0"/>
              </a:rPr>
              <a:t>Response measure. Response measures include the time it takes to process the arriving events (latency, or deadlines by which the events must be processed), variations in this time (jitter), the number of events that can be processed within a particular time interval (throughput), and the characterization of the events that cannot be processed (miss rate, data loss).</a:t>
            </a:r>
          </a:p>
        </p:txBody>
      </p:sp>
    </p:spTree>
    <p:extLst>
      <p:ext uri="{BB962C8B-B14F-4D97-AF65-F5344CB8AC3E}">
        <p14:creationId xmlns:p14="http://schemas.microsoft.com/office/powerpoint/2010/main" val="211934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1CBF60-7096-4571-9638-7875631EF795}" type="slidenum">
              <a:rPr lang="en-US" altLang="en-US" smtClean="0"/>
              <a:pPr/>
              <a:t>51</a:t>
            </a:fld>
            <a:endParaRPr lang="en-US" alt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073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6A3D99-E626-43D9-9212-C1A811CD2304}" type="slidenum">
              <a:rPr lang="en-US" altLang="en-US" smtClean="0"/>
              <a:pPr/>
              <a:t>52</a:t>
            </a:fld>
            <a:endParaRPr lang="en-US" alt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Increase computational efficiency. One step in the processing of an event or a message is applying some algorithm. Improving the algorithms used in critical areas will decrease latency. Sometimes one resource can be traded for another. For example, intermediate data may be kept in a repository or it may be regenerated depending on time and space resource availability. This tactic is usually applied to the processor but is also effective when applied to other resources such as a disk.</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Reduce computational overhead. If there is no request for a resource, processing needs are reduced. In </a:t>
            </a:r>
            <a:r>
              <a:rPr lang="en-US" altLang="en-US" smtClean="0">
                <a:latin typeface="Arial" panose="020B0604020202020204" pitchFamily="34" charset="0"/>
                <a:hlinkClick r:id="rId3"/>
              </a:rPr>
              <a:t>Chapter 17</a:t>
            </a:r>
            <a:r>
              <a:rPr lang="en-US" altLang="en-US" smtClean="0">
                <a:latin typeface="Arial" panose="020B0604020202020204" pitchFamily="34" charset="0"/>
              </a:rPr>
              <a:t>, we will see an example of using Java classes rather than Remote Method Invocation (RMI) because the former reduces communication requirements. The use of intermediaries (so important for modifiability) increases the resources consumed in processing an event stream, and so removing them improves latency. This is a classic modifiability/performance tradeoff.</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9123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B2426EAE-BE56-4765-8203-972A3FF0B0D2}" type="datetime1">
              <a:rPr lang="en-US"/>
              <a:pPr>
                <a:defRPr/>
              </a:pPr>
              <a:t>5/14/2018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7" name="Slide Number Placeholder 5"/>
          <p:cNvSpPr>
            <a:spLocks noGrp="1"/>
          </p:cNvSpPr>
          <p:nvPr>
            <p:ph type="sldNum" sz="quarter" idx="12"/>
          </p:nvPr>
        </p:nvSpPr>
        <p:spPr/>
        <p:txBody>
          <a:bodyPr/>
          <a:lstStyle>
            <a:lvl1pPr>
              <a:defRPr/>
            </a:lvl1pPr>
          </a:lstStyle>
          <a:p>
            <a:pPr>
              <a:defRPr/>
            </a:pPr>
            <a:fld id="{3F2C961A-5D2D-419D-A423-F29003D3FD7D}" type="slidenum">
              <a:rPr lang="en-US"/>
              <a:pPr>
                <a:defRPr/>
              </a:pPr>
              <a:t>‹#›</a:t>
            </a:fld>
            <a:endParaRPr lang="en-US"/>
          </a:p>
        </p:txBody>
      </p:sp>
    </p:spTree>
    <p:extLst>
      <p:ext uri="{BB962C8B-B14F-4D97-AF65-F5344CB8AC3E}">
        <p14:creationId xmlns:p14="http://schemas.microsoft.com/office/powerpoint/2010/main" val="192063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BC8826-B171-45F6-8B83-B2FE898AF679}" type="datetime1">
              <a:rPr lang="en-US"/>
              <a:pPr>
                <a:defRPr/>
              </a:pPr>
              <a:t>5/14/2018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6" name="Slide Number Placeholder 5"/>
          <p:cNvSpPr>
            <a:spLocks noGrp="1"/>
          </p:cNvSpPr>
          <p:nvPr>
            <p:ph type="sldNum" sz="quarter" idx="12"/>
          </p:nvPr>
        </p:nvSpPr>
        <p:spPr/>
        <p:txBody>
          <a:bodyPr/>
          <a:lstStyle>
            <a:lvl1pPr>
              <a:defRPr/>
            </a:lvl1pPr>
          </a:lstStyle>
          <a:p>
            <a:pPr>
              <a:defRPr/>
            </a:pPr>
            <a:fld id="{8AB3A6EB-5A56-4CC3-8FF6-BB685742D074}" type="slidenum">
              <a:rPr lang="en-US"/>
              <a:pPr>
                <a:defRPr/>
              </a:pPr>
              <a:t>‹#›</a:t>
            </a:fld>
            <a:endParaRPr lang="en-US"/>
          </a:p>
        </p:txBody>
      </p:sp>
    </p:spTree>
    <p:extLst>
      <p:ext uri="{BB962C8B-B14F-4D97-AF65-F5344CB8AC3E}">
        <p14:creationId xmlns:p14="http://schemas.microsoft.com/office/powerpoint/2010/main" val="372102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6F47A94-760F-477A-BB83-79C362F6ADD2}" type="datetime1">
              <a:rPr lang="en-US"/>
              <a:pPr>
                <a:defRPr/>
              </a:pPr>
              <a:t>5/14/2018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6" name="Slide Number Placeholder 5"/>
          <p:cNvSpPr>
            <a:spLocks noGrp="1"/>
          </p:cNvSpPr>
          <p:nvPr>
            <p:ph type="sldNum" sz="quarter" idx="12"/>
          </p:nvPr>
        </p:nvSpPr>
        <p:spPr/>
        <p:txBody>
          <a:bodyPr/>
          <a:lstStyle>
            <a:lvl1pPr>
              <a:defRPr/>
            </a:lvl1pPr>
          </a:lstStyle>
          <a:p>
            <a:pPr>
              <a:defRPr/>
            </a:pPr>
            <a:fld id="{4BEE6A03-E02E-423B-8762-0310B857DEF4}" type="slidenum">
              <a:rPr lang="en-US"/>
              <a:pPr>
                <a:defRPr/>
              </a:pPr>
              <a:t>‹#›</a:t>
            </a:fld>
            <a:endParaRPr lang="en-US"/>
          </a:p>
        </p:txBody>
      </p:sp>
    </p:spTree>
    <p:extLst>
      <p:ext uri="{BB962C8B-B14F-4D97-AF65-F5344CB8AC3E}">
        <p14:creationId xmlns:p14="http://schemas.microsoft.com/office/powerpoint/2010/main" val="51094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fld id="{3150C375-64F5-4FD5-B0C9-8A19A6BB9B1A}" type="datetime1">
              <a:rPr lang="en-US"/>
              <a:pPr>
                <a:defRPr/>
              </a:pPr>
              <a:t>5/14/2018</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r>
              <a:rPr lang="en-US"/>
              <a:t>Computer Science Department, TUC-N</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F13410A5-483D-4E36-B7DF-A6217193A034}" type="slidenum">
              <a:rPr lang="en-US"/>
              <a:pPr>
                <a:defRPr/>
              </a:pPr>
              <a:t>‹#›</a:t>
            </a:fld>
            <a:endParaRPr lang="en-US"/>
          </a:p>
        </p:txBody>
      </p:sp>
    </p:spTree>
    <p:extLst>
      <p:ext uri="{BB962C8B-B14F-4D97-AF65-F5344CB8AC3E}">
        <p14:creationId xmlns:p14="http://schemas.microsoft.com/office/powerpoint/2010/main" val="2946747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295400"/>
            <a:ext cx="4038600"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fld id="{D4099C48-4FA9-4657-8976-6268D8C25CFB}" type="datetime1">
              <a:rPr lang="en-US"/>
              <a:pPr>
                <a:defRPr/>
              </a:pPr>
              <a:t>5/14/2018</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r>
              <a:rPr lang="en-US"/>
              <a:t>Computer Science Department, TUC-N</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197BAB7E-5C8C-486C-B07F-FEF5DEBEE334}" type="slidenum">
              <a:rPr lang="en-US"/>
              <a:pPr>
                <a:defRPr/>
              </a:pPr>
              <a:t>‹#›</a:t>
            </a:fld>
            <a:endParaRPr lang="en-US"/>
          </a:p>
        </p:txBody>
      </p:sp>
    </p:spTree>
    <p:extLst>
      <p:ext uri="{BB962C8B-B14F-4D97-AF65-F5344CB8AC3E}">
        <p14:creationId xmlns:p14="http://schemas.microsoft.com/office/powerpoint/2010/main" val="170171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C4A51B-68F5-4FB2-BFE0-CB94504BFF22}" type="datetime1">
              <a:rPr lang="en-US"/>
              <a:pPr>
                <a:defRPr/>
              </a:pPr>
              <a:t>5/14/2018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6" name="Slide Number Placeholder 5"/>
          <p:cNvSpPr>
            <a:spLocks noGrp="1"/>
          </p:cNvSpPr>
          <p:nvPr>
            <p:ph type="sldNum" sz="quarter" idx="12"/>
          </p:nvPr>
        </p:nvSpPr>
        <p:spPr/>
        <p:txBody>
          <a:bodyPr/>
          <a:lstStyle>
            <a:lvl1pPr>
              <a:defRPr/>
            </a:lvl1pPr>
          </a:lstStyle>
          <a:p>
            <a:pPr>
              <a:defRPr/>
            </a:pPr>
            <a:fld id="{0A9392EB-63C3-4451-9CAF-C549984D36FC}" type="slidenum">
              <a:rPr lang="en-US"/>
              <a:pPr>
                <a:defRPr/>
              </a:pPr>
              <a:t>‹#›</a:t>
            </a:fld>
            <a:endParaRPr lang="en-US"/>
          </a:p>
        </p:txBody>
      </p:sp>
    </p:spTree>
    <p:extLst>
      <p:ext uri="{BB962C8B-B14F-4D97-AF65-F5344CB8AC3E}">
        <p14:creationId xmlns:p14="http://schemas.microsoft.com/office/powerpoint/2010/main" val="273236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AAB362-F1E8-4347-BA2F-737B6A696556}" type="datetime1">
              <a:rPr lang="en-US"/>
              <a:pPr>
                <a:defRPr/>
              </a:pPr>
              <a:t>5/14/2018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7" name="Slide Number Placeholder 5"/>
          <p:cNvSpPr>
            <a:spLocks noGrp="1"/>
          </p:cNvSpPr>
          <p:nvPr>
            <p:ph type="sldNum" sz="quarter" idx="12"/>
          </p:nvPr>
        </p:nvSpPr>
        <p:spPr/>
        <p:txBody>
          <a:bodyPr/>
          <a:lstStyle>
            <a:lvl1pPr>
              <a:defRPr/>
            </a:lvl1pPr>
          </a:lstStyle>
          <a:p>
            <a:pPr>
              <a:defRPr/>
            </a:pPr>
            <a:fld id="{2658968B-F68D-486D-BE37-E15D4645262A}" type="slidenum">
              <a:rPr lang="en-US"/>
              <a:pPr>
                <a:defRPr/>
              </a:pPr>
              <a:t>‹#›</a:t>
            </a:fld>
            <a:endParaRPr lang="en-US"/>
          </a:p>
        </p:txBody>
      </p:sp>
    </p:spTree>
    <p:extLst>
      <p:ext uri="{BB962C8B-B14F-4D97-AF65-F5344CB8AC3E}">
        <p14:creationId xmlns:p14="http://schemas.microsoft.com/office/powerpoint/2010/main" val="42884135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B780EED-3524-42ED-AF72-C1C95A1545A5}" type="datetime1">
              <a:rPr lang="en-US"/>
              <a:pPr>
                <a:defRPr/>
              </a:pPr>
              <a:t>5/14/2018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7" name="Slide Number Placeholder 5"/>
          <p:cNvSpPr>
            <a:spLocks noGrp="1"/>
          </p:cNvSpPr>
          <p:nvPr>
            <p:ph type="sldNum" sz="quarter" idx="12"/>
          </p:nvPr>
        </p:nvSpPr>
        <p:spPr/>
        <p:txBody>
          <a:bodyPr/>
          <a:lstStyle>
            <a:lvl1pPr>
              <a:defRPr/>
            </a:lvl1pPr>
          </a:lstStyle>
          <a:p>
            <a:pPr>
              <a:defRPr/>
            </a:pPr>
            <a:fld id="{6A58B10E-3FF9-4EC0-82DC-F1965A6B9607}" type="slidenum">
              <a:rPr lang="en-US"/>
              <a:pPr>
                <a:defRPr/>
              </a:pPr>
              <a:t>‹#›</a:t>
            </a:fld>
            <a:endParaRPr lang="en-US"/>
          </a:p>
        </p:txBody>
      </p:sp>
    </p:spTree>
    <p:extLst>
      <p:ext uri="{BB962C8B-B14F-4D97-AF65-F5344CB8AC3E}">
        <p14:creationId xmlns:p14="http://schemas.microsoft.com/office/powerpoint/2010/main" val="249322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003D74FE-1EA0-4AB7-B7FE-7E34F13A908C}" type="datetime1">
              <a:rPr lang="en-US"/>
              <a:pPr>
                <a:defRPr/>
              </a:pPr>
              <a:t>5/14/2018</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Computer Science Department, TUC-N</a:t>
            </a:r>
          </a:p>
        </p:txBody>
      </p:sp>
      <p:sp>
        <p:nvSpPr>
          <p:cNvPr id="10" name="Slide Number Placeholder 8"/>
          <p:cNvSpPr>
            <a:spLocks noGrp="1"/>
          </p:cNvSpPr>
          <p:nvPr>
            <p:ph type="sldNum" sz="quarter" idx="12"/>
          </p:nvPr>
        </p:nvSpPr>
        <p:spPr/>
        <p:txBody>
          <a:bodyPr/>
          <a:lstStyle>
            <a:lvl1pPr>
              <a:defRPr/>
            </a:lvl1pPr>
          </a:lstStyle>
          <a:p>
            <a:pPr>
              <a:defRPr/>
            </a:pPr>
            <a:fld id="{9230372D-6172-427C-BDD6-EA552BA176F3}" type="slidenum">
              <a:rPr lang="en-US"/>
              <a:pPr>
                <a:defRPr/>
              </a:pPr>
              <a:t>‹#›</a:t>
            </a:fld>
            <a:endParaRPr lang="en-US"/>
          </a:p>
        </p:txBody>
      </p:sp>
    </p:spTree>
    <p:extLst>
      <p:ext uri="{BB962C8B-B14F-4D97-AF65-F5344CB8AC3E}">
        <p14:creationId xmlns:p14="http://schemas.microsoft.com/office/powerpoint/2010/main" val="17144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841FAED-C60F-4DD4-889F-07BA2D1E5311}" type="datetime1">
              <a:rPr lang="en-US"/>
              <a:pPr>
                <a:defRPr/>
              </a:pPr>
              <a:t>5/14/2018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5" name="Slide Number Placeholder 5"/>
          <p:cNvSpPr>
            <a:spLocks noGrp="1"/>
          </p:cNvSpPr>
          <p:nvPr>
            <p:ph type="sldNum" sz="quarter" idx="12"/>
          </p:nvPr>
        </p:nvSpPr>
        <p:spPr/>
        <p:txBody>
          <a:bodyPr/>
          <a:lstStyle>
            <a:lvl1pPr>
              <a:defRPr/>
            </a:lvl1pPr>
          </a:lstStyle>
          <a:p>
            <a:pPr>
              <a:defRPr/>
            </a:pPr>
            <a:fld id="{30A3A0A7-35FC-4540-8DF0-806A9C784A53}" type="slidenum">
              <a:rPr lang="en-US"/>
              <a:pPr>
                <a:defRPr/>
              </a:pPr>
              <a:t>‹#›</a:t>
            </a:fld>
            <a:endParaRPr lang="en-US"/>
          </a:p>
        </p:txBody>
      </p:sp>
    </p:spTree>
    <p:extLst>
      <p:ext uri="{BB962C8B-B14F-4D97-AF65-F5344CB8AC3E}">
        <p14:creationId xmlns:p14="http://schemas.microsoft.com/office/powerpoint/2010/main" val="386952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21C9599-25EF-4253-A52B-61B90C29B62F}" type="datetime1">
              <a:rPr lang="en-US"/>
              <a:pPr>
                <a:defRPr/>
              </a:pPr>
              <a:t>5/14/2018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4" name="Slide Number Placeholder 5"/>
          <p:cNvSpPr>
            <a:spLocks noGrp="1"/>
          </p:cNvSpPr>
          <p:nvPr>
            <p:ph type="sldNum" sz="quarter" idx="12"/>
          </p:nvPr>
        </p:nvSpPr>
        <p:spPr/>
        <p:txBody>
          <a:bodyPr/>
          <a:lstStyle>
            <a:lvl1pPr>
              <a:defRPr/>
            </a:lvl1pPr>
          </a:lstStyle>
          <a:p>
            <a:pPr>
              <a:defRPr/>
            </a:pPr>
            <a:fld id="{F216B62E-36E5-4A1C-B1EF-16D3097AD4A5}" type="slidenum">
              <a:rPr lang="en-US"/>
              <a:pPr>
                <a:defRPr/>
              </a:pPr>
              <a:t>‹#›</a:t>
            </a:fld>
            <a:endParaRPr lang="en-US"/>
          </a:p>
        </p:txBody>
      </p:sp>
    </p:spTree>
    <p:extLst>
      <p:ext uri="{BB962C8B-B14F-4D97-AF65-F5344CB8AC3E}">
        <p14:creationId xmlns:p14="http://schemas.microsoft.com/office/powerpoint/2010/main" val="272343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3D2640CB-D8C5-45A7-97FF-476FAAFF215A}" type="datetime1">
              <a:rPr lang="en-US"/>
              <a:pPr>
                <a:defRPr/>
              </a:pPr>
              <a:t>5/14/2018</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Computer Science Department, TUC-N</a:t>
            </a:r>
          </a:p>
        </p:txBody>
      </p:sp>
      <p:sp>
        <p:nvSpPr>
          <p:cNvPr id="8" name="Slide Number Placeholder 6"/>
          <p:cNvSpPr>
            <a:spLocks noGrp="1"/>
          </p:cNvSpPr>
          <p:nvPr>
            <p:ph type="sldNum" sz="quarter" idx="12"/>
          </p:nvPr>
        </p:nvSpPr>
        <p:spPr/>
        <p:txBody>
          <a:bodyPr/>
          <a:lstStyle>
            <a:lvl1pPr>
              <a:defRPr/>
            </a:lvl1pPr>
          </a:lstStyle>
          <a:p>
            <a:pPr>
              <a:defRPr/>
            </a:pPr>
            <a:fld id="{7CE50086-65B1-4BB0-B2A5-C9186991F9B6}" type="slidenum">
              <a:rPr lang="en-US"/>
              <a:pPr>
                <a:defRPr/>
              </a:pPr>
              <a:t>‹#›</a:t>
            </a:fld>
            <a:endParaRPr lang="en-US"/>
          </a:p>
        </p:txBody>
      </p:sp>
    </p:spTree>
    <p:extLst>
      <p:ext uri="{BB962C8B-B14F-4D97-AF65-F5344CB8AC3E}">
        <p14:creationId xmlns:p14="http://schemas.microsoft.com/office/powerpoint/2010/main" val="90779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6BBF12-049D-4C0C-8D39-6121EEA9A9C7}" type="datetime1">
              <a:rPr lang="en-US"/>
              <a:pPr>
                <a:defRPr/>
              </a:pPr>
              <a:t>5/14/2018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Computer Science Department, TUC-N</a:t>
            </a:r>
          </a:p>
        </p:txBody>
      </p:sp>
      <p:sp>
        <p:nvSpPr>
          <p:cNvPr id="7" name="Slide Number Placeholder 5"/>
          <p:cNvSpPr>
            <a:spLocks noGrp="1"/>
          </p:cNvSpPr>
          <p:nvPr>
            <p:ph type="sldNum" sz="quarter" idx="12"/>
          </p:nvPr>
        </p:nvSpPr>
        <p:spPr/>
        <p:txBody>
          <a:bodyPr/>
          <a:lstStyle>
            <a:lvl1pPr>
              <a:defRPr/>
            </a:lvl1pPr>
          </a:lstStyle>
          <a:p>
            <a:pPr>
              <a:defRPr/>
            </a:pPr>
            <a:fld id="{EDC58290-EF7F-4696-A82A-178FBFFA07C8}" type="slidenum">
              <a:rPr lang="en-US"/>
              <a:pPr>
                <a:defRPr/>
              </a:pPr>
              <a:t>‹#›</a:t>
            </a:fld>
            <a:endParaRPr lang="en-US"/>
          </a:p>
        </p:txBody>
      </p:sp>
    </p:spTree>
    <p:extLst>
      <p:ext uri="{BB962C8B-B14F-4D97-AF65-F5344CB8AC3E}">
        <p14:creationId xmlns:p14="http://schemas.microsoft.com/office/powerpoint/2010/main" val="199431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defRPr>
            </a:lvl1pPr>
          </a:lstStyle>
          <a:p>
            <a:pPr>
              <a:defRPr/>
            </a:pPr>
            <a:fld id="{9AF7E217-65A3-4147-BFFE-4B57C015E7D2}" type="datetime1">
              <a:rPr lang="en-US"/>
              <a:pPr>
                <a:defRPr/>
              </a:pPr>
              <a:t>5/14/2018</a:t>
            </a:fld>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Computer Science Department, TUC-N</a:t>
            </a: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a:solidFill>
                  <a:srgbClr val="FFFFFF"/>
                </a:solidFill>
              </a:defRPr>
            </a:lvl1pPr>
          </a:lstStyle>
          <a:p>
            <a:pPr>
              <a:defRPr/>
            </a:pPr>
            <a:fld id="{0012B2D0-11D1-445A-8EB2-FAEED15E62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32" r:id="rId1"/>
    <p:sldLayoutId id="2147484125" r:id="rId2"/>
    <p:sldLayoutId id="2147484133" r:id="rId3"/>
    <p:sldLayoutId id="2147484126" r:id="rId4"/>
    <p:sldLayoutId id="2147484134" r:id="rId5"/>
    <p:sldLayoutId id="2147484127" r:id="rId6"/>
    <p:sldLayoutId id="2147484128" r:id="rId7"/>
    <p:sldLayoutId id="2147484135" r:id="rId8"/>
    <p:sldLayoutId id="2147484129" r:id="rId9"/>
    <p:sldLayoutId id="2147484130" r:id="rId10"/>
    <p:sldLayoutId id="2147484131" r:id="rId11"/>
    <p:sldLayoutId id="2147484136" r:id="rId12"/>
    <p:sldLayoutId id="2147484137" r:id="rId13"/>
  </p:sldLayoutIdLst>
  <p:hf sldNum="0" hdr="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hyperlink" Target="../../2007/Functionality.p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s.uu.nl/wiki/bin/view/Swa/CourseLiteratur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fontAlgn="auto" hangingPunct="1">
              <a:spcAft>
                <a:spcPts val="0"/>
              </a:spcAft>
              <a:defRPr/>
            </a:pPr>
            <a:r>
              <a:rPr lang="en-US" dirty="0" smtClean="0"/>
              <a:t>Software Design</a:t>
            </a:r>
            <a:endParaRPr lang="en-US" dirty="0"/>
          </a:p>
        </p:txBody>
      </p:sp>
      <p:sp>
        <p:nvSpPr>
          <p:cNvPr id="10243" name="Rectangle 3"/>
          <p:cNvSpPr>
            <a:spLocks noGrp="1" noChangeArrowheads="1"/>
          </p:cNvSpPr>
          <p:nvPr>
            <p:ph type="subTitle" idx="1"/>
          </p:nvPr>
        </p:nvSpPr>
        <p:spPr/>
        <p:txBody>
          <a:bodyPr rtlCol="0">
            <a:normAutofit/>
          </a:bodyPr>
          <a:lstStyle/>
          <a:p>
            <a:pPr eaLnBrk="1" fontAlgn="auto" hangingPunct="1">
              <a:spcAft>
                <a:spcPts val="0"/>
              </a:spcAft>
              <a:defRPr/>
            </a:pPr>
            <a:r>
              <a:rPr lang="en-US" altLang="en-US" dirty="0" smtClean="0"/>
              <a:t>Lecture 11</a:t>
            </a:r>
          </a:p>
          <a:p>
            <a:pPr eaLnBrk="1" fontAlgn="auto" hangingPunct="1">
              <a:spcAft>
                <a:spcPts val="0"/>
              </a:spcAft>
              <a:defRPr/>
            </a:pPr>
            <a:endParaRPr lang="en-US" altLang="en-US" dirty="0" smtClean="0"/>
          </a:p>
          <a:p>
            <a:pPr eaLnBrk="1" fontAlgn="auto" hangingPunct="1">
              <a:spcAft>
                <a:spcPts val="0"/>
              </a:spcAft>
              <a:defRPr/>
            </a:pPr>
            <a:endParaRPr lang="en-US" altLang="en-US" dirty="0" smtClean="0"/>
          </a:p>
        </p:txBody>
      </p:sp>
      <p:sp>
        <p:nvSpPr>
          <p:cNvPr id="92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9B100C-BC27-49D9-B7B0-5FB863C43A54}" type="datetime1">
              <a:rPr lang="en-US" altLang="en-US" smtClean="0">
                <a:solidFill>
                  <a:schemeClr val="tx2"/>
                </a:solidFill>
              </a:rPr>
              <a:pPr/>
              <a:t>5/14/2018</a:t>
            </a:fld>
            <a:endParaRPr lang="en-US" altLang="en-US" smtClean="0">
              <a:solidFill>
                <a:schemeClr val="tx2"/>
              </a:solidFill>
            </a:endParaRPr>
          </a:p>
        </p:txBody>
      </p:sp>
      <p:sp>
        <p:nvSpPr>
          <p:cNvPr id="92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368300"/>
            <a:ext cx="8229600" cy="990600"/>
          </a:xfrm>
        </p:spPr>
        <p:txBody>
          <a:bodyPr/>
          <a:lstStyle/>
          <a:p>
            <a:pPr eaLnBrk="1" fontAlgn="auto" hangingPunct="1">
              <a:spcAft>
                <a:spcPts val="0"/>
              </a:spcAft>
              <a:defRPr/>
            </a:pPr>
            <a:r>
              <a:rPr lang="en-GB" dirty="0"/>
              <a:t>Use-cases</a:t>
            </a:r>
            <a:endParaRPr lang="en-US" dirty="0"/>
          </a:p>
        </p:txBody>
      </p:sp>
      <p:sp>
        <p:nvSpPr>
          <p:cNvPr id="19459" name="Rectangle 3"/>
          <p:cNvSpPr>
            <a:spLocks noGrp="1" noChangeArrowheads="1"/>
          </p:cNvSpPr>
          <p:nvPr>
            <p:ph idx="1"/>
          </p:nvPr>
        </p:nvSpPr>
        <p:spPr>
          <a:xfrm>
            <a:off x="179388" y="1392238"/>
            <a:ext cx="8353425" cy="4916487"/>
          </a:xfrm>
        </p:spPr>
        <p:txBody>
          <a:bodyPr/>
          <a:lstStyle/>
          <a:p>
            <a:pPr eaLnBrk="1" hangingPunct="1"/>
            <a:r>
              <a:rPr lang="en-US" altLang="en-US" smtClean="0"/>
              <a:t>Technique for specifying </a:t>
            </a:r>
            <a:r>
              <a:rPr lang="en-US" altLang="en-US" b="1" smtClean="0"/>
              <a:t>functional </a:t>
            </a:r>
            <a:r>
              <a:rPr lang="en-US" altLang="en-US" smtClean="0"/>
              <a:t>requirements (What should the system do?)</a:t>
            </a:r>
          </a:p>
          <a:p>
            <a:pPr eaLnBrk="1" hangingPunct="1"/>
            <a:endParaRPr lang="en-US" altLang="en-US" smtClean="0"/>
          </a:p>
          <a:p>
            <a:pPr eaLnBrk="1" hangingPunct="1"/>
            <a:r>
              <a:rPr lang="en-US" altLang="en-US" smtClean="0"/>
              <a:t>A </a:t>
            </a:r>
            <a:r>
              <a:rPr lang="en-US" altLang="en-US" b="1" smtClean="0"/>
              <a:t>use case </a:t>
            </a:r>
            <a:r>
              <a:rPr lang="en-US" altLang="en-US" smtClean="0"/>
              <a:t>captures a </a:t>
            </a:r>
            <a:r>
              <a:rPr lang="en-US" altLang="en-US" b="1" smtClean="0"/>
              <a:t>contract</a:t>
            </a:r>
            <a:r>
              <a:rPr lang="en-US" altLang="en-US" smtClean="0"/>
              <a:t> between the stakeholders of a system about its behavior</a:t>
            </a:r>
          </a:p>
          <a:p>
            <a:pPr eaLnBrk="1" hangingPunct="1"/>
            <a:endParaRPr lang="en-US" altLang="en-US" smtClean="0"/>
          </a:p>
          <a:p>
            <a:pPr eaLnBrk="1" hangingPunct="1"/>
            <a:r>
              <a:rPr lang="en-US" altLang="en-US" smtClean="0"/>
              <a:t>The use case describes the system’s behavior </a:t>
            </a:r>
            <a:r>
              <a:rPr lang="en-US" altLang="en-US" b="1" smtClean="0"/>
              <a:t>under various conditions</a:t>
            </a:r>
            <a:r>
              <a:rPr lang="en-US" altLang="en-US" smtClean="0"/>
              <a:t> as the system responds to a request from one of the stakeholders, called the primary actor</a:t>
            </a:r>
          </a:p>
          <a:p>
            <a:pPr eaLnBrk="1" hangingPunct="1"/>
            <a:endParaRPr lang="en-US" altLang="en-US" smtClean="0"/>
          </a:p>
          <a:p>
            <a:pPr eaLnBrk="1" hangingPunct="1"/>
            <a:r>
              <a:rPr lang="en-US" altLang="en-US" smtClean="0"/>
              <a:t>Use cases are fundamentally a text form describing use scenarios</a:t>
            </a:r>
          </a:p>
        </p:txBody>
      </p:sp>
      <p:sp>
        <p:nvSpPr>
          <p:cNvPr id="194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0E9B3B-EB88-4D50-9762-6D017B6D7582}" type="datetime1">
              <a:rPr lang="en-US" altLang="en-US" smtClean="0">
                <a:solidFill>
                  <a:schemeClr val="tx2"/>
                </a:solidFill>
              </a:rPr>
              <a:pPr/>
              <a:t>5/14/2018</a:t>
            </a:fld>
            <a:endParaRPr lang="en-US" altLang="en-US" smtClean="0">
              <a:solidFill>
                <a:schemeClr val="tx2"/>
              </a:solidFill>
            </a:endParaRPr>
          </a:p>
        </p:txBody>
      </p:sp>
      <p:sp>
        <p:nvSpPr>
          <p:cNvPr id="194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357188"/>
            <a:ext cx="8229600" cy="990600"/>
          </a:xfrm>
        </p:spPr>
        <p:txBody>
          <a:bodyPr/>
          <a:lstStyle/>
          <a:p>
            <a:pPr eaLnBrk="1" fontAlgn="auto" hangingPunct="1">
              <a:spcAft>
                <a:spcPts val="0"/>
              </a:spcAft>
              <a:defRPr/>
            </a:pPr>
            <a:r>
              <a:rPr lang="en-GB" dirty="0"/>
              <a:t>Basic u</a:t>
            </a:r>
            <a:r>
              <a:rPr lang="en-GB" dirty="0" smtClean="0"/>
              <a:t>se-case </a:t>
            </a:r>
            <a:r>
              <a:rPr lang="en-GB" dirty="0"/>
              <a:t>format</a:t>
            </a:r>
            <a:endParaRPr lang="en-US" dirty="0"/>
          </a:p>
        </p:txBody>
      </p:sp>
      <p:sp>
        <p:nvSpPr>
          <p:cNvPr id="20483" name="Rectangle 3"/>
          <p:cNvSpPr>
            <a:spLocks noGrp="1" noChangeArrowheads="1"/>
          </p:cNvSpPr>
          <p:nvPr>
            <p:ph idx="1"/>
          </p:nvPr>
        </p:nvSpPr>
        <p:spPr/>
        <p:txBody>
          <a:bodyPr/>
          <a:lstStyle/>
          <a:p>
            <a:pPr eaLnBrk="1" hangingPunct="1"/>
            <a:r>
              <a:rPr lang="en-US" altLang="en-US" sz="2800" smtClean="0"/>
              <a:t>Use case: &lt;use case goal&gt;</a:t>
            </a:r>
          </a:p>
          <a:p>
            <a:pPr eaLnBrk="1" hangingPunct="1"/>
            <a:r>
              <a:rPr lang="en-US" altLang="en-US" sz="2800" smtClean="0"/>
              <a:t>Level: &lt;one of: summary level, user-goal level, subfunction&gt;</a:t>
            </a:r>
          </a:p>
          <a:p>
            <a:pPr eaLnBrk="1" hangingPunct="1"/>
            <a:r>
              <a:rPr lang="en-US" altLang="en-US" sz="2800" smtClean="0"/>
              <a:t>Primary actor: &lt;a role name for the actor who initiates the use case&gt;</a:t>
            </a:r>
          </a:p>
          <a:p>
            <a:pPr eaLnBrk="1" hangingPunct="1"/>
            <a:r>
              <a:rPr lang="en-US" altLang="en-US" sz="2800" smtClean="0"/>
              <a:t>Description: &lt;the steps of the </a:t>
            </a:r>
            <a:r>
              <a:rPr lang="en-US" altLang="en-US" sz="2800" b="1" smtClean="0"/>
              <a:t>main success scenario </a:t>
            </a:r>
            <a:r>
              <a:rPr lang="en-US" altLang="en-US" sz="2800" smtClean="0"/>
              <a:t>from trigger to goal delivery and any cleanup after&gt;</a:t>
            </a:r>
          </a:p>
          <a:p>
            <a:pPr eaLnBrk="1" hangingPunct="1"/>
            <a:r>
              <a:rPr lang="en-US" altLang="en-US" sz="2800" smtClean="0"/>
              <a:t>Extension: &lt;alternate scenarios of success or failure&gt;</a:t>
            </a:r>
          </a:p>
        </p:txBody>
      </p:sp>
      <p:sp>
        <p:nvSpPr>
          <p:cNvPr id="204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F2B90A-8FF2-4C82-B628-E9BF95243B3B}" type="datetime1">
              <a:rPr lang="en-US" altLang="en-US" smtClean="0">
                <a:solidFill>
                  <a:schemeClr val="tx2"/>
                </a:solidFill>
              </a:rPr>
              <a:pPr/>
              <a:t>5/14/2018</a:t>
            </a:fld>
            <a:endParaRPr lang="en-US" altLang="en-US" smtClean="0">
              <a:solidFill>
                <a:schemeClr val="tx2"/>
              </a:solidFill>
            </a:endParaRP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60375" y="347663"/>
            <a:ext cx="8229600" cy="990600"/>
          </a:xfrm>
        </p:spPr>
        <p:txBody>
          <a:bodyPr/>
          <a:lstStyle/>
          <a:p>
            <a:pPr eaLnBrk="1" fontAlgn="auto" hangingPunct="1">
              <a:spcAft>
                <a:spcPts val="0"/>
              </a:spcAft>
              <a:defRPr/>
            </a:pPr>
            <a:r>
              <a:rPr lang="en-GB" dirty="0"/>
              <a:t>Use-cases: best practices</a:t>
            </a:r>
            <a:endParaRPr lang="en-US" dirty="0"/>
          </a:p>
        </p:txBody>
      </p:sp>
      <p:sp>
        <p:nvSpPr>
          <p:cNvPr id="21507" name="Rectangle 3"/>
          <p:cNvSpPr>
            <a:spLocks noGrp="1" noChangeArrowheads="1"/>
          </p:cNvSpPr>
          <p:nvPr>
            <p:ph idx="1"/>
          </p:nvPr>
        </p:nvSpPr>
        <p:spPr>
          <a:xfrm>
            <a:off x="107950" y="1196975"/>
            <a:ext cx="9036050" cy="5661025"/>
          </a:xfrm>
        </p:spPr>
        <p:txBody>
          <a:bodyPr/>
          <a:lstStyle/>
          <a:p>
            <a:pPr eaLnBrk="1" hangingPunct="1">
              <a:lnSpc>
                <a:spcPct val="90000"/>
              </a:lnSpc>
            </a:pPr>
            <a:r>
              <a:rPr lang="en-US" altLang="en-US" sz="2800" smtClean="0"/>
              <a:t>A use case is a prose essay</a:t>
            </a:r>
          </a:p>
          <a:p>
            <a:pPr eaLnBrk="1" hangingPunct="1">
              <a:lnSpc>
                <a:spcPct val="90000"/>
              </a:lnSpc>
            </a:pPr>
            <a:r>
              <a:rPr lang="en-US" altLang="en-US" sz="2800" smtClean="0"/>
              <a:t>Make the use cases easy to read</a:t>
            </a:r>
          </a:p>
          <a:p>
            <a:pPr eaLnBrk="1" hangingPunct="1">
              <a:lnSpc>
                <a:spcPct val="90000"/>
              </a:lnSpc>
            </a:pPr>
            <a:r>
              <a:rPr lang="en-US" altLang="en-US" sz="2800" smtClean="0"/>
              <a:t>Sentence form for the scenario: active voice, present tense, describing an actor successfully achieving a goal</a:t>
            </a:r>
          </a:p>
          <a:p>
            <a:pPr eaLnBrk="1" hangingPunct="1">
              <a:lnSpc>
                <a:spcPct val="90000"/>
              </a:lnSpc>
            </a:pPr>
            <a:r>
              <a:rPr lang="en-US" altLang="en-US" sz="2800" smtClean="0"/>
              <a:t>Include sub-use cases where appropriate</a:t>
            </a:r>
          </a:p>
          <a:p>
            <a:pPr eaLnBrk="1" hangingPunct="1">
              <a:lnSpc>
                <a:spcPct val="90000"/>
              </a:lnSpc>
            </a:pPr>
            <a:r>
              <a:rPr lang="en-US" altLang="en-US" sz="2800" smtClean="0"/>
              <a:t>Keep the GUI out</a:t>
            </a:r>
          </a:p>
          <a:p>
            <a:pPr eaLnBrk="1" hangingPunct="1">
              <a:lnSpc>
                <a:spcPct val="90000"/>
              </a:lnSpc>
            </a:pPr>
            <a:r>
              <a:rPr lang="en-US" altLang="en-US" sz="2800" smtClean="0"/>
              <a:t>Use UML use case diagrams to visualize relations between actors and use cases or among use cases. Use text to specify use cases themselves!</a:t>
            </a:r>
          </a:p>
          <a:p>
            <a:pPr eaLnBrk="1" hangingPunct="1">
              <a:lnSpc>
                <a:spcPct val="90000"/>
              </a:lnSpc>
            </a:pPr>
            <a:r>
              <a:rPr lang="en-US" altLang="en-US" sz="2800" smtClean="0"/>
              <a:t>It is hard, and important, to keep track of the various use cases</a:t>
            </a:r>
          </a:p>
        </p:txBody>
      </p:sp>
      <p:sp>
        <p:nvSpPr>
          <p:cNvPr id="215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5769C6-CA3E-4176-AAD2-865A72F00853}" type="datetime1">
              <a:rPr lang="en-US" altLang="en-US" smtClean="0">
                <a:solidFill>
                  <a:schemeClr val="tx2"/>
                </a:solidFill>
              </a:rPr>
              <a:pPr/>
              <a:t>5/14/2018</a:t>
            </a:fld>
            <a:endParaRPr lang="en-US" altLang="en-US" smtClean="0">
              <a:solidFill>
                <a:schemeClr val="tx2"/>
              </a:solidFill>
            </a:endParaRPr>
          </a:p>
        </p:txBody>
      </p:sp>
      <p:sp>
        <p:nvSpPr>
          <p:cNvPr id="21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57200" y="377825"/>
            <a:ext cx="8229600" cy="990600"/>
          </a:xfrm>
        </p:spPr>
        <p:txBody>
          <a:bodyPr/>
          <a:lstStyle/>
          <a:p>
            <a:pPr eaLnBrk="1" fontAlgn="auto" hangingPunct="1">
              <a:spcAft>
                <a:spcPts val="0"/>
              </a:spcAft>
              <a:defRPr/>
            </a:pPr>
            <a:r>
              <a:rPr lang="en-GB" dirty="0"/>
              <a:t>Functional requirements</a:t>
            </a:r>
            <a:endParaRPr lang="en-US" dirty="0"/>
          </a:p>
        </p:txBody>
      </p:sp>
      <p:sp>
        <p:nvSpPr>
          <p:cNvPr id="187395" name="Rectangle 3"/>
          <p:cNvSpPr>
            <a:spLocks noGrp="1" noChangeArrowheads="1"/>
          </p:cNvSpPr>
          <p:nvPr>
            <p:ph idx="1"/>
          </p:nvPr>
        </p:nvSpPr>
        <p:spPr>
          <a:xfrm>
            <a:off x="457200" y="1600200"/>
            <a:ext cx="8507288" cy="4876800"/>
          </a:xfrm>
        </p:spPr>
        <p:txBody>
          <a:bodyPr rtlCol="0">
            <a:normAutofit/>
          </a:bodyPr>
          <a:lstStyle/>
          <a:p>
            <a:pPr eaLnBrk="1" fontAlgn="auto" hangingPunct="1">
              <a:lnSpc>
                <a:spcPct val="80000"/>
              </a:lnSpc>
              <a:spcAft>
                <a:spcPts val="0"/>
              </a:spcAft>
              <a:defRPr/>
            </a:pPr>
            <a:r>
              <a:rPr lang="en-US" sz="2800" dirty="0"/>
              <a:t>Pitfalls:</a:t>
            </a:r>
          </a:p>
          <a:p>
            <a:pPr marL="708660" lvl="1" indent="-342900" eaLnBrk="1" fontAlgn="auto" hangingPunct="1">
              <a:lnSpc>
                <a:spcPct val="80000"/>
              </a:lnSpc>
              <a:spcAft>
                <a:spcPts val="0"/>
              </a:spcAft>
              <a:defRPr/>
            </a:pPr>
            <a:r>
              <a:rPr lang="en-US" sz="2400" dirty="0"/>
              <a:t>Undefined or inconsistent system boundary (scope!)</a:t>
            </a:r>
          </a:p>
          <a:p>
            <a:pPr marL="708660" lvl="1" indent="-342900" eaLnBrk="1" fontAlgn="auto" hangingPunct="1">
              <a:lnSpc>
                <a:spcPct val="80000"/>
              </a:lnSpc>
              <a:spcAft>
                <a:spcPts val="0"/>
              </a:spcAft>
              <a:defRPr/>
            </a:pPr>
            <a:r>
              <a:rPr lang="en-US" sz="2400" dirty="0"/>
              <a:t>System point of view instead of actor centered</a:t>
            </a:r>
          </a:p>
          <a:p>
            <a:pPr marL="708660" lvl="1" indent="-342900" eaLnBrk="1" fontAlgn="auto" hangingPunct="1">
              <a:lnSpc>
                <a:spcPct val="80000"/>
              </a:lnSpc>
              <a:spcAft>
                <a:spcPts val="0"/>
              </a:spcAft>
              <a:defRPr/>
            </a:pPr>
            <a:r>
              <a:rPr lang="en-US" sz="2400" dirty="0"/>
              <a:t>Inconsistent actor names</a:t>
            </a:r>
          </a:p>
          <a:p>
            <a:pPr marL="708660" lvl="1" indent="-342900" eaLnBrk="1" fontAlgn="auto" hangingPunct="1">
              <a:lnSpc>
                <a:spcPct val="80000"/>
              </a:lnSpc>
              <a:spcAft>
                <a:spcPts val="0"/>
              </a:spcAft>
              <a:defRPr/>
            </a:pPr>
            <a:r>
              <a:rPr lang="en-US" sz="2400" dirty="0" err="1"/>
              <a:t>Spiderweb</a:t>
            </a:r>
            <a:r>
              <a:rPr lang="en-US" sz="2400" dirty="0"/>
              <a:t> actor-to-use case relations</a:t>
            </a:r>
          </a:p>
          <a:p>
            <a:pPr marL="708660" lvl="1" indent="-342900" eaLnBrk="1" fontAlgn="auto" hangingPunct="1">
              <a:lnSpc>
                <a:spcPct val="80000"/>
              </a:lnSpc>
              <a:spcAft>
                <a:spcPts val="0"/>
              </a:spcAft>
              <a:defRPr/>
            </a:pPr>
            <a:r>
              <a:rPr lang="en-US" sz="2400" dirty="0"/>
              <a:t>Long, too many, confusing use case specifications, incomprehensible to customer</a:t>
            </a:r>
          </a:p>
          <a:p>
            <a:pPr eaLnBrk="1" fontAlgn="auto" hangingPunct="1">
              <a:lnSpc>
                <a:spcPct val="80000"/>
              </a:lnSpc>
              <a:spcAft>
                <a:spcPts val="0"/>
              </a:spcAft>
              <a:defRPr/>
            </a:pPr>
            <a:endParaRPr lang="en-US" sz="2800" dirty="0" smtClean="0"/>
          </a:p>
          <a:p>
            <a:pPr eaLnBrk="1" fontAlgn="auto" hangingPunct="1">
              <a:lnSpc>
                <a:spcPct val="80000"/>
              </a:lnSpc>
              <a:spcAft>
                <a:spcPts val="0"/>
              </a:spcAft>
              <a:defRPr/>
            </a:pPr>
            <a:r>
              <a:rPr lang="en-US" sz="2800" dirty="0" smtClean="0"/>
              <a:t>Beware </a:t>
            </a:r>
            <a:r>
              <a:rPr lang="en-US" sz="2800" dirty="0"/>
              <a:t>of:</a:t>
            </a:r>
          </a:p>
          <a:p>
            <a:pPr marL="708660" lvl="1" indent="-342900" eaLnBrk="1" fontAlgn="auto" hangingPunct="1">
              <a:lnSpc>
                <a:spcPct val="80000"/>
              </a:lnSpc>
              <a:spcAft>
                <a:spcPts val="0"/>
              </a:spcAft>
              <a:defRPr/>
            </a:pPr>
            <a:r>
              <a:rPr lang="en-US" sz="2400" dirty="0"/>
              <a:t>‘Shopping cart’ mentality</a:t>
            </a:r>
          </a:p>
          <a:p>
            <a:pPr marL="708660" lvl="1" indent="-342900" eaLnBrk="1" fontAlgn="auto" hangingPunct="1">
              <a:lnSpc>
                <a:spcPct val="80000"/>
              </a:lnSpc>
              <a:spcAft>
                <a:spcPts val="0"/>
              </a:spcAft>
              <a:defRPr/>
            </a:pPr>
            <a:r>
              <a:rPr lang="en-US" sz="2400" dirty="0"/>
              <a:t>The ‘all requirements are equal’ fallacy</a:t>
            </a:r>
          </a:p>
          <a:p>
            <a:pPr marL="708660" lvl="1" indent="-342900" eaLnBrk="1" fontAlgn="auto" hangingPunct="1">
              <a:lnSpc>
                <a:spcPct val="80000"/>
              </a:lnSpc>
              <a:spcAft>
                <a:spcPts val="0"/>
              </a:spcAft>
              <a:defRPr/>
            </a:pPr>
            <a:r>
              <a:rPr lang="en-US" sz="2400" dirty="0"/>
              <a:t>Stakeholders who won’t read use case descriptions because they find them too technical or too complicated</a:t>
            </a:r>
          </a:p>
        </p:txBody>
      </p:sp>
      <p:sp>
        <p:nvSpPr>
          <p:cNvPr id="225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CD1CA6-F860-47D2-975C-E7D4DBCA1BFA}" type="datetime1">
              <a:rPr lang="en-US" altLang="en-US" smtClean="0">
                <a:solidFill>
                  <a:schemeClr val="tx2"/>
                </a:solidFill>
              </a:rPr>
              <a:pPr/>
              <a:t>5/14/2018</a:t>
            </a:fld>
            <a:endParaRPr lang="en-US" altLang="en-US" smtClean="0">
              <a:solidFill>
                <a:schemeClr val="tx2"/>
              </a:solidFill>
            </a:endParaRP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7675"/>
            <a:ext cx="8229600" cy="990600"/>
          </a:xfrm>
        </p:spPr>
        <p:txBody>
          <a:bodyPr/>
          <a:lstStyle/>
          <a:p>
            <a:pPr eaLnBrk="1" fontAlgn="auto" hangingPunct="1">
              <a:spcAft>
                <a:spcPts val="0"/>
              </a:spcAft>
              <a:defRPr/>
            </a:pPr>
            <a:r>
              <a:rPr lang="en-US" dirty="0" smtClean="0"/>
              <a:t>Architectural drivers</a:t>
            </a:r>
            <a:endParaRPr lang="en-GB" dirty="0"/>
          </a:p>
        </p:txBody>
      </p:sp>
      <p:sp>
        <p:nvSpPr>
          <p:cNvPr id="24579" name="Content Placeholder 2"/>
          <p:cNvSpPr>
            <a:spLocks noGrp="1"/>
          </p:cNvSpPr>
          <p:nvPr>
            <p:ph idx="1"/>
          </p:nvPr>
        </p:nvSpPr>
        <p:spPr/>
        <p:txBody>
          <a:bodyPr/>
          <a:lstStyle/>
          <a:p>
            <a:pPr eaLnBrk="1" hangingPunct="1">
              <a:defRPr/>
            </a:pPr>
            <a:r>
              <a:rPr lang="en-US" altLang="en-US" sz="2800" dirty="0" smtClean="0"/>
              <a:t>Functionality is the ability of the system to do the work for which it was intended</a:t>
            </a:r>
          </a:p>
          <a:p>
            <a:pPr eaLnBrk="1" hangingPunct="1">
              <a:defRPr/>
            </a:pPr>
            <a:endParaRPr lang="en-US" altLang="en-US" sz="2800" dirty="0" smtClean="0"/>
          </a:p>
          <a:p>
            <a:pPr eaLnBrk="1" hangingPunct="1">
              <a:defRPr/>
            </a:pPr>
            <a:r>
              <a:rPr lang="en-US" altLang="en-US" sz="2800" dirty="0" smtClean="0"/>
              <a:t>Functionality may be achieved through the use of any </a:t>
            </a:r>
            <a:r>
              <a:rPr lang="en-GB" altLang="en-US" sz="2800" dirty="0" smtClean="0"/>
              <a:t>number of possible structures</a:t>
            </a:r>
          </a:p>
          <a:p>
            <a:pPr marL="0" indent="0" eaLnBrk="1" hangingPunct="1">
              <a:buFont typeface="Arial" panose="020B0604020202020204" pitchFamily="34" charset="0"/>
              <a:buNone/>
              <a:defRPr/>
            </a:pPr>
            <a:r>
              <a:rPr lang="en-US" altLang="en-US" sz="2800" dirty="0" smtClean="0"/>
              <a:t>=&gt; functionality is largely independent of </a:t>
            </a:r>
            <a:r>
              <a:rPr lang="en-GB" altLang="en-US" sz="2800" dirty="0" smtClean="0"/>
              <a:t>structure</a:t>
            </a:r>
          </a:p>
          <a:p>
            <a:pPr eaLnBrk="1" hangingPunct="1">
              <a:defRPr/>
            </a:pPr>
            <a:endParaRPr lang="en-US" altLang="en-US" sz="2800" dirty="0" smtClean="0"/>
          </a:p>
          <a:p>
            <a:pPr eaLnBrk="1" hangingPunct="1">
              <a:defRPr/>
            </a:pPr>
            <a:r>
              <a:rPr lang="en-US" altLang="en-US" sz="2800" dirty="0" smtClean="0"/>
              <a:t>Architecture constrains the mapping of functionality on various structures if </a:t>
            </a:r>
            <a:r>
              <a:rPr lang="en-US" altLang="en-US" sz="2800" b="1" dirty="0" smtClean="0"/>
              <a:t>quality attributes</a:t>
            </a:r>
            <a:r>
              <a:rPr lang="en-US" altLang="en-US" sz="2800" dirty="0" smtClean="0"/>
              <a:t> are important</a:t>
            </a:r>
            <a:endParaRPr lang="en-GB" altLang="en-US" sz="2800" dirty="0" smtClean="0"/>
          </a:p>
        </p:txBody>
      </p:sp>
      <p:sp>
        <p:nvSpPr>
          <p:cNvPr id="235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6149F0-1F9B-4BCF-A62B-FBA99A12D7CC}" type="datetime1">
              <a:rPr lang="en-US" altLang="en-US" smtClean="0">
                <a:solidFill>
                  <a:schemeClr val="tx2"/>
                </a:solidFill>
              </a:rPr>
              <a:pPr/>
              <a:t>5/14/2018</a:t>
            </a:fld>
            <a:endParaRPr lang="en-US" altLang="en-US" smtClean="0">
              <a:solidFill>
                <a:schemeClr val="tx2"/>
              </a:solidFill>
            </a:endParaRPr>
          </a:p>
        </p:txBody>
      </p:sp>
      <p:sp>
        <p:nvSpPr>
          <p:cNvPr id="235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663"/>
            <a:ext cx="8229600" cy="990600"/>
          </a:xfrm>
        </p:spPr>
        <p:txBody>
          <a:bodyPr/>
          <a:lstStyle/>
          <a:p>
            <a:pPr eaLnBrk="1" fontAlgn="auto" hangingPunct="1">
              <a:spcAft>
                <a:spcPts val="0"/>
              </a:spcAft>
              <a:defRPr/>
            </a:pPr>
            <a:r>
              <a:rPr lang="en-US" dirty="0" smtClean="0"/>
              <a:t>Architectural drivers [2]</a:t>
            </a:r>
            <a:endParaRPr lang="en-GB" dirty="0"/>
          </a:p>
        </p:txBody>
      </p:sp>
      <p:sp>
        <p:nvSpPr>
          <p:cNvPr id="24579" name="Content Placeholder 2"/>
          <p:cNvSpPr>
            <a:spLocks noGrp="1"/>
          </p:cNvSpPr>
          <p:nvPr>
            <p:ph idx="1"/>
          </p:nvPr>
        </p:nvSpPr>
        <p:spPr/>
        <p:txBody>
          <a:bodyPr/>
          <a:lstStyle/>
          <a:p>
            <a:pPr eaLnBrk="1" hangingPunct="1"/>
            <a:r>
              <a:rPr lang="en-US" altLang="en-US" sz="2800" smtClean="0"/>
              <a:t>Get the functionality right and then accommodate nonfunctional </a:t>
            </a:r>
            <a:r>
              <a:rPr lang="en-GB" altLang="en-US" sz="2800" smtClean="0"/>
              <a:t>requirements – NOT POSSIBLE!!!</a:t>
            </a:r>
          </a:p>
          <a:p>
            <a:pPr eaLnBrk="1" hangingPunct="1"/>
            <a:endParaRPr lang="en-US" altLang="en-US" sz="2800" smtClean="0"/>
          </a:p>
          <a:p>
            <a:pPr eaLnBrk="1" hangingPunct="1"/>
            <a:r>
              <a:rPr lang="en-US" altLang="en-US" sz="2800" smtClean="0"/>
              <a:t>Non-functional requirements must be taken into </a:t>
            </a:r>
            <a:r>
              <a:rPr lang="en-GB" altLang="en-US" sz="2800" smtClean="0"/>
              <a:t>account EARLY ON!!!</a:t>
            </a:r>
          </a:p>
          <a:p>
            <a:pPr eaLnBrk="1" hangingPunct="1"/>
            <a:endParaRPr lang="en-US" altLang="en-US" sz="2800" smtClean="0"/>
          </a:p>
          <a:p>
            <a:pPr eaLnBrk="1" hangingPunct="1"/>
            <a:r>
              <a:rPr lang="en-US" altLang="en-US" sz="2800" smtClean="0"/>
              <a:t>There are two broad categories of non-functional </a:t>
            </a:r>
            <a:r>
              <a:rPr lang="en-GB" altLang="en-US" sz="2800" smtClean="0"/>
              <a:t>requirements (Design-time and Run-time)</a:t>
            </a:r>
          </a:p>
        </p:txBody>
      </p:sp>
      <p:sp>
        <p:nvSpPr>
          <p:cNvPr id="245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325AB4-FB1C-4C3E-810E-320E95338D7A}" type="datetime1">
              <a:rPr lang="en-US" altLang="en-US" smtClean="0">
                <a:solidFill>
                  <a:schemeClr val="tx2"/>
                </a:solidFill>
              </a:rPr>
              <a:pPr/>
              <a:t>5/14/2018</a:t>
            </a:fld>
            <a:endParaRPr lang="en-US" altLang="en-US" smtClean="0">
              <a:solidFill>
                <a:schemeClr val="tx2"/>
              </a:solidFill>
            </a:endParaRPr>
          </a:p>
        </p:txBody>
      </p:sp>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t>Software Architecture and Quality Attributes</a:t>
            </a:r>
            <a:endParaRPr lang="en-GB" dirty="0"/>
          </a:p>
        </p:txBody>
      </p:sp>
      <p:sp>
        <p:nvSpPr>
          <p:cNvPr id="25603" name="Content Placeholder 2"/>
          <p:cNvSpPr>
            <a:spLocks noGrp="1"/>
          </p:cNvSpPr>
          <p:nvPr>
            <p:ph idx="1"/>
          </p:nvPr>
        </p:nvSpPr>
        <p:spPr>
          <a:xfrm>
            <a:off x="454025" y="1930400"/>
            <a:ext cx="8229600" cy="4876800"/>
          </a:xfrm>
        </p:spPr>
        <p:txBody>
          <a:bodyPr/>
          <a:lstStyle/>
          <a:p>
            <a:pPr eaLnBrk="1" hangingPunct="1"/>
            <a:r>
              <a:rPr lang="en-US" altLang="en-US" sz="2800" smtClean="0"/>
              <a:t>Quality isn’t something that can be added to a software intensive system after development finishes</a:t>
            </a:r>
          </a:p>
          <a:p>
            <a:pPr eaLnBrk="1" hangingPunct="1"/>
            <a:endParaRPr lang="en-US" altLang="en-US" sz="2800" smtClean="0"/>
          </a:p>
          <a:p>
            <a:pPr eaLnBrk="1" hangingPunct="1"/>
            <a:r>
              <a:rPr lang="en-US" altLang="en-US" sz="2800" smtClean="0"/>
              <a:t>Quality concerns need to be addressed during all phases of the software development.</a:t>
            </a:r>
          </a:p>
          <a:p>
            <a:pPr eaLnBrk="1" hangingPunct="1"/>
            <a:endParaRPr lang="en-US" altLang="en-US" sz="2800" smtClean="0"/>
          </a:p>
          <a:p>
            <a:pPr eaLnBrk="1" hangingPunct="1"/>
            <a:r>
              <a:rPr lang="en-US" altLang="en-US" sz="2800" smtClean="0"/>
              <a:t>BUSINESS GOALS determine the qualities attributes, which are over and above of system’s functionality!!!</a:t>
            </a:r>
            <a:endParaRPr lang="en-GB" altLang="en-US" sz="2800" smtClean="0"/>
          </a:p>
        </p:txBody>
      </p:sp>
      <p:sp>
        <p:nvSpPr>
          <p:cNvPr id="256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6B0463-5C07-45E2-AB01-052F8AE71F31}" type="datetime1">
              <a:rPr lang="en-US" altLang="en-US" smtClean="0">
                <a:solidFill>
                  <a:schemeClr val="tx2"/>
                </a:solidFill>
              </a:rPr>
              <a:pPr/>
              <a:t>5/14/2018</a:t>
            </a:fld>
            <a:endParaRPr lang="en-US" altLang="en-US" smtClean="0">
              <a:solidFill>
                <a:schemeClr val="tx2"/>
              </a:solidFill>
            </a:endParaRP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377825"/>
            <a:ext cx="8229600" cy="990600"/>
          </a:xfrm>
        </p:spPr>
        <p:txBody>
          <a:bodyPr/>
          <a:lstStyle/>
          <a:p>
            <a:pPr eaLnBrk="1" fontAlgn="auto" hangingPunct="1">
              <a:spcAft>
                <a:spcPts val="0"/>
              </a:spcAft>
              <a:defRPr/>
            </a:pPr>
            <a:r>
              <a:rPr lang="en-GB" dirty="0"/>
              <a:t>Quality </a:t>
            </a:r>
            <a:r>
              <a:rPr lang="en-GB" dirty="0" smtClean="0"/>
              <a:t>requirements objectives</a:t>
            </a:r>
            <a:endParaRPr lang="en-US" dirty="0"/>
          </a:p>
        </p:txBody>
      </p:sp>
      <p:sp>
        <p:nvSpPr>
          <p:cNvPr id="26627" name="Rectangle 3"/>
          <p:cNvSpPr>
            <a:spLocks noGrp="1" noChangeArrowheads="1"/>
          </p:cNvSpPr>
          <p:nvPr>
            <p:ph idx="1"/>
          </p:nvPr>
        </p:nvSpPr>
        <p:spPr/>
        <p:txBody>
          <a:bodyPr/>
          <a:lstStyle/>
          <a:p>
            <a:pPr eaLnBrk="1" hangingPunct="1"/>
            <a:r>
              <a:rPr lang="en-GB" altLang="en-US" sz="2800" smtClean="0"/>
              <a:t>Input for architecture definition</a:t>
            </a:r>
          </a:p>
          <a:p>
            <a:pPr eaLnBrk="1" hangingPunct="1"/>
            <a:r>
              <a:rPr lang="en-GB" altLang="en-US" sz="2800" smtClean="0"/>
              <a:t>Driving architecture evaluation</a:t>
            </a:r>
          </a:p>
          <a:p>
            <a:pPr eaLnBrk="1" hangingPunct="1"/>
            <a:r>
              <a:rPr lang="en-GB" altLang="en-US" sz="2800" smtClean="0"/>
              <a:t>Communicating architectural parts and requirements</a:t>
            </a:r>
          </a:p>
          <a:p>
            <a:pPr eaLnBrk="1" hangingPunct="1"/>
            <a:r>
              <a:rPr lang="en-GB" altLang="en-US" sz="2800" smtClean="0"/>
              <a:t>Finding missing requirements</a:t>
            </a:r>
          </a:p>
          <a:p>
            <a:pPr eaLnBrk="1" hangingPunct="1"/>
            <a:r>
              <a:rPr lang="en-GB" altLang="en-US" sz="2800" smtClean="0"/>
              <a:t>Guiding the testing process</a:t>
            </a:r>
            <a:endParaRPr lang="en-US" altLang="en-US" smtClean="0"/>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22A934-E8FB-4758-B809-F032EA716A5F}" type="datetime1">
              <a:rPr lang="en-US" altLang="en-US" smtClean="0">
                <a:solidFill>
                  <a:schemeClr val="tx2"/>
                </a:solidFill>
              </a:rPr>
              <a:pPr/>
              <a:t>5/14/2018</a:t>
            </a:fld>
            <a:endParaRPr lang="en-US" altLang="en-US" smtClean="0">
              <a:solidFill>
                <a:schemeClr val="tx2"/>
              </a:solidFill>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407988"/>
            <a:ext cx="8229600" cy="990600"/>
          </a:xfrm>
        </p:spPr>
        <p:txBody>
          <a:bodyPr/>
          <a:lstStyle/>
          <a:p>
            <a:pPr eaLnBrk="1" fontAlgn="auto" hangingPunct="1">
              <a:spcAft>
                <a:spcPts val="0"/>
              </a:spcAft>
              <a:defRPr/>
            </a:pPr>
            <a:r>
              <a:rPr lang="en-GB" dirty="0"/>
              <a:t>Quality requirements</a:t>
            </a:r>
            <a:r>
              <a:rPr lang="en-GB" dirty="0" smtClean="0"/>
              <a:t>: best </a:t>
            </a:r>
            <a:r>
              <a:rPr lang="en-GB" dirty="0"/>
              <a:t>practices</a:t>
            </a:r>
            <a:endParaRPr lang="en-US" dirty="0"/>
          </a:p>
        </p:txBody>
      </p:sp>
      <p:sp>
        <p:nvSpPr>
          <p:cNvPr id="27651" name="Rectangle 3"/>
          <p:cNvSpPr>
            <a:spLocks noGrp="1" noChangeArrowheads="1"/>
          </p:cNvSpPr>
          <p:nvPr>
            <p:ph idx="1"/>
          </p:nvPr>
        </p:nvSpPr>
        <p:spPr/>
        <p:txBody>
          <a:bodyPr/>
          <a:lstStyle/>
          <a:p>
            <a:pPr eaLnBrk="1" hangingPunct="1"/>
            <a:r>
              <a:rPr lang="en-US" altLang="en-US" sz="2800" smtClean="0"/>
              <a:t>Not all quality attributes are equally important: prioritize!</a:t>
            </a:r>
          </a:p>
          <a:p>
            <a:pPr eaLnBrk="1" hangingPunct="1"/>
            <a:endParaRPr lang="en-US" altLang="en-US" sz="2800" smtClean="0"/>
          </a:p>
          <a:p>
            <a:pPr eaLnBrk="1" hangingPunct="1"/>
            <a:r>
              <a:rPr lang="en-US" altLang="en-US" sz="2800" smtClean="0"/>
              <a:t>Make the quality requirements measur</a:t>
            </a:r>
            <a:r>
              <a:rPr lang="en-US" altLang="en-US" smtClean="0"/>
              <a:t>able</a:t>
            </a:r>
          </a:p>
          <a:p>
            <a:pPr lvl="1" eaLnBrk="1" hangingPunct="1"/>
            <a:r>
              <a:rPr lang="en-US" altLang="en-US" smtClean="0"/>
              <a:t>Not: ‘The system should perform well’ but ‘The response time in interactive use is less than 200 ms’</a:t>
            </a:r>
          </a:p>
          <a:p>
            <a:pPr lvl="1" eaLnBrk="1" hangingPunct="1"/>
            <a:endParaRPr lang="en-US" altLang="en-US" smtClean="0"/>
          </a:p>
          <a:p>
            <a:pPr eaLnBrk="1" hangingPunct="1"/>
            <a:r>
              <a:rPr lang="en-US" altLang="en-US" sz="2800" smtClean="0"/>
              <a:t>Link the quality requirements to use cases</a:t>
            </a:r>
          </a:p>
          <a:p>
            <a:pPr lvl="1" eaLnBrk="1" hangingPunct="1"/>
            <a:r>
              <a:rPr lang="en-US" altLang="en-US" smtClean="0"/>
              <a:t>Example: ‘The ATM validates the PIN within 1 second’</a:t>
            </a:r>
          </a:p>
        </p:txBody>
      </p:sp>
      <p:sp>
        <p:nvSpPr>
          <p:cNvPr id="276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315C57-4810-4CA3-9DE5-88A674F3889E}" type="datetime1">
              <a:rPr lang="en-US" altLang="en-US" smtClean="0">
                <a:solidFill>
                  <a:schemeClr val="tx2"/>
                </a:solidFill>
              </a:rPr>
              <a:pPr/>
              <a:t>5/14/2018</a:t>
            </a:fld>
            <a:endParaRPr lang="en-US" altLang="en-US" smtClean="0">
              <a:solidFill>
                <a:schemeClr val="tx2"/>
              </a:solidFill>
            </a:endParaRPr>
          </a:p>
        </p:txBody>
      </p:sp>
      <p:sp>
        <p:nvSpPr>
          <p:cNvPr id="276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Change scenarios</a:t>
            </a:r>
            <a:endParaRPr lang="en-US" dirty="0"/>
          </a:p>
        </p:txBody>
      </p:sp>
      <p:sp>
        <p:nvSpPr>
          <p:cNvPr id="190467" name="Rectangle 3"/>
          <p:cNvSpPr>
            <a:spLocks noGrp="1" noChangeArrowheads="1"/>
          </p:cNvSpPr>
          <p:nvPr>
            <p:ph idx="1"/>
          </p:nvPr>
        </p:nvSpPr>
        <p:spPr>
          <a:xfrm>
            <a:off x="250825" y="1328738"/>
            <a:ext cx="8640763" cy="5257800"/>
          </a:xfrm>
        </p:spPr>
        <p:txBody>
          <a:bodyPr rtlCol="0">
            <a:normAutofit lnSpcReduction="10000"/>
          </a:bodyPr>
          <a:lstStyle/>
          <a:p>
            <a:pPr eaLnBrk="1" fontAlgn="auto" hangingPunct="1">
              <a:lnSpc>
                <a:spcPct val="110000"/>
              </a:lnSpc>
              <a:spcAft>
                <a:spcPts val="0"/>
              </a:spcAft>
              <a:defRPr/>
            </a:pPr>
            <a:r>
              <a:rPr lang="en-US" sz="2800" dirty="0"/>
              <a:t>Some quality requirements do not concern functionality but other aspects of the system. These cannot be linked to any use case</a:t>
            </a:r>
          </a:p>
          <a:p>
            <a:pPr marL="708660" lvl="1" indent="-342900" eaLnBrk="1" fontAlgn="auto" hangingPunct="1">
              <a:lnSpc>
                <a:spcPct val="80000"/>
              </a:lnSpc>
              <a:spcAft>
                <a:spcPts val="0"/>
              </a:spcAft>
              <a:defRPr/>
            </a:pPr>
            <a:r>
              <a:rPr lang="en-US" sz="2400" dirty="0"/>
              <a:t>Mainly attributes from Maintainability and Portability, e.g. Changeability and Adaptability</a:t>
            </a:r>
          </a:p>
          <a:p>
            <a:pPr eaLnBrk="1" fontAlgn="auto" hangingPunct="1">
              <a:lnSpc>
                <a:spcPct val="80000"/>
              </a:lnSpc>
              <a:spcAft>
                <a:spcPts val="0"/>
              </a:spcAft>
              <a:defRPr/>
            </a:pPr>
            <a:endParaRPr lang="en-US" sz="2800" dirty="0" smtClean="0"/>
          </a:p>
          <a:p>
            <a:pPr eaLnBrk="1" fontAlgn="auto" hangingPunct="1">
              <a:lnSpc>
                <a:spcPct val="110000"/>
              </a:lnSpc>
              <a:spcAft>
                <a:spcPts val="0"/>
              </a:spcAft>
              <a:defRPr/>
            </a:pPr>
            <a:r>
              <a:rPr lang="en-US" sz="2800" dirty="0" smtClean="0"/>
              <a:t>Link </a:t>
            </a:r>
            <a:r>
              <a:rPr lang="en-US" sz="2800" dirty="0"/>
              <a:t>these quality requirements to specific change scenarios</a:t>
            </a:r>
          </a:p>
          <a:p>
            <a:pPr marL="708660" lvl="1" indent="-342900" eaLnBrk="1" fontAlgn="auto" hangingPunct="1">
              <a:lnSpc>
                <a:spcPct val="80000"/>
              </a:lnSpc>
              <a:spcAft>
                <a:spcPts val="0"/>
              </a:spcAft>
              <a:defRPr/>
            </a:pPr>
            <a:r>
              <a:rPr lang="en-US" sz="2400" b="1" dirty="0"/>
              <a:t>Not</a:t>
            </a:r>
            <a:r>
              <a:rPr lang="en-US" sz="2400" dirty="0"/>
              <a:t> ‘The system should be very adaptable’ </a:t>
            </a:r>
            <a:r>
              <a:rPr lang="en-US" sz="2400" b="1" dirty="0"/>
              <a:t>bu</a:t>
            </a:r>
            <a:r>
              <a:rPr lang="en-US" sz="2400" dirty="0"/>
              <a:t>t ‘The software can be installed on all Windows and Unix platforms without change to the source code</a:t>
            </a:r>
          </a:p>
          <a:p>
            <a:pPr marL="708660" lvl="1" indent="-342900" eaLnBrk="1" fontAlgn="auto" hangingPunct="1">
              <a:lnSpc>
                <a:spcPct val="80000"/>
              </a:lnSpc>
              <a:spcAft>
                <a:spcPts val="0"/>
              </a:spcAft>
              <a:defRPr/>
            </a:pPr>
            <a:r>
              <a:rPr lang="en-US" sz="2400" b="1" dirty="0"/>
              <a:t>Not</a:t>
            </a:r>
            <a:r>
              <a:rPr lang="en-US" sz="2400" dirty="0"/>
              <a:t> ‘The system should be changeable’ </a:t>
            </a:r>
            <a:r>
              <a:rPr lang="en-US" sz="2400" b="1" dirty="0" smtClean="0"/>
              <a:t>but</a:t>
            </a:r>
            <a:r>
              <a:rPr lang="en-US" sz="2400" dirty="0" smtClean="0"/>
              <a:t> </a:t>
            </a:r>
            <a:r>
              <a:rPr lang="en-US" sz="2400" dirty="0"/>
              <a:t>‘Functionality can be added to the ATM within one month that makes is possible for users to transfer money from savings to checking account</a:t>
            </a:r>
          </a:p>
        </p:txBody>
      </p:sp>
      <p:sp>
        <p:nvSpPr>
          <p:cNvPr id="286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B1A930-D017-442C-B78C-BF72BC86B700}" type="datetime1">
              <a:rPr lang="en-US" altLang="en-US" smtClean="0">
                <a:solidFill>
                  <a:schemeClr val="tx2"/>
                </a:solidFill>
              </a:rPr>
              <a:pPr/>
              <a:t>5/14/2018</a:t>
            </a:fld>
            <a:endParaRPr lang="en-US" altLang="en-US" smtClean="0">
              <a:solidFill>
                <a:schemeClr val="tx2"/>
              </a:solidFill>
            </a:endParaRPr>
          </a:p>
        </p:txBody>
      </p:sp>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dirty="0"/>
              <a:t>Content</a:t>
            </a:r>
          </a:p>
        </p:txBody>
      </p:sp>
      <p:sp>
        <p:nvSpPr>
          <p:cNvPr id="10243" name="Rectangle 3"/>
          <p:cNvSpPr>
            <a:spLocks noGrp="1" noChangeArrowheads="1"/>
          </p:cNvSpPr>
          <p:nvPr>
            <p:ph idx="1"/>
          </p:nvPr>
        </p:nvSpPr>
        <p:spPr>
          <a:xfrm>
            <a:off x="457200" y="1557338"/>
            <a:ext cx="8229600" cy="4876800"/>
          </a:xfrm>
        </p:spPr>
        <p:txBody>
          <a:bodyPr/>
          <a:lstStyle/>
          <a:p>
            <a:pPr eaLnBrk="1" hangingPunct="1"/>
            <a:r>
              <a:rPr lang="en-US" altLang="en-US" sz="3200" dirty="0" smtClean="0"/>
              <a:t>Requirements Engineering</a:t>
            </a:r>
          </a:p>
          <a:p>
            <a:pPr eaLnBrk="1" hangingPunct="1"/>
            <a:r>
              <a:rPr lang="en-GB" altLang="en-US" sz="3200" dirty="0" smtClean="0"/>
              <a:t>Achieving Quality Attributes</a:t>
            </a:r>
          </a:p>
          <a:p>
            <a:pPr eaLnBrk="1" hangingPunct="1"/>
            <a:r>
              <a:rPr lang="en-GB" altLang="en-US" sz="3200" dirty="0" smtClean="0"/>
              <a:t>Attribute-Driven Design (ADD)</a:t>
            </a:r>
          </a:p>
          <a:p>
            <a:pPr marL="0" indent="0" eaLnBrk="1" hangingPunct="1">
              <a:buNone/>
            </a:pPr>
            <a:endParaRPr lang="en-GB" altLang="en-US" sz="3200" dirty="0" smtClean="0"/>
          </a:p>
          <a:p>
            <a:pPr lvl="1" eaLnBrk="1" hangingPunct="1">
              <a:buFontTx/>
              <a:buNone/>
            </a:pPr>
            <a:endParaRPr lang="en-US" altLang="en-US" dirty="0" smtClean="0"/>
          </a:p>
          <a:p>
            <a:pPr lvl="1" eaLnBrk="1" hangingPunct="1">
              <a:buFontTx/>
              <a:buNone/>
            </a:pPr>
            <a:endParaRPr lang="en-GB" altLang="en-US" dirty="0" smtClean="0"/>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5A2DE6-28D3-46F9-9D02-54095B779BAF}" type="datetime1">
              <a:rPr lang="en-US" altLang="en-US" smtClean="0">
                <a:solidFill>
                  <a:schemeClr val="tx2"/>
                </a:solidFill>
              </a:rPr>
              <a:pPr/>
              <a:t>5/14/2018</a:t>
            </a:fld>
            <a:endParaRPr lang="en-US" altLang="en-US" smtClean="0">
              <a:solidFill>
                <a:schemeClr val="tx2"/>
              </a:solidFill>
            </a:endParaRPr>
          </a:p>
        </p:txBody>
      </p:sp>
      <p:sp>
        <p:nvSpPr>
          <p:cNvPr id="102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Constraints</a:t>
            </a:r>
            <a:endParaRPr lang="en-US" dirty="0"/>
          </a:p>
        </p:txBody>
      </p:sp>
      <p:sp>
        <p:nvSpPr>
          <p:cNvPr id="31747" name="Rectangle 3"/>
          <p:cNvSpPr>
            <a:spLocks noGrp="1" noChangeArrowheads="1"/>
          </p:cNvSpPr>
          <p:nvPr>
            <p:ph idx="1"/>
          </p:nvPr>
        </p:nvSpPr>
        <p:spPr/>
        <p:txBody>
          <a:bodyPr rtlCol="0">
            <a:normAutofit lnSpcReduction="10000"/>
          </a:bodyPr>
          <a:lstStyle/>
          <a:p>
            <a:pPr marL="182880" indent="-182880" eaLnBrk="1" fontAlgn="auto" hangingPunct="1">
              <a:lnSpc>
                <a:spcPct val="80000"/>
              </a:lnSpc>
              <a:spcAft>
                <a:spcPts val="0"/>
              </a:spcAft>
              <a:defRPr/>
            </a:pPr>
            <a:r>
              <a:rPr lang="en-US" altLang="en-US" sz="2800" smtClean="0"/>
              <a:t>Functional and quality requirements specify the goal, constraints limit the (architecture) solution space</a:t>
            </a:r>
          </a:p>
          <a:p>
            <a:pPr marL="182880" indent="-182880" eaLnBrk="1" fontAlgn="auto" hangingPunct="1">
              <a:lnSpc>
                <a:spcPct val="80000"/>
              </a:lnSpc>
              <a:spcAft>
                <a:spcPts val="0"/>
              </a:spcAft>
              <a:defRPr/>
            </a:pPr>
            <a:endParaRPr lang="en-US" altLang="en-US" sz="2800" smtClean="0"/>
          </a:p>
          <a:p>
            <a:pPr marL="182880" indent="-182880" eaLnBrk="1" fontAlgn="auto" hangingPunct="1">
              <a:lnSpc>
                <a:spcPct val="80000"/>
              </a:lnSpc>
              <a:spcAft>
                <a:spcPts val="0"/>
              </a:spcAft>
              <a:defRPr/>
            </a:pPr>
            <a:r>
              <a:rPr lang="en-US" altLang="en-US" sz="2800" smtClean="0"/>
              <a:t>Stakeholders should therefore not only specify requirements, but also constraints</a:t>
            </a:r>
          </a:p>
          <a:p>
            <a:pPr marL="182880" indent="-182880" eaLnBrk="1" fontAlgn="auto" hangingPunct="1">
              <a:lnSpc>
                <a:spcPct val="80000"/>
              </a:lnSpc>
              <a:spcAft>
                <a:spcPts val="0"/>
              </a:spcAft>
              <a:defRPr/>
            </a:pPr>
            <a:endParaRPr lang="en-US" altLang="en-US" sz="2800" smtClean="0"/>
          </a:p>
          <a:p>
            <a:pPr marL="182880" indent="-182880" eaLnBrk="1" fontAlgn="auto" hangingPunct="1">
              <a:lnSpc>
                <a:spcPct val="80000"/>
              </a:lnSpc>
              <a:spcAft>
                <a:spcPts val="0"/>
              </a:spcAft>
              <a:defRPr/>
            </a:pPr>
            <a:r>
              <a:rPr lang="en-US" altLang="en-US" sz="2800" smtClean="0"/>
              <a:t>Possible constraint categories:</a:t>
            </a:r>
          </a:p>
          <a:p>
            <a:pPr lvl="1" indent="-182880" eaLnBrk="1" fontAlgn="auto" hangingPunct="1">
              <a:lnSpc>
                <a:spcPct val="80000"/>
              </a:lnSpc>
              <a:spcAft>
                <a:spcPts val="0"/>
              </a:spcAft>
              <a:defRPr/>
            </a:pPr>
            <a:r>
              <a:rPr lang="en-US" altLang="en-US" sz="2400" smtClean="0"/>
              <a:t>Technical, e.g. platform, reuse of existing systems and components, use of standards</a:t>
            </a:r>
          </a:p>
          <a:p>
            <a:pPr lvl="1" indent="-182880" eaLnBrk="1" fontAlgn="auto" hangingPunct="1">
              <a:lnSpc>
                <a:spcPct val="80000"/>
              </a:lnSpc>
              <a:spcAft>
                <a:spcPts val="0"/>
              </a:spcAft>
              <a:defRPr/>
            </a:pPr>
            <a:r>
              <a:rPr lang="en-US" altLang="en-US" sz="2400" smtClean="0"/>
              <a:t>Financial, e.g. budget</a:t>
            </a:r>
          </a:p>
          <a:p>
            <a:pPr lvl="1" indent="-182880" eaLnBrk="1" fontAlgn="auto" hangingPunct="1">
              <a:lnSpc>
                <a:spcPct val="80000"/>
              </a:lnSpc>
              <a:spcAft>
                <a:spcPts val="0"/>
              </a:spcAft>
              <a:defRPr/>
            </a:pPr>
            <a:r>
              <a:rPr lang="en-US" altLang="en-US" sz="2400" smtClean="0"/>
              <a:t>Organizational, e.g. processes, availability of customer</a:t>
            </a:r>
          </a:p>
          <a:p>
            <a:pPr lvl="1" indent="-182880" eaLnBrk="1" fontAlgn="auto" hangingPunct="1">
              <a:lnSpc>
                <a:spcPct val="80000"/>
              </a:lnSpc>
              <a:spcAft>
                <a:spcPts val="0"/>
              </a:spcAft>
              <a:defRPr/>
            </a:pPr>
            <a:r>
              <a:rPr lang="en-US" altLang="en-US" sz="2400" smtClean="0"/>
              <a:t>Time, e.g. deadline</a:t>
            </a:r>
          </a:p>
        </p:txBody>
      </p:sp>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EC6EB3-B48C-47E7-A272-50DA63BA0C2E}" type="datetime1">
              <a:rPr lang="en-US" altLang="en-US" smtClean="0">
                <a:solidFill>
                  <a:schemeClr val="tx2"/>
                </a:solidFill>
              </a:rPr>
              <a:pPr/>
              <a:t>5/14/2018</a:t>
            </a:fld>
            <a:endParaRPr lang="en-US" altLang="en-US" smtClean="0">
              <a:solidFill>
                <a:schemeClr val="tx2"/>
              </a:solidFill>
            </a:endParaRPr>
          </a:p>
        </p:txBody>
      </p:sp>
      <p:sp>
        <p:nvSpPr>
          <p:cNvPr id="297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Achieving quality</a:t>
            </a:r>
            <a:endParaRPr lang="en-US" dirty="0"/>
          </a:p>
        </p:txBody>
      </p:sp>
      <p:sp>
        <p:nvSpPr>
          <p:cNvPr id="30723" name="Rectangle 3"/>
          <p:cNvSpPr>
            <a:spLocks noGrp="1" noChangeArrowheads="1"/>
          </p:cNvSpPr>
          <p:nvPr>
            <p:ph idx="1"/>
          </p:nvPr>
        </p:nvSpPr>
        <p:spPr/>
        <p:txBody>
          <a:bodyPr/>
          <a:lstStyle/>
          <a:p>
            <a:pPr eaLnBrk="1" hangingPunct="1">
              <a:lnSpc>
                <a:spcPct val="90000"/>
              </a:lnSpc>
            </a:pPr>
            <a:r>
              <a:rPr lang="en-US" altLang="en-US" sz="2800" smtClean="0"/>
              <a:t>Once determined, the quality requirements provide guidance for </a:t>
            </a:r>
            <a:r>
              <a:rPr lang="en-US" altLang="en-US" sz="2800" b="1" smtClean="0"/>
              <a:t>architectural decisions</a:t>
            </a:r>
          </a:p>
          <a:p>
            <a:pPr eaLnBrk="1" hangingPunct="1">
              <a:lnSpc>
                <a:spcPct val="90000"/>
              </a:lnSpc>
            </a:pPr>
            <a:endParaRPr lang="en-US" altLang="en-US" sz="2800" smtClean="0"/>
          </a:p>
          <a:p>
            <a:pPr eaLnBrk="1" hangingPunct="1">
              <a:lnSpc>
                <a:spcPct val="90000"/>
              </a:lnSpc>
            </a:pPr>
            <a:r>
              <a:rPr lang="en-US" altLang="en-US" sz="2800" smtClean="0"/>
              <a:t>An architectural decision that influences the qualities of the product is sometimes called a </a:t>
            </a:r>
            <a:r>
              <a:rPr lang="en-US" altLang="en-US" sz="2800" b="1" smtClean="0"/>
              <a:t>tactic</a:t>
            </a:r>
          </a:p>
          <a:p>
            <a:pPr eaLnBrk="1" hangingPunct="1">
              <a:lnSpc>
                <a:spcPct val="90000"/>
              </a:lnSpc>
            </a:pPr>
            <a:endParaRPr lang="en-US" altLang="en-US" sz="2800" smtClean="0"/>
          </a:p>
          <a:p>
            <a:pPr eaLnBrk="1" hangingPunct="1">
              <a:lnSpc>
                <a:spcPct val="90000"/>
              </a:lnSpc>
            </a:pPr>
            <a:r>
              <a:rPr lang="en-US" altLang="en-US" sz="2800" smtClean="0"/>
              <a:t>Mutually connected tactics are bundled together into </a:t>
            </a:r>
            <a:r>
              <a:rPr lang="en-US" altLang="en-US" sz="2800" b="1" smtClean="0"/>
              <a:t>architectural patterns</a:t>
            </a:r>
            <a:r>
              <a:rPr lang="en-US" altLang="en-US" sz="2800" smtClean="0"/>
              <a:t>: schemas for the structural organization of entire systems</a:t>
            </a:r>
          </a:p>
        </p:txBody>
      </p:sp>
      <p:sp>
        <p:nvSpPr>
          <p:cNvPr id="307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C45F26-74C1-4150-9D10-5B3F5246BA1B}" type="datetime1">
              <a:rPr lang="en-US" altLang="en-US" smtClean="0">
                <a:solidFill>
                  <a:schemeClr val="tx2"/>
                </a:solidFill>
              </a:rPr>
              <a:pPr/>
              <a:t>5/14/2018</a:t>
            </a:fld>
            <a:endParaRPr lang="en-US" altLang="en-US" smtClean="0">
              <a:solidFill>
                <a:schemeClr val="tx2"/>
              </a:solidFill>
            </a:endParaRPr>
          </a:p>
        </p:txBody>
      </p:sp>
      <p:sp>
        <p:nvSpPr>
          <p:cNvPr id="307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5613" y="357188"/>
            <a:ext cx="8505825" cy="990600"/>
          </a:xfrm>
        </p:spPr>
        <p:txBody>
          <a:bodyPr>
            <a:noAutofit/>
          </a:bodyPr>
          <a:lstStyle/>
          <a:p>
            <a:pPr eaLnBrk="1" fontAlgn="auto" hangingPunct="1">
              <a:spcAft>
                <a:spcPts val="0"/>
              </a:spcAft>
              <a:defRPr/>
            </a:pPr>
            <a:r>
              <a:rPr lang="en-US" dirty="0"/>
              <a:t>Types of requirements (FURPS model)</a:t>
            </a:r>
          </a:p>
        </p:txBody>
      </p:sp>
      <p:sp>
        <p:nvSpPr>
          <p:cNvPr id="33795" name="Rectangle 3"/>
          <p:cNvSpPr>
            <a:spLocks noGrp="1" noChangeArrowheads="1"/>
          </p:cNvSpPr>
          <p:nvPr>
            <p:ph idx="1"/>
          </p:nvPr>
        </p:nvSpPr>
        <p:spPr>
          <a:xfrm>
            <a:off x="107950" y="1347788"/>
            <a:ext cx="8578850" cy="5510212"/>
          </a:xfrm>
        </p:spPr>
        <p:txBody>
          <a:bodyPr/>
          <a:lstStyle/>
          <a:p>
            <a:pPr eaLnBrk="1" hangingPunct="1">
              <a:lnSpc>
                <a:spcPct val="80000"/>
              </a:lnSpc>
              <a:defRPr/>
            </a:pPr>
            <a:r>
              <a:rPr lang="en-US" sz="1800" b="1" dirty="0" smtClean="0">
                <a:solidFill>
                  <a:schemeClr val="tx2"/>
                </a:solidFill>
                <a:hlinkClick r:id="rId2" action="ppaction://hlinkpres?slideindex=1&amp;slidetitle="/>
              </a:rPr>
              <a:t>F</a:t>
            </a:r>
            <a:r>
              <a:rPr lang="en-US" sz="1800" dirty="0" smtClean="0">
                <a:solidFill>
                  <a:schemeClr val="tx2"/>
                </a:solidFill>
                <a:hlinkClick r:id="rId2" action="ppaction://hlinkpres?slideindex=1&amp;slidetitle="/>
              </a:rPr>
              <a:t>unctionality </a:t>
            </a:r>
            <a:endParaRPr lang="en-US" sz="1800" dirty="0" smtClean="0">
              <a:solidFill>
                <a:schemeClr val="tx2"/>
              </a:solidFill>
            </a:endParaRPr>
          </a:p>
          <a:p>
            <a:pPr marL="652463" lvl="1" indent="-285750" eaLnBrk="1" hangingPunct="1">
              <a:lnSpc>
                <a:spcPct val="80000"/>
              </a:lnSpc>
              <a:defRPr/>
            </a:pPr>
            <a:r>
              <a:rPr lang="en-US" sz="1800" dirty="0" smtClean="0"/>
              <a:t>feature sets </a:t>
            </a:r>
          </a:p>
          <a:p>
            <a:pPr marL="652463" lvl="1" indent="-285750" eaLnBrk="1" hangingPunct="1">
              <a:lnSpc>
                <a:spcPct val="80000"/>
              </a:lnSpc>
              <a:defRPr/>
            </a:pPr>
            <a:r>
              <a:rPr lang="en-US" sz="1800" dirty="0" smtClean="0"/>
              <a:t>capabilities </a:t>
            </a:r>
          </a:p>
          <a:p>
            <a:pPr marL="652463" lvl="1" indent="-285750" eaLnBrk="1" hangingPunct="1">
              <a:lnSpc>
                <a:spcPct val="80000"/>
              </a:lnSpc>
              <a:defRPr/>
            </a:pPr>
            <a:r>
              <a:rPr lang="en-US" sz="1800" dirty="0" smtClean="0"/>
              <a:t>security </a:t>
            </a:r>
          </a:p>
          <a:p>
            <a:pPr eaLnBrk="1" hangingPunct="1">
              <a:lnSpc>
                <a:spcPct val="80000"/>
              </a:lnSpc>
              <a:defRPr/>
            </a:pPr>
            <a:r>
              <a:rPr lang="en-US" sz="1800" b="1" dirty="0" smtClean="0">
                <a:hlinkClick r:id="rId3" action="ppaction://hlinksldjump"/>
              </a:rPr>
              <a:t>U</a:t>
            </a:r>
            <a:r>
              <a:rPr lang="en-US" sz="1800" dirty="0" smtClean="0">
                <a:hlinkClick r:id="rId3" action="ppaction://hlinksldjump"/>
              </a:rPr>
              <a:t>sability</a:t>
            </a:r>
            <a:r>
              <a:rPr lang="en-US" sz="1800" dirty="0" smtClean="0"/>
              <a:t> </a:t>
            </a:r>
          </a:p>
          <a:p>
            <a:pPr marL="652463" lvl="1" indent="-285750" eaLnBrk="1" hangingPunct="1">
              <a:lnSpc>
                <a:spcPct val="80000"/>
              </a:lnSpc>
              <a:defRPr/>
            </a:pPr>
            <a:r>
              <a:rPr lang="en-US" sz="1800" dirty="0" smtClean="0"/>
              <a:t>human factors</a:t>
            </a:r>
          </a:p>
          <a:p>
            <a:pPr marL="652463" lvl="1" indent="-285750" eaLnBrk="1" hangingPunct="1">
              <a:lnSpc>
                <a:spcPct val="80000"/>
              </a:lnSpc>
              <a:defRPr/>
            </a:pPr>
            <a:r>
              <a:rPr lang="en-US" sz="1800" dirty="0" smtClean="0"/>
              <a:t>aesthetics </a:t>
            </a:r>
          </a:p>
          <a:p>
            <a:pPr marL="652463" lvl="1" indent="-285750" eaLnBrk="1" hangingPunct="1">
              <a:lnSpc>
                <a:spcPct val="80000"/>
              </a:lnSpc>
              <a:defRPr/>
            </a:pPr>
            <a:r>
              <a:rPr lang="en-US" sz="1800" dirty="0" smtClean="0"/>
              <a:t>consistency in the user interface </a:t>
            </a:r>
          </a:p>
          <a:p>
            <a:pPr marL="652463" lvl="1" indent="-285750" eaLnBrk="1" hangingPunct="1">
              <a:lnSpc>
                <a:spcPct val="80000"/>
              </a:lnSpc>
              <a:defRPr/>
            </a:pPr>
            <a:r>
              <a:rPr lang="en-US" sz="1800" dirty="0" smtClean="0"/>
              <a:t>online and context-sensitive help </a:t>
            </a:r>
          </a:p>
          <a:p>
            <a:pPr marL="652463" lvl="1" indent="-285750" eaLnBrk="1" hangingPunct="1">
              <a:lnSpc>
                <a:spcPct val="80000"/>
              </a:lnSpc>
              <a:defRPr/>
            </a:pPr>
            <a:r>
              <a:rPr lang="en-US" sz="1800" dirty="0" smtClean="0"/>
              <a:t>wizards and agents </a:t>
            </a:r>
          </a:p>
          <a:p>
            <a:pPr marL="652463" lvl="1" indent="-285750" eaLnBrk="1" hangingPunct="1">
              <a:lnSpc>
                <a:spcPct val="80000"/>
              </a:lnSpc>
              <a:defRPr/>
            </a:pPr>
            <a:r>
              <a:rPr lang="en-US" sz="1800" dirty="0" smtClean="0"/>
              <a:t>user documentation </a:t>
            </a:r>
          </a:p>
          <a:p>
            <a:pPr marL="652463" lvl="1" indent="-285750" eaLnBrk="1" hangingPunct="1">
              <a:lnSpc>
                <a:spcPct val="80000"/>
              </a:lnSpc>
              <a:defRPr/>
            </a:pPr>
            <a:r>
              <a:rPr lang="en-US" sz="1800" dirty="0" smtClean="0"/>
              <a:t>training materials </a:t>
            </a:r>
          </a:p>
          <a:p>
            <a:pPr eaLnBrk="1" hangingPunct="1">
              <a:lnSpc>
                <a:spcPct val="80000"/>
              </a:lnSpc>
              <a:defRPr/>
            </a:pPr>
            <a:r>
              <a:rPr lang="en-US" sz="1800" b="1" dirty="0" smtClean="0">
                <a:hlinkClick r:id="" action="ppaction://noaction"/>
              </a:rPr>
              <a:t>R</a:t>
            </a:r>
            <a:r>
              <a:rPr lang="en-US" sz="1800" dirty="0" smtClean="0">
                <a:hlinkClick r:id="" action="ppaction://noaction"/>
              </a:rPr>
              <a:t>eliability</a:t>
            </a:r>
            <a:r>
              <a:rPr lang="en-US" sz="1800" dirty="0" smtClean="0"/>
              <a:t> </a:t>
            </a:r>
          </a:p>
          <a:p>
            <a:pPr marL="652463" lvl="1" indent="-285750" eaLnBrk="1" hangingPunct="1">
              <a:lnSpc>
                <a:spcPct val="80000"/>
              </a:lnSpc>
              <a:defRPr/>
            </a:pPr>
            <a:r>
              <a:rPr lang="en-US" sz="1800" dirty="0" smtClean="0"/>
              <a:t>frequency and severity of failure </a:t>
            </a:r>
          </a:p>
          <a:p>
            <a:pPr marL="652463" lvl="1" indent="-285750" eaLnBrk="1" hangingPunct="1">
              <a:lnSpc>
                <a:spcPct val="80000"/>
              </a:lnSpc>
              <a:defRPr/>
            </a:pPr>
            <a:r>
              <a:rPr lang="en-US" sz="1800" dirty="0" smtClean="0"/>
              <a:t>recoverability </a:t>
            </a:r>
          </a:p>
          <a:p>
            <a:pPr marL="652463" lvl="1" indent="-285750" eaLnBrk="1" hangingPunct="1">
              <a:lnSpc>
                <a:spcPct val="80000"/>
              </a:lnSpc>
              <a:defRPr/>
            </a:pPr>
            <a:r>
              <a:rPr lang="en-US" sz="1800" dirty="0" smtClean="0"/>
              <a:t>predictability </a:t>
            </a:r>
          </a:p>
          <a:p>
            <a:pPr marL="652463" lvl="1" indent="-285750" eaLnBrk="1" hangingPunct="1">
              <a:lnSpc>
                <a:spcPct val="80000"/>
              </a:lnSpc>
              <a:defRPr/>
            </a:pPr>
            <a:r>
              <a:rPr lang="en-US" sz="1800" dirty="0" smtClean="0"/>
              <a:t>accuracy </a:t>
            </a:r>
          </a:p>
          <a:p>
            <a:pPr marL="652463" lvl="1" indent="-285750" eaLnBrk="1" hangingPunct="1">
              <a:lnSpc>
                <a:spcPct val="80000"/>
              </a:lnSpc>
              <a:defRPr/>
            </a:pPr>
            <a:r>
              <a:rPr lang="en-US" sz="1800" dirty="0" smtClean="0"/>
              <a:t>mean time between failure </a:t>
            </a:r>
          </a:p>
          <a:p>
            <a:pPr marL="273050" indent="-273050" eaLnBrk="1" hangingPunct="1">
              <a:lnSpc>
                <a:spcPct val="80000"/>
              </a:lnSpc>
              <a:buFontTx/>
              <a:buNone/>
              <a:defRPr/>
            </a:pPr>
            <a:endParaRPr lang="en-US" sz="1800" dirty="0" smtClean="0"/>
          </a:p>
          <a:p>
            <a:pPr marL="273050" indent="-273050" eaLnBrk="1" hangingPunct="1">
              <a:lnSpc>
                <a:spcPct val="80000"/>
              </a:lnSpc>
              <a:buFont typeface="Wingdings" panose="05000000000000000000" pitchFamily="2" charset="2"/>
              <a:buChar char=""/>
              <a:defRPr/>
            </a:pPr>
            <a:endParaRPr lang="en-US" sz="1600" dirty="0" smtClean="0"/>
          </a:p>
        </p:txBody>
      </p:sp>
      <p:sp>
        <p:nvSpPr>
          <p:cNvPr id="317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6693E0-9380-4A20-828D-797E7F734D15}" type="datetime1">
              <a:rPr lang="en-US" altLang="en-US" smtClean="0">
                <a:solidFill>
                  <a:schemeClr val="tx2"/>
                </a:solidFill>
              </a:rPr>
              <a:pPr/>
              <a:t>5/14/2018</a:t>
            </a:fld>
            <a:endParaRPr lang="en-US" altLang="en-US" smtClean="0">
              <a:solidFill>
                <a:schemeClr val="tx2"/>
              </a:solidFill>
            </a:endParaRPr>
          </a:p>
        </p:txBody>
      </p:sp>
      <p:sp>
        <p:nvSpPr>
          <p:cNvPr id="317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9750" y="347663"/>
            <a:ext cx="8229600" cy="990600"/>
          </a:xfrm>
        </p:spPr>
        <p:txBody>
          <a:bodyPr/>
          <a:lstStyle/>
          <a:p>
            <a:pPr eaLnBrk="1" fontAlgn="auto" hangingPunct="1">
              <a:spcAft>
                <a:spcPts val="0"/>
              </a:spcAft>
              <a:defRPr/>
            </a:pPr>
            <a:r>
              <a:rPr lang="en-US" dirty="0"/>
              <a:t>Types of requirements </a:t>
            </a:r>
            <a:r>
              <a:rPr lang="en-US" dirty="0" smtClean="0"/>
              <a:t>[2]</a:t>
            </a:r>
            <a:endParaRPr lang="en-US" dirty="0"/>
          </a:p>
        </p:txBody>
      </p:sp>
      <p:sp>
        <p:nvSpPr>
          <p:cNvPr id="32771" name="Rectangle 3"/>
          <p:cNvSpPr>
            <a:spLocks noGrp="1" noChangeArrowheads="1"/>
          </p:cNvSpPr>
          <p:nvPr>
            <p:ph idx="1"/>
          </p:nvPr>
        </p:nvSpPr>
        <p:spPr/>
        <p:txBody>
          <a:bodyPr/>
          <a:lstStyle/>
          <a:p>
            <a:pPr eaLnBrk="1" hangingPunct="1">
              <a:lnSpc>
                <a:spcPct val="80000"/>
              </a:lnSpc>
            </a:pPr>
            <a:r>
              <a:rPr lang="en-US" altLang="en-US" sz="1800" b="1" smtClean="0">
                <a:hlinkClick r:id="" action="ppaction://noaction"/>
              </a:rPr>
              <a:t>P</a:t>
            </a:r>
            <a:r>
              <a:rPr lang="en-US" altLang="en-US" sz="1800" smtClean="0">
                <a:hlinkClick r:id="" action="ppaction://noaction"/>
              </a:rPr>
              <a:t>erformance</a:t>
            </a:r>
            <a:r>
              <a:rPr lang="en-US" altLang="en-US" sz="1800" smtClean="0"/>
              <a:t> </a:t>
            </a:r>
          </a:p>
          <a:p>
            <a:pPr lvl="1" eaLnBrk="1" hangingPunct="1">
              <a:lnSpc>
                <a:spcPct val="80000"/>
              </a:lnSpc>
            </a:pPr>
            <a:r>
              <a:rPr lang="en-US" altLang="en-US" sz="1800" smtClean="0"/>
              <a:t>speed </a:t>
            </a:r>
          </a:p>
          <a:p>
            <a:pPr lvl="1" eaLnBrk="1" hangingPunct="1">
              <a:lnSpc>
                <a:spcPct val="80000"/>
              </a:lnSpc>
            </a:pPr>
            <a:r>
              <a:rPr lang="en-US" altLang="en-US" sz="1800" smtClean="0"/>
              <a:t>efficiency </a:t>
            </a:r>
          </a:p>
          <a:p>
            <a:pPr lvl="1" eaLnBrk="1" hangingPunct="1">
              <a:lnSpc>
                <a:spcPct val="80000"/>
              </a:lnSpc>
            </a:pPr>
            <a:r>
              <a:rPr lang="en-US" altLang="en-US" sz="1800" smtClean="0"/>
              <a:t>availability </a:t>
            </a:r>
          </a:p>
          <a:p>
            <a:pPr lvl="1" eaLnBrk="1" hangingPunct="1">
              <a:lnSpc>
                <a:spcPct val="80000"/>
              </a:lnSpc>
            </a:pPr>
            <a:r>
              <a:rPr lang="en-US" altLang="en-US" sz="1800" smtClean="0"/>
              <a:t>accuracy </a:t>
            </a:r>
          </a:p>
          <a:p>
            <a:pPr lvl="1" eaLnBrk="1" hangingPunct="1">
              <a:lnSpc>
                <a:spcPct val="80000"/>
              </a:lnSpc>
            </a:pPr>
            <a:r>
              <a:rPr lang="en-US" altLang="en-US" sz="1800" smtClean="0"/>
              <a:t>response time </a:t>
            </a:r>
          </a:p>
          <a:p>
            <a:pPr lvl="1" eaLnBrk="1" hangingPunct="1">
              <a:lnSpc>
                <a:spcPct val="80000"/>
              </a:lnSpc>
            </a:pPr>
            <a:r>
              <a:rPr lang="en-US" altLang="en-US" sz="1800" smtClean="0"/>
              <a:t>recovery time </a:t>
            </a:r>
          </a:p>
          <a:p>
            <a:pPr lvl="1" eaLnBrk="1" hangingPunct="1">
              <a:lnSpc>
                <a:spcPct val="80000"/>
              </a:lnSpc>
            </a:pPr>
            <a:r>
              <a:rPr lang="en-US" altLang="en-US" sz="1800" smtClean="0"/>
              <a:t>resource usage </a:t>
            </a:r>
          </a:p>
          <a:p>
            <a:pPr eaLnBrk="1" hangingPunct="1">
              <a:lnSpc>
                <a:spcPct val="80000"/>
              </a:lnSpc>
            </a:pPr>
            <a:r>
              <a:rPr lang="en-US" altLang="en-US" sz="1800" b="1" smtClean="0">
                <a:hlinkClick r:id="" action="ppaction://noaction"/>
              </a:rPr>
              <a:t>S</a:t>
            </a:r>
            <a:r>
              <a:rPr lang="en-US" altLang="en-US" sz="1800" smtClean="0">
                <a:hlinkClick r:id="" action="ppaction://noaction"/>
              </a:rPr>
              <a:t>upportability</a:t>
            </a:r>
            <a:endParaRPr lang="en-US" altLang="en-US" sz="1800" smtClean="0"/>
          </a:p>
          <a:p>
            <a:pPr lvl="1" eaLnBrk="1" hangingPunct="1">
              <a:lnSpc>
                <a:spcPct val="80000"/>
              </a:lnSpc>
            </a:pPr>
            <a:r>
              <a:rPr lang="en-US" altLang="en-US" sz="1800" smtClean="0"/>
              <a:t>testability </a:t>
            </a:r>
          </a:p>
          <a:p>
            <a:pPr lvl="1" eaLnBrk="1" hangingPunct="1">
              <a:lnSpc>
                <a:spcPct val="80000"/>
              </a:lnSpc>
            </a:pPr>
            <a:r>
              <a:rPr lang="en-US" altLang="en-US" sz="1800" smtClean="0"/>
              <a:t>extensibility </a:t>
            </a:r>
          </a:p>
          <a:p>
            <a:pPr lvl="1" eaLnBrk="1" hangingPunct="1">
              <a:lnSpc>
                <a:spcPct val="80000"/>
              </a:lnSpc>
            </a:pPr>
            <a:r>
              <a:rPr lang="en-US" altLang="en-US" sz="1800" smtClean="0"/>
              <a:t>adaptability </a:t>
            </a:r>
          </a:p>
          <a:p>
            <a:pPr lvl="1" eaLnBrk="1" hangingPunct="1">
              <a:lnSpc>
                <a:spcPct val="80000"/>
              </a:lnSpc>
            </a:pPr>
            <a:r>
              <a:rPr lang="en-US" altLang="en-US" sz="1800" smtClean="0"/>
              <a:t>maintainability </a:t>
            </a:r>
          </a:p>
          <a:p>
            <a:pPr lvl="1" eaLnBrk="1" hangingPunct="1">
              <a:lnSpc>
                <a:spcPct val="80000"/>
              </a:lnSpc>
            </a:pPr>
            <a:r>
              <a:rPr lang="en-US" altLang="en-US" sz="1800" smtClean="0"/>
              <a:t>compatibility </a:t>
            </a:r>
          </a:p>
          <a:p>
            <a:pPr lvl="1" eaLnBrk="1" hangingPunct="1">
              <a:lnSpc>
                <a:spcPct val="80000"/>
              </a:lnSpc>
            </a:pPr>
            <a:r>
              <a:rPr lang="en-US" altLang="en-US" sz="1800" smtClean="0"/>
              <a:t>configurability  </a:t>
            </a:r>
          </a:p>
          <a:p>
            <a:pPr lvl="1" eaLnBrk="1" hangingPunct="1">
              <a:lnSpc>
                <a:spcPct val="80000"/>
              </a:lnSpc>
            </a:pPr>
            <a:r>
              <a:rPr lang="en-US" altLang="en-US" sz="1800" smtClean="0"/>
              <a:t>installability </a:t>
            </a:r>
          </a:p>
          <a:p>
            <a:pPr lvl="1" eaLnBrk="1" hangingPunct="1">
              <a:lnSpc>
                <a:spcPct val="80000"/>
              </a:lnSpc>
            </a:pPr>
            <a:r>
              <a:rPr lang="en-US" altLang="en-US" sz="1800" smtClean="0"/>
              <a:t>localizability (internationalization) </a:t>
            </a:r>
          </a:p>
          <a:p>
            <a:pPr lvl="1" eaLnBrk="1" hangingPunct="1">
              <a:lnSpc>
                <a:spcPct val="80000"/>
              </a:lnSpc>
            </a:pPr>
            <a:endParaRPr lang="en-US" altLang="en-US" sz="1800" smtClean="0"/>
          </a:p>
        </p:txBody>
      </p:sp>
      <p:sp>
        <p:nvSpPr>
          <p:cNvPr id="327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32DB29-9A1E-4043-A189-5C07DEB8D669}" type="datetime1">
              <a:rPr lang="en-US" altLang="en-US" smtClean="0">
                <a:solidFill>
                  <a:schemeClr val="tx2"/>
                </a:solidFill>
              </a:rPr>
              <a:pPr/>
              <a:t>5/14/2018</a:t>
            </a:fld>
            <a:endParaRPr lang="en-US" altLang="en-US" smtClean="0">
              <a:solidFill>
                <a:schemeClr val="tx2"/>
              </a:solidFill>
            </a:endParaRPr>
          </a:p>
        </p:txBody>
      </p:sp>
      <p:sp>
        <p:nvSpPr>
          <p:cNvPr id="327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431800" y="347663"/>
            <a:ext cx="8229600" cy="990600"/>
          </a:xfrm>
        </p:spPr>
        <p:txBody>
          <a:bodyPr/>
          <a:lstStyle/>
          <a:p>
            <a:pPr eaLnBrk="1" fontAlgn="auto" hangingPunct="1">
              <a:spcAft>
                <a:spcPts val="0"/>
              </a:spcAft>
              <a:defRPr/>
            </a:pPr>
            <a:r>
              <a:rPr lang="en-GB" dirty="0"/>
              <a:t>Quality attributes</a:t>
            </a:r>
            <a:endParaRPr lang="en-US" dirty="0"/>
          </a:p>
        </p:txBody>
      </p:sp>
      <p:sp>
        <p:nvSpPr>
          <p:cNvPr id="33795" name="Rectangle 3"/>
          <p:cNvSpPr>
            <a:spLocks noGrp="1" noChangeArrowheads="1"/>
          </p:cNvSpPr>
          <p:nvPr>
            <p:ph idx="1"/>
          </p:nvPr>
        </p:nvSpPr>
        <p:spPr/>
        <p:txBody>
          <a:bodyPr/>
          <a:lstStyle/>
          <a:p>
            <a:pPr eaLnBrk="1" hangingPunct="1"/>
            <a:r>
              <a:rPr lang="en-GB" altLang="en-US" sz="2800" smtClean="0"/>
              <a:t>Business quality:</a:t>
            </a:r>
          </a:p>
          <a:p>
            <a:pPr lvl="1" eaLnBrk="1" hangingPunct="1"/>
            <a:r>
              <a:rPr lang="en-US" altLang="en-US" sz="2400" smtClean="0"/>
              <a:t>Time to market – “Time”</a:t>
            </a:r>
          </a:p>
          <a:p>
            <a:pPr lvl="1" eaLnBrk="1" hangingPunct="1"/>
            <a:r>
              <a:rPr lang="en-US" altLang="en-US" sz="2400" smtClean="0"/>
              <a:t>Cost and benefit – “Economy”</a:t>
            </a:r>
          </a:p>
          <a:p>
            <a:pPr lvl="1" eaLnBrk="1" hangingPunct="1"/>
            <a:r>
              <a:rPr lang="en-US" altLang="en-US" sz="2400" smtClean="0"/>
              <a:t>Projected lifetime – “Form”</a:t>
            </a:r>
          </a:p>
          <a:p>
            <a:pPr lvl="1" eaLnBrk="1" hangingPunct="1"/>
            <a:r>
              <a:rPr lang="en-US" altLang="en-US" sz="2400" smtClean="0"/>
              <a:t>Target market – “Function”</a:t>
            </a:r>
          </a:p>
          <a:p>
            <a:pPr lvl="1" eaLnBrk="1" hangingPunct="1"/>
            <a:r>
              <a:rPr lang="en-US" altLang="en-US" sz="2400" smtClean="0"/>
              <a:t>Rollout schedule – “Time”</a:t>
            </a:r>
          </a:p>
          <a:p>
            <a:pPr lvl="1" eaLnBrk="1" hangingPunct="1"/>
            <a:r>
              <a:rPr lang="en-US" altLang="en-US" sz="2400" smtClean="0"/>
              <a:t>Integration with legacy – “Time”</a:t>
            </a:r>
          </a:p>
        </p:txBody>
      </p:sp>
      <p:sp>
        <p:nvSpPr>
          <p:cNvPr id="337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69934E-8646-471A-AFF8-F238A056D98C}" type="datetime1">
              <a:rPr lang="en-US" altLang="en-US" smtClean="0">
                <a:solidFill>
                  <a:schemeClr val="tx2"/>
                </a:solidFill>
              </a:rPr>
              <a:pPr/>
              <a:t>5/14/2018</a:t>
            </a:fld>
            <a:endParaRPr lang="en-US" altLang="en-US" smtClean="0">
              <a:solidFill>
                <a:schemeClr val="tx2"/>
              </a:solidFill>
            </a:endParaRPr>
          </a:p>
        </p:txBody>
      </p:sp>
      <p:sp>
        <p:nvSpPr>
          <p:cNvPr id="337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Quality attributes</a:t>
            </a:r>
            <a:endParaRPr lang="en-US" dirty="0"/>
          </a:p>
        </p:txBody>
      </p:sp>
      <p:sp>
        <p:nvSpPr>
          <p:cNvPr id="34819" name="Rectangle 3"/>
          <p:cNvSpPr>
            <a:spLocks noGrp="1" noChangeArrowheads="1"/>
          </p:cNvSpPr>
          <p:nvPr>
            <p:ph idx="1"/>
          </p:nvPr>
        </p:nvSpPr>
        <p:spPr/>
        <p:txBody>
          <a:bodyPr/>
          <a:lstStyle/>
          <a:p>
            <a:pPr eaLnBrk="1" hangingPunct="1"/>
            <a:r>
              <a:rPr lang="en-GB" altLang="en-US" sz="2800" smtClean="0"/>
              <a:t>Architectural quality</a:t>
            </a:r>
          </a:p>
          <a:p>
            <a:pPr lvl="1" eaLnBrk="1" hangingPunct="1"/>
            <a:r>
              <a:rPr lang="en-US" altLang="en-US" sz="2400" smtClean="0"/>
              <a:t>Conceptual integrity</a:t>
            </a:r>
          </a:p>
          <a:p>
            <a:pPr lvl="1" eaLnBrk="1" hangingPunct="1"/>
            <a:r>
              <a:rPr lang="en-US" altLang="en-US" sz="2400" smtClean="0"/>
              <a:t>Correctness and completeness</a:t>
            </a:r>
          </a:p>
          <a:p>
            <a:pPr lvl="1" eaLnBrk="1" hangingPunct="1"/>
            <a:r>
              <a:rPr lang="en-US" altLang="en-US" sz="2400" smtClean="0"/>
              <a:t>Buildability</a:t>
            </a:r>
          </a:p>
        </p:txBody>
      </p:sp>
      <p:sp>
        <p:nvSpPr>
          <p:cNvPr id="348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E39DE8-0DFF-48C8-8835-05F2DD7967AB}" type="datetime1">
              <a:rPr lang="en-US" altLang="en-US" smtClean="0">
                <a:solidFill>
                  <a:schemeClr val="tx2"/>
                </a:solidFill>
              </a:rPr>
              <a:pPr/>
              <a:t>5/14/2018</a:t>
            </a:fld>
            <a:endParaRPr lang="en-US" altLang="en-US" smtClean="0">
              <a:solidFill>
                <a:schemeClr val="tx2"/>
              </a:solidFill>
            </a:endParaRPr>
          </a:p>
        </p:txBody>
      </p:sp>
      <p:sp>
        <p:nvSpPr>
          <p:cNvPr id="348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Quality Attributes</a:t>
            </a:r>
            <a:endParaRPr lang="en-US" dirty="0"/>
          </a:p>
        </p:txBody>
      </p:sp>
      <p:sp>
        <p:nvSpPr>
          <p:cNvPr id="35843" name="Rectangle 3"/>
          <p:cNvSpPr>
            <a:spLocks noGrp="1" noChangeArrowheads="1"/>
          </p:cNvSpPr>
          <p:nvPr>
            <p:ph idx="1"/>
          </p:nvPr>
        </p:nvSpPr>
        <p:spPr/>
        <p:txBody>
          <a:bodyPr/>
          <a:lstStyle/>
          <a:p>
            <a:pPr eaLnBrk="1" hangingPunct="1"/>
            <a:r>
              <a:rPr lang="en-GB" altLang="en-US" sz="2800" smtClean="0"/>
              <a:t>System quality</a:t>
            </a:r>
          </a:p>
          <a:p>
            <a:pPr lvl="1" eaLnBrk="1" hangingPunct="1"/>
            <a:r>
              <a:rPr lang="en-US" altLang="en-US" sz="2400" smtClean="0"/>
              <a:t>Availability</a:t>
            </a:r>
          </a:p>
          <a:p>
            <a:pPr lvl="1" eaLnBrk="1" hangingPunct="1"/>
            <a:r>
              <a:rPr lang="en-US" altLang="en-US" sz="2400" smtClean="0"/>
              <a:t>Performance</a:t>
            </a:r>
          </a:p>
          <a:p>
            <a:pPr lvl="1" eaLnBrk="1" hangingPunct="1"/>
            <a:r>
              <a:rPr lang="en-US" altLang="en-US" sz="2400" smtClean="0"/>
              <a:t>Security</a:t>
            </a:r>
          </a:p>
          <a:p>
            <a:pPr lvl="1" eaLnBrk="1" hangingPunct="1"/>
            <a:r>
              <a:rPr lang="en-US" altLang="en-US" sz="2400" smtClean="0"/>
              <a:t>Modifiability</a:t>
            </a:r>
          </a:p>
          <a:p>
            <a:pPr lvl="1" eaLnBrk="1" hangingPunct="1">
              <a:lnSpc>
                <a:spcPct val="90000"/>
              </a:lnSpc>
            </a:pPr>
            <a:r>
              <a:rPr lang="en-US" altLang="en-US" sz="2400" smtClean="0"/>
              <a:t>Testability</a:t>
            </a:r>
          </a:p>
          <a:p>
            <a:pPr lvl="1" eaLnBrk="1" hangingPunct="1">
              <a:lnSpc>
                <a:spcPct val="90000"/>
              </a:lnSpc>
            </a:pPr>
            <a:r>
              <a:rPr lang="en-US" altLang="en-US" sz="2400" smtClean="0"/>
              <a:t>Usability</a:t>
            </a:r>
          </a:p>
        </p:txBody>
      </p:sp>
      <p:sp>
        <p:nvSpPr>
          <p:cNvPr id="358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3E763A-4A09-45D7-AA40-75D254E7ECE3}" type="datetime1">
              <a:rPr lang="en-US" altLang="en-US" smtClean="0">
                <a:solidFill>
                  <a:schemeClr val="tx2"/>
                </a:solidFill>
              </a:rPr>
              <a:pPr/>
              <a:t>5/14/2018</a:t>
            </a:fld>
            <a:endParaRPr lang="en-US" altLang="en-US" smtClean="0">
              <a:solidFill>
                <a:schemeClr val="tx2"/>
              </a:solidFill>
            </a:endParaRPr>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57200" y="357188"/>
            <a:ext cx="8229600" cy="990600"/>
          </a:xfrm>
        </p:spPr>
        <p:txBody>
          <a:bodyPr/>
          <a:lstStyle/>
          <a:p>
            <a:pPr eaLnBrk="1" fontAlgn="auto" hangingPunct="1">
              <a:spcAft>
                <a:spcPts val="0"/>
              </a:spcAft>
              <a:defRPr/>
            </a:pPr>
            <a:r>
              <a:rPr lang="en-GB" dirty="0"/>
              <a:t>System Quality attributes</a:t>
            </a:r>
            <a:endParaRPr lang="en-US" dirty="0"/>
          </a:p>
        </p:txBody>
      </p:sp>
      <p:sp>
        <p:nvSpPr>
          <p:cNvPr id="36867" name="Rectangle 3"/>
          <p:cNvSpPr>
            <a:spLocks noGrp="1" noChangeArrowheads="1"/>
          </p:cNvSpPr>
          <p:nvPr>
            <p:ph idx="1"/>
          </p:nvPr>
        </p:nvSpPr>
        <p:spPr>
          <a:xfrm>
            <a:off x="34925" y="1357313"/>
            <a:ext cx="9109075" cy="5311775"/>
          </a:xfrm>
        </p:spPr>
        <p:txBody>
          <a:bodyPr/>
          <a:lstStyle/>
          <a:p>
            <a:pPr marL="0" indent="0" eaLnBrk="1" hangingPunct="1">
              <a:lnSpc>
                <a:spcPct val="80000"/>
              </a:lnSpc>
              <a:buFont typeface="Arial" panose="020B0604020202020204" pitchFamily="34" charset="0"/>
              <a:buNone/>
            </a:pPr>
            <a:r>
              <a:rPr lang="en-GB" altLang="en-US" sz="2800" smtClean="0"/>
              <a:t>Are defined in terms of scenarios</a:t>
            </a:r>
          </a:p>
          <a:p>
            <a:pPr marL="639763" lvl="1" indent="-273050" eaLnBrk="1" hangingPunct="1">
              <a:lnSpc>
                <a:spcPct val="80000"/>
              </a:lnSpc>
              <a:buFont typeface="Wingdings 2" panose="05020102010507070707" pitchFamily="18" charset="2"/>
              <a:buChar char=""/>
            </a:pPr>
            <a:endParaRPr lang="en-US" altLang="en-US" sz="2400" b="1" smtClean="0"/>
          </a:p>
          <a:p>
            <a:pPr marL="639763" lvl="1" indent="-273050" eaLnBrk="1" hangingPunct="1">
              <a:lnSpc>
                <a:spcPct val="80000"/>
              </a:lnSpc>
              <a:buFont typeface="Wingdings 2" panose="05020102010507070707" pitchFamily="18" charset="2"/>
              <a:buChar char=""/>
            </a:pPr>
            <a:r>
              <a:rPr lang="en-US" altLang="en-US" sz="2400" b="1" smtClean="0"/>
              <a:t>source of stimulus</a:t>
            </a:r>
            <a:r>
              <a:rPr lang="en-US" altLang="en-US" sz="2400" smtClean="0"/>
              <a:t> [the entity (human or another system) that generated the stimulus or event.] </a:t>
            </a:r>
            <a:r>
              <a:rPr lang="en-US" altLang="en-US" sz="2400" b="1" smtClean="0"/>
              <a:t>who?</a:t>
            </a:r>
            <a:endParaRPr lang="en-US" altLang="en-US" sz="2400" smtClean="0"/>
          </a:p>
          <a:p>
            <a:pPr marL="639763" lvl="1" indent="-273050" eaLnBrk="1" hangingPunct="1">
              <a:lnSpc>
                <a:spcPct val="80000"/>
              </a:lnSpc>
              <a:buFont typeface="Wingdings 2" panose="05020102010507070707" pitchFamily="18" charset="2"/>
              <a:buChar char=""/>
            </a:pPr>
            <a:r>
              <a:rPr lang="en-US" altLang="en-US" sz="2400" b="1" smtClean="0"/>
              <a:t>stimulus</a:t>
            </a:r>
            <a:r>
              <a:rPr lang="en-US" altLang="en-US" sz="2400" smtClean="0"/>
              <a:t> [a condition that determines a reaction of the system.] </a:t>
            </a:r>
            <a:r>
              <a:rPr lang="en-US" altLang="en-US" sz="2400" b="1" smtClean="0"/>
              <a:t>what?</a:t>
            </a:r>
          </a:p>
          <a:p>
            <a:pPr marL="639763" lvl="1" indent="-273050" eaLnBrk="1" hangingPunct="1">
              <a:lnSpc>
                <a:spcPct val="80000"/>
              </a:lnSpc>
              <a:buFont typeface="Wingdings 2" panose="05020102010507070707" pitchFamily="18" charset="2"/>
              <a:buChar char=""/>
            </a:pPr>
            <a:r>
              <a:rPr lang="en-US" altLang="en-US" sz="2400" b="1" smtClean="0"/>
              <a:t>environment</a:t>
            </a:r>
            <a:r>
              <a:rPr lang="en-US" altLang="en-US" sz="2400" smtClean="0"/>
              <a:t> [the current condition of the system when the stimulus arrives.] </a:t>
            </a:r>
            <a:r>
              <a:rPr lang="en-US" altLang="en-US" sz="2400" b="1" smtClean="0"/>
              <a:t>when?</a:t>
            </a:r>
            <a:endParaRPr lang="en-US" altLang="en-US" sz="2400" smtClean="0"/>
          </a:p>
          <a:p>
            <a:pPr marL="639763" lvl="1" indent="-273050" eaLnBrk="1" hangingPunct="1">
              <a:lnSpc>
                <a:spcPct val="80000"/>
              </a:lnSpc>
              <a:buFont typeface="Wingdings 2" panose="05020102010507070707" pitchFamily="18" charset="2"/>
              <a:buChar char=""/>
            </a:pPr>
            <a:r>
              <a:rPr lang="en-US" altLang="en-US" sz="2400" b="1" smtClean="0"/>
              <a:t>artifact</a:t>
            </a:r>
            <a:r>
              <a:rPr lang="en-US" altLang="en-US" sz="2400" smtClean="0"/>
              <a:t> [is a component that reacts to the stimulus. It may be the whole system or some pieces of it.] </a:t>
            </a:r>
            <a:r>
              <a:rPr lang="en-US" altLang="en-US" sz="2400" b="1" smtClean="0"/>
              <a:t>where?</a:t>
            </a:r>
            <a:endParaRPr lang="en-US" altLang="en-US" sz="2400" smtClean="0"/>
          </a:p>
          <a:p>
            <a:pPr marL="639763" lvl="1" indent="-273050" eaLnBrk="1" hangingPunct="1">
              <a:lnSpc>
                <a:spcPct val="80000"/>
              </a:lnSpc>
              <a:buFont typeface="Wingdings 2" panose="05020102010507070707" pitchFamily="18" charset="2"/>
              <a:buChar char=""/>
            </a:pPr>
            <a:r>
              <a:rPr lang="en-US" altLang="en-US" sz="2400" b="1" smtClean="0"/>
              <a:t>response</a:t>
            </a:r>
            <a:r>
              <a:rPr lang="en-US" altLang="en-US" sz="2400" smtClean="0"/>
              <a:t> [the activity determined by the arrival of the stimulus.] </a:t>
            </a:r>
            <a:r>
              <a:rPr lang="en-US" altLang="en-US" sz="2400" b="1" smtClean="0"/>
              <a:t>which?</a:t>
            </a:r>
          </a:p>
          <a:p>
            <a:pPr marL="639763" lvl="1" indent="-273050" eaLnBrk="1" hangingPunct="1">
              <a:lnSpc>
                <a:spcPct val="80000"/>
              </a:lnSpc>
              <a:buFont typeface="Wingdings 2" panose="05020102010507070707" pitchFamily="18" charset="2"/>
              <a:buChar char=""/>
            </a:pPr>
            <a:r>
              <a:rPr lang="en-US" altLang="en-US" sz="2400" b="1" smtClean="0"/>
              <a:t>response measure</a:t>
            </a:r>
            <a:r>
              <a:rPr lang="en-US" altLang="en-US" sz="2400" smtClean="0"/>
              <a:t> [the quantifiable indication of the response.] </a:t>
            </a:r>
            <a:r>
              <a:rPr lang="en-US" altLang="en-US" sz="2400" b="1" smtClean="0"/>
              <a:t>how?</a:t>
            </a:r>
          </a:p>
        </p:txBody>
      </p:sp>
      <p:sp>
        <p:nvSpPr>
          <p:cNvPr id="368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3C3B71-0D4D-4CD8-BB2D-A245F0EE6855}" type="datetime1">
              <a:rPr lang="en-US" altLang="en-US" smtClean="0">
                <a:solidFill>
                  <a:schemeClr val="tx2"/>
                </a:solidFill>
              </a:rPr>
              <a:pPr/>
              <a:t>5/14/2018</a:t>
            </a:fld>
            <a:endParaRPr lang="en-US" altLang="en-US" smtClean="0">
              <a:solidFill>
                <a:schemeClr val="tx2"/>
              </a:solidFill>
            </a:endParaRPr>
          </a:p>
        </p:txBody>
      </p:sp>
      <p:sp>
        <p:nvSpPr>
          <p:cNvPr id="368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457200" y="368300"/>
            <a:ext cx="8229600" cy="990600"/>
          </a:xfrm>
        </p:spPr>
        <p:txBody>
          <a:bodyPr/>
          <a:lstStyle/>
          <a:p>
            <a:pPr eaLnBrk="1" fontAlgn="auto" hangingPunct="1">
              <a:spcAft>
                <a:spcPts val="0"/>
              </a:spcAft>
              <a:defRPr/>
            </a:pPr>
            <a:r>
              <a:rPr lang="en-GB" dirty="0"/>
              <a:t>General Scenario</a:t>
            </a:r>
            <a:endParaRPr lang="en-US" dirty="0"/>
          </a:p>
        </p:txBody>
      </p:sp>
      <p:pic>
        <p:nvPicPr>
          <p:cNvPr id="37891" name="Picture 4" descr="Fig 4-2 pg 7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58900"/>
            <a:ext cx="7777163" cy="5365750"/>
          </a:xfrm>
          <a:noFill/>
        </p:spPr>
      </p:pic>
      <p:sp>
        <p:nvSpPr>
          <p:cNvPr id="378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4A32B2-5BC8-474A-83EB-6587F3A0B2BE}" type="datetime1">
              <a:rPr lang="en-US" altLang="en-US" smtClean="0">
                <a:solidFill>
                  <a:schemeClr val="tx2"/>
                </a:solidFill>
              </a:rPr>
              <a:pPr/>
              <a:t>5/14/2018</a:t>
            </a:fld>
            <a:endParaRPr lang="en-US" altLang="en-US" smtClean="0">
              <a:solidFill>
                <a:schemeClr val="tx2"/>
              </a:solidFill>
            </a:endParaRPr>
          </a:p>
        </p:txBody>
      </p:sp>
      <p:sp>
        <p:nvSpPr>
          <p:cNvPr id="378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457200" y="377825"/>
            <a:ext cx="8229600" cy="990600"/>
          </a:xfrm>
        </p:spPr>
        <p:txBody>
          <a:bodyPr/>
          <a:lstStyle/>
          <a:p>
            <a:pPr eaLnBrk="1" fontAlgn="auto" hangingPunct="1">
              <a:spcAft>
                <a:spcPts val="0"/>
              </a:spcAft>
              <a:defRPr/>
            </a:pPr>
            <a:r>
              <a:rPr lang="en-GB" dirty="0"/>
              <a:t>Concrete Scenario</a:t>
            </a:r>
            <a:endParaRPr lang="en-US" dirty="0"/>
          </a:p>
        </p:txBody>
      </p:sp>
      <p:pic>
        <p:nvPicPr>
          <p:cNvPr id="38915" name="Picture 4" descr="Fig 4-3 pg 7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867" t="22702" r="13316" b="13667"/>
          <a:stretch>
            <a:fillRect/>
          </a:stretch>
        </p:blipFill>
        <p:spPr>
          <a:xfrm>
            <a:off x="179388" y="1628775"/>
            <a:ext cx="8564562" cy="4321175"/>
          </a:xfrm>
          <a:noFill/>
        </p:spPr>
      </p:pic>
      <p:sp>
        <p:nvSpPr>
          <p:cNvPr id="389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0A31BE-7175-4C0E-937D-8563B406E862}" type="datetime1">
              <a:rPr lang="en-US" altLang="en-US" smtClean="0">
                <a:solidFill>
                  <a:schemeClr val="tx2"/>
                </a:solidFill>
              </a:rPr>
              <a:pPr/>
              <a:t>5/14/2018</a:t>
            </a:fld>
            <a:endParaRPr lang="en-US" altLang="en-US" smtClean="0">
              <a:solidFill>
                <a:schemeClr val="tx2"/>
              </a:solidFill>
            </a:endParaRPr>
          </a:p>
        </p:txBody>
      </p:sp>
      <p:sp>
        <p:nvSpPr>
          <p:cNvPr id="389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t>References</a:t>
            </a:r>
          </a:p>
        </p:txBody>
      </p:sp>
      <p:sp>
        <p:nvSpPr>
          <p:cNvPr id="11267" name="Rectangle 3"/>
          <p:cNvSpPr>
            <a:spLocks noGrp="1" noChangeArrowheads="1"/>
          </p:cNvSpPr>
          <p:nvPr>
            <p:ph idx="1"/>
          </p:nvPr>
        </p:nvSpPr>
        <p:spPr/>
        <p:txBody>
          <a:bodyPr/>
          <a:lstStyle/>
          <a:p>
            <a:pPr eaLnBrk="1" hangingPunct="1">
              <a:lnSpc>
                <a:spcPct val="80000"/>
              </a:lnSpc>
            </a:pPr>
            <a:r>
              <a:rPr lang="en-US" altLang="en-US" sz="2800" smtClean="0"/>
              <a:t>Len Bass, Paul Clements, Rick Kazman, </a:t>
            </a:r>
            <a:r>
              <a:rPr lang="en-US" altLang="en-US" sz="2800" b="1" smtClean="0"/>
              <a:t>Software Architecture in Practice, Second Edition</a:t>
            </a:r>
            <a:r>
              <a:rPr lang="en-US" altLang="en-US" sz="2800" smtClean="0"/>
              <a:t>, Addison Wesley, 2003, ISBN: 0-321-15495-9</a:t>
            </a:r>
            <a:endParaRPr lang="en-GB" altLang="en-US" sz="2800" smtClean="0"/>
          </a:p>
          <a:p>
            <a:pPr eaLnBrk="1" hangingPunct="1">
              <a:lnSpc>
                <a:spcPct val="80000"/>
              </a:lnSpc>
            </a:pPr>
            <a:r>
              <a:rPr lang="en-US" altLang="en-US" sz="2800" smtClean="0"/>
              <a:t>Felix Bachmann, Len Bass, Mark Klein, </a:t>
            </a:r>
            <a:r>
              <a:rPr lang="en-US" altLang="en-US" sz="2800" b="1" smtClean="0"/>
              <a:t>Deriving Architectural Tactics: A Step Toward Methodical Architectural Design, </a:t>
            </a:r>
          </a:p>
          <a:p>
            <a:pPr eaLnBrk="1" hangingPunct="1">
              <a:lnSpc>
                <a:spcPct val="80000"/>
              </a:lnSpc>
            </a:pPr>
            <a:r>
              <a:rPr lang="en-US" altLang="en-US" sz="2800" smtClean="0"/>
              <a:t>TECHNICAL REPORT CMU/SEI-2003-TR-004</a:t>
            </a:r>
          </a:p>
          <a:p>
            <a:pPr eaLnBrk="1" hangingPunct="1">
              <a:lnSpc>
                <a:spcPct val="80000"/>
              </a:lnSpc>
            </a:pPr>
            <a:r>
              <a:rPr lang="en-US" altLang="en-US" sz="2800" smtClean="0"/>
              <a:t>IBM Rational</a:t>
            </a:r>
          </a:p>
          <a:p>
            <a:pPr eaLnBrk="1" hangingPunct="1">
              <a:lnSpc>
                <a:spcPct val="80000"/>
              </a:lnSpc>
            </a:pPr>
            <a:r>
              <a:rPr lang="en-GB" altLang="en-US" sz="2800" smtClean="0"/>
              <a:t>Microsoft MSF</a:t>
            </a:r>
          </a:p>
          <a:p>
            <a:pPr eaLnBrk="1" hangingPunct="1">
              <a:lnSpc>
                <a:spcPct val="80000"/>
              </a:lnSpc>
            </a:pPr>
            <a:r>
              <a:rPr lang="en-GB" altLang="en-US" sz="2800" smtClean="0">
                <a:hlinkClick r:id="rId2"/>
              </a:rPr>
              <a:t>http://www.cs.uu.nl/wiki/bin/view/Swa/CourseLiterature</a:t>
            </a:r>
            <a:endParaRPr lang="en-GB" altLang="en-US" sz="2800" smtClean="0"/>
          </a:p>
          <a:p>
            <a:pPr eaLnBrk="1" hangingPunct="1">
              <a:lnSpc>
                <a:spcPct val="80000"/>
              </a:lnSpc>
            </a:pPr>
            <a:endParaRPr lang="en-US" altLang="en-US" sz="2800" smtClean="0"/>
          </a:p>
        </p:txBody>
      </p:sp>
      <p:sp>
        <p:nvSpPr>
          <p:cNvPr id="112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D7DB49-BC09-4033-BD05-34B61401DD89}" type="datetime1">
              <a:rPr lang="en-US" altLang="en-US" smtClean="0">
                <a:solidFill>
                  <a:schemeClr val="tx2"/>
                </a:solidFill>
              </a:rPr>
              <a:pPr/>
              <a:t>5/14/2018</a:t>
            </a:fld>
            <a:endParaRPr lang="en-US" altLang="en-US" smtClean="0">
              <a:solidFill>
                <a:schemeClr val="tx2"/>
              </a:solidFill>
            </a:endParaRPr>
          </a:p>
        </p:txBody>
      </p:sp>
      <p:sp>
        <p:nvSpPr>
          <p:cNvPr id="112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663"/>
            <a:ext cx="8229600" cy="990600"/>
          </a:xfrm>
        </p:spPr>
        <p:txBody>
          <a:bodyPr/>
          <a:lstStyle/>
          <a:p>
            <a:pPr eaLnBrk="1" fontAlgn="auto" hangingPunct="1">
              <a:spcAft>
                <a:spcPts val="0"/>
              </a:spcAft>
              <a:defRPr/>
            </a:pPr>
            <a:r>
              <a:rPr lang="en-US" dirty="0" smtClean="0"/>
              <a:t>Example</a:t>
            </a:r>
            <a:endParaRPr lang="en-GB" dirty="0"/>
          </a:p>
        </p:txBody>
      </p:sp>
      <p:sp>
        <p:nvSpPr>
          <p:cNvPr id="39939" name="Content Placeholder 2"/>
          <p:cNvSpPr>
            <a:spLocks noGrp="1"/>
          </p:cNvSpPr>
          <p:nvPr>
            <p:ph idx="1"/>
          </p:nvPr>
        </p:nvSpPr>
        <p:spPr>
          <a:xfrm>
            <a:off x="250825" y="1268413"/>
            <a:ext cx="8435975" cy="5208587"/>
          </a:xfrm>
        </p:spPr>
        <p:txBody>
          <a:bodyPr/>
          <a:lstStyle/>
          <a:p>
            <a:pPr marL="0" indent="0" eaLnBrk="1" hangingPunct="1">
              <a:buFont typeface="Wingdings" panose="05000000000000000000" pitchFamily="2" charset="2"/>
              <a:buNone/>
            </a:pPr>
            <a:r>
              <a:rPr lang="en-US" altLang="en-US" i="1" smtClean="0"/>
              <a:t>A large number of requests periodically arrives on an individual data entity attribute from a user interface at the system under normal condition. The system has to transfer the data within a certain amount of time without generating too many network calls</a:t>
            </a:r>
          </a:p>
          <a:p>
            <a:pPr marL="0" indent="0" eaLnBrk="1" hangingPunct="1">
              <a:buFont typeface="Wingdings" panose="05000000000000000000" pitchFamily="2" charset="2"/>
              <a:buNone/>
            </a:pPr>
            <a:endParaRPr lang="en-GB" altLang="en-US" smtClean="0"/>
          </a:p>
        </p:txBody>
      </p:sp>
      <p:sp>
        <p:nvSpPr>
          <p:cNvPr id="399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67858D-4AF5-44F3-837E-3958CBC1A259}" type="datetime1">
              <a:rPr lang="en-US" altLang="en-US" smtClean="0">
                <a:solidFill>
                  <a:schemeClr val="tx2"/>
                </a:solidFill>
              </a:rPr>
              <a:pPr/>
              <a:t>5/14/2018</a:t>
            </a:fld>
            <a:endParaRPr lang="en-US" altLang="en-US" smtClean="0">
              <a:solidFill>
                <a:schemeClr val="tx2"/>
              </a:solidFill>
            </a:endParaRPr>
          </a:p>
        </p:txBody>
      </p:sp>
      <p:sp>
        <p:nvSpPr>
          <p:cNvPr id="399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pic>
        <p:nvPicPr>
          <p:cNvPr id="399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076700"/>
            <a:ext cx="7632700"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Availability</a:t>
            </a:r>
            <a:endParaRPr lang="en-US" dirty="0"/>
          </a:p>
        </p:txBody>
      </p:sp>
      <p:sp>
        <p:nvSpPr>
          <p:cNvPr id="40963" name="Rectangle 3"/>
          <p:cNvSpPr>
            <a:spLocks noGrp="1" noChangeArrowheads="1"/>
          </p:cNvSpPr>
          <p:nvPr>
            <p:ph idx="1"/>
          </p:nvPr>
        </p:nvSpPr>
        <p:spPr/>
        <p:txBody>
          <a:bodyPr/>
          <a:lstStyle/>
          <a:p>
            <a:pPr eaLnBrk="1" hangingPunct="1"/>
            <a:r>
              <a:rPr lang="en-GB" altLang="en-US" smtClean="0"/>
              <a:t>typically defined as the probability of a system to be operational when needed in terms of</a:t>
            </a:r>
          </a:p>
          <a:p>
            <a:pPr eaLnBrk="1" hangingPunct="1">
              <a:buFontTx/>
              <a:buNone/>
            </a:pPr>
            <a:endParaRPr lang="en-GB" altLang="en-US" smtClean="0"/>
          </a:p>
          <a:p>
            <a:pPr eaLnBrk="1" hangingPunct="1">
              <a:buFontTx/>
              <a:buNone/>
            </a:pPr>
            <a:r>
              <a:rPr lang="en-GB" altLang="en-US" b="1" smtClean="0">
                <a:latin typeface="Courier New" panose="02070309020205020404" pitchFamily="49" charset="0"/>
              </a:rPr>
              <a:t>mean time to failure / (mean time to failure + mean time to repair)</a:t>
            </a:r>
            <a:endParaRPr lang="en-US" altLang="en-US" b="1" smtClean="0">
              <a:latin typeface="Courier New" panose="02070309020205020404" pitchFamily="49" charset="0"/>
            </a:endParaRPr>
          </a:p>
        </p:txBody>
      </p:sp>
      <p:sp>
        <p:nvSpPr>
          <p:cNvPr id="409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942D4D-02F7-429D-A69D-40AB1F59DE01}" type="datetime1">
              <a:rPr lang="en-US" altLang="en-US" smtClean="0">
                <a:solidFill>
                  <a:schemeClr val="tx2"/>
                </a:solidFill>
              </a:rPr>
              <a:pPr/>
              <a:t>5/14/2018</a:t>
            </a:fld>
            <a:endParaRPr lang="en-US" altLang="en-US" smtClean="0">
              <a:solidFill>
                <a:schemeClr val="tx2"/>
              </a:solidFill>
            </a:endParaRPr>
          </a:p>
        </p:txBody>
      </p:sp>
      <p:sp>
        <p:nvSpPr>
          <p:cNvPr id="409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377825"/>
            <a:ext cx="8229600" cy="990600"/>
          </a:xfrm>
        </p:spPr>
        <p:txBody>
          <a:bodyPr/>
          <a:lstStyle/>
          <a:p>
            <a:pPr eaLnBrk="1" fontAlgn="auto" hangingPunct="1">
              <a:spcAft>
                <a:spcPts val="0"/>
              </a:spcAft>
              <a:defRPr/>
            </a:pPr>
            <a:r>
              <a:rPr lang="en-GB" dirty="0"/>
              <a:t>Availability scenario</a:t>
            </a:r>
            <a:endParaRPr lang="en-US" dirty="0"/>
          </a:p>
        </p:txBody>
      </p:sp>
      <p:sp>
        <p:nvSpPr>
          <p:cNvPr id="44035" name="Rectangle 3"/>
          <p:cNvSpPr>
            <a:spLocks noGrp="1" noChangeArrowheads="1"/>
          </p:cNvSpPr>
          <p:nvPr>
            <p:ph idx="1"/>
          </p:nvPr>
        </p:nvSpPr>
        <p:spPr/>
        <p:txBody>
          <a:bodyPr/>
          <a:lstStyle/>
          <a:p>
            <a:pPr eaLnBrk="1" hangingPunct="1">
              <a:lnSpc>
                <a:spcPct val="90000"/>
              </a:lnSpc>
              <a:defRPr/>
            </a:pPr>
            <a:r>
              <a:rPr lang="en-US" altLang="en-US" sz="2800" b="1" dirty="0" smtClean="0"/>
              <a:t>Source of stimulus</a:t>
            </a:r>
            <a:r>
              <a:rPr lang="en-US" altLang="en-US" sz="2800" dirty="0" smtClean="0"/>
              <a:t>: internal or external</a:t>
            </a:r>
          </a:p>
          <a:p>
            <a:pPr eaLnBrk="1" hangingPunct="1">
              <a:lnSpc>
                <a:spcPct val="90000"/>
              </a:lnSpc>
              <a:defRPr/>
            </a:pPr>
            <a:r>
              <a:rPr lang="en-US" altLang="en-US" sz="2800" b="1" dirty="0" smtClean="0"/>
              <a:t>Stimulus</a:t>
            </a:r>
            <a:r>
              <a:rPr lang="en-US" altLang="en-US" sz="2800" dirty="0" smtClean="0"/>
              <a:t>: </a:t>
            </a:r>
          </a:p>
          <a:p>
            <a:pPr marL="709613" lvl="1" indent="-342900" eaLnBrk="1" hangingPunct="1">
              <a:lnSpc>
                <a:spcPct val="90000"/>
              </a:lnSpc>
              <a:defRPr/>
            </a:pPr>
            <a:r>
              <a:rPr lang="en-US" altLang="en-US" sz="2400" dirty="0" smtClean="0"/>
              <a:t>omission: a component fails to respond to an input.</a:t>
            </a:r>
          </a:p>
          <a:p>
            <a:pPr marL="709613" lvl="1" indent="-342900" eaLnBrk="1" hangingPunct="1">
              <a:lnSpc>
                <a:spcPct val="90000"/>
              </a:lnSpc>
              <a:defRPr/>
            </a:pPr>
            <a:r>
              <a:rPr lang="en-US" altLang="en-US" sz="2400" dirty="0" smtClean="0"/>
              <a:t>crash: a component repeatedly suffers omission faults.</a:t>
            </a:r>
          </a:p>
          <a:p>
            <a:pPr marL="709613" lvl="1" indent="-342900" eaLnBrk="1" hangingPunct="1">
              <a:lnSpc>
                <a:spcPct val="90000"/>
              </a:lnSpc>
              <a:defRPr/>
            </a:pPr>
            <a:r>
              <a:rPr lang="en-US" altLang="en-US" sz="2400" dirty="0" smtClean="0"/>
              <a:t>timing: a component responds, but the response is early or late.</a:t>
            </a:r>
          </a:p>
          <a:p>
            <a:pPr marL="709613" lvl="1" indent="-342900" eaLnBrk="1" hangingPunct="1">
              <a:lnSpc>
                <a:spcPct val="90000"/>
              </a:lnSpc>
              <a:defRPr/>
            </a:pPr>
            <a:r>
              <a:rPr lang="en-US" altLang="en-US" sz="2400" dirty="0" smtClean="0"/>
              <a:t>response: a component responds with an incorrect value.</a:t>
            </a:r>
          </a:p>
          <a:p>
            <a:pPr eaLnBrk="1" hangingPunct="1">
              <a:lnSpc>
                <a:spcPct val="90000"/>
              </a:lnSpc>
              <a:defRPr/>
            </a:pPr>
            <a:r>
              <a:rPr lang="en-US" altLang="en-US" sz="2800" b="1" dirty="0" smtClean="0"/>
              <a:t>Artifact</a:t>
            </a:r>
            <a:r>
              <a:rPr lang="en-US" altLang="en-US" sz="2800" dirty="0" smtClean="0"/>
              <a:t>: the resource that is required to be available (i.e. processor, communication channel, process, or storage device).</a:t>
            </a:r>
            <a:endParaRPr lang="en-GB" altLang="en-US" sz="2800" dirty="0" smtClean="0"/>
          </a:p>
          <a:p>
            <a:pPr marL="273050" indent="-273050" eaLnBrk="1" hangingPunct="1">
              <a:lnSpc>
                <a:spcPct val="90000"/>
              </a:lnSpc>
              <a:buFontTx/>
              <a:buNone/>
              <a:defRPr/>
            </a:pPr>
            <a:endParaRPr lang="en-US" altLang="en-US" sz="2800" dirty="0" smtClean="0"/>
          </a:p>
        </p:txBody>
      </p:sp>
      <p:sp>
        <p:nvSpPr>
          <p:cNvPr id="419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5B07E0-50F4-4338-B648-319AE1EE83CA}" type="datetime1">
              <a:rPr lang="en-US" altLang="en-US" smtClean="0">
                <a:solidFill>
                  <a:schemeClr val="tx2"/>
                </a:solidFill>
              </a:rPr>
              <a:pPr/>
              <a:t>5/14/2018</a:t>
            </a:fld>
            <a:endParaRPr lang="en-US" altLang="en-US" smtClean="0">
              <a:solidFill>
                <a:schemeClr val="tx2"/>
              </a:solidFill>
            </a:endParaRPr>
          </a:p>
        </p:txBody>
      </p:sp>
      <p:sp>
        <p:nvSpPr>
          <p:cNvPr id="419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Availability Scenario</a:t>
            </a:r>
            <a:endParaRPr lang="en-US" dirty="0"/>
          </a:p>
        </p:txBody>
      </p:sp>
      <p:sp>
        <p:nvSpPr>
          <p:cNvPr id="43011" name="Rectangle 3"/>
          <p:cNvSpPr>
            <a:spLocks noGrp="1" noChangeArrowheads="1"/>
          </p:cNvSpPr>
          <p:nvPr>
            <p:ph idx="1"/>
          </p:nvPr>
        </p:nvSpPr>
        <p:spPr/>
        <p:txBody>
          <a:bodyPr/>
          <a:lstStyle/>
          <a:p>
            <a:pPr eaLnBrk="1" hangingPunct="1">
              <a:lnSpc>
                <a:spcPct val="90000"/>
              </a:lnSpc>
            </a:pPr>
            <a:r>
              <a:rPr lang="en-US" altLang="en-US" sz="2800" b="1" smtClean="0"/>
              <a:t>Environment</a:t>
            </a:r>
            <a:r>
              <a:rPr lang="en-US" altLang="en-US" sz="2800" smtClean="0"/>
              <a:t>: defines the state of the system when the fault or failure occurred: normal, degraded</a:t>
            </a:r>
            <a:r>
              <a:rPr lang="en-US" altLang="en-US" sz="2800" b="1" smtClean="0"/>
              <a:t> </a:t>
            </a:r>
          </a:p>
          <a:p>
            <a:pPr eaLnBrk="1" hangingPunct="1">
              <a:lnSpc>
                <a:spcPct val="90000"/>
              </a:lnSpc>
            </a:pPr>
            <a:r>
              <a:rPr lang="en-US" altLang="en-US" sz="2800" b="1" smtClean="0"/>
              <a:t>Response</a:t>
            </a:r>
            <a:r>
              <a:rPr lang="en-US" altLang="en-US" sz="2800" smtClean="0"/>
              <a:t>: logging, notification, switching to backup, restart, shutdown</a:t>
            </a:r>
            <a:r>
              <a:rPr lang="en-US" altLang="en-US" sz="2800" b="1" smtClean="0"/>
              <a:t> </a:t>
            </a:r>
          </a:p>
          <a:p>
            <a:pPr eaLnBrk="1" hangingPunct="1">
              <a:lnSpc>
                <a:spcPct val="90000"/>
              </a:lnSpc>
            </a:pPr>
            <a:r>
              <a:rPr lang="en-US" altLang="en-US" sz="2800" b="1" smtClean="0"/>
              <a:t>Response measure</a:t>
            </a:r>
            <a:r>
              <a:rPr lang="en-US" altLang="en-US" sz="2800" smtClean="0"/>
              <a:t>:</a:t>
            </a:r>
          </a:p>
          <a:p>
            <a:pPr lvl="1" eaLnBrk="1" hangingPunct="1">
              <a:lnSpc>
                <a:spcPct val="90000"/>
              </a:lnSpc>
            </a:pPr>
            <a:r>
              <a:rPr lang="en-US" altLang="en-US" sz="2400" smtClean="0"/>
              <a:t>the availability percentage, </a:t>
            </a:r>
          </a:p>
          <a:p>
            <a:pPr lvl="1" eaLnBrk="1" hangingPunct="1">
              <a:lnSpc>
                <a:spcPct val="90000"/>
              </a:lnSpc>
            </a:pPr>
            <a:r>
              <a:rPr lang="en-US" altLang="en-US" sz="2400" smtClean="0"/>
              <a:t>a time for repair, </a:t>
            </a:r>
          </a:p>
          <a:p>
            <a:pPr lvl="1" eaLnBrk="1" hangingPunct="1">
              <a:lnSpc>
                <a:spcPct val="90000"/>
              </a:lnSpc>
            </a:pPr>
            <a:r>
              <a:rPr lang="en-US" altLang="en-US" sz="2400" smtClean="0"/>
              <a:t>certain times during which the system must be available,</a:t>
            </a:r>
          </a:p>
          <a:p>
            <a:pPr lvl="1" eaLnBrk="1" hangingPunct="1">
              <a:lnSpc>
                <a:spcPct val="90000"/>
              </a:lnSpc>
            </a:pPr>
            <a:r>
              <a:rPr lang="en-US" altLang="en-US" sz="2400" smtClean="0"/>
              <a:t>the duration for which the system must be available.</a:t>
            </a:r>
          </a:p>
          <a:p>
            <a:pPr eaLnBrk="1" hangingPunct="1">
              <a:lnSpc>
                <a:spcPct val="90000"/>
              </a:lnSpc>
            </a:pPr>
            <a:endParaRPr lang="en-US" altLang="en-US" sz="2800" smtClean="0"/>
          </a:p>
        </p:txBody>
      </p:sp>
      <p:sp>
        <p:nvSpPr>
          <p:cNvPr id="430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BEA3CB-A60E-4E16-865A-9FB69B35F43B}" type="datetime1">
              <a:rPr lang="en-US" altLang="en-US" smtClean="0">
                <a:solidFill>
                  <a:schemeClr val="tx2"/>
                </a:solidFill>
              </a:rPr>
              <a:pPr/>
              <a:t>5/14/2018</a:t>
            </a:fld>
            <a:endParaRPr lang="en-US" altLang="en-US" smtClean="0">
              <a:solidFill>
                <a:schemeClr val="tx2"/>
              </a:solidFill>
            </a:endParaRPr>
          </a:p>
        </p:txBody>
      </p:sp>
      <p:sp>
        <p:nvSpPr>
          <p:cNvPr id="430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57200" y="377825"/>
            <a:ext cx="8229600" cy="990600"/>
          </a:xfrm>
        </p:spPr>
        <p:txBody>
          <a:bodyPr/>
          <a:lstStyle/>
          <a:p>
            <a:pPr eaLnBrk="1" fontAlgn="auto" hangingPunct="1">
              <a:spcAft>
                <a:spcPts val="0"/>
              </a:spcAft>
              <a:defRPr/>
            </a:pPr>
            <a:r>
              <a:rPr lang="en-US" dirty="0"/>
              <a:t>POS – Quality Attribute Scenario 1</a:t>
            </a:r>
          </a:p>
        </p:txBody>
      </p:sp>
      <p:sp>
        <p:nvSpPr>
          <p:cNvPr id="45059" name="Rectangle 3"/>
          <p:cNvSpPr>
            <a:spLocks noGrp="1" noChangeArrowheads="1"/>
          </p:cNvSpPr>
          <p:nvPr>
            <p:ph idx="1"/>
          </p:nvPr>
        </p:nvSpPr>
        <p:spPr/>
        <p:txBody>
          <a:bodyPr/>
          <a:lstStyle/>
          <a:p>
            <a:pPr eaLnBrk="1" hangingPunct="1">
              <a:lnSpc>
                <a:spcPct val="80000"/>
              </a:lnSpc>
            </a:pPr>
            <a:r>
              <a:rPr lang="en-US" altLang="en-US" sz="2800" b="1" smtClean="0"/>
              <a:t>Scenario</a:t>
            </a:r>
            <a:r>
              <a:rPr lang="en-US" altLang="en-US" sz="2800" smtClean="0"/>
              <a:t>(s): The barcode scanner fails; failure is detected, signalled to user at terminal; continue in degraded mode</a:t>
            </a:r>
          </a:p>
          <a:p>
            <a:pPr eaLnBrk="1" hangingPunct="1">
              <a:lnSpc>
                <a:spcPct val="80000"/>
              </a:lnSpc>
            </a:pPr>
            <a:r>
              <a:rPr lang="en-US" altLang="en-US" sz="2800" b="1" smtClean="0"/>
              <a:t>Stimulus Source </a:t>
            </a:r>
            <a:r>
              <a:rPr lang="en-US" altLang="en-US" sz="2800" smtClean="0"/>
              <a:t>: Internal to system</a:t>
            </a:r>
          </a:p>
          <a:p>
            <a:pPr eaLnBrk="1" hangingPunct="1">
              <a:lnSpc>
                <a:spcPct val="80000"/>
              </a:lnSpc>
            </a:pPr>
            <a:r>
              <a:rPr lang="en-US" altLang="en-US" sz="2800" b="1" smtClean="0"/>
              <a:t>Stimulus</a:t>
            </a:r>
            <a:r>
              <a:rPr lang="en-US" altLang="en-US" sz="2800" smtClean="0"/>
              <a:t>: Fails</a:t>
            </a:r>
          </a:p>
          <a:p>
            <a:pPr eaLnBrk="1" hangingPunct="1">
              <a:lnSpc>
                <a:spcPct val="80000"/>
              </a:lnSpc>
            </a:pPr>
            <a:r>
              <a:rPr lang="en-US" altLang="en-US" sz="2800" b="1" smtClean="0"/>
              <a:t>Environment</a:t>
            </a:r>
            <a:r>
              <a:rPr lang="en-US" altLang="en-US" sz="2800" smtClean="0"/>
              <a:t>: Normal operation</a:t>
            </a:r>
          </a:p>
          <a:p>
            <a:pPr eaLnBrk="1" hangingPunct="1">
              <a:lnSpc>
                <a:spcPct val="80000"/>
              </a:lnSpc>
            </a:pPr>
            <a:r>
              <a:rPr lang="en-US" altLang="en-US" sz="2800" b="1" smtClean="0"/>
              <a:t>Artefact </a:t>
            </a:r>
            <a:r>
              <a:rPr lang="en-US" altLang="en-US" sz="2800" smtClean="0"/>
              <a:t>(If Known): Barcode scanner</a:t>
            </a:r>
          </a:p>
          <a:p>
            <a:pPr eaLnBrk="1" hangingPunct="1">
              <a:lnSpc>
                <a:spcPct val="80000"/>
              </a:lnSpc>
            </a:pPr>
            <a:r>
              <a:rPr lang="en-US" altLang="en-US" sz="2800" b="1" smtClean="0"/>
              <a:t>Response</a:t>
            </a:r>
            <a:r>
              <a:rPr lang="en-US" altLang="en-US" sz="2800" smtClean="0"/>
              <a:t>: Failure detected, shown to user, continue to operate</a:t>
            </a:r>
          </a:p>
          <a:p>
            <a:pPr eaLnBrk="1" hangingPunct="1">
              <a:lnSpc>
                <a:spcPct val="80000"/>
              </a:lnSpc>
            </a:pPr>
            <a:r>
              <a:rPr lang="en-US" altLang="en-US" sz="2800" b="1" smtClean="0"/>
              <a:t>Response Measure</a:t>
            </a:r>
            <a:r>
              <a:rPr lang="en-US" altLang="en-US" sz="2800" smtClean="0"/>
              <a:t>: No downtime, React in 2 seconds</a:t>
            </a:r>
          </a:p>
        </p:txBody>
      </p:sp>
      <p:sp>
        <p:nvSpPr>
          <p:cNvPr id="450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496EA4-E8F3-46F5-9B05-63274B073F47}" type="datetime1">
              <a:rPr lang="en-US" altLang="en-US" smtClean="0">
                <a:solidFill>
                  <a:schemeClr val="tx2"/>
                </a:solidFill>
              </a:rPr>
              <a:pPr/>
              <a:t>5/14/2018</a:t>
            </a:fld>
            <a:endParaRPr lang="en-US" altLang="en-US" smtClean="0">
              <a:solidFill>
                <a:schemeClr val="tx2"/>
              </a:solidFill>
            </a:endParaRPr>
          </a:p>
        </p:txBody>
      </p:sp>
      <p:sp>
        <p:nvSpPr>
          <p:cNvPr id="450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US"/>
              <a:t>POS – Quality Attribute Scenario 2</a:t>
            </a:r>
          </a:p>
        </p:txBody>
      </p:sp>
      <p:sp>
        <p:nvSpPr>
          <p:cNvPr id="46083" name="Rectangle 3"/>
          <p:cNvSpPr>
            <a:spLocks noGrp="1" noChangeArrowheads="1"/>
          </p:cNvSpPr>
          <p:nvPr>
            <p:ph idx="1"/>
          </p:nvPr>
        </p:nvSpPr>
        <p:spPr/>
        <p:txBody>
          <a:bodyPr/>
          <a:lstStyle/>
          <a:p>
            <a:pPr eaLnBrk="1" hangingPunct="1">
              <a:lnSpc>
                <a:spcPct val="90000"/>
              </a:lnSpc>
            </a:pPr>
            <a:r>
              <a:rPr lang="en-US" altLang="en-US" b="1" smtClean="0"/>
              <a:t>Scenario(s)</a:t>
            </a:r>
            <a:r>
              <a:rPr lang="en-US" altLang="en-US" smtClean="0"/>
              <a:t>: The inventory system fails and the failure is detected. The system continues to operate and queue inventory requests internally; issue requests when inventory system is running again</a:t>
            </a:r>
          </a:p>
          <a:p>
            <a:pPr eaLnBrk="1" hangingPunct="1">
              <a:lnSpc>
                <a:spcPct val="90000"/>
              </a:lnSpc>
            </a:pPr>
            <a:r>
              <a:rPr lang="en-US" altLang="en-US" b="1" smtClean="0"/>
              <a:t>Stimulus Source </a:t>
            </a:r>
            <a:r>
              <a:rPr lang="en-US" altLang="en-US" smtClean="0"/>
              <a:t>: Internal to system</a:t>
            </a:r>
          </a:p>
          <a:p>
            <a:pPr eaLnBrk="1" hangingPunct="1">
              <a:lnSpc>
                <a:spcPct val="90000"/>
              </a:lnSpc>
            </a:pPr>
            <a:r>
              <a:rPr lang="en-US" altLang="en-US" b="1" smtClean="0"/>
              <a:t>Stimulus</a:t>
            </a:r>
            <a:r>
              <a:rPr lang="en-US" altLang="en-US" smtClean="0"/>
              <a:t>: Fails</a:t>
            </a:r>
          </a:p>
          <a:p>
            <a:pPr eaLnBrk="1" hangingPunct="1">
              <a:lnSpc>
                <a:spcPct val="90000"/>
              </a:lnSpc>
            </a:pPr>
            <a:r>
              <a:rPr lang="en-US" altLang="en-US" b="1" smtClean="0"/>
              <a:t>Environment</a:t>
            </a:r>
            <a:r>
              <a:rPr lang="en-US" altLang="en-US" smtClean="0"/>
              <a:t>: Normal operation</a:t>
            </a:r>
          </a:p>
          <a:p>
            <a:pPr eaLnBrk="1" hangingPunct="1">
              <a:lnSpc>
                <a:spcPct val="90000"/>
              </a:lnSpc>
            </a:pPr>
            <a:r>
              <a:rPr lang="en-US" altLang="en-US" b="1" smtClean="0"/>
              <a:t>Artefact </a:t>
            </a:r>
            <a:r>
              <a:rPr lang="en-US" altLang="en-US" smtClean="0"/>
              <a:t>(If Known): Inventory system</a:t>
            </a:r>
          </a:p>
          <a:p>
            <a:pPr eaLnBrk="1" hangingPunct="1">
              <a:lnSpc>
                <a:spcPct val="90000"/>
              </a:lnSpc>
            </a:pPr>
            <a:r>
              <a:rPr lang="en-US" altLang="en-US" b="1" smtClean="0"/>
              <a:t>Response</a:t>
            </a:r>
            <a:r>
              <a:rPr lang="en-US" altLang="en-US" smtClean="0"/>
              <a:t>: Failure detected, operates in degraded mode, queues requests, detects when inventory system is up again</a:t>
            </a:r>
          </a:p>
          <a:p>
            <a:pPr eaLnBrk="1" hangingPunct="1">
              <a:lnSpc>
                <a:spcPct val="90000"/>
              </a:lnSpc>
            </a:pPr>
            <a:r>
              <a:rPr lang="en-US" altLang="en-US" b="1" smtClean="0"/>
              <a:t>Response Measure</a:t>
            </a:r>
            <a:r>
              <a:rPr lang="en-US" altLang="en-US" smtClean="0"/>
              <a:t>: Degraded mode is entered for maximum one hour</a:t>
            </a:r>
          </a:p>
          <a:p>
            <a:pPr eaLnBrk="1" hangingPunct="1">
              <a:lnSpc>
                <a:spcPct val="90000"/>
              </a:lnSpc>
            </a:pPr>
            <a:endParaRPr lang="en-US" altLang="en-US" smtClean="0"/>
          </a:p>
        </p:txBody>
      </p:sp>
      <p:sp>
        <p:nvSpPr>
          <p:cNvPr id="460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5C3B13-9A24-40E3-A459-BF8AAD8546ED}" type="datetime1">
              <a:rPr lang="en-US" altLang="en-US" smtClean="0">
                <a:solidFill>
                  <a:schemeClr val="tx2"/>
                </a:solidFill>
              </a:rPr>
              <a:pPr/>
              <a:t>5/14/2018</a:t>
            </a:fld>
            <a:endParaRPr lang="en-US" altLang="en-US" smtClean="0">
              <a:solidFill>
                <a:schemeClr val="tx2"/>
              </a:solidFill>
            </a:endParaRPr>
          </a:p>
        </p:txBody>
      </p:sp>
      <p:sp>
        <p:nvSpPr>
          <p:cNvPr id="460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Tactics to achieve availability</a:t>
            </a:r>
            <a:endParaRPr lang="en-US" dirty="0"/>
          </a:p>
        </p:txBody>
      </p:sp>
      <p:sp>
        <p:nvSpPr>
          <p:cNvPr id="47107" name="Rectangle 3"/>
          <p:cNvSpPr>
            <a:spLocks noGrp="1" noChangeArrowheads="1"/>
          </p:cNvSpPr>
          <p:nvPr>
            <p:ph idx="1"/>
          </p:nvPr>
        </p:nvSpPr>
        <p:spPr/>
        <p:txBody>
          <a:bodyPr/>
          <a:lstStyle/>
          <a:p>
            <a:pPr eaLnBrk="1" hangingPunct="1"/>
            <a:r>
              <a:rPr lang="en-GB" altLang="en-US" sz="2800" smtClean="0"/>
              <a:t>for fault detection</a:t>
            </a:r>
          </a:p>
          <a:p>
            <a:pPr eaLnBrk="1" hangingPunct="1"/>
            <a:r>
              <a:rPr lang="en-GB" altLang="en-US" sz="2800" smtClean="0"/>
              <a:t>for fault recovery</a:t>
            </a:r>
          </a:p>
          <a:p>
            <a:pPr eaLnBrk="1" hangingPunct="1"/>
            <a:r>
              <a:rPr lang="en-GB" altLang="en-US" sz="2800" smtClean="0"/>
              <a:t>for fault prevention</a:t>
            </a:r>
            <a:endParaRPr lang="en-US" altLang="en-US" sz="2800" smtClean="0"/>
          </a:p>
          <a:p>
            <a:pPr eaLnBrk="1" hangingPunct="1"/>
            <a:endParaRPr lang="en-US" altLang="en-US" sz="2800" smtClean="0"/>
          </a:p>
        </p:txBody>
      </p:sp>
      <p:sp>
        <p:nvSpPr>
          <p:cNvPr id="471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CD6875-E085-41FF-8B58-2725BC626BE0}" type="datetime1">
              <a:rPr lang="en-US" altLang="en-US" smtClean="0">
                <a:solidFill>
                  <a:schemeClr val="tx2"/>
                </a:solidFill>
              </a:rPr>
              <a:pPr/>
              <a:t>5/14/2018</a:t>
            </a:fld>
            <a:endParaRPr lang="en-US" altLang="en-US" smtClean="0">
              <a:solidFill>
                <a:schemeClr val="tx2"/>
              </a:solidFill>
            </a:endParaRPr>
          </a:p>
        </p:txBody>
      </p:sp>
      <p:sp>
        <p:nvSpPr>
          <p:cNvPr id="471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Tactics for Fault Detection</a:t>
            </a:r>
            <a:r>
              <a:rPr lang="en-US" dirty="0"/>
              <a:t> </a:t>
            </a:r>
          </a:p>
        </p:txBody>
      </p:sp>
      <p:sp>
        <p:nvSpPr>
          <p:cNvPr id="48131" name="Rectangle 3"/>
          <p:cNvSpPr>
            <a:spLocks noGrp="1" noChangeArrowheads="1"/>
          </p:cNvSpPr>
          <p:nvPr>
            <p:ph idx="1"/>
          </p:nvPr>
        </p:nvSpPr>
        <p:spPr/>
        <p:txBody>
          <a:bodyPr/>
          <a:lstStyle/>
          <a:p>
            <a:pPr eaLnBrk="1" hangingPunct="1"/>
            <a:r>
              <a:rPr lang="en-GB" altLang="en-US" sz="2800" smtClean="0"/>
              <a:t>Ping/echo</a:t>
            </a:r>
            <a:r>
              <a:rPr lang="en-US" altLang="en-US" sz="2800" smtClean="0"/>
              <a:t> </a:t>
            </a:r>
          </a:p>
          <a:p>
            <a:pPr lvl="1" eaLnBrk="1" hangingPunct="1"/>
            <a:r>
              <a:rPr lang="en-GB" altLang="en-US" smtClean="0"/>
              <a:t>Signal is issued, response is waited for</a:t>
            </a:r>
          </a:p>
          <a:p>
            <a:pPr lvl="1" eaLnBrk="1" hangingPunct="1"/>
            <a:r>
              <a:rPr lang="en-GB" altLang="en-US" smtClean="0"/>
              <a:t>Estimates round-trip time and rate of package loss</a:t>
            </a:r>
            <a:endParaRPr lang="en-US" altLang="en-US" smtClean="0"/>
          </a:p>
          <a:p>
            <a:pPr eaLnBrk="1" hangingPunct="1"/>
            <a:endParaRPr lang="en-GB" altLang="en-US" sz="2800" smtClean="0"/>
          </a:p>
          <a:p>
            <a:pPr eaLnBrk="1" hangingPunct="1"/>
            <a:r>
              <a:rPr lang="en-GB" altLang="en-US" sz="2800" smtClean="0"/>
              <a:t>Heartbeat</a:t>
            </a:r>
          </a:p>
          <a:p>
            <a:pPr lvl="1" eaLnBrk="1" hangingPunct="1"/>
            <a:r>
              <a:rPr lang="en-US" altLang="en-US" smtClean="0"/>
              <a:t>Periodic signal is broadcasted  </a:t>
            </a:r>
          </a:p>
          <a:p>
            <a:pPr eaLnBrk="1" hangingPunct="1"/>
            <a:endParaRPr lang="en-GB" altLang="en-US" sz="2800" smtClean="0"/>
          </a:p>
          <a:p>
            <a:pPr eaLnBrk="1" hangingPunct="1"/>
            <a:r>
              <a:rPr lang="en-GB" altLang="en-US" sz="2800" smtClean="0"/>
              <a:t>Exception handling</a:t>
            </a:r>
            <a:endParaRPr lang="en-US" altLang="en-US" sz="2800" smtClean="0"/>
          </a:p>
          <a:p>
            <a:pPr lvl="1" eaLnBrk="1" hangingPunct="1"/>
            <a:endParaRPr lang="en-US" altLang="en-US" smtClean="0"/>
          </a:p>
          <a:p>
            <a:pPr eaLnBrk="1" hangingPunct="1"/>
            <a:endParaRPr lang="en-US" altLang="en-US" smtClean="0"/>
          </a:p>
        </p:txBody>
      </p:sp>
      <p:sp>
        <p:nvSpPr>
          <p:cNvPr id="481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A43ED6-E0EA-4905-9310-FC96683A8773}" type="datetime1">
              <a:rPr lang="en-US" altLang="en-US" smtClean="0">
                <a:solidFill>
                  <a:schemeClr val="tx2"/>
                </a:solidFill>
              </a:rPr>
              <a:pPr/>
              <a:t>5/14/2018</a:t>
            </a:fld>
            <a:endParaRPr lang="en-US" altLang="en-US" smtClean="0">
              <a:solidFill>
                <a:schemeClr val="tx2"/>
              </a:solidFill>
            </a:endParaRPr>
          </a:p>
        </p:txBody>
      </p:sp>
      <p:sp>
        <p:nvSpPr>
          <p:cNvPr id="481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Tactics for Fault Recovery </a:t>
            </a:r>
            <a:endParaRPr lang="en-US" dirty="0"/>
          </a:p>
        </p:txBody>
      </p:sp>
      <p:sp>
        <p:nvSpPr>
          <p:cNvPr id="50179" name="Rectangle 3"/>
          <p:cNvSpPr>
            <a:spLocks noGrp="1" noChangeArrowheads="1"/>
          </p:cNvSpPr>
          <p:nvPr>
            <p:ph idx="1"/>
          </p:nvPr>
        </p:nvSpPr>
        <p:spPr/>
        <p:txBody>
          <a:bodyPr/>
          <a:lstStyle/>
          <a:p>
            <a:pPr eaLnBrk="1" hangingPunct="1"/>
            <a:r>
              <a:rPr lang="en-GB" altLang="en-US" sz="2800" smtClean="0"/>
              <a:t>Voting </a:t>
            </a:r>
          </a:p>
          <a:p>
            <a:pPr lvl="1" eaLnBrk="1" hangingPunct="1"/>
            <a:r>
              <a:rPr lang="en-GB" altLang="en-US" sz="2400" smtClean="0"/>
              <a:t>run the same algorithm on different processors. "majority rules" algorithm uncovers any deviant behavior in the processors.</a:t>
            </a:r>
          </a:p>
          <a:p>
            <a:pPr eaLnBrk="1" hangingPunct="1"/>
            <a:r>
              <a:rPr lang="en-US" altLang="en-US" sz="2800" smtClean="0"/>
              <a:t> </a:t>
            </a:r>
            <a:r>
              <a:rPr lang="en-GB" altLang="en-US" sz="2800" smtClean="0"/>
              <a:t>Active redundancy </a:t>
            </a:r>
          </a:p>
          <a:p>
            <a:pPr lvl="1" eaLnBrk="1" hangingPunct="1"/>
            <a:r>
              <a:rPr lang="en-GB" altLang="en-US" sz="2400" smtClean="0"/>
              <a:t>Set up redundant components and keep them synchronized</a:t>
            </a:r>
          </a:p>
          <a:p>
            <a:pPr eaLnBrk="1" hangingPunct="1"/>
            <a:r>
              <a:rPr lang="en-GB" altLang="en-US" sz="2800" smtClean="0"/>
              <a:t>Passive redundancy </a:t>
            </a:r>
          </a:p>
          <a:p>
            <a:pPr lvl="1" eaLnBrk="1" hangingPunct="1"/>
            <a:r>
              <a:rPr lang="en-GB" altLang="en-US" sz="2400" smtClean="0"/>
              <a:t>have only one component respond to events, but have that component inform redundant components about the changes</a:t>
            </a:r>
          </a:p>
          <a:p>
            <a:pPr lvl="1" eaLnBrk="1" hangingPunct="1"/>
            <a:endParaRPr lang="en-GB" altLang="en-US" sz="2400" smtClean="0"/>
          </a:p>
          <a:p>
            <a:pPr lvl="1" eaLnBrk="1" hangingPunct="1"/>
            <a:endParaRPr lang="en-US" altLang="en-US" sz="2400" smtClean="0"/>
          </a:p>
        </p:txBody>
      </p:sp>
      <p:sp>
        <p:nvSpPr>
          <p:cNvPr id="501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3F8414-8877-403A-8A0E-388B81597339}" type="datetime1">
              <a:rPr lang="en-US" altLang="en-US" smtClean="0">
                <a:solidFill>
                  <a:schemeClr val="tx2"/>
                </a:solidFill>
              </a:rPr>
              <a:pPr/>
              <a:t>5/14/2018</a:t>
            </a:fld>
            <a:endParaRPr lang="en-US" altLang="en-US" smtClean="0">
              <a:solidFill>
                <a:schemeClr val="tx2"/>
              </a:solidFill>
            </a:endParaRPr>
          </a:p>
        </p:txBody>
      </p:sp>
      <p:sp>
        <p:nvSpPr>
          <p:cNvPr id="501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Tactics for Fault Recovery </a:t>
            </a:r>
            <a:r>
              <a:rPr lang="en-GB" dirty="0" smtClean="0"/>
              <a:t>[2]</a:t>
            </a:r>
            <a:endParaRPr lang="en-US" dirty="0"/>
          </a:p>
        </p:txBody>
      </p:sp>
      <p:sp>
        <p:nvSpPr>
          <p:cNvPr id="52227" name="Rectangle 3"/>
          <p:cNvSpPr>
            <a:spLocks noGrp="1" noChangeArrowheads="1"/>
          </p:cNvSpPr>
          <p:nvPr>
            <p:ph idx="1"/>
          </p:nvPr>
        </p:nvSpPr>
        <p:spPr/>
        <p:txBody>
          <a:bodyPr/>
          <a:lstStyle/>
          <a:p>
            <a:pPr eaLnBrk="1" hangingPunct="1">
              <a:lnSpc>
                <a:spcPct val="90000"/>
              </a:lnSpc>
            </a:pPr>
            <a:r>
              <a:rPr lang="en-GB" altLang="en-US" sz="2800" smtClean="0"/>
              <a:t>Spare </a:t>
            </a:r>
          </a:p>
          <a:p>
            <a:pPr lvl="1" eaLnBrk="1" hangingPunct="1">
              <a:lnSpc>
                <a:spcPct val="90000"/>
              </a:lnSpc>
            </a:pPr>
            <a:r>
              <a:rPr lang="en-GB" altLang="en-US" sz="2400" smtClean="0"/>
              <a:t>a standby spare computing platform is prepared to replace many different failed components. Backup + logs needed.</a:t>
            </a:r>
            <a:endParaRPr lang="en-GB" altLang="en-US" sz="2400" u="sng" smtClean="0"/>
          </a:p>
          <a:p>
            <a:pPr eaLnBrk="1" hangingPunct="1">
              <a:lnSpc>
                <a:spcPct val="90000"/>
              </a:lnSpc>
            </a:pPr>
            <a:r>
              <a:rPr lang="en-GB" altLang="en-US" sz="2800" smtClean="0"/>
              <a:t>Shadow operation </a:t>
            </a:r>
          </a:p>
          <a:p>
            <a:pPr lvl="1" eaLnBrk="1" hangingPunct="1">
              <a:lnSpc>
                <a:spcPct val="90000"/>
              </a:lnSpc>
            </a:pPr>
            <a:r>
              <a:rPr lang="en-GB" altLang="en-US" sz="2400" smtClean="0"/>
              <a:t>A previously failed component may be run in "shadow mode" for a short time to make sure that it mimics the behavior of the working component before it is restored to service.</a:t>
            </a:r>
            <a:endParaRPr lang="en-US" altLang="en-US" sz="2400" smtClean="0"/>
          </a:p>
        </p:txBody>
      </p:sp>
      <p:sp>
        <p:nvSpPr>
          <p:cNvPr id="522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FDA5BC-2A95-48EE-BD74-7EB73D2CFFF8}" type="datetime1">
              <a:rPr lang="en-US" altLang="en-US" smtClean="0">
                <a:solidFill>
                  <a:schemeClr val="tx2"/>
                </a:solidFill>
              </a:rPr>
              <a:pPr/>
              <a:t>5/14/2018</a:t>
            </a:fld>
            <a:endParaRPr lang="en-US" altLang="en-US" smtClean="0">
              <a:solidFill>
                <a:schemeClr val="tx2"/>
              </a:solidFill>
            </a:endParaRPr>
          </a:p>
        </p:txBody>
      </p:sp>
      <p:sp>
        <p:nvSpPr>
          <p:cNvPr id="522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5"/>
            <a:ext cx="8229600" cy="990600"/>
          </a:xfrm>
        </p:spPr>
        <p:txBody>
          <a:bodyPr/>
          <a:lstStyle/>
          <a:p>
            <a:pPr eaLnBrk="1" fontAlgn="auto" hangingPunct="1">
              <a:spcAft>
                <a:spcPts val="0"/>
              </a:spcAft>
              <a:defRPr/>
            </a:pPr>
            <a:r>
              <a:rPr lang="en-US" dirty="0" smtClean="0"/>
              <a:t>Software Architecture Process</a:t>
            </a:r>
            <a:endParaRPr lang="en-GB" dirty="0"/>
          </a:p>
        </p:txBody>
      </p:sp>
      <p:sp>
        <p:nvSpPr>
          <p:cNvPr id="12291" name="Content Placeholder 2"/>
          <p:cNvSpPr>
            <a:spLocks noGrp="1"/>
          </p:cNvSpPr>
          <p:nvPr>
            <p:ph idx="1"/>
          </p:nvPr>
        </p:nvSpPr>
        <p:spPr/>
        <p:txBody>
          <a:bodyPr/>
          <a:lstStyle/>
          <a:p>
            <a:pPr marL="0" indent="0" eaLnBrk="1" hangingPunct="1">
              <a:buFont typeface="Wingdings" panose="05000000000000000000" pitchFamily="2" charset="2"/>
              <a:buNone/>
            </a:pPr>
            <a:endParaRPr lang="en-GB" altLang="en-US" smtClean="0"/>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F902DF-5686-4978-8FAF-E97F604F2C57}" type="datetime1">
              <a:rPr lang="en-US" altLang="en-US" smtClean="0">
                <a:solidFill>
                  <a:schemeClr val="tx2"/>
                </a:solidFill>
              </a:rPr>
              <a:pPr/>
              <a:t>5/14/2018</a:t>
            </a:fld>
            <a:endParaRPr lang="en-US" altLang="en-US" smtClean="0">
              <a:solidFill>
                <a:schemeClr val="tx2"/>
              </a:solidFill>
            </a:endParaRPr>
          </a:p>
        </p:txBody>
      </p:sp>
      <p:sp>
        <p:nvSpPr>
          <p:cNvPr id="122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381125"/>
            <a:ext cx="9013825" cy="536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fontAlgn="auto" hangingPunct="1">
              <a:spcAft>
                <a:spcPts val="0"/>
              </a:spcAft>
              <a:defRPr/>
            </a:pPr>
            <a:r>
              <a:rPr lang="en-GB"/>
              <a:t>Tactics for Fault Prevention </a:t>
            </a:r>
            <a:endParaRPr lang="en-US"/>
          </a:p>
        </p:txBody>
      </p:sp>
      <p:sp>
        <p:nvSpPr>
          <p:cNvPr id="54275" name="Rectangle 3"/>
          <p:cNvSpPr>
            <a:spLocks noGrp="1" noChangeArrowheads="1"/>
          </p:cNvSpPr>
          <p:nvPr>
            <p:ph idx="1"/>
          </p:nvPr>
        </p:nvSpPr>
        <p:spPr/>
        <p:txBody>
          <a:bodyPr/>
          <a:lstStyle/>
          <a:p>
            <a:pPr eaLnBrk="1" hangingPunct="1">
              <a:lnSpc>
                <a:spcPct val="80000"/>
              </a:lnSpc>
            </a:pPr>
            <a:r>
              <a:rPr lang="en-GB" altLang="en-US" sz="2800" smtClean="0"/>
              <a:t>Removal from service </a:t>
            </a:r>
          </a:p>
          <a:p>
            <a:pPr lvl="1" eaLnBrk="1" hangingPunct="1">
              <a:lnSpc>
                <a:spcPct val="80000"/>
              </a:lnSpc>
            </a:pPr>
            <a:r>
              <a:rPr lang="en-GB" altLang="en-US" sz="2400" smtClean="0"/>
              <a:t>removal of a component of the system from operation in order to update it and avoid potential failures. </a:t>
            </a:r>
          </a:p>
          <a:p>
            <a:pPr lvl="2" indent="-273050" eaLnBrk="1" hangingPunct="1">
              <a:lnSpc>
                <a:spcPct val="80000"/>
              </a:lnSpc>
              <a:buFont typeface="Wingdings 2" panose="05020102010507070707" pitchFamily="18" charset="2"/>
              <a:buChar char=""/>
            </a:pPr>
            <a:r>
              <a:rPr lang="en-GB" altLang="en-US" smtClean="0"/>
              <a:t>Automatic</a:t>
            </a:r>
          </a:p>
          <a:p>
            <a:pPr lvl="2" indent="-273050" eaLnBrk="1" hangingPunct="1">
              <a:lnSpc>
                <a:spcPct val="80000"/>
              </a:lnSpc>
              <a:buFont typeface="Wingdings 2" panose="05020102010507070707" pitchFamily="18" charset="2"/>
              <a:buChar char=""/>
            </a:pPr>
            <a:r>
              <a:rPr lang="en-GB" altLang="en-US" smtClean="0"/>
              <a:t>Manual</a:t>
            </a:r>
            <a:endParaRPr lang="en-GB" altLang="en-US" u="sng" smtClean="0"/>
          </a:p>
          <a:p>
            <a:pPr eaLnBrk="1" hangingPunct="1">
              <a:lnSpc>
                <a:spcPct val="80000"/>
              </a:lnSpc>
            </a:pPr>
            <a:r>
              <a:rPr lang="en-GB" altLang="en-US" sz="2800" smtClean="0"/>
              <a:t>Transactions </a:t>
            </a:r>
          </a:p>
          <a:p>
            <a:pPr lvl="1" eaLnBrk="1" hangingPunct="1">
              <a:lnSpc>
                <a:spcPct val="80000"/>
              </a:lnSpc>
            </a:pPr>
            <a:r>
              <a:rPr lang="en-GB" altLang="en-US" sz="2400" smtClean="0"/>
              <a:t>set of operations where either all or none are executed successfully. </a:t>
            </a:r>
            <a:endParaRPr lang="en-GB" altLang="en-US" sz="2400" u="sng" smtClean="0"/>
          </a:p>
          <a:p>
            <a:pPr eaLnBrk="1" hangingPunct="1">
              <a:lnSpc>
                <a:spcPct val="80000"/>
              </a:lnSpc>
            </a:pPr>
            <a:r>
              <a:rPr lang="en-GB" altLang="en-US" sz="2800" smtClean="0"/>
              <a:t>Process monitor </a:t>
            </a:r>
          </a:p>
          <a:p>
            <a:pPr lvl="1" eaLnBrk="1" hangingPunct="1">
              <a:lnSpc>
                <a:spcPct val="80000"/>
              </a:lnSpc>
            </a:pPr>
            <a:r>
              <a:rPr lang="en-GB" altLang="en-US" sz="2400" smtClean="0"/>
              <a:t>If a fault is detected in a process, an automated monitoring process can delete the failed process and create a new instance of it, initializing it to some appropriate state as in the spare tactic</a:t>
            </a:r>
            <a:r>
              <a:rPr lang="en-US" altLang="en-US" sz="2400" smtClean="0"/>
              <a:t> </a:t>
            </a:r>
          </a:p>
        </p:txBody>
      </p:sp>
      <p:sp>
        <p:nvSpPr>
          <p:cNvPr id="542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60ED50-D9CD-4D0B-8BDC-91A70C022DD0}" type="datetime1">
              <a:rPr lang="en-US" altLang="en-US" smtClean="0">
                <a:solidFill>
                  <a:schemeClr val="tx2"/>
                </a:solidFill>
              </a:rPr>
              <a:pPr/>
              <a:t>5/14/2018</a:t>
            </a:fld>
            <a:endParaRPr lang="en-US" altLang="en-US" smtClean="0">
              <a:solidFill>
                <a:schemeClr val="tx2"/>
              </a:solidFill>
            </a:endParaRPr>
          </a:p>
        </p:txBody>
      </p:sp>
      <p:sp>
        <p:nvSpPr>
          <p:cNvPr id="542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fontAlgn="auto" hangingPunct="1">
              <a:spcAft>
                <a:spcPts val="0"/>
              </a:spcAft>
              <a:defRPr/>
            </a:pPr>
            <a:r>
              <a:rPr lang="en-GB"/>
              <a:t>Performance</a:t>
            </a:r>
            <a:r>
              <a:rPr lang="en-US"/>
              <a:t> </a:t>
            </a:r>
          </a:p>
        </p:txBody>
      </p:sp>
      <p:sp>
        <p:nvSpPr>
          <p:cNvPr id="56323" name="Rectangle 3"/>
          <p:cNvSpPr>
            <a:spLocks noGrp="1" noChangeArrowheads="1"/>
          </p:cNvSpPr>
          <p:nvPr>
            <p:ph idx="1"/>
          </p:nvPr>
        </p:nvSpPr>
        <p:spPr/>
        <p:txBody>
          <a:bodyPr/>
          <a:lstStyle/>
          <a:p>
            <a:pPr eaLnBrk="1" hangingPunct="1"/>
            <a:r>
              <a:rPr lang="en-GB" altLang="en-US" b="1" smtClean="0"/>
              <a:t>Performance</a:t>
            </a:r>
            <a:r>
              <a:rPr lang="en-GB" altLang="en-US" smtClean="0"/>
              <a:t> refers to the time it takes the system to respond to an event. The event can be fired by:</a:t>
            </a:r>
          </a:p>
          <a:p>
            <a:pPr lvl="1" eaLnBrk="1" hangingPunct="1"/>
            <a:r>
              <a:rPr lang="en-GB" altLang="en-US" smtClean="0"/>
              <a:t> a user, </a:t>
            </a:r>
          </a:p>
          <a:p>
            <a:pPr lvl="1" eaLnBrk="1" hangingPunct="1"/>
            <a:r>
              <a:rPr lang="en-GB" altLang="en-US" smtClean="0"/>
              <a:t> another system, </a:t>
            </a:r>
          </a:p>
          <a:p>
            <a:pPr lvl="1" eaLnBrk="1" hangingPunct="1"/>
            <a:r>
              <a:rPr lang="en-GB" altLang="en-US" smtClean="0"/>
              <a:t> the system itself. </a:t>
            </a:r>
            <a:endParaRPr lang="en-US" altLang="en-US" smtClean="0"/>
          </a:p>
        </p:txBody>
      </p:sp>
      <p:sp>
        <p:nvSpPr>
          <p:cNvPr id="563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5BBEED-FDB3-45CA-860D-9C7298EF5146}" type="datetime1">
              <a:rPr lang="en-US" altLang="en-US" smtClean="0">
                <a:solidFill>
                  <a:schemeClr val="tx2"/>
                </a:solidFill>
              </a:rPr>
              <a:pPr/>
              <a:t>5/14/2018</a:t>
            </a:fld>
            <a:endParaRPr lang="en-US" altLang="en-US" smtClean="0">
              <a:solidFill>
                <a:schemeClr val="tx2"/>
              </a:solidFill>
            </a:endParaRPr>
          </a:p>
        </p:txBody>
      </p:sp>
      <p:sp>
        <p:nvSpPr>
          <p:cNvPr id="563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fontAlgn="auto" hangingPunct="1">
              <a:spcAft>
                <a:spcPts val="0"/>
              </a:spcAft>
              <a:defRPr/>
            </a:pPr>
            <a:r>
              <a:rPr lang="en-GB"/>
              <a:t>Performance scenario</a:t>
            </a:r>
            <a:endParaRPr lang="en-US"/>
          </a:p>
        </p:txBody>
      </p:sp>
      <p:sp>
        <p:nvSpPr>
          <p:cNvPr id="57347" name="Rectangle 3"/>
          <p:cNvSpPr>
            <a:spLocks noGrp="1" noChangeArrowheads="1"/>
          </p:cNvSpPr>
          <p:nvPr>
            <p:ph idx="1"/>
          </p:nvPr>
        </p:nvSpPr>
        <p:spPr/>
        <p:txBody>
          <a:bodyPr/>
          <a:lstStyle/>
          <a:p>
            <a:pPr eaLnBrk="1" hangingPunct="1">
              <a:lnSpc>
                <a:spcPct val="80000"/>
              </a:lnSpc>
            </a:pPr>
            <a:r>
              <a:rPr lang="en-US" altLang="en-US" b="1" smtClean="0"/>
              <a:t>Source of stimulus</a:t>
            </a:r>
            <a:r>
              <a:rPr lang="en-US" altLang="en-US" smtClean="0"/>
              <a:t>: The stimuli arrive either from external (possibly multiple) or internal sources.</a:t>
            </a:r>
          </a:p>
          <a:p>
            <a:pPr eaLnBrk="1" hangingPunct="1">
              <a:lnSpc>
                <a:spcPct val="80000"/>
              </a:lnSpc>
            </a:pPr>
            <a:r>
              <a:rPr lang="en-US" altLang="en-US" b="1" smtClean="0"/>
              <a:t>Stimulus</a:t>
            </a:r>
            <a:r>
              <a:rPr lang="en-US" altLang="en-US" smtClean="0"/>
              <a:t>: The stimuli are the event arrivals. The arrival pattern can be characterized as periodic, stochastic, or sporadic. </a:t>
            </a:r>
          </a:p>
          <a:p>
            <a:pPr marL="709613" lvl="1" indent="-342900" eaLnBrk="1" hangingPunct="1">
              <a:lnSpc>
                <a:spcPct val="80000"/>
              </a:lnSpc>
            </a:pPr>
            <a:r>
              <a:rPr lang="en-US" altLang="en-US" b="1" smtClean="0"/>
              <a:t>Periodic</a:t>
            </a:r>
            <a:r>
              <a:rPr lang="en-US" altLang="en-US" smtClean="0"/>
              <a:t> means that the events arrive in regular intervals of time</a:t>
            </a:r>
          </a:p>
          <a:p>
            <a:pPr marL="709613" lvl="1" indent="-342900" eaLnBrk="1" hangingPunct="1">
              <a:lnSpc>
                <a:spcPct val="80000"/>
              </a:lnSpc>
            </a:pPr>
            <a:r>
              <a:rPr lang="en-US" altLang="en-US" b="1" smtClean="0"/>
              <a:t>Stochastic</a:t>
            </a:r>
            <a:r>
              <a:rPr lang="en-US" altLang="en-US" smtClean="0"/>
              <a:t> means that the arrival of events is based on some probabilistic distribution </a:t>
            </a:r>
          </a:p>
          <a:p>
            <a:pPr marL="709613" lvl="1" indent="-342900" eaLnBrk="1" hangingPunct="1">
              <a:lnSpc>
                <a:spcPct val="80000"/>
              </a:lnSpc>
            </a:pPr>
            <a:r>
              <a:rPr lang="en-US" altLang="en-US" b="1" smtClean="0"/>
              <a:t>Sporadic</a:t>
            </a:r>
            <a:r>
              <a:rPr lang="en-US" altLang="en-US" smtClean="0"/>
              <a:t> means that the events arrive rather randomly.</a:t>
            </a:r>
          </a:p>
          <a:p>
            <a:pPr eaLnBrk="1" hangingPunct="1">
              <a:lnSpc>
                <a:spcPct val="80000"/>
              </a:lnSpc>
            </a:pPr>
            <a:r>
              <a:rPr lang="en-US" altLang="en-US" b="1" smtClean="0"/>
              <a:t>Artifact</a:t>
            </a:r>
            <a:r>
              <a:rPr lang="en-US" altLang="en-US" smtClean="0"/>
              <a:t>. The artifact is always the system's service, which has to respond to the event.</a:t>
            </a:r>
          </a:p>
          <a:p>
            <a:pPr eaLnBrk="1" hangingPunct="1">
              <a:lnSpc>
                <a:spcPct val="80000"/>
              </a:lnSpc>
            </a:pPr>
            <a:r>
              <a:rPr lang="en-US" altLang="en-US" b="1" smtClean="0"/>
              <a:t>Environment</a:t>
            </a:r>
            <a:r>
              <a:rPr lang="en-US" altLang="en-US" smtClean="0"/>
              <a:t>. The system can be in various operational modes, such as normal, emergency, or overload. The response varies depending on the current state of the system.</a:t>
            </a:r>
          </a:p>
        </p:txBody>
      </p:sp>
      <p:sp>
        <p:nvSpPr>
          <p:cNvPr id="573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B528A2-4D33-4140-95E0-EAC41ACE50A5}" type="datetime1">
              <a:rPr lang="en-US" altLang="en-US" smtClean="0">
                <a:solidFill>
                  <a:schemeClr val="tx2"/>
                </a:solidFill>
              </a:rPr>
              <a:pPr/>
              <a:t>5/14/2018</a:t>
            </a:fld>
            <a:endParaRPr lang="en-US" altLang="en-US" smtClean="0">
              <a:solidFill>
                <a:schemeClr val="tx2"/>
              </a:solidFill>
            </a:endParaRPr>
          </a:p>
        </p:txBody>
      </p:sp>
      <p:sp>
        <p:nvSpPr>
          <p:cNvPr id="5734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fontScale="90000"/>
          </a:bodyPr>
          <a:lstStyle/>
          <a:p>
            <a:pPr eaLnBrk="1" fontAlgn="auto" hangingPunct="1">
              <a:spcAft>
                <a:spcPts val="0"/>
              </a:spcAft>
              <a:defRPr/>
            </a:pPr>
            <a:r>
              <a:rPr lang="en-GB" sz="4400" dirty="0" smtClean="0"/>
              <a:t>Performance scenario</a:t>
            </a:r>
            <a:r>
              <a:rPr lang="en-GB" dirty="0" smtClean="0"/>
              <a:t/>
            </a:r>
            <a:br>
              <a:rPr lang="en-GB" dirty="0" smtClean="0"/>
            </a:br>
            <a:endParaRPr lang="en-US" dirty="0"/>
          </a:p>
        </p:txBody>
      </p:sp>
      <p:sp>
        <p:nvSpPr>
          <p:cNvPr id="59395" name="Rectangle 3"/>
          <p:cNvSpPr>
            <a:spLocks noGrp="1" noChangeArrowheads="1"/>
          </p:cNvSpPr>
          <p:nvPr>
            <p:ph idx="1"/>
          </p:nvPr>
        </p:nvSpPr>
        <p:spPr>
          <a:xfrm>
            <a:off x="323850" y="1524000"/>
            <a:ext cx="8229600" cy="5145088"/>
          </a:xfrm>
        </p:spPr>
        <p:txBody>
          <a:bodyPr/>
          <a:lstStyle/>
          <a:p>
            <a:pPr eaLnBrk="1" hangingPunct="1">
              <a:lnSpc>
                <a:spcPct val="80000"/>
              </a:lnSpc>
            </a:pPr>
            <a:r>
              <a:rPr lang="en-US" altLang="en-US" sz="2000" b="1" smtClean="0"/>
              <a:t>Response</a:t>
            </a:r>
            <a:r>
              <a:rPr lang="en-US" altLang="en-US" sz="2000" smtClean="0"/>
              <a:t>. The system must process the arriving events. This may cause a change in the system environment (e.g., from normal to overload mode). The response of the system can be characterized by:</a:t>
            </a:r>
          </a:p>
          <a:p>
            <a:pPr lvl="1" eaLnBrk="1" hangingPunct="1">
              <a:lnSpc>
                <a:spcPct val="80000"/>
              </a:lnSpc>
            </a:pPr>
            <a:r>
              <a:rPr lang="en-US" altLang="en-US" sz="1800" b="1" smtClean="0"/>
              <a:t>latency</a:t>
            </a:r>
            <a:r>
              <a:rPr lang="en-US" altLang="en-US" sz="1800" smtClean="0"/>
              <a:t> (the time between the arrival of the stimulus and the system's response to it), </a:t>
            </a:r>
          </a:p>
          <a:p>
            <a:pPr lvl="1" eaLnBrk="1" hangingPunct="1">
              <a:lnSpc>
                <a:spcPct val="80000"/>
              </a:lnSpc>
            </a:pPr>
            <a:r>
              <a:rPr lang="en-US" altLang="en-US" sz="1800" b="1" smtClean="0"/>
              <a:t>deadlines</a:t>
            </a:r>
            <a:r>
              <a:rPr lang="en-US" altLang="en-US" sz="1800" smtClean="0"/>
              <a:t> in processing (a specific action should take place before another), </a:t>
            </a:r>
          </a:p>
          <a:p>
            <a:pPr lvl="1" eaLnBrk="1" hangingPunct="1">
              <a:lnSpc>
                <a:spcPct val="80000"/>
              </a:lnSpc>
            </a:pPr>
            <a:r>
              <a:rPr lang="en-US" altLang="en-US" sz="1800" b="1" smtClean="0"/>
              <a:t>throughput</a:t>
            </a:r>
            <a:r>
              <a:rPr lang="en-US" altLang="en-US" sz="1800" smtClean="0"/>
              <a:t> of the system (e.g., the number of transactions the system can process in a second), </a:t>
            </a:r>
          </a:p>
          <a:p>
            <a:pPr lvl="1" eaLnBrk="1" hangingPunct="1">
              <a:lnSpc>
                <a:spcPct val="80000"/>
              </a:lnSpc>
            </a:pPr>
            <a:r>
              <a:rPr lang="en-US" altLang="en-US" sz="1800" b="1" smtClean="0"/>
              <a:t>jitter</a:t>
            </a:r>
            <a:r>
              <a:rPr lang="en-US" altLang="en-US" sz="1800" smtClean="0"/>
              <a:t> of the response (the variation in latency), </a:t>
            </a:r>
          </a:p>
          <a:p>
            <a:pPr lvl="1" eaLnBrk="1" hangingPunct="1">
              <a:lnSpc>
                <a:spcPct val="80000"/>
              </a:lnSpc>
            </a:pPr>
            <a:r>
              <a:rPr lang="en-US" altLang="en-US" sz="1800" b="1" smtClean="0"/>
              <a:t>number of events not processed</a:t>
            </a:r>
            <a:r>
              <a:rPr lang="en-US" altLang="en-US" sz="1800" smtClean="0"/>
              <a:t> because the system was too busy to respond, </a:t>
            </a:r>
          </a:p>
          <a:p>
            <a:pPr lvl="1" eaLnBrk="1" hangingPunct="1">
              <a:lnSpc>
                <a:spcPct val="80000"/>
              </a:lnSpc>
            </a:pPr>
            <a:r>
              <a:rPr lang="en-US" altLang="en-US" sz="1800" b="1" smtClean="0"/>
              <a:t>lost data</a:t>
            </a:r>
            <a:r>
              <a:rPr lang="en-US" altLang="en-US" sz="1800" smtClean="0"/>
              <a:t> because the system was too busy.</a:t>
            </a:r>
          </a:p>
          <a:p>
            <a:pPr eaLnBrk="1" hangingPunct="1">
              <a:lnSpc>
                <a:spcPct val="80000"/>
              </a:lnSpc>
            </a:pPr>
            <a:r>
              <a:rPr lang="en-US" altLang="en-US" sz="2000" b="1" smtClean="0"/>
              <a:t>Response measure</a:t>
            </a:r>
            <a:r>
              <a:rPr lang="en-US" altLang="en-US" sz="2000" smtClean="0"/>
              <a:t>. Response measures include the time it takes to process the arriving events (latency, or deadlines by which the events must be processed), variations in this time (jitter), the number of events that can be processed within a particular time interval (throughput), and the characterization of the events that cannot be processed (miss rate, data loss).</a:t>
            </a:r>
          </a:p>
          <a:p>
            <a:pPr eaLnBrk="1" hangingPunct="1">
              <a:lnSpc>
                <a:spcPct val="80000"/>
              </a:lnSpc>
            </a:pPr>
            <a:endParaRPr lang="en-US" altLang="en-US" sz="2000" smtClean="0"/>
          </a:p>
        </p:txBody>
      </p:sp>
      <p:sp>
        <p:nvSpPr>
          <p:cNvPr id="593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C1027D-3D5B-4DDC-B12A-2BE032CA21FD}" type="datetime1">
              <a:rPr lang="en-US" altLang="en-US" smtClean="0">
                <a:solidFill>
                  <a:schemeClr val="tx2"/>
                </a:solidFill>
              </a:rPr>
              <a:pPr/>
              <a:t>5/14/2018</a:t>
            </a:fld>
            <a:endParaRPr lang="en-US" altLang="en-US" smtClean="0">
              <a:solidFill>
                <a:schemeClr val="tx2"/>
              </a:solidFill>
            </a:endParaRPr>
          </a:p>
        </p:txBody>
      </p:sp>
      <p:sp>
        <p:nvSpPr>
          <p:cNvPr id="593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Scenario profile for performance</a:t>
            </a:r>
            <a:endParaRPr lang="en-GB" dirty="0"/>
          </a:p>
        </p:txBody>
      </p:sp>
      <p:sp>
        <p:nvSpPr>
          <p:cNvPr id="60419" name="Content Placeholder 2"/>
          <p:cNvSpPr>
            <a:spLocks noGrp="1"/>
          </p:cNvSpPr>
          <p:nvPr>
            <p:ph idx="1"/>
          </p:nvPr>
        </p:nvSpPr>
        <p:spPr/>
        <p:txBody>
          <a:bodyPr/>
          <a:lstStyle/>
          <a:p>
            <a:pPr marL="0" indent="0" eaLnBrk="1" hangingPunct="1">
              <a:buFont typeface="Wingdings" panose="05000000000000000000" pitchFamily="2" charset="2"/>
              <a:buNone/>
            </a:pPr>
            <a:endParaRPr lang="en-GB" altLang="en-US" smtClean="0"/>
          </a:p>
        </p:txBody>
      </p:sp>
      <p:sp>
        <p:nvSpPr>
          <p:cNvPr id="604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1597F5-80DC-4469-9016-307456653199}" type="datetime1">
              <a:rPr lang="en-US" altLang="en-US" smtClean="0">
                <a:solidFill>
                  <a:schemeClr val="tx2"/>
                </a:solidFill>
              </a:rPr>
              <a:pPr/>
              <a:t>5/14/2018</a:t>
            </a:fld>
            <a:endParaRPr lang="en-US" altLang="en-US" smtClean="0">
              <a:solidFill>
                <a:schemeClr val="tx2"/>
              </a:solidFill>
            </a:endParaRPr>
          </a:p>
        </p:txBody>
      </p:sp>
      <p:sp>
        <p:nvSpPr>
          <p:cNvPr id="604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pic>
        <p:nvPicPr>
          <p:cNvPr id="604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777557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fontAlgn="auto" hangingPunct="1">
              <a:spcAft>
                <a:spcPts val="0"/>
              </a:spcAft>
              <a:defRPr/>
            </a:pPr>
            <a:r>
              <a:rPr lang="en-GB"/>
              <a:t>POS Case Study</a:t>
            </a:r>
            <a:endParaRPr lang="en-US"/>
          </a:p>
        </p:txBody>
      </p:sp>
      <p:sp>
        <p:nvSpPr>
          <p:cNvPr id="61443" name="Rectangle 3"/>
          <p:cNvSpPr>
            <a:spLocks noGrp="1" noChangeArrowheads="1"/>
          </p:cNvSpPr>
          <p:nvPr>
            <p:ph idx="1"/>
          </p:nvPr>
        </p:nvSpPr>
        <p:spPr/>
        <p:txBody>
          <a:bodyPr/>
          <a:lstStyle/>
          <a:p>
            <a:pPr eaLnBrk="1" hangingPunct="1">
              <a:lnSpc>
                <a:spcPct val="90000"/>
              </a:lnSpc>
            </a:pPr>
            <a:r>
              <a:rPr lang="en-US" altLang="en-US" sz="2800" b="1" smtClean="0"/>
              <a:t>Scenario</a:t>
            </a:r>
            <a:r>
              <a:rPr lang="en-US" altLang="en-US" sz="2800" smtClean="0"/>
              <a:t>(s): The POS system scans a new item, item is looked up, total price updated within two seconds</a:t>
            </a:r>
          </a:p>
          <a:p>
            <a:pPr eaLnBrk="1" hangingPunct="1">
              <a:lnSpc>
                <a:spcPct val="90000"/>
              </a:lnSpc>
            </a:pPr>
            <a:r>
              <a:rPr lang="en-US" altLang="en-US" sz="2800" b="1" smtClean="0"/>
              <a:t>Stimulus Source </a:t>
            </a:r>
            <a:r>
              <a:rPr lang="en-US" altLang="en-US" sz="2800" smtClean="0"/>
              <a:t>: End user</a:t>
            </a:r>
          </a:p>
          <a:p>
            <a:pPr eaLnBrk="1" hangingPunct="1">
              <a:lnSpc>
                <a:spcPct val="90000"/>
              </a:lnSpc>
            </a:pPr>
            <a:r>
              <a:rPr lang="en-US" altLang="en-US" sz="2800" b="1" smtClean="0"/>
              <a:t>Stimulus</a:t>
            </a:r>
            <a:r>
              <a:rPr lang="en-US" altLang="en-US" sz="2800" smtClean="0"/>
              <a:t>: Scan item, fixed time between events for limited time period</a:t>
            </a:r>
          </a:p>
          <a:p>
            <a:pPr eaLnBrk="1" hangingPunct="1">
              <a:lnSpc>
                <a:spcPct val="90000"/>
              </a:lnSpc>
            </a:pPr>
            <a:r>
              <a:rPr lang="en-US" altLang="en-US" sz="2800" b="1" smtClean="0"/>
              <a:t>Environment</a:t>
            </a:r>
            <a:r>
              <a:rPr lang="en-US" altLang="en-US" sz="2800" smtClean="0"/>
              <a:t>: Development time</a:t>
            </a:r>
          </a:p>
          <a:p>
            <a:pPr eaLnBrk="1" hangingPunct="1">
              <a:lnSpc>
                <a:spcPct val="90000"/>
              </a:lnSpc>
            </a:pPr>
            <a:r>
              <a:rPr lang="en-US" altLang="en-US" sz="2800" b="1" smtClean="0"/>
              <a:t>Artefact</a:t>
            </a:r>
            <a:r>
              <a:rPr lang="en-US" altLang="en-US" sz="2800" smtClean="0"/>
              <a:t> (If Known): POS system</a:t>
            </a:r>
          </a:p>
          <a:p>
            <a:pPr eaLnBrk="1" hangingPunct="1">
              <a:lnSpc>
                <a:spcPct val="90000"/>
              </a:lnSpc>
            </a:pPr>
            <a:r>
              <a:rPr lang="en-US" altLang="en-US" sz="2800" b="1" smtClean="0"/>
              <a:t>Response</a:t>
            </a:r>
            <a:r>
              <a:rPr lang="en-US" altLang="en-US" sz="2800" smtClean="0"/>
              <a:t>: Item is looked up, total price updated</a:t>
            </a:r>
          </a:p>
          <a:p>
            <a:pPr eaLnBrk="1" hangingPunct="1">
              <a:lnSpc>
                <a:spcPct val="90000"/>
              </a:lnSpc>
            </a:pPr>
            <a:r>
              <a:rPr lang="en-US" altLang="en-US" sz="2800" b="1" smtClean="0"/>
              <a:t>Response Measure</a:t>
            </a:r>
            <a:r>
              <a:rPr lang="en-US" altLang="en-US" sz="2800" smtClean="0"/>
              <a:t>: Within two seconds</a:t>
            </a:r>
          </a:p>
        </p:txBody>
      </p:sp>
      <p:sp>
        <p:nvSpPr>
          <p:cNvPr id="614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F6B985-A975-4C4D-879C-270376A753CB}" type="datetime1">
              <a:rPr lang="en-US" altLang="en-US" smtClean="0">
                <a:solidFill>
                  <a:schemeClr val="tx2"/>
                </a:solidFill>
              </a:rPr>
              <a:pPr/>
              <a:t>5/14/2018</a:t>
            </a:fld>
            <a:endParaRPr lang="en-US" altLang="en-US" smtClean="0">
              <a:solidFill>
                <a:schemeClr val="tx2"/>
              </a:solidFill>
            </a:endParaRPr>
          </a:p>
        </p:txBody>
      </p:sp>
      <p:sp>
        <p:nvSpPr>
          <p:cNvPr id="614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Throughput</a:t>
            </a:r>
            <a:endParaRPr lang="en-GB" dirty="0"/>
          </a:p>
        </p:txBody>
      </p:sp>
      <p:sp>
        <p:nvSpPr>
          <p:cNvPr id="62467" name="Content Placeholder 2"/>
          <p:cNvSpPr>
            <a:spLocks noGrp="1"/>
          </p:cNvSpPr>
          <p:nvPr>
            <p:ph idx="1"/>
          </p:nvPr>
        </p:nvSpPr>
        <p:spPr/>
        <p:txBody>
          <a:bodyPr/>
          <a:lstStyle/>
          <a:p>
            <a:pPr eaLnBrk="1" hangingPunct="1"/>
            <a:r>
              <a:rPr lang="en-US" altLang="en-US" smtClean="0"/>
              <a:t>Measure of the amount of work an application must </a:t>
            </a:r>
            <a:r>
              <a:rPr lang="en-GB" altLang="en-US" smtClean="0"/>
              <a:t>perform in unit time</a:t>
            </a:r>
          </a:p>
          <a:p>
            <a:pPr lvl="1" eaLnBrk="1" hangingPunct="1"/>
            <a:r>
              <a:rPr lang="en-GB" altLang="en-US" smtClean="0"/>
              <a:t>Transactions per second (TPS)</a:t>
            </a:r>
          </a:p>
          <a:p>
            <a:pPr lvl="1" eaLnBrk="1" hangingPunct="1"/>
            <a:r>
              <a:rPr lang="en-GB" altLang="en-US" smtClean="0"/>
              <a:t>Messages per second (MPS)</a:t>
            </a:r>
          </a:p>
          <a:p>
            <a:pPr eaLnBrk="1" hangingPunct="1"/>
            <a:r>
              <a:rPr lang="en-GB" altLang="en-US" smtClean="0"/>
              <a:t>Is required throughput:</a:t>
            </a:r>
          </a:p>
          <a:p>
            <a:pPr lvl="1" eaLnBrk="1" hangingPunct="1"/>
            <a:r>
              <a:rPr lang="en-GB" altLang="en-US" smtClean="0"/>
              <a:t>Average?</a:t>
            </a:r>
          </a:p>
          <a:p>
            <a:pPr lvl="1" eaLnBrk="1" hangingPunct="1"/>
            <a:r>
              <a:rPr lang="en-GB" altLang="en-US" smtClean="0"/>
              <a:t>Peak?</a:t>
            </a:r>
          </a:p>
          <a:p>
            <a:pPr eaLnBrk="1" hangingPunct="1"/>
            <a:r>
              <a:rPr lang="en-US" altLang="en-US" smtClean="0"/>
              <a:t>Many system have low average but high peak throughput </a:t>
            </a:r>
            <a:r>
              <a:rPr lang="en-GB" altLang="en-US" smtClean="0"/>
              <a:t>requirements</a:t>
            </a:r>
          </a:p>
        </p:txBody>
      </p:sp>
      <p:sp>
        <p:nvSpPr>
          <p:cNvPr id="624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794EE8-541C-4335-ADAA-E99ED2592981}" type="datetime1">
              <a:rPr lang="en-US" altLang="en-US" smtClean="0">
                <a:solidFill>
                  <a:schemeClr val="tx2"/>
                </a:solidFill>
              </a:rPr>
              <a:pPr/>
              <a:t>5/14/2018</a:t>
            </a:fld>
            <a:endParaRPr lang="en-US" altLang="en-US" smtClean="0">
              <a:solidFill>
                <a:schemeClr val="tx2"/>
              </a:solidFill>
            </a:endParaRPr>
          </a:p>
        </p:txBody>
      </p:sp>
      <p:sp>
        <p:nvSpPr>
          <p:cNvPr id="624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Response time</a:t>
            </a:r>
            <a:endParaRPr lang="en-GB" dirty="0"/>
          </a:p>
        </p:txBody>
      </p:sp>
      <p:sp>
        <p:nvSpPr>
          <p:cNvPr id="63491" name="Content Placeholder 2"/>
          <p:cNvSpPr>
            <a:spLocks noGrp="1"/>
          </p:cNvSpPr>
          <p:nvPr>
            <p:ph idx="1"/>
          </p:nvPr>
        </p:nvSpPr>
        <p:spPr/>
        <p:txBody>
          <a:bodyPr/>
          <a:lstStyle/>
          <a:p>
            <a:pPr eaLnBrk="1" hangingPunct="1"/>
            <a:r>
              <a:rPr lang="en-US" altLang="en-US" smtClean="0"/>
              <a:t>Measure of the latency an application exhibits in processing </a:t>
            </a:r>
            <a:r>
              <a:rPr lang="en-GB" altLang="en-US" smtClean="0"/>
              <a:t>a request</a:t>
            </a:r>
          </a:p>
          <a:p>
            <a:pPr eaLnBrk="1" hangingPunct="1"/>
            <a:r>
              <a:rPr lang="en-GB" altLang="en-US" smtClean="0"/>
              <a:t>Usually measured in (milli)seconds</a:t>
            </a:r>
          </a:p>
          <a:p>
            <a:pPr eaLnBrk="1" hangingPunct="1"/>
            <a:r>
              <a:rPr lang="en-US" altLang="en-US" smtClean="0"/>
              <a:t>Often an important metric for users</a:t>
            </a:r>
          </a:p>
          <a:p>
            <a:pPr eaLnBrk="1" hangingPunct="1"/>
            <a:r>
              <a:rPr lang="en-GB" altLang="en-US" smtClean="0"/>
              <a:t>Is required response time:</a:t>
            </a:r>
          </a:p>
          <a:p>
            <a:pPr lvl="1" eaLnBrk="1" hangingPunct="1"/>
            <a:r>
              <a:rPr lang="en-GB" altLang="en-US" smtClean="0"/>
              <a:t>Guaranteed?</a:t>
            </a:r>
          </a:p>
          <a:p>
            <a:pPr lvl="1" eaLnBrk="1" hangingPunct="1"/>
            <a:r>
              <a:rPr lang="en-GB" altLang="en-US" smtClean="0"/>
              <a:t>Average?</a:t>
            </a:r>
          </a:p>
          <a:p>
            <a:pPr eaLnBrk="1" hangingPunct="1"/>
            <a:endParaRPr lang="en-US" altLang="en-US" smtClean="0"/>
          </a:p>
          <a:p>
            <a:pPr eaLnBrk="1" hangingPunct="1"/>
            <a:r>
              <a:rPr lang="en-US" altLang="en-US" smtClean="0"/>
              <a:t>E.g. 95% of responses in sub-4 seconds, and all within 10 </a:t>
            </a:r>
            <a:r>
              <a:rPr lang="en-GB" altLang="en-US" smtClean="0"/>
              <a:t>seconds</a:t>
            </a:r>
          </a:p>
        </p:txBody>
      </p:sp>
      <p:sp>
        <p:nvSpPr>
          <p:cNvPr id="634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0AD62D-C9B4-4ED0-8FFD-0DD1964BDFE2}" type="datetime1">
              <a:rPr lang="en-US" altLang="en-US" smtClean="0">
                <a:solidFill>
                  <a:schemeClr val="tx2"/>
                </a:solidFill>
              </a:rPr>
              <a:pPr/>
              <a:t>5/14/2018</a:t>
            </a:fld>
            <a:endParaRPr lang="en-US" altLang="en-US" smtClean="0">
              <a:solidFill>
                <a:schemeClr val="tx2"/>
              </a:solidFill>
            </a:endParaRPr>
          </a:p>
        </p:txBody>
      </p:sp>
      <p:sp>
        <p:nvSpPr>
          <p:cNvPr id="634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Deadlines</a:t>
            </a:r>
            <a:endParaRPr lang="en-GB" dirty="0"/>
          </a:p>
        </p:txBody>
      </p:sp>
      <p:sp>
        <p:nvSpPr>
          <p:cNvPr id="64515" name="Content Placeholder 2"/>
          <p:cNvSpPr>
            <a:spLocks noGrp="1"/>
          </p:cNvSpPr>
          <p:nvPr>
            <p:ph idx="1"/>
          </p:nvPr>
        </p:nvSpPr>
        <p:spPr/>
        <p:txBody>
          <a:bodyPr/>
          <a:lstStyle/>
          <a:p>
            <a:pPr eaLnBrk="1" hangingPunct="1"/>
            <a:r>
              <a:rPr lang="en-US" altLang="en-US" smtClean="0"/>
              <a:t>‘something must be completed before some specified time’</a:t>
            </a:r>
          </a:p>
          <a:p>
            <a:pPr lvl="1" eaLnBrk="1" hangingPunct="1"/>
            <a:r>
              <a:rPr lang="en-US" altLang="en-US" smtClean="0"/>
              <a:t>Payroll system must complete by 2am so that electronic transfers can be sent to bank</a:t>
            </a:r>
          </a:p>
          <a:p>
            <a:pPr lvl="1" eaLnBrk="1" hangingPunct="1"/>
            <a:r>
              <a:rPr lang="en-US" altLang="en-US" smtClean="0"/>
              <a:t>Weekly accounting run must complete by 6am Monday so that figures are available to management</a:t>
            </a:r>
          </a:p>
          <a:p>
            <a:pPr eaLnBrk="1" hangingPunct="1"/>
            <a:endParaRPr lang="en-US" altLang="en-US" smtClean="0"/>
          </a:p>
          <a:p>
            <a:pPr eaLnBrk="1" hangingPunct="1"/>
            <a:r>
              <a:rPr lang="en-US" altLang="en-US" smtClean="0"/>
              <a:t>Deadlines often associated with batch jobs in IT systems.</a:t>
            </a:r>
            <a:endParaRPr lang="en-GB" altLang="en-US" smtClean="0"/>
          </a:p>
        </p:txBody>
      </p:sp>
      <p:sp>
        <p:nvSpPr>
          <p:cNvPr id="645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F72EAB-D635-4EBA-9B1D-11438D305CE0}" type="datetime1">
              <a:rPr lang="en-US" altLang="en-US" smtClean="0">
                <a:solidFill>
                  <a:schemeClr val="tx2"/>
                </a:solidFill>
              </a:rPr>
              <a:pPr/>
              <a:t>5/14/2018</a:t>
            </a:fld>
            <a:endParaRPr lang="en-US" altLang="en-US" smtClean="0">
              <a:solidFill>
                <a:schemeClr val="tx2"/>
              </a:solidFill>
            </a:endParaRPr>
          </a:p>
        </p:txBody>
      </p:sp>
      <p:sp>
        <p:nvSpPr>
          <p:cNvPr id="645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Attention!</a:t>
            </a:r>
            <a:endParaRPr lang="en-GB" dirty="0"/>
          </a:p>
        </p:txBody>
      </p:sp>
      <p:sp>
        <p:nvSpPr>
          <p:cNvPr id="65539" name="Content Placeholder 2"/>
          <p:cNvSpPr>
            <a:spLocks noGrp="1"/>
          </p:cNvSpPr>
          <p:nvPr>
            <p:ph idx="1"/>
          </p:nvPr>
        </p:nvSpPr>
        <p:spPr/>
        <p:txBody>
          <a:bodyPr/>
          <a:lstStyle/>
          <a:p>
            <a:pPr eaLnBrk="1" hangingPunct="1"/>
            <a:r>
              <a:rPr lang="en-GB" altLang="en-US" dirty="0" smtClean="0"/>
              <a:t>What is a</a:t>
            </a:r>
          </a:p>
          <a:p>
            <a:pPr lvl="1" eaLnBrk="1" hangingPunct="1"/>
            <a:r>
              <a:rPr lang="en-GB" altLang="en-US" dirty="0" smtClean="0"/>
              <a:t>Transaction?</a:t>
            </a:r>
          </a:p>
          <a:p>
            <a:pPr lvl="1" eaLnBrk="1" hangingPunct="1"/>
            <a:r>
              <a:rPr lang="en-GB" altLang="en-US" dirty="0" smtClean="0"/>
              <a:t>Message?</a:t>
            </a:r>
          </a:p>
          <a:p>
            <a:pPr lvl="1" eaLnBrk="1" hangingPunct="1"/>
            <a:r>
              <a:rPr lang="en-GB" altLang="en-US" dirty="0" smtClean="0"/>
              <a:t>Request?</a:t>
            </a:r>
          </a:p>
          <a:p>
            <a:pPr eaLnBrk="1" hangingPunct="1"/>
            <a:r>
              <a:rPr lang="en-US" altLang="en-US" dirty="0" smtClean="0"/>
              <a:t>All are application specific measures.</a:t>
            </a:r>
          </a:p>
          <a:p>
            <a:pPr eaLnBrk="1" hangingPunct="1"/>
            <a:endParaRPr lang="en-US" altLang="en-US" dirty="0" smtClean="0"/>
          </a:p>
          <a:p>
            <a:pPr eaLnBrk="1" hangingPunct="1"/>
            <a:r>
              <a:rPr lang="en-US" altLang="en-US" dirty="0" smtClean="0"/>
              <a:t>System must achieve 100 </a:t>
            </a:r>
            <a:r>
              <a:rPr lang="en-US" altLang="en-US" dirty="0" err="1" smtClean="0"/>
              <a:t>mps</a:t>
            </a:r>
            <a:r>
              <a:rPr lang="en-US" altLang="en-US" dirty="0" smtClean="0"/>
              <a:t> throughput</a:t>
            </a:r>
          </a:p>
          <a:p>
            <a:pPr lvl="1" eaLnBrk="1" hangingPunct="1"/>
            <a:r>
              <a:rPr lang="en-GB" altLang="en-US" dirty="0" smtClean="0"/>
              <a:t>BAD!!</a:t>
            </a:r>
          </a:p>
          <a:p>
            <a:pPr eaLnBrk="1" hangingPunct="1"/>
            <a:r>
              <a:rPr lang="en-US" altLang="en-US" dirty="0" smtClean="0"/>
              <a:t>System must achieve 100 </a:t>
            </a:r>
            <a:r>
              <a:rPr lang="en-US" altLang="en-US" dirty="0" err="1" smtClean="0"/>
              <a:t>mps</a:t>
            </a:r>
            <a:r>
              <a:rPr lang="en-US" altLang="en-US" dirty="0" smtClean="0"/>
              <a:t> peak throughput for </a:t>
            </a:r>
            <a:r>
              <a:rPr lang="en-GB" altLang="en-US" i="1" dirty="0" err="1" smtClean="0"/>
              <a:t>PaymentReceived</a:t>
            </a:r>
            <a:r>
              <a:rPr lang="en-GB" altLang="en-US" i="1" dirty="0" smtClean="0"/>
              <a:t> </a:t>
            </a:r>
            <a:r>
              <a:rPr lang="en-GB" altLang="en-US" dirty="0" smtClean="0"/>
              <a:t>messages</a:t>
            </a:r>
          </a:p>
          <a:p>
            <a:pPr lvl="1" eaLnBrk="1" hangingPunct="1"/>
            <a:r>
              <a:rPr lang="en-GB" altLang="en-US" dirty="0" smtClean="0"/>
              <a:t>GOOD!!!</a:t>
            </a:r>
          </a:p>
        </p:txBody>
      </p:sp>
      <p:sp>
        <p:nvSpPr>
          <p:cNvPr id="655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B02106-42C8-4CF4-92FD-AE383937D124}" type="datetime1">
              <a:rPr lang="en-US" altLang="en-US" smtClean="0">
                <a:solidFill>
                  <a:schemeClr val="tx2"/>
                </a:solidFill>
              </a:rPr>
              <a:pPr/>
              <a:t>5/14/2018</a:t>
            </a:fld>
            <a:endParaRPr lang="en-US" altLang="en-US" smtClean="0">
              <a:solidFill>
                <a:schemeClr val="tx2"/>
              </a:solidFill>
            </a:endParaRPr>
          </a:p>
        </p:txBody>
      </p:sp>
      <p:sp>
        <p:nvSpPr>
          <p:cNvPr id="655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46088" y="404813"/>
            <a:ext cx="8229600" cy="868362"/>
          </a:xfrm>
        </p:spPr>
        <p:txBody>
          <a:bodyPr/>
          <a:lstStyle/>
          <a:p>
            <a:pPr eaLnBrk="1" fontAlgn="auto" hangingPunct="1">
              <a:spcAft>
                <a:spcPts val="0"/>
              </a:spcAft>
              <a:defRPr/>
            </a:pPr>
            <a:r>
              <a:rPr lang="en-US" dirty="0"/>
              <a:t>Stakeholders</a:t>
            </a:r>
          </a:p>
        </p:txBody>
      </p:sp>
      <p:sp>
        <p:nvSpPr>
          <p:cNvPr id="13315" name="Rectangle 3"/>
          <p:cNvSpPr>
            <a:spLocks noGrp="1" noChangeArrowheads="1"/>
          </p:cNvSpPr>
          <p:nvPr>
            <p:ph type="body" sz="half" idx="2"/>
          </p:nvPr>
        </p:nvSpPr>
        <p:spPr>
          <a:xfrm>
            <a:off x="6011863" y="1557338"/>
            <a:ext cx="3132137" cy="5033962"/>
          </a:xfrm>
        </p:spPr>
        <p:txBody>
          <a:bodyPr/>
          <a:lstStyle/>
          <a:p>
            <a:pPr eaLnBrk="1" hangingPunct="1"/>
            <a:r>
              <a:rPr lang="en-US" altLang="en-US" smtClean="0"/>
              <a:t>Developing Organization Management</a:t>
            </a:r>
          </a:p>
          <a:p>
            <a:pPr eaLnBrk="1" hangingPunct="1"/>
            <a:r>
              <a:rPr lang="en-US" altLang="en-US" smtClean="0"/>
              <a:t>Marketing</a:t>
            </a:r>
          </a:p>
          <a:p>
            <a:pPr eaLnBrk="1" hangingPunct="1"/>
            <a:r>
              <a:rPr lang="en-US" altLang="en-US" smtClean="0"/>
              <a:t>End User</a:t>
            </a:r>
          </a:p>
          <a:p>
            <a:pPr eaLnBrk="1" hangingPunct="1"/>
            <a:r>
              <a:rPr lang="en-US" altLang="en-US" smtClean="0"/>
              <a:t>Maintainenace Organization</a:t>
            </a:r>
          </a:p>
          <a:p>
            <a:pPr eaLnBrk="1" hangingPunct="1"/>
            <a:r>
              <a:rPr lang="en-US" altLang="en-US" smtClean="0"/>
              <a:t>Customer</a:t>
            </a:r>
          </a:p>
        </p:txBody>
      </p:sp>
      <p:pic>
        <p:nvPicPr>
          <p:cNvPr id="13316" name="Picture 4" descr="SA fig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 y="1557338"/>
            <a:ext cx="58674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fontAlgn="auto" hangingPunct="1">
              <a:spcAft>
                <a:spcPts val="0"/>
              </a:spcAft>
              <a:defRPr/>
            </a:pPr>
            <a:r>
              <a:rPr lang="en-GB" dirty="0"/>
              <a:t>Factors affecting performance</a:t>
            </a:r>
            <a:endParaRPr lang="en-US" dirty="0"/>
          </a:p>
        </p:txBody>
      </p:sp>
      <p:sp>
        <p:nvSpPr>
          <p:cNvPr id="66563" name="Rectangle 3"/>
          <p:cNvSpPr>
            <a:spLocks noGrp="1" noChangeArrowheads="1"/>
          </p:cNvSpPr>
          <p:nvPr>
            <p:ph idx="1"/>
          </p:nvPr>
        </p:nvSpPr>
        <p:spPr/>
        <p:txBody>
          <a:bodyPr/>
          <a:lstStyle/>
          <a:p>
            <a:pPr eaLnBrk="1" hangingPunct="1"/>
            <a:r>
              <a:rPr lang="en-GB" altLang="en-US" smtClean="0"/>
              <a:t>Resource Consumption</a:t>
            </a:r>
          </a:p>
          <a:p>
            <a:pPr eaLnBrk="1" hangingPunct="1"/>
            <a:endParaRPr lang="en-GB" altLang="en-US" smtClean="0"/>
          </a:p>
          <a:p>
            <a:pPr eaLnBrk="1" hangingPunct="1"/>
            <a:r>
              <a:rPr lang="en-GB" altLang="en-US" smtClean="0"/>
              <a:t>Blocked time</a:t>
            </a:r>
          </a:p>
          <a:p>
            <a:pPr lvl="1" eaLnBrk="1" hangingPunct="1"/>
            <a:r>
              <a:rPr lang="en-US" altLang="en-US" smtClean="0"/>
              <a:t>Contention for resources </a:t>
            </a:r>
          </a:p>
          <a:p>
            <a:pPr lvl="1" eaLnBrk="1" hangingPunct="1"/>
            <a:r>
              <a:rPr lang="en-US" altLang="en-US" smtClean="0"/>
              <a:t>Availability of resources </a:t>
            </a:r>
          </a:p>
          <a:p>
            <a:pPr lvl="1" eaLnBrk="1" hangingPunct="1"/>
            <a:r>
              <a:rPr lang="en-US" altLang="en-US" smtClean="0"/>
              <a:t>Dependency on other computation </a:t>
            </a:r>
          </a:p>
        </p:txBody>
      </p:sp>
      <p:sp>
        <p:nvSpPr>
          <p:cNvPr id="665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EB3F60-19AB-40A0-87A7-C59E1DB6ED3C}" type="datetime1">
              <a:rPr lang="en-US" altLang="en-US" smtClean="0">
                <a:solidFill>
                  <a:schemeClr val="tx2"/>
                </a:solidFill>
              </a:rPr>
              <a:pPr/>
              <a:t>5/14/2018</a:t>
            </a:fld>
            <a:endParaRPr lang="en-US" altLang="en-US" smtClean="0">
              <a:solidFill>
                <a:schemeClr val="tx2"/>
              </a:solidFill>
            </a:endParaRPr>
          </a:p>
        </p:txBody>
      </p:sp>
      <p:sp>
        <p:nvSpPr>
          <p:cNvPr id="665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fontAlgn="auto" hangingPunct="1">
              <a:spcAft>
                <a:spcPts val="0"/>
              </a:spcAft>
              <a:defRPr/>
            </a:pPr>
            <a:r>
              <a:rPr lang="en-GB"/>
              <a:t>Tactics to achieve performance</a:t>
            </a:r>
            <a:endParaRPr lang="en-US"/>
          </a:p>
        </p:txBody>
      </p:sp>
      <p:sp>
        <p:nvSpPr>
          <p:cNvPr id="67587" name="Rectangle 3"/>
          <p:cNvSpPr>
            <a:spLocks noGrp="1" noChangeArrowheads="1"/>
          </p:cNvSpPr>
          <p:nvPr>
            <p:ph idx="1"/>
          </p:nvPr>
        </p:nvSpPr>
        <p:spPr>
          <a:xfrm>
            <a:off x="285750" y="1784350"/>
            <a:ext cx="8229600" cy="3930650"/>
          </a:xfrm>
        </p:spPr>
        <p:txBody>
          <a:bodyPr/>
          <a:lstStyle/>
          <a:p>
            <a:pPr eaLnBrk="1" hangingPunct="1"/>
            <a:r>
              <a:rPr lang="en-US" altLang="en-US" smtClean="0"/>
              <a:t>resource demand, </a:t>
            </a:r>
          </a:p>
          <a:p>
            <a:pPr eaLnBrk="1" hangingPunct="1"/>
            <a:r>
              <a:rPr lang="en-US" altLang="en-US" smtClean="0"/>
              <a:t>resource management</a:t>
            </a:r>
          </a:p>
          <a:p>
            <a:pPr eaLnBrk="1" hangingPunct="1"/>
            <a:r>
              <a:rPr lang="en-US" altLang="en-US" smtClean="0"/>
              <a:t>resource arbitration. </a:t>
            </a:r>
          </a:p>
        </p:txBody>
      </p:sp>
      <p:sp>
        <p:nvSpPr>
          <p:cNvPr id="675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160965-662B-41EA-9DA0-52D99B061C0B}" type="datetime1">
              <a:rPr lang="en-US" altLang="en-US" smtClean="0">
                <a:solidFill>
                  <a:schemeClr val="tx2"/>
                </a:solidFill>
              </a:rPr>
              <a:pPr/>
              <a:t>5/14/2018</a:t>
            </a:fld>
            <a:endParaRPr lang="en-US" altLang="en-US" smtClean="0">
              <a:solidFill>
                <a:schemeClr val="tx2"/>
              </a:solidFill>
            </a:endParaRPr>
          </a:p>
        </p:txBody>
      </p:sp>
      <p:sp>
        <p:nvSpPr>
          <p:cNvPr id="675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fontAlgn="auto" hangingPunct="1">
              <a:spcAft>
                <a:spcPts val="0"/>
              </a:spcAft>
              <a:defRPr/>
            </a:pPr>
            <a:r>
              <a:rPr lang="en-GB"/>
              <a:t>Resource demand</a:t>
            </a:r>
            <a:endParaRPr lang="en-US"/>
          </a:p>
        </p:txBody>
      </p:sp>
      <p:sp>
        <p:nvSpPr>
          <p:cNvPr id="69635" name="Rectangle 3"/>
          <p:cNvSpPr>
            <a:spLocks noGrp="1" noChangeArrowheads="1"/>
          </p:cNvSpPr>
          <p:nvPr>
            <p:ph idx="1"/>
          </p:nvPr>
        </p:nvSpPr>
        <p:spPr/>
        <p:txBody>
          <a:bodyPr/>
          <a:lstStyle/>
          <a:p>
            <a:pPr eaLnBrk="1" hangingPunct="1"/>
            <a:r>
              <a:rPr lang="en-US" altLang="en-US" b="1" smtClean="0"/>
              <a:t>Increase computational efficiency</a:t>
            </a:r>
            <a:r>
              <a:rPr lang="en-US" altLang="en-US" smtClean="0"/>
              <a:t>. </a:t>
            </a:r>
          </a:p>
          <a:p>
            <a:pPr lvl="1" eaLnBrk="1" hangingPunct="1"/>
            <a:r>
              <a:rPr lang="en-US" altLang="en-US" smtClean="0"/>
              <a:t>Improving the algorithms,  </a:t>
            </a:r>
          </a:p>
          <a:p>
            <a:pPr lvl="1" eaLnBrk="1" hangingPunct="1"/>
            <a:r>
              <a:rPr lang="en-US" altLang="en-US" smtClean="0"/>
              <a:t>Trading one resource for another. </a:t>
            </a:r>
          </a:p>
          <a:p>
            <a:pPr eaLnBrk="1" hangingPunct="1"/>
            <a:endParaRPr lang="en-US" altLang="en-US" b="1" smtClean="0"/>
          </a:p>
          <a:p>
            <a:pPr eaLnBrk="1" hangingPunct="1"/>
            <a:r>
              <a:rPr lang="en-US" altLang="en-US" b="1" smtClean="0"/>
              <a:t>Reduce computational overhead</a:t>
            </a:r>
            <a:r>
              <a:rPr lang="en-US" altLang="en-US" smtClean="0"/>
              <a:t>. </a:t>
            </a:r>
          </a:p>
          <a:p>
            <a:pPr lvl="1" eaLnBrk="1" hangingPunct="1"/>
            <a:r>
              <a:rPr lang="en-US" altLang="en-US" smtClean="0"/>
              <a:t>Use local class vs. RMI </a:t>
            </a:r>
          </a:p>
          <a:p>
            <a:pPr lvl="1" eaLnBrk="1" hangingPunct="1"/>
            <a:r>
              <a:rPr lang="en-US" altLang="en-US" smtClean="0"/>
              <a:t>Use of intermediaries =&gt; the classic modifiability/performance tradeoff.</a:t>
            </a:r>
          </a:p>
          <a:p>
            <a:pPr eaLnBrk="1" hangingPunct="1"/>
            <a:endParaRPr lang="en-US" altLang="en-US" smtClean="0"/>
          </a:p>
        </p:txBody>
      </p:sp>
      <p:sp>
        <p:nvSpPr>
          <p:cNvPr id="696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B2AA5B-5BA0-404A-9A84-64A7B38187B8}" type="datetime1">
              <a:rPr lang="en-US" altLang="en-US" smtClean="0">
                <a:solidFill>
                  <a:schemeClr val="tx2"/>
                </a:solidFill>
              </a:rPr>
              <a:pPr/>
              <a:t>5/14/2018</a:t>
            </a:fld>
            <a:endParaRPr lang="en-US" altLang="en-US" smtClean="0">
              <a:solidFill>
                <a:schemeClr val="tx2"/>
              </a:solidFill>
            </a:endParaRPr>
          </a:p>
        </p:txBody>
      </p:sp>
      <p:sp>
        <p:nvSpPr>
          <p:cNvPr id="696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noAutofit/>
          </a:bodyPr>
          <a:lstStyle/>
          <a:p>
            <a:pPr eaLnBrk="1" fontAlgn="auto" hangingPunct="1">
              <a:spcAft>
                <a:spcPts val="0"/>
              </a:spcAft>
              <a:defRPr/>
            </a:pPr>
            <a:r>
              <a:rPr lang="en-GB" dirty="0"/>
              <a:t>Resource demand - </a:t>
            </a:r>
            <a:r>
              <a:rPr lang="en-GB" dirty="0" smtClean="0"/>
              <a:t>reduce </a:t>
            </a:r>
            <a:r>
              <a:rPr lang="en-GB" dirty="0"/>
              <a:t>the number of processed events</a:t>
            </a:r>
            <a:endParaRPr lang="en-US" dirty="0"/>
          </a:p>
        </p:txBody>
      </p:sp>
      <p:sp>
        <p:nvSpPr>
          <p:cNvPr id="71683" name="Rectangle 3"/>
          <p:cNvSpPr>
            <a:spLocks noGrp="1" noChangeArrowheads="1"/>
          </p:cNvSpPr>
          <p:nvPr>
            <p:ph idx="1"/>
          </p:nvPr>
        </p:nvSpPr>
        <p:spPr>
          <a:xfrm>
            <a:off x="434975" y="2205038"/>
            <a:ext cx="8229600" cy="4876800"/>
          </a:xfrm>
        </p:spPr>
        <p:txBody>
          <a:bodyPr/>
          <a:lstStyle/>
          <a:p>
            <a:pPr eaLnBrk="1" hangingPunct="1"/>
            <a:r>
              <a:rPr lang="en-US" altLang="en-US" b="1" smtClean="0"/>
              <a:t>Manage event rate. </a:t>
            </a:r>
          </a:p>
          <a:p>
            <a:pPr lvl="1" eaLnBrk="1" hangingPunct="1"/>
            <a:r>
              <a:rPr lang="en-US" altLang="en-US" smtClean="0"/>
              <a:t>Reduce the sampling frequency at which environmental variables are monitored</a:t>
            </a:r>
          </a:p>
          <a:p>
            <a:pPr eaLnBrk="1" hangingPunct="1"/>
            <a:endParaRPr lang="en-US" altLang="en-US" b="1" smtClean="0"/>
          </a:p>
          <a:p>
            <a:pPr eaLnBrk="1" hangingPunct="1"/>
            <a:r>
              <a:rPr lang="en-US" altLang="en-US" b="1" smtClean="0"/>
              <a:t>Control frequency of sampling.</a:t>
            </a:r>
            <a:r>
              <a:rPr lang="en-US" altLang="en-US" smtClean="0"/>
              <a:t> </a:t>
            </a:r>
          </a:p>
          <a:p>
            <a:pPr lvl="1" eaLnBrk="1" hangingPunct="1"/>
            <a:r>
              <a:rPr lang="en-US" altLang="en-US" smtClean="0"/>
              <a:t>If there is no control over the arrival of externally generated events, queued requests can be sampled at a lower frequency, possibly resulting in the loss of requests.</a:t>
            </a:r>
          </a:p>
          <a:p>
            <a:pPr lvl="1" eaLnBrk="1" hangingPunct="1"/>
            <a:endParaRPr lang="en-US" altLang="en-US" smtClean="0"/>
          </a:p>
        </p:txBody>
      </p:sp>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116413-8832-4DCE-84BD-67A62C982571}" type="datetime1">
              <a:rPr lang="en-US" altLang="en-US" smtClean="0">
                <a:solidFill>
                  <a:schemeClr val="tx2"/>
                </a:solidFill>
              </a:rPr>
              <a:pPr/>
              <a:t>5/14/2018</a:t>
            </a:fld>
            <a:endParaRPr lang="en-US" altLang="en-US" smtClean="0">
              <a:solidFill>
                <a:schemeClr val="tx2"/>
              </a:solidFill>
            </a:endParaRPr>
          </a:p>
        </p:txBody>
      </p:sp>
      <p:sp>
        <p:nvSpPr>
          <p:cNvPr id="716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noAutofit/>
          </a:bodyPr>
          <a:lstStyle/>
          <a:p>
            <a:pPr eaLnBrk="1" fontAlgn="auto" hangingPunct="1">
              <a:spcAft>
                <a:spcPts val="0"/>
              </a:spcAft>
              <a:defRPr/>
            </a:pPr>
            <a:r>
              <a:rPr lang="en-GB" dirty="0"/>
              <a:t>Resource demand – control the use of resources</a:t>
            </a:r>
            <a:endParaRPr lang="en-US" dirty="0"/>
          </a:p>
        </p:txBody>
      </p:sp>
      <p:sp>
        <p:nvSpPr>
          <p:cNvPr id="72707" name="Rectangle 3"/>
          <p:cNvSpPr>
            <a:spLocks noGrp="1" noChangeArrowheads="1"/>
          </p:cNvSpPr>
          <p:nvPr>
            <p:ph idx="1"/>
          </p:nvPr>
        </p:nvSpPr>
        <p:spPr>
          <a:xfrm>
            <a:off x="457200" y="1981200"/>
            <a:ext cx="8229600" cy="4876800"/>
          </a:xfrm>
        </p:spPr>
        <p:txBody>
          <a:bodyPr/>
          <a:lstStyle/>
          <a:p>
            <a:pPr eaLnBrk="1" hangingPunct="1"/>
            <a:r>
              <a:rPr lang="en-US" altLang="en-US" b="1" smtClean="0"/>
              <a:t>Bound execution times. </a:t>
            </a:r>
          </a:p>
          <a:p>
            <a:pPr lvl="1" eaLnBrk="1" hangingPunct="1"/>
            <a:r>
              <a:rPr lang="en-US" altLang="en-US" smtClean="0"/>
              <a:t>Place a limit on how much execution time is used to respond to an event. </a:t>
            </a:r>
          </a:p>
          <a:p>
            <a:pPr eaLnBrk="1" hangingPunct="1"/>
            <a:endParaRPr lang="en-US" altLang="en-US" b="1" smtClean="0"/>
          </a:p>
          <a:p>
            <a:pPr eaLnBrk="1" hangingPunct="1"/>
            <a:r>
              <a:rPr lang="en-US" altLang="en-US" b="1" smtClean="0"/>
              <a:t>Bound queue sizes.</a:t>
            </a:r>
            <a:r>
              <a:rPr lang="en-US" altLang="en-US" smtClean="0"/>
              <a:t> </a:t>
            </a:r>
          </a:p>
          <a:p>
            <a:pPr lvl="1" eaLnBrk="1" hangingPunct="1"/>
            <a:r>
              <a:rPr lang="en-US" altLang="en-US" smtClean="0"/>
              <a:t>This controls the maximum number of queued arrivals and consequently the resources used to process the arrivals.</a:t>
            </a:r>
          </a:p>
          <a:p>
            <a:pPr eaLnBrk="1" hangingPunct="1"/>
            <a:endParaRPr lang="en-US" altLang="en-US" smtClean="0"/>
          </a:p>
        </p:txBody>
      </p:sp>
      <p:sp>
        <p:nvSpPr>
          <p:cNvPr id="727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75AAFD-239B-423F-9D0F-B98814539AEF}" type="datetime1">
              <a:rPr lang="en-US" altLang="en-US" smtClean="0">
                <a:solidFill>
                  <a:schemeClr val="tx2"/>
                </a:solidFill>
              </a:rPr>
              <a:pPr/>
              <a:t>5/14/2018</a:t>
            </a:fld>
            <a:endParaRPr lang="en-US" altLang="en-US" smtClean="0">
              <a:solidFill>
                <a:schemeClr val="tx2"/>
              </a:solidFill>
            </a:endParaRPr>
          </a:p>
        </p:txBody>
      </p:sp>
      <p:sp>
        <p:nvSpPr>
          <p:cNvPr id="727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pPr eaLnBrk="1" fontAlgn="auto" hangingPunct="1">
              <a:spcAft>
                <a:spcPts val="0"/>
              </a:spcAft>
              <a:defRPr/>
            </a:pPr>
            <a:r>
              <a:rPr lang="en-GB" sz="4400" dirty="0"/>
              <a:t>Resource </a:t>
            </a:r>
            <a:r>
              <a:rPr lang="en-GB" sz="4400" dirty="0" smtClean="0"/>
              <a:t>management</a:t>
            </a:r>
            <a:r>
              <a:rPr lang="en-GB" dirty="0" smtClean="0"/>
              <a:t/>
            </a:r>
            <a:br>
              <a:rPr lang="en-GB" dirty="0" smtClean="0"/>
            </a:br>
            <a:endParaRPr lang="en-US" dirty="0"/>
          </a:p>
        </p:txBody>
      </p:sp>
      <p:sp>
        <p:nvSpPr>
          <p:cNvPr id="73731" name="Rectangle 3"/>
          <p:cNvSpPr>
            <a:spLocks noGrp="1" noChangeArrowheads="1"/>
          </p:cNvSpPr>
          <p:nvPr>
            <p:ph idx="1"/>
          </p:nvPr>
        </p:nvSpPr>
        <p:spPr>
          <a:xfrm>
            <a:off x="457200" y="1628775"/>
            <a:ext cx="8229600" cy="5073650"/>
          </a:xfrm>
        </p:spPr>
        <p:txBody>
          <a:bodyPr/>
          <a:lstStyle/>
          <a:p>
            <a:pPr eaLnBrk="1" hangingPunct="1">
              <a:lnSpc>
                <a:spcPct val="90000"/>
              </a:lnSpc>
            </a:pPr>
            <a:r>
              <a:rPr lang="en-US" altLang="en-US" b="1" smtClean="0"/>
              <a:t>Introduce concurrency. </a:t>
            </a:r>
          </a:p>
          <a:p>
            <a:pPr lvl="1" eaLnBrk="1" hangingPunct="1">
              <a:lnSpc>
                <a:spcPct val="90000"/>
              </a:lnSpc>
            </a:pPr>
            <a:r>
              <a:rPr lang="en-US" altLang="en-US" smtClean="0"/>
              <a:t>process different streams of events on different threads </a:t>
            </a:r>
          </a:p>
          <a:p>
            <a:pPr lvl="1" eaLnBrk="1" hangingPunct="1">
              <a:lnSpc>
                <a:spcPct val="90000"/>
              </a:lnSpc>
            </a:pPr>
            <a:r>
              <a:rPr lang="en-US" altLang="en-US" smtClean="0"/>
              <a:t>create additional threads to process different sets of activities. </a:t>
            </a:r>
          </a:p>
          <a:p>
            <a:pPr lvl="1" eaLnBrk="1" hangingPunct="1">
              <a:lnSpc>
                <a:spcPct val="90000"/>
              </a:lnSpc>
            </a:pPr>
            <a:r>
              <a:rPr lang="en-US" altLang="en-US" smtClean="0"/>
              <a:t>appropriately allocate the threads to resources (load balancing) </a:t>
            </a:r>
          </a:p>
          <a:p>
            <a:pPr eaLnBrk="1" hangingPunct="1">
              <a:lnSpc>
                <a:spcPct val="90000"/>
              </a:lnSpc>
            </a:pPr>
            <a:r>
              <a:rPr lang="en-US" altLang="en-US" b="1" smtClean="0"/>
              <a:t>Maintain multiple copies of either data or computations.</a:t>
            </a:r>
          </a:p>
          <a:p>
            <a:pPr lvl="1" eaLnBrk="1" hangingPunct="1">
              <a:lnSpc>
                <a:spcPct val="90000"/>
              </a:lnSpc>
            </a:pPr>
            <a:r>
              <a:rPr lang="en-US" altLang="en-US" smtClean="0"/>
              <a:t>clients in a client-server pattern are replicas of the computation. </a:t>
            </a:r>
          </a:p>
          <a:p>
            <a:pPr lvl="1" eaLnBrk="1" hangingPunct="1">
              <a:lnSpc>
                <a:spcPct val="90000"/>
              </a:lnSpc>
            </a:pPr>
            <a:r>
              <a:rPr lang="en-US" altLang="en-US" smtClean="0"/>
              <a:t>caching is a tactic in which data is replicated,</a:t>
            </a:r>
          </a:p>
          <a:p>
            <a:pPr lvl="1" eaLnBrk="1" hangingPunct="1">
              <a:lnSpc>
                <a:spcPct val="90000"/>
              </a:lnSpc>
            </a:pPr>
            <a:r>
              <a:rPr lang="en-US" altLang="en-US" smtClean="0"/>
              <a:t>keeping the copies consistent and synchronized becomes a responsibility that the system must assume.</a:t>
            </a:r>
          </a:p>
          <a:p>
            <a:pPr eaLnBrk="1" hangingPunct="1">
              <a:lnSpc>
                <a:spcPct val="90000"/>
              </a:lnSpc>
            </a:pPr>
            <a:r>
              <a:rPr lang="en-US" altLang="en-US" b="1" smtClean="0"/>
              <a:t>Increase available resources.</a:t>
            </a:r>
            <a:r>
              <a:rPr lang="en-US" altLang="en-US" smtClean="0"/>
              <a:t> </a:t>
            </a:r>
          </a:p>
          <a:p>
            <a:pPr lvl="1" eaLnBrk="1" hangingPunct="1">
              <a:lnSpc>
                <a:spcPct val="90000"/>
              </a:lnSpc>
            </a:pPr>
            <a:r>
              <a:rPr lang="en-US" altLang="en-US" smtClean="0"/>
              <a:t>faster processors, additional processors, additional memory, faster networks. </a:t>
            </a:r>
          </a:p>
        </p:txBody>
      </p:sp>
      <p:sp>
        <p:nvSpPr>
          <p:cNvPr id="7373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1A0ED5-5F08-4588-8936-FFA8D6973ED8}" type="datetime1">
              <a:rPr lang="en-US" altLang="en-US" smtClean="0">
                <a:solidFill>
                  <a:schemeClr val="tx2"/>
                </a:solidFill>
              </a:rPr>
              <a:pPr/>
              <a:t>5/14/2018</a:t>
            </a:fld>
            <a:endParaRPr lang="en-US" altLang="en-US" smtClean="0">
              <a:solidFill>
                <a:schemeClr val="tx2"/>
              </a:solidFill>
            </a:endParaRPr>
          </a:p>
        </p:txBody>
      </p:sp>
      <p:sp>
        <p:nvSpPr>
          <p:cNvPr id="737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285750"/>
            <a:ext cx="7467600" cy="1143000"/>
          </a:xfrm>
        </p:spPr>
        <p:txBody>
          <a:bodyPr/>
          <a:lstStyle/>
          <a:p>
            <a:pPr eaLnBrk="1" fontAlgn="auto" hangingPunct="1">
              <a:spcAft>
                <a:spcPts val="0"/>
              </a:spcAft>
              <a:defRPr/>
            </a:pPr>
            <a:r>
              <a:rPr lang="en-GB" dirty="0"/>
              <a:t>Resource arbitration - Scheduling</a:t>
            </a:r>
            <a:endParaRPr lang="en-US" dirty="0"/>
          </a:p>
        </p:txBody>
      </p:sp>
      <p:sp>
        <p:nvSpPr>
          <p:cNvPr id="223235" name="Rectangle 3"/>
          <p:cNvSpPr>
            <a:spLocks noGrp="1" noChangeArrowheads="1"/>
          </p:cNvSpPr>
          <p:nvPr>
            <p:ph idx="1"/>
          </p:nvPr>
        </p:nvSpPr>
        <p:spPr/>
        <p:txBody>
          <a:bodyPr rtlCol="0">
            <a:normAutofit/>
          </a:bodyPr>
          <a:lstStyle/>
          <a:p>
            <a:pPr eaLnBrk="1" fontAlgn="auto" hangingPunct="1">
              <a:lnSpc>
                <a:spcPct val="80000"/>
              </a:lnSpc>
              <a:spcAft>
                <a:spcPts val="0"/>
              </a:spcAft>
              <a:defRPr/>
            </a:pPr>
            <a:r>
              <a:rPr lang="en-US" sz="2800" b="1" dirty="0"/>
              <a:t>First In, First Out (FIFO). </a:t>
            </a:r>
          </a:p>
          <a:p>
            <a:pPr marL="708660" lvl="1" indent="-342900" eaLnBrk="1" fontAlgn="auto" hangingPunct="1">
              <a:lnSpc>
                <a:spcPct val="80000"/>
              </a:lnSpc>
              <a:spcAft>
                <a:spcPts val="0"/>
              </a:spcAft>
              <a:defRPr/>
            </a:pPr>
            <a:r>
              <a:rPr lang="en-US" sz="2400" dirty="0"/>
              <a:t>queues that treat all requests equally (all have the same priority). Requests are ordered by time of arrival. </a:t>
            </a:r>
            <a:endParaRPr lang="en-US" sz="2400" b="1" dirty="0"/>
          </a:p>
          <a:p>
            <a:pPr eaLnBrk="1" fontAlgn="auto" hangingPunct="1">
              <a:lnSpc>
                <a:spcPct val="80000"/>
              </a:lnSpc>
              <a:spcAft>
                <a:spcPts val="0"/>
              </a:spcAft>
              <a:defRPr/>
            </a:pPr>
            <a:r>
              <a:rPr lang="en-US" sz="2800" b="1" dirty="0"/>
              <a:t>Fixed priority.</a:t>
            </a:r>
            <a:r>
              <a:rPr lang="en-US" sz="2800" dirty="0"/>
              <a:t> </a:t>
            </a:r>
          </a:p>
          <a:p>
            <a:pPr marL="708660" lvl="1" indent="-342900" eaLnBrk="1" fontAlgn="auto" hangingPunct="1">
              <a:lnSpc>
                <a:spcPct val="80000"/>
              </a:lnSpc>
              <a:spcAft>
                <a:spcPts val="0"/>
              </a:spcAft>
              <a:defRPr/>
            </a:pPr>
            <a:r>
              <a:rPr lang="en-US" sz="2400" dirty="0"/>
              <a:t>assign to each resource requester a priority, and treat the requests issued by high-priority requesters first. </a:t>
            </a:r>
            <a:endParaRPr lang="en-US" sz="2400" dirty="0" smtClean="0"/>
          </a:p>
          <a:p>
            <a:pPr marL="708660" lvl="1" indent="-342900" eaLnBrk="1" fontAlgn="auto" hangingPunct="1">
              <a:lnSpc>
                <a:spcPct val="80000"/>
              </a:lnSpc>
              <a:spcAft>
                <a:spcPts val="0"/>
              </a:spcAft>
              <a:defRPr/>
            </a:pPr>
            <a:r>
              <a:rPr lang="en-US" sz="2400" dirty="0" smtClean="0"/>
              <a:t>Strategies</a:t>
            </a:r>
            <a:r>
              <a:rPr lang="en-US" sz="2400" dirty="0"/>
              <a:t>:</a:t>
            </a:r>
          </a:p>
          <a:p>
            <a:pPr marL="891540" lvl="2" indent="-342900" eaLnBrk="1" fontAlgn="auto" hangingPunct="1">
              <a:lnSpc>
                <a:spcPct val="80000"/>
              </a:lnSpc>
              <a:spcAft>
                <a:spcPts val="0"/>
              </a:spcAft>
              <a:buClr>
                <a:schemeClr val="accent1">
                  <a:shade val="75000"/>
                </a:schemeClr>
              </a:buClr>
              <a:defRPr/>
            </a:pPr>
            <a:r>
              <a:rPr lang="en-US" sz="2000" b="1" dirty="0"/>
              <a:t>semantic importance</a:t>
            </a:r>
            <a:r>
              <a:rPr lang="en-US" sz="2000" dirty="0"/>
              <a:t>. Priority is assigned based on some domain characteristic.</a:t>
            </a:r>
          </a:p>
          <a:p>
            <a:pPr marL="891540" lvl="2" indent="-342900" eaLnBrk="1" fontAlgn="auto" hangingPunct="1">
              <a:lnSpc>
                <a:spcPct val="80000"/>
              </a:lnSpc>
              <a:spcAft>
                <a:spcPts val="0"/>
              </a:spcAft>
              <a:buClr>
                <a:schemeClr val="accent1">
                  <a:shade val="75000"/>
                </a:schemeClr>
              </a:buClr>
              <a:defRPr/>
            </a:pPr>
            <a:r>
              <a:rPr lang="en-US" sz="2000" b="1" dirty="0"/>
              <a:t>deadline monotonic</a:t>
            </a:r>
            <a:r>
              <a:rPr lang="en-US" sz="2000" dirty="0"/>
              <a:t>. This is a static strategy that assigns higher priority to requesters with shorter deadlines.</a:t>
            </a:r>
            <a:endParaRPr lang="en-GB" sz="2000" dirty="0"/>
          </a:p>
          <a:p>
            <a:pPr marL="891540" lvl="2" indent="-342900" eaLnBrk="1" fontAlgn="auto" hangingPunct="1">
              <a:lnSpc>
                <a:spcPct val="80000"/>
              </a:lnSpc>
              <a:spcAft>
                <a:spcPts val="0"/>
              </a:spcAft>
              <a:buClr>
                <a:schemeClr val="accent1">
                  <a:shade val="75000"/>
                </a:schemeClr>
              </a:buClr>
              <a:defRPr/>
            </a:pPr>
            <a:r>
              <a:rPr lang="en-GB" sz="2000" b="1" dirty="0"/>
              <a:t>rate monotonic</a:t>
            </a:r>
            <a:r>
              <a:rPr lang="en-GB" sz="2000" dirty="0"/>
              <a:t>. This is a static strategy for periodic requesters; higher priority is assigned to requesters with shorter periods. </a:t>
            </a:r>
            <a:endParaRPr lang="en-US" sz="2000" dirty="0"/>
          </a:p>
          <a:p>
            <a:pPr marL="274320" indent="-274320" eaLnBrk="1" fontAlgn="auto" hangingPunct="1">
              <a:lnSpc>
                <a:spcPct val="80000"/>
              </a:lnSpc>
              <a:spcAft>
                <a:spcPts val="0"/>
              </a:spcAft>
              <a:buFont typeface="Wingdings"/>
              <a:buChar char=""/>
              <a:defRPr/>
            </a:pPr>
            <a:endParaRPr lang="en-US" sz="2800" dirty="0"/>
          </a:p>
        </p:txBody>
      </p:sp>
      <p:sp>
        <p:nvSpPr>
          <p:cNvPr id="757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EE6FA3-DA22-4D4F-9CEB-BAEA5C66356F}" type="datetime1">
              <a:rPr lang="en-US" altLang="en-US" smtClean="0">
                <a:solidFill>
                  <a:schemeClr val="tx2"/>
                </a:solidFill>
              </a:rPr>
              <a:pPr/>
              <a:t>5/14/2018</a:t>
            </a:fld>
            <a:endParaRPr lang="en-US" altLang="en-US" smtClean="0">
              <a:solidFill>
                <a:schemeClr val="tx2"/>
              </a:solidFill>
            </a:endParaRPr>
          </a:p>
        </p:txBody>
      </p:sp>
      <p:sp>
        <p:nvSpPr>
          <p:cNvPr id="757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GB"/>
              <a:t>Resource scheduling</a:t>
            </a:r>
            <a:endParaRPr lang="en-US"/>
          </a:p>
        </p:txBody>
      </p:sp>
      <p:sp>
        <p:nvSpPr>
          <p:cNvPr id="76803" name="Rectangle 3"/>
          <p:cNvSpPr>
            <a:spLocks noGrp="1" noChangeArrowheads="1"/>
          </p:cNvSpPr>
          <p:nvPr>
            <p:ph idx="1"/>
          </p:nvPr>
        </p:nvSpPr>
        <p:spPr/>
        <p:txBody>
          <a:bodyPr/>
          <a:lstStyle/>
          <a:p>
            <a:pPr eaLnBrk="1" hangingPunct="1"/>
            <a:r>
              <a:rPr lang="en-GB" altLang="en-US" b="1" smtClean="0"/>
              <a:t>Dynamic priority</a:t>
            </a:r>
            <a:r>
              <a:rPr lang="en-GB" altLang="en-US" smtClean="0"/>
              <a:t>. </a:t>
            </a:r>
          </a:p>
          <a:p>
            <a:pPr lvl="1" eaLnBrk="1" hangingPunct="1"/>
            <a:r>
              <a:rPr lang="en-GB" altLang="en-US" sz="2400" smtClean="0"/>
              <a:t>ordering according to a criterion and then, </a:t>
            </a:r>
            <a:r>
              <a:rPr lang="en-US" altLang="en-US" sz="2400" smtClean="0"/>
              <a:t>at every assignment possibility, assign the resource to the next request in that order. </a:t>
            </a:r>
          </a:p>
          <a:p>
            <a:pPr lvl="1" eaLnBrk="1" hangingPunct="1"/>
            <a:r>
              <a:rPr lang="en-US" altLang="en-US" sz="2400" smtClean="0"/>
              <a:t>earliest deadline</a:t>
            </a:r>
            <a:r>
              <a:rPr lang="en-GB" altLang="en-US" sz="2400" smtClean="0"/>
              <a:t>: the priority is assigned to the pending request with the earliest deadline. </a:t>
            </a:r>
          </a:p>
          <a:p>
            <a:pPr eaLnBrk="1" hangingPunct="1"/>
            <a:r>
              <a:rPr lang="en-GB" altLang="en-US" b="1" smtClean="0"/>
              <a:t>Static scheduling</a:t>
            </a:r>
            <a:r>
              <a:rPr lang="en-GB" altLang="en-US" smtClean="0"/>
              <a:t>. </a:t>
            </a:r>
          </a:p>
          <a:p>
            <a:pPr lvl="1" eaLnBrk="1" hangingPunct="1"/>
            <a:r>
              <a:rPr lang="en-GB" altLang="en-US" sz="2400" smtClean="0"/>
              <a:t>determine the sequence of assignment offline</a:t>
            </a:r>
            <a:r>
              <a:rPr lang="en-GB" altLang="en-US" smtClean="0"/>
              <a:t>.</a:t>
            </a:r>
            <a:r>
              <a:rPr lang="en-US" altLang="en-US" smtClean="0"/>
              <a:t> </a:t>
            </a:r>
          </a:p>
        </p:txBody>
      </p:sp>
      <p:sp>
        <p:nvSpPr>
          <p:cNvPr id="768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93FFF8-5074-4291-8C3D-DAEE366E2FA7}" type="datetime1">
              <a:rPr lang="en-US" altLang="en-US" smtClean="0">
                <a:solidFill>
                  <a:schemeClr val="tx2"/>
                </a:solidFill>
              </a:rPr>
              <a:pPr/>
              <a:t>5/14/2018</a:t>
            </a:fld>
            <a:endParaRPr lang="en-US" altLang="en-US" smtClean="0">
              <a:solidFill>
                <a:schemeClr val="tx2"/>
              </a:solidFill>
            </a:endParaRPr>
          </a:p>
        </p:txBody>
      </p:sp>
      <p:sp>
        <p:nvSpPr>
          <p:cNvPr id="768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fontAlgn="auto" hangingPunct="1">
              <a:spcAft>
                <a:spcPts val="0"/>
              </a:spcAft>
              <a:defRPr/>
            </a:pPr>
            <a:r>
              <a:rPr lang="en-GB" dirty="0"/>
              <a:t>Security</a:t>
            </a:r>
            <a:endParaRPr lang="en-US" dirty="0"/>
          </a:p>
        </p:txBody>
      </p:sp>
      <p:sp>
        <p:nvSpPr>
          <p:cNvPr id="77827" name="Rectangle 3"/>
          <p:cNvSpPr>
            <a:spLocks noGrp="1" noChangeArrowheads="1"/>
          </p:cNvSpPr>
          <p:nvPr>
            <p:ph idx="1"/>
          </p:nvPr>
        </p:nvSpPr>
        <p:spPr/>
        <p:txBody>
          <a:bodyPr/>
          <a:lstStyle/>
          <a:p>
            <a:pPr eaLnBrk="1" hangingPunct="1"/>
            <a:r>
              <a:rPr lang="en-US" altLang="en-US" smtClean="0"/>
              <a:t>Security is a measure of the system's ability to resist unauthorized usage while still providing its services to legitimate users. </a:t>
            </a:r>
          </a:p>
          <a:p>
            <a:pPr eaLnBrk="1" hangingPunct="1"/>
            <a:endParaRPr lang="en-US" altLang="en-US" smtClean="0"/>
          </a:p>
          <a:p>
            <a:pPr eaLnBrk="1" hangingPunct="1"/>
            <a:r>
              <a:rPr lang="en-US" altLang="en-US" smtClean="0"/>
              <a:t>An attempt to breach security is called an attack </a:t>
            </a:r>
          </a:p>
        </p:txBody>
      </p:sp>
      <p:sp>
        <p:nvSpPr>
          <p:cNvPr id="778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E655A7-ACE1-43D6-891E-1BDE16A0AC0F}" type="datetime1">
              <a:rPr lang="en-US" altLang="en-US" smtClean="0">
                <a:solidFill>
                  <a:schemeClr val="tx2"/>
                </a:solidFill>
              </a:rPr>
              <a:pPr/>
              <a:t>5/14/2018</a:t>
            </a:fld>
            <a:endParaRPr lang="en-US" altLang="en-US" smtClean="0">
              <a:solidFill>
                <a:schemeClr val="tx2"/>
              </a:solidFill>
            </a:endParaRPr>
          </a:p>
        </p:txBody>
      </p:sp>
      <p:sp>
        <p:nvSpPr>
          <p:cNvPr id="778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fontAlgn="auto" hangingPunct="1">
              <a:spcAft>
                <a:spcPts val="0"/>
              </a:spcAft>
              <a:defRPr/>
            </a:pPr>
            <a:r>
              <a:rPr lang="en-GB" dirty="0"/>
              <a:t>Security</a:t>
            </a:r>
            <a:r>
              <a:rPr lang="en-GB" sz="4400" dirty="0"/>
              <a:t> </a:t>
            </a:r>
            <a:r>
              <a:rPr lang="en-GB" sz="4400" dirty="0" smtClean="0"/>
              <a:t>features</a:t>
            </a:r>
            <a:endParaRPr lang="en-US" dirty="0"/>
          </a:p>
        </p:txBody>
      </p:sp>
      <p:sp>
        <p:nvSpPr>
          <p:cNvPr id="78851" name="Rectangle 3"/>
          <p:cNvSpPr>
            <a:spLocks noGrp="1" noChangeArrowheads="1"/>
          </p:cNvSpPr>
          <p:nvPr>
            <p:ph idx="1"/>
          </p:nvPr>
        </p:nvSpPr>
        <p:spPr>
          <a:xfrm>
            <a:off x="357188" y="1428750"/>
            <a:ext cx="8229600" cy="5145088"/>
          </a:xfrm>
        </p:spPr>
        <p:txBody>
          <a:bodyPr/>
          <a:lstStyle/>
          <a:p>
            <a:pPr marL="609600" indent="-609600" eaLnBrk="1" hangingPunct="1">
              <a:lnSpc>
                <a:spcPct val="90000"/>
              </a:lnSpc>
            </a:pPr>
            <a:r>
              <a:rPr lang="en-US" altLang="en-US" b="1" smtClean="0"/>
              <a:t>Nonrepudiation</a:t>
            </a:r>
            <a:r>
              <a:rPr lang="en-US" altLang="en-US" smtClean="0"/>
              <a:t> is the property that a transaction (access to or modification of data or services) cannot be denied by any of the parties to it. </a:t>
            </a:r>
          </a:p>
          <a:p>
            <a:pPr marL="609600" indent="-609600" eaLnBrk="1" hangingPunct="1">
              <a:lnSpc>
                <a:spcPct val="90000"/>
              </a:lnSpc>
            </a:pPr>
            <a:r>
              <a:rPr lang="en-US" altLang="en-US" b="1" smtClean="0"/>
              <a:t>Confidentiality</a:t>
            </a:r>
            <a:r>
              <a:rPr lang="en-US" altLang="en-US" smtClean="0"/>
              <a:t> is the property that data or services are protected from unauthorized access. </a:t>
            </a:r>
          </a:p>
          <a:p>
            <a:pPr marL="609600" indent="-609600" eaLnBrk="1" hangingPunct="1">
              <a:lnSpc>
                <a:spcPct val="90000"/>
              </a:lnSpc>
            </a:pPr>
            <a:r>
              <a:rPr lang="en-US" altLang="en-US" b="1" smtClean="0"/>
              <a:t>Integrity</a:t>
            </a:r>
            <a:r>
              <a:rPr lang="en-US" altLang="en-US" smtClean="0"/>
              <a:t> is the property that data or services are being delivered as intended. </a:t>
            </a:r>
          </a:p>
          <a:p>
            <a:pPr marL="609600" indent="-609600" eaLnBrk="1" hangingPunct="1">
              <a:lnSpc>
                <a:spcPct val="90000"/>
              </a:lnSpc>
            </a:pPr>
            <a:r>
              <a:rPr lang="en-US" altLang="en-US" b="1" smtClean="0"/>
              <a:t>Assurance</a:t>
            </a:r>
            <a:r>
              <a:rPr lang="en-US" altLang="en-US" smtClean="0"/>
              <a:t> is the property that the parties to a transaction are who they purport to be.</a:t>
            </a:r>
          </a:p>
          <a:p>
            <a:pPr marL="609600" indent="-609600" eaLnBrk="1" hangingPunct="1">
              <a:lnSpc>
                <a:spcPct val="90000"/>
              </a:lnSpc>
            </a:pPr>
            <a:r>
              <a:rPr lang="en-US" altLang="en-US" b="1" smtClean="0"/>
              <a:t>Availability</a:t>
            </a:r>
            <a:r>
              <a:rPr lang="en-US" altLang="en-US" smtClean="0"/>
              <a:t> is the property that the system will be available for legitimate use.</a:t>
            </a:r>
          </a:p>
          <a:p>
            <a:pPr marL="609600" indent="-609600" eaLnBrk="1" hangingPunct="1">
              <a:lnSpc>
                <a:spcPct val="90000"/>
              </a:lnSpc>
            </a:pPr>
            <a:r>
              <a:rPr lang="en-US" altLang="en-US" b="1" smtClean="0"/>
              <a:t>Auditing</a:t>
            </a:r>
            <a:r>
              <a:rPr lang="en-US" altLang="en-US" smtClean="0"/>
              <a:t> is the property that the system tracks activities within it at levels sufficient to reconstruct them. </a:t>
            </a: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DB5E59-D96F-4ED4-A7BF-BA97CC697FC5}" type="datetime1">
              <a:rPr lang="en-US" altLang="en-US" smtClean="0">
                <a:solidFill>
                  <a:schemeClr val="tx2"/>
                </a:solidFill>
              </a:rPr>
              <a:pPr/>
              <a:t>5/14/2018</a:t>
            </a:fld>
            <a:endParaRPr lang="en-US" altLang="en-US" smtClean="0">
              <a:solidFill>
                <a:schemeClr val="tx2"/>
              </a:solidFill>
            </a:endParaRPr>
          </a:p>
        </p:txBody>
      </p:sp>
      <p:sp>
        <p:nvSpPr>
          <p:cNvPr id="7885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392113"/>
            <a:ext cx="8229600" cy="990600"/>
          </a:xfrm>
        </p:spPr>
        <p:txBody>
          <a:bodyPr/>
          <a:lstStyle/>
          <a:p>
            <a:pPr eaLnBrk="1" fontAlgn="auto" hangingPunct="1">
              <a:spcAft>
                <a:spcPts val="0"/>
              </a:spcAft>
              <a:defRPr/>
            </a:pPr>
            <a:r>
              <a:rPr lang="en-GB" dirty="0"/>
              <a:t>Requirements elicitation</a:t>
            </a:r>
            <a:endParaRPr lang="en-US" dirty="0"/>
          </a:p>
        </p:txBody>
      </p:sp>
      <p:sp>
        <p:nvSpPr>
          <p:cNvPr id="15363" name="Rectangle 3"/>
          <p:cNvSpPr>
            <a:spLocks noGrp="1" noChangeArrowheads="1"/>
          </p:cNvSpPr>
          <p:nvPr>
            <p:ph idx="1"/>
          </p:nvPr>
        </p:nvSpPr>
        <p:spPr>
          <a:xfrm>
            <a:off x="323850" y="1557338"/>
            <a:ext cx="8496300" cy="5073650"/>
          </a:xfrm>
        </p:spPr>
        <p:txBody>
          <a:bodyPr/>
          <a:lstStyle/>
          <a:p>
            <a:pPr eaLnBrk="1" hangingPunct="1">
              <a:lnSpc>
                <a:spcPct val="80000"/>
              </a:lnSpc>
            </a:pPr>
            <a:r>
              <a:rPr lang="en-US" altLang="en-US" smtClean="0"/>
              <a:t>Requirements elicitation = the activities involved in discovering the requirements of the system</a:t>
            </a:r>
          </a:p>
          <a:p>
            <a:pPr eaLnBrk="1" hangingPunct="1">
              <a:lnSpc>
                <a:spcPct val="80000"/>
              </a:lnSpc>
            </a:pPr>
            <a:r>
              <a:rPr lang="en-US" altLang="en-US" smtClean="0"/>
              <a:t>Techniques:</a:t>
            </a:r>
          </a:p>
          <a:p>
            <a:pPr lvl="1" eaLnBrk="1" hangingPunct="1">
              <a:lnSpc>
                <a:spcPct val="80000"/>
              </a:lnSpc>
            </a:pPr>
            <a:r>
              <a:rPr lang="en-US" altLang="en-US" sz="2400" b="1" smtClean="0"/>
              <a:t>Asking</a:t>
            </a:r>
            <a:r>
              <a:rPr lang="en-US" altLang="en-US" sz="2400" smtClean="0"/>
              <a:t>: interview, (structured) brainstorm, questionnaire</a:t>
            </a:r>
          </a:p>
          <a:p>
            <a:pPr lvl="1" eaLnBrk="1" hangingPunct="1">
              <a:lnSpc>
                <a:spcPct val="80000"/>
              </a:lnSpc>
            </a:pPr>
            <a:r>
              <a:rPr lang="en-US" altLang="en-US" sz="2400" b="1" smtClean="0"/>
              <a:t>Task analysis</a:t>
            </a:r>
          </a:p>
          <a:p>
            <a:pPr lvl="1" eaLnBrk="1" hangingPunct="1">
              <a:lnSpc>
                <a:spcPct val="80000"/>
              </a:lnSpc>
            </a:pPr>
            <a:r>
              <a:rPr lang="en-US" altLang="en-US" sz="2400" b="1" smtClean="0"/>
              <a:t>Scenario-based analysis</a:t>
            </a:r>
            <a:r>
              <a:rPr lang="en-US" altLang="en-US" sz="2400" smtClean="0"/>
              <a:t>: ‘think aloud’, use case analysis</a:t>
            </a:r>
          </a:p>
          <a:p>
            <a:pPr lvl="1" eaLnBrk="1" hangingPunct="1">
              <a:lnSpc>
                <a:spcPct val="80000"/>
              </a:lnSpc>
            </a:pPr>
            <a:r>
              <a:rPr lang="en-US" altLang="en-US" sz="2400" b="1" smtClean="0"/>
              <a:t>Ethnography</a:t>
            </a:r>
            <a:r>
              <a:rPr lang="en-US" altLang="en-US" sz="2400" smtClean="0"/>
              <a:t>: active observation</a:t>
            </a:r>
          </a:p>
          <a:p>
            <a:pPr lvl="1" eaLnBrk="1" hangingPunct="1">
              <a:lnSpc>
                <a:spcPct val="80000"/>
              </a:lnSpc>
            </a:pPr>
            <a:r>
              <a:rPr lang="en-US" altLang="en-US" sz="2400" b="1" smtClean="0"/>
              <a:t>Form and document analysis</a:t>
            </a:r>
          </a:p>
          <a:p>
            <a:pPr lvl="1" eaLnBrk="1" hangingPunct="1">
              <a:lnSpc>
                <a:spcPct val="80000"/>
              </a:lnSpc>
            </a:pPr>
            <a:r>
              <a:rPr lang="en-US" altLang="en-US" sz="2400" smtClean="0"/>
              <a:t>Start from </a:t>
            </a:r>
            <a:r>
              <a:rPr lang="en-US" altLang="en-US" sz="2400" b="1" smtClean="0"/>
              <a:t>existing system</a:t>
            </a:r>
          </a:p>
          <a:p>
            <a:pPr lvl="1" eaLnBrk="1" hangingPunct="1">
              <a:lnSpc>
                <a:spcPct val="80000"/>
              </a:lnSpc>
            </a:pPr>
            <a:r>
              <a:rPr lang="en-US" altLang="en-US" sz="2400" b="1" smtClean="0"/>
              <a:t>Prototyping</a:t>
            </a:r>
          </a:p>
          <a:p>
            <a:pPr lvl="1" eaLnBrk="1" hangingPunct="1">
              <a:lnSpc>
                <a:spcPct val="80000"/>
              </a:lnSpc>
            </a:pPr>
            <a:r>
              <a:rPr lang="en-US" altLang="en-US" sz="2400" b="1" smtClean="0"/>
              <a:t>Own insight</a:t>
            </a:r>
          </a:p>
          <a:p>
            <a:pPr eaLnBrk="1" hangingPunct="1">
              <a:lnSpc>
                <a:spcPct val="80000"/>
              </a:lnSpc>
            </a:pPr>
            <a:r>
              <a:rPr lang="en-US" altLang="en-US" smtClean="0"/>
              <a:t>General advice: use more than one technique!</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EDADA1-3B8F-4A07-8749-69705BB2B6FC}" type="datetime1">
              <a:rPr lang="en-US" altLang="en-US" smtClean="0">
                <a:solidFill>
                  <a:schemeClr val="tx2"/>
                </a:solidFill>
              </a:rPr>
              <a:pPr/>
              <a:t>5/14/2018</a:t>
            </a:fld>
            <a:endParaRPr lang="en-US" altLang="en-US" smtClean="0">
              <a:solidFill>
                <a:schemeClr val="tx2"/>
              </a:solidFill>
            </a:endParaRPr>
          </a:p>
        </p:txBody>
      </p:sp>
      <p:sp>
        <p:nvSpPr>
          <p:cNvPr id="153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fontAlgn="auto" hangingPunct="1">
              <a:spcAft>
                <a:spcPts val="0"/>
              </a:spcAft>
              <a:defRPr/>
            </a:pPr>
            <a:r>
              <a:rPr lang="en-GB" dirty="0"/>
              <a:t>Security scenario</a:t>
            </a:r>
            <a:endParaRPr lang="en-US" dirty="0"/>
          </a:p>
        </p:txBody>
      </p:sp>
      <p:sp>
        <p:nvSpPr>
          <p:cNvPr id="79875" name="Rectangle 3"/>
          <p:cNvSpPr>
            <a:spLocks noGrp="1" noChangeArrowheads="1"/>
          </p:cNvSpPr>
          <p:nvPr>
            <p:ph idx="1"/>
          </p:nvPr>
        </p:nvSpPr>
        <p:spPr>
          <a:xfrm>
            <a:off x="428625" y="1500188"/>
            <a:ext cx="8229600" cy="5073650"/>
          </a:xfrm>
        </p:spPr>
        <p:txBody>
          <a:bodyPr/>
          <a:lstStyle/>
          <a:p>
            <a:pPr eaLnBrk="1" hangingPunct="1">
              <a:lnSpc>
                <a:spcPct val="80000"/>
              </a:lnSpc>
            </a:pPr>
            <a:r>
              <a:rPr lang="en-US" altLang="en-US" sz="2800" b="1" smtClean="0"/>
              <a:t>Source</a:t>
            </a:r>
            <a:r>
              <a:rPr lang="en-US" altLang="en-US" sz="2800" smtClean="0"/>
              <a:t> - Individual or system</a:t>
            </a:r>
          </a:p>
          <a:p>
            <a:pPr lvl="1" eaLnBrk="1" hangingPunct="1">
              <a:lnSpc>
                <a:spcPct val="80000"/>
              </a:lnSpc>
            </a:pPr>
            <a:r>
              <a:rPr lang="en-US" altLang="en-US" sz="2400" smtClean="0"/>
              <a:t>that is correctly identified, identified incorrectly, of unknown identity</a:t>
            </a:r>
          </a:p>
          <a:p>
            <a:pPr lvl="1" eaLnBrk="1" hangingPunct="1">
              <a:lnSpc>
                <a:spcPct val="80000"/>
              </a:lnSpc>
            </a:pPr>
            <a:r>
              <a:rPr lang="en-US" altLang="en-US" sz="2400" smtClean="0"/>
              <a:t>who is internal/external, authorized/not authorized</a:t>
            </a:r>
          </a:p>
          <a:p>
            <a:pPr lvl="1" eaLnBrk="1" hangingPunct="1">
              <a:lnSpc>
                <a:spcPct val="80000"/>
              </a:lnSpc>
            </a:pPr>
            <a:r>
              <a:rPr lang="en-US" altLang="en-US" sz="2400" smtClean="0"/>
              <a:t>with access to limited resources, vast resources</a:t>
            </a:r>
          </a:p>
          <a:p>
            <a:pPr eaLnBrk="1" hangingPunct="1">
              <a:lnSpc>
                <a:spcPct val="80000"/>
              </a:lnSpc>
            </a:pPr>
            <a:r>
              <a:rPr lang="en-US" altLang="en-US" sz="2800" b="1" smtClean="0"/>
              <a:t>Stimulus</a:t>
            </a:r>
            <a:r>
              <a:rPr lang="en-US" altLang="en-US" sz="2800" smtClean="0"/>
              <a:t> - Tries to</a:t>
            </a:r>
          </a:p>
          <a:p>
            <a:pPr lvl="1" eaLnBrk="1" hangingPunct="1">
              <a:lnSpc>
                <a:spcPct val="80000"/>
              </a:lnSpc>
            </a:pPr>
            <a:r>
              <a:rPr lang="en-US" altLang="en-US" sz="2400" smtClean="0"/>
              <a:t>display data, change/delete data, access system services, reduce availability to system services</a:t>
            </a:r>
          </a:p>
          <a:p>
            <a:pPr eaLnBrk="1" hangingPunct="1">
              <a:lnSpc>
                <a:spcPct val="80000"/>
              </a:lnSpc>
            </a:pPr>
            <a:r>
              <a:rPr lang="en-US" altLang="en-US" sz="2800" b="1" smtClean="0"/>
              <a:t>Artifact</a:t>
            </a:r>
            <a:r>
              <a:rPr lang="en-US" altLang="en-US" sz="2800" smtClean="0"/>
              <a:t> - System services; data within system</a:t>
            </a:r>
          </a:p>
          <a:p>
            <a:pPr eaLnBrk="1" hangingPunct="1">
              <a:lnSpc>
                <a:spcPct val="80000"/>
              </a:lnSpc>
            </a:pPr>
            <a:r>
              <a:rPr lang="en-US" altLang="en-US" sz="2800" b="1" smtClean="0"/>
              <a:t>Environment</a:t>
            </a:r>
            <a:r>
              <a:rPr lang="en-US" altLang="en-US" sz="2800" smtClean="0"/>
              <a:t> -</a:t>
            </a:r>
          </a:p>
          <a:p>
            <a:pPr lvl="1" eaLnBrk="1" hangingPunct="1">
              <a:lnSpc>
                <a:spcPct val="80000"/>
              </a:lnSpc>
            </a:pPr>
            <a:r>
              <a:rPr lang="en-US" altLang="en-US" sz="2400" smtClean="0"/>
              <a:t>online or offline, </a:t>
            </a:r>
          </a:p>
          <a:p>
            <a:pPr lvl="1" eaLnBrk="1" hangingPunct="1">
              <a:lnSpc>
                <a:spcPct val="80000"/>
              </a:lnSpc>
            </a:pPr>
            <a:r>
              <a:rPr lang="en-US" altLang="en-US" sz="2400" smtClean="0"/>
              <a:t>connected or disconnected, </a:t>
            </a:r>
          </a:p>
          <a:p>
            <a:pPr lvl="1" eaLnBrk="1" hangingPunct="1">
              <a:lnSpc>
                <a:spcPct val="80000"/>
              </a:lnSpc>
            </a:pPr>
            <a:r>
              <a:rPr lang="en-US" altLang="en-US" sz="2400" smtClean="0"/>
              <a:t>firewalled or open</a:t>
            </a:r>
          </a:p>
        </p:txBody>
      </p:sp>
      <p:sp>
        <p:nvSpPr>
          <p:cNvPr id="798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21FD71-EC5D-4586-ABEB-A2C13176D568}" type="datetime1">
              <a:rPr lang="en-US" altLang="en-US" smtClean="0">
                <a:solidFill>
                  <a:schemeClr val="tx2"/>
                </a:solidFill>
              </a:rPr>
              <a:pPr/>
              <a:t>5/14/2018</a:t>
            </a:fld>
            <a:endParaRPr lang="en-US" altLang="en-US" smtClean="0">
              <a:solidFill>
                <a:schemeClr val="tx2"/>
              </a:solidFill>
            </a:endParaRPr>
          </a:p>
        </p:txBody>
      </p:sp>
      <p:sp>
        <p:nvSpPr>
          <p:cNvPr id="798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fontAlgn="auto" hangingPunct="1">
              <a:spcAft>
                <a:spcPts val="0"/>
              </a:spcAft>
              <a:defRPr/>
            </a:pPr>
            <a:r>
              <a:rPr lang="en-GB" dirty="0"/>
              <a:t>Security scenario continued</a:t>
            </a:r>
            <a:endParaRPr lang="en-US" dirty="0"/>
          </a:p>
        </p:txBody>
      </p:sp>
      <p:sp>
        <p:nvSpPr>
          <p:cNvPr id="80899" name="Rectangle 3"/>
          <p:cNvSpPr>
            <a:spLocks noGrp="1" noChangeArrowheads="1"/>
          </p:cNvSpPr>
          <p:nvPr>
            <p:ph idx="1"/>
          </p:nvPr>
        </p:nvSpPr>
        <p:spPr>
          <a:xfrm>
            <a:off x="285750" y="1428750"/>
            <a:ext cx="8229600" cy="5145088"/>
          </a:xfrm>
        </p:spPr>
        <p:txBody>
          <a:bodyPr/>
          <a:lstStyle/>
          <a:p>
            <a:pPr eaLnBrk="1" hangingPunct="1">
              <a:lnSpc>
                <a:spcPct val="90000"/>
              </a:lnSpc>
            </a:pPr>
            <a:r>
              <a:rPr lang="en-US" altLang="en-US" b="1" smtClean="0"/>
              <a:t>Response</a:t>
            </a:r>
          </a:p>
          <a:p>
            <a:pPr lvl="1" eaLnBrk="1" hangingPunct="1">
              <a:lnSpc>
                <a:spcPct val="90000"/>
              </a:lnSpc>
            </a:pPr>
            <a:r>
              <a:rPr lang="en-US" altLang="en-US" smtClean="0"/>
              <a:t>Authenticates user; hides identity of the user; blocks access to data and/or services; allows access to data and/or services; grants or withdraws permission to access data and/or services; records access/modifications or attempts to access/modify data/services by identity; stores data in an unreadable format; recognizes an unexplainable high demand for services, and informs a user or another system, and restricts availability of services</a:t>
            </a:r>
          </a:p>
          <a:p>
            <a:pPr eaLnBrk="1" hangingPunct="1">
              <a:lnSpc>
                <a:spcPct val="90000"/>
              </a:lnSpc>
            </a:pPr>
            <a:r>
              <a:rPr lang="en-US" altLang="en-US" b="1" smtClean="0"/>
              <a:t>Response Measure</a:t>
            </a:r>
          </a:p>
          <a:p>
            <a:pPr lvl="1" eaLnBrk="1" hangingPunct="1">
              <a:lnSpc>
                <a:spcPct val="90000"/>
              </a:lnSpc>
            </a:pPr>
            <a:r>
              <a:rPr lang="en-US" altLang="en-US" smtClean="0"/>
              <a:t>Time/effort/resources required to circumvent security measures with probability of success; probability of detecting attack; probability of identifying individual responsible for attack or access/modification of data and/or services; percentage of services still available under denial-of-services attack; restore data/services; extent to which data/services damaged and/or legitimate access denied</a:t>
            </a:r>
          </a:p>
          <a:p>
            <a:pPr eaLnBrk="1" hangingPunct="1">
              <a:lnSpc>
                <a:spcPct val="90000"/>
              </a:lnSpc>
            </a:pPr>
            <a:endParaRPr lang="en-US" altLang="en-US" smtClean="0"/>
          </a:p>
        </p:txBody>
      </p:sp>
      <p:sp>
        <p:nvSpPr>
          <p:cNvPr id="809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3189C1-EF78-4EA7-9973-5EA57767E67B}" type="datetime1">
              <a:rPr lang="en-US" altLang="en-US" smtClean="0">
                <a:solidFill>
                  <a:schemeClr val="tx2"/>
                </a:solidFill>
              </a:rPr>
              <a:pPr/>
              <a:t>5/14/2018</a:t>
            </a:fld>
            <a:endParaRPr lang="en-US" altLang="en-US" smtClean="0">
              <a:solidFill>
                <a:schemeClr val="tx2"/>
              </a:solidFill>
            </a:endParaRPr>
          </a:p>
        </p:txBody>
      </p:sp>
      <p:sp>
        <p:nvSpPr>
          <p:cNvPr id="8090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Security scenarios</a:t>
            </a:r>
            <a:endParaRPr lang="en-GB" dirty="0"/>
          </a:p>
        </p:txBody>
      </p:sp>
      <p:sp>
        <p:nvSpPr>
          <p:cNvPr id="81923" name="Content Placeholder 2"/>
          <p:cNvSpPr>
            <a:spLocks noGrp="1"/>
          </p:cNvSpPr>
          <p:nvPr>
            <p:ph idx="1"/>
          </p:nvPr>
        </p:nvSpPr>
        <p:spPr/>
        <p:txBody>
          <a:bodyPr/>
          <a:lstStyle/>
          <a:p>
            <a:pPr marL="0" indent="0" eaLnBrk="1" hangingPunct="1">
              <a:buFont typeface="Wingdings" panose="05000000000000000000" pitchFamily="2" charset="2"/>
              <a:buNone/>
            </a:pPr>
            <a:endParaRPr lang="en-GB" altLang="en-US" smtClean="0"/>
          </a:p>
        </p:txBody>
      </p:sp>
      <p:sp>
        <p:nvSpPr>
          <p:cNvPr id="819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43F879-A5CC-4164-A525-B0C56E97C93D}" type="datetime1">
              <a:rPr lang="en-US" altLang="en-US" smtClean="0">
                <a:solidFill>
                  <a:schemeClr val="tx2"/>
                </a:solidFill>
              </a:rPr>
              <a:pPr/>
              <a:t>5/14/2018</a:t>
            </a:fld>
            <a:endParaRPr lang="en-US" altLang="en-US" smtClean="0">
              <a:solidFill>
                <a:schemeClr val="tx2"/>
              </a:solidFill>
            </a:endParaRPr>
          </a:p>
        </p:txBody>
      </p:sp>
      <p:sp>
        <p:nvSpPr>
          <p:cNvPr id="819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pic>
        <p:nvPicPr>
          <p:cNvPr id="819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7704137"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368300"/>
            <a:ext cx="8229600" cy="868363"/>
          </a:xfrm>
        </p:spPr>
        <p:txBody>
          <a:bodyPr/>
          <a:lstStyle/>
          <a:p>
            <a:pPr eaLnBrk="1" fontAlgn="auto" hangingPunct="1">
              <a:spcAft>
                <a:spcPts val="0"/>
              </a:spcAft>
              <a:defRPr/>
            </a:pPr>
            <a:r>
              <a:rPr lang="en-US" dirty="0"/>
              <a:t>Dealing with Security Risks </a:t>
            </a:r>
          </a:p>
        </p:txBody>
      </p:sp>
      <p:sp>
        <p:nvSpPr>
          <p:cNvPr id="82947" name="Rectangle 3"/>
          <p:cNvSpPr>
            <a:spLocks noGrp="1" noChangeArrowheads="1"/>
          </p:cNvSpPr>
          <p:nvPr>
            <p:ph type="body" sz="half" idx="1"/>
          </p:nvPr>
        </p:nvSpPr>
        <p:spPr/>
        <p:txBody>
          <a:bodyPr/>
          <a:lstStyle/>
          <a:p>
            <a:pPr eaLnBrk="1" hangingPunct="1">
              <a:buFontTx/>
              <a:buNone/>
            </a:pPr>
            <a:endParaRPr lang="en-US" altLang="en-US" sz="2800" smtClean="0"/>
          </a:p>
          <a:p>
            <a:pPr lvl="1" eaLnBrk="1" hangingPunct="1"/>
            <a:endParaRPr lang="en-US" altLang="en-US" sz="2400" smtClean="0"/>
          </a:p>
        </p:txBody>
      </p:sp>
      <p:pic>
        <p:nvPicPr>
          <p:cNvPr id="82948" name="Picture 3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0825" y="1412875"/>
            <a:ext cx="8642350" cy="5240338"/>
          </a:xfr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8788" y="357188"/>
            <a:ext cx="8229600" cy="990600"/>
          </a:xfrm>
        </p:spPr>
        <p:txBody>
          <a:bodyPr/>
          <a:lstStyle/>
          <a:p>
            <a:pPr eaLnBrk="1" fontAlgn="auto" hangingPunct="1">
              <a:spcAft>
                <a:spcPts val="0"/>
              </a:spcAft>
              <a:defRPr/>
            </a:pPr>
            <a:r>
              <a:rPr lang="en-US" dirty="0"/>
              <a:t>Principles for Security Strategies</a:t>
            </a:r>
          </a:p>
        </p:txBody>
      </p:sp>
      <p:pic>
        <p:nvPicPr>
          <p:cNvPr id="83971"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484313"/>
            <a:ext cx="8774113" cy="5184775"/>
          </a:xfrm>
          <a:noFill/>
        </p:spPr>
      </p:pic>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2D6EE7-5C51-4377-84C8-22714C71DA33}" type="datetime1">
              <a:rPr lang="en-US" altLang="en-US" smtClean="0">
                <a:solidFill>
                  <a:schemeClr val="tx2"/>
                </a:solidFill>
              </a:rPr>
              <a:pPr/>
              <a:t>5/14/2018</a:t>
            </a:fld>
            <a:endParaRPr lang="en-US" altLang="en-US" smtClean="0">
              <a:solidFill>
                <a:schemeClr val="tx2"/>
              </a:solidFill>
            </a:endParaRPr>
          </a:p>
        </p:txBody>
      </p:sp>
      <p:sp>
        <p:nvSpPr>
          <p:cNvPr id="839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490538" y="347663"/>
            <a:ext cx="8229600" cy="990600"/>
          </a:xfrm>
        </p:spPr>
        <p:txBody>
          <a:bodyPr/>
          <a:lstStyle/>
          <a:p>
            <a:pPr eaLnBrk="1" fontAlgn="auto" hangingPunct="1">
              <a:spcAft>
                <a:spcPts val="0"/>
              </a:spcAft>
              <a:defRPr/>
            </a:pPr>
            <a:r>
              <a:rPr lang="en-GB" dirty="0"/>
              <a:t>Principles for Security Strategies</a:t>
            </a:r>
            <a:endParaRPr lang="en-US" dirty="0"/>
          </a:p>
        </p:txBody>
      </p:sp>
      <p:pic>
        <p:nvPicPr>
          <p:cNvPr id="8499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2060575"/>
            <a:ext cx="7961312" cy="3529013"/>
          </a:xfrm>
          <a:noFill/>
        </p:spPr>
      </p:pic>
      <p:sp>
        <p:nvSpPr>
          <p:cNvPr id="849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977611-7A4E-4616-91BC-D55C9FD40E6C}" type="datetime1">
              <a:rPr lang="en-US" altLang="en-US" smtClean="0">
                <a:solidFill>
                  <a:schemeClr val="tx2"/>
                </a:solidFill>
              </a:rPr>
              <a:pPr/>
              <a:t>5/14/2018</a:t>
            </a:fld>
            <a:endParaRPr lang="en-US" altLang="en-US" smtClean="0">
              <a:solidFill>
                <a:schemeClr val="tx2"/>
              </a:solidFill>
            </a:endParaRPr>
          </a:p>
        </p:txBody>
      </p:sp>
      <p:sp>
        <p:nvSpPr>
          <p:cNvPr id="8499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fontAlgn="auto" hangingPunct="1">
              <a:spcAft>
                <a:spcPts val="0"/>
              </a:spcAft>
              <a:defRPr/>
            </a:pPr>
            <a:r>
              <a:rPr lang="en-GB" dirty="0"/>
              <a:t>Security tactics</a:t>
            </a:r>
            <a:endParaRPr lang="en-US" dirty="0"/>
          </a:p>
        </p:txBody>
      </p:sp>
      <p:sp>
        <p:nvSpPr>
          <p:cNvPr id="86019" name="Rectangle 3"/>
          <p:cNvSpPr>
            <a:spLocks noGrp="1" noChangeArrowheads="1"/>
          </p:cNvSpPr>
          <p:nvPr>
            <p:ph idx="1"/>
          </p:nvPr>
        </p:nvSpPr>
        <p:spPr/>
        <p:txBody>
          <a:bodyPr/>
          <a:lstStyle/>
          <a:p>
            <a:pPr eaLnBrk="1" hangingPunct="1"/>
            <a:r>
              <a:rPr lang="en-GB" altLang="en-US" smtClean="0"/>
              <a:t>Resisting attacks</a:t>
            </a:r>
          </a:p>
          <a:p>
            <a:pPr eaLnBrk="1" hangingPunct="1"/>
            <a:r>
              <a:rPr lang="en-US" altLang="en-US" smtClean="0"/>
              <a:t>Detecting attacks</a:t>
            </a:r>
          </a:p>
          <a:p>
            <a:pPr eaLnBrk="1" hangingPunct="1"/>
            <a:r>
              <a:rPr lang="en-GB" altLang="en-US" smtClean="0"/>
              <a:t>Recovering from attacks</a:t>
            </a:r>
            <a:endParaRPr lang="en-US" altLang="en-US" smtClean="0"/>
          </a:p>
        </p:txBody>
      </p:sp>
      <p:sp>
        <p:nvSpPr>
          <p:cNvPr id="860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9C29FF-947D-44CA-B1E7-6623168A2C81}" type="datetime1">
              <a:rPr lang="en-US" altLang="en-US" smtClean="0">
                <a:solidFill>
                  <a:schemeClr val="tx2"/>
                </a:solidFill>
              </a:rPr>
              <a:pPr/>
              <a:t>5/14/2018</a:t>
            </a:fld>
            <a:endParaRPr lang="en-US" altLang="en-US" smtClean="0">
              <a:solidFill>
                <a:schemeClr val="tx2"/>
              </a:solidFill>
            </a:endParaRPr>
          </a:p>
        </p:txBody>
      </p:sp>
      <p:sp>
        <p:nvSpPr>
          <p:cNvPr id="860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95300" y="347663"/>
            <a:ext cx="8229600" cy="990600"/>
          </a:xfrm>
        </p:spPr>
        <p:txBody>
          <a:bodyPr/>
          <a:lstStyle/>
          <a:p>
            <a:pPr eaLnBrk="1" fontAlgn="auto" hangingPunct="1">
              <a:spcAft>
                <a:spcPts val="0"/>
              </a:spcAft>
              <a:defRPr/>
            </a:pPr>
            <a:r>
              <a:rPr lang="en-GB" dirty="0"/>
              <a:t>Resisting </a:t>
            </a:r>
            <a:r>
              <a:rPr lang="en-GB" dirty="0" smtClean="0"/>
              <a:t>attacks</a:t>
            </a:r>
            <a:endParaRPr lang="en-US" dirty="0"/>
          </a:p>
        </p:txBody>
      </p:sp>
      <p:sp>
        <p:nvSpPr>
          <p:cNvPr id="87043" name="Rectangle 3"/>
          <p:cNvSpPr>
            <a:spLocks noGrp="1" noChangeArrowheads="1"/>
          </p:cNvSpPr>
          <p:nvPr>
            <p:ph idx="1"/>
          </p:nvPr>
        </p:nvSpPr>
        <p:spPr>
          <a:xfrm>
            <a:off x="457200" y="1196975"/>
            <a:ext cx="8229600" cy="5400675"/>
          </a:xfrm>
        </p:spPr>
        <p:txBody>
          <a:bodyPr/>
          <a:lstStyle/>
          <a:p>
            <a:pPr eaLnBrk="1" hangingPunct="1">
              <a:lnSpc>
                <a:spcPct val="90000"/>
              </a:lnSpc>
            </a:pPr>
            <a:r>
              <a:rPr lang="en-US" altLang="en-US" smtClean="0"/>
              <a:t>Authenticate users. </a:t>
            </a:r>
          </a:p>
          <a:p>
            <a:pPr lvl="1" eaLnBrk="1" hangingPunct="1">
              <a:lnSpc>
                <a:spcPct val="90000"/>
              </a:lnSpc>
            </a:pPr>
            <a:r>
              <a:rPr lang="en-US" altLang="en-US" smtClean="0"/>
              <a:t>Ensure that a user or remote computer is actually who it purports to be. Passwords, one-time passwords, digital certificates, and biometric identifications provide authentication.</a:t>
            </a:r>
          </a:p>
          <a:p>
            <a:pPr eaLnBrk="1" hangingPunct="1">
              <a:lnSpc>
                <a:spcPct val="90000"/>
              </a:lnSpc>
            </a:pPr>
            <a:r>
              <a:rPr lang="en-US" altLang="en-US" smtClean="0"/>
              <a:t>Authorize users. </a:t>
            </a:r>
          </a:p>
          <a:p>
            <a:pPr lvl="1" eaLnBrk="1" hangingPunct="1">
              <a:lnSpc>
                <a:spcPct val="90000"/>
              </a:lnSpc>
            </a:pPr>
            <a:r>
              <a:rPr lang="en-US" altLang="en-US" smtClean="0"/>
              <a:t>ensure that an authenticated user has the rights to access and modify either data or services. This is usually managed by providing some access control patterns within a system. Access control can be by user or by user class. Classes of users can be defined by user groups, by user roles, or by lists of individuals.</a:t>
            </a:r>
          </a:p>
          <a:p>
            <a:pPr eaLnBrk="1" hangingPunct="1">
              <a:lnSpc>
                <a:spcPct val="90000"/>
              </a:lnSpc>
            </a:pPr>
            <a:r>
              <a:rPr lang="en-US" altLang="en-US" smtClean="0"/>
              <a:t>Maintain data confidentiality. </a:t>
            </a:r>
          </a:p>
          <a:p>
            <a:pPr lvl="1" eaLnBrk="1" hangingPunct="1">
              <a:lnSpc>
                <a:spcPct val="90000"/>
              </a:lnSpc>
            </a:pPr>
            <a:r>
              <a:rPr lang="en-US" altLang="en-US" smtClean="0"/>
              <a:t>encryption to data and to communication links. The link can be implemented by a virtual private network (VPN) or by a Secure Sockets Layer (SSL) for a Web-based link. Encryption can be symmetric (both parties use the same key) or asymmetric (public and private keys).</a:t>
            </a:r>
          </a:p>
        </p:txBody>
      </p:sp>
      <p:sp>
        <p:nvSpPr>
          <p:cNvPr id="870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BF09E6-FBA1-41A6-94C8-BE82BB30EC05}" type="datetime1">
              <a:rPr lang="en-US" altLang="en-US" smtClean="0">
                <a:solidFill>
                  <a:schemeClr val="tx2"/>
                </a:solidFill>
              </a:rPr>
              <a:pPr/>
              <a:t>5/14/2018</a:t>
            </a:fld>
            <a:endParaRPr lang="en-US" altLang="en-US" smtClean="0">
              <a:solidFill>
                <a:schemeClr val="tx2"/>
              </a:solidFill>
            </a:endParaRPr>
          </a:p>
        </p:txBody>
      </p:sp>
      <p:sp>
        <p:nvSpPr>
          <p:cNvPr id="870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81013" y="377825"/>
            <a:ext cx="8229600" cy="990600"/>
          </a:xfrm>
        </p:spPr>
        <p:txBody>
          <a:bodyPr/>
          <a:lstStyle/>
          <a:p>
            <a:pPr eaLnBrk="1" fontAlgn="auto" hangingPunct="1">
              <a:spcAft>
                <a:spcPts val="0"/>
              </a:spcAft>
              <a:defRPr/>
            </a:pPr>
            <a:r>
              <a:rPr lang="en-GB" dirty="0"/>
              <a:t>Resisting attacks</a:t>
            </a:r>
            <a:endParaRPr lang="en-US" dirty="0"/>
          </a:p>
        </p:txBody>
      </p:sp>
      <p:sp>
        <p:nvSpPr>
          <p:cNvPr id="88067" name="Rectangle 3"/>
          <p:cNvSpPr>
            <a:spLocks noGrp="1" noChangeArrowheads="1"/>
          </p:cNvSpPr>
          <p:nvPr>
            <p:ph idx="1"/>
          </p:nvPr>
        </p:nvSpPr>
        <p:spPr/>
        <p:txBody>
          <a:bodyPr/>
          <a:lstStyle/>
          <a:p>
            <a:pPr eaLnBrk="1" hangingPunct="1">
              <a:lnSpc>
                <a:spcPct val="90000"/>
              </a:lnSpc>
            </a:pPr>
            <a:r>
              <a:rPr lang="en-US" altLang="en-US" smtClean="0"/>
              <a:t>Maintain integrity. </a:t>
            </a:r>
          </a:p>
          <a:p>
            <a:pPr lvl="1" eaLnBrk="1" hangingPunct="1">
              <a:lnSpc>
                <a:spcPct val="90000"/>
              </a:lnSpc>
            </a:pPr>
            <a:r>
              <a:rPr lang="en-US" altLang="en-US" smtClean="0"/>
              <a:t>Data should be delivered as intended. It can have redundant information encoded in it, such as checksums or hash results, which can be encrypted either along with or independently from the original data.</a:t>
            </a:r>
          </a:p>
          <a:p>
            <a:pPr eaLnBrk="1" hangingPunct="1">
              <a:lnSpc>
                <a:spcPct val="90000"/>
              </a:lnSpc>
            </a:pPr>
            <a:r>
              <a:rPr lang="en-US" altLang="en-US" smtClean="0"/>
              <a:t>Limit exposure. </a:t>
            </a:r>
          </a:p>
          <a:p>
            <a:pPr lvl="1" eaLnBrk="1" hangingPunct="1">
              <a:lnSpc>
                <a:spcPct val="90000"/>
              </a:lnSpc>
            </a:pPr>
            <a:r>
              <a:rPr lang="en-US" altLang="en-US" smtClean="0"/>
              <a:t>The architect can design the allocation of services to hosts so that limited services are available on each host.</a:t>
            </a:r>
          </a:p>
          <a:p>
            <a:pPr eaLnBrk="1" hangingPunct="1">
              <a:lnSpc>
                <a:spcPct val="90000"/>
              </a:lnSpc>
            </a:pPr>
            <a:r>
              <a:rPr lang="en-US" altLang="en-US" smtClean="0"/>
              <a:t>Limit access. </a:t>
            </a:r>
          </a:p>
          <a:p>
            <a:pPr lvl="1" eaLnBrk="1" hangingPunct="1">
              <a:lnSpc>
                <a:spcPct val="90000"/>
              </a:lnSpc>
            </a:pPr>
            <a:r>
              <a:rPr lang="en-US" altLang="en-US" smtClean="0"/>
              <a:t>Firewalls restrict access based on message source or destination port. It is not always possible to limit access to known sources. One configuration used in this case is the so-called demilitarized zone (DMZ). </a:t>
            </a:r>
          </a:p>
          <a:p>
            <a:pPr eaLnBrk="1" hangingPunct="1">
              <a:lnSpc>
                <a:spcPct val="90000"/>
              </a:lnSpc>
            </a:pPr>
            <a:endParaRPr lang="en-US" altLang="en-US" smtClean="0"/>
          </a:p>
        </p:txBody>
      </p:sp>
      <p:sp>
        <p:nvSpPr>
          <p:cNvPr id="880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8B123B-CCED-4B47-9E30-A32C536A4D30}" type="datetime1">
              <a:rPr lang="en-US" altLang="en-US" smtClean="0">
                <a:solidFill>
                  <a:schemeClr val="tx2"/>
                </a:solidFill>
              </a:rPr>
              <a:pPr/>
              <a:t>5/14/2018</a:t>
            </a:fld>
            <a:endParaRPr lang="en-US" altLang="en-US" smtClean="0">
              <a:solidFill>
                <a:schemeClr val="tx2"/>
              </a:solidFill>
            </a:endParaRPr>
          </a:p>
        </p:txBody>
      </p:sp>
      <p:sp>
        <p:nvSpPr>
          <p:cNvPr id="880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477838" y="357188"/>
            <a:ext cx="8229600" cy="990600"/>
          </a:xfrm>
        </p:spPr>
        <p:txBody>
          <a:bodyPr/>
          <a:lstStyle/>
          <a:p>
            <a:pPr eaLnBrk="1" fontAlgn="auto" hangingPunct="1">
              <a:spcAft>
                <a:spcPts val="0"/>
              </a:spcAft>
              <a:defRPr/>
            </a:pPr>
            <a:r>
              <a:rPr lang="en-GB" dirty="0"/>
              <a:t>Security tactics</a:t>
            </a:r>
            <a:endParaRPr lang="en-US" dirty="0"/>
          </a:p>
        </p:txBody>
      </p:sp>
      <p:sp>
        <p:nvSpPr>
          <p:cNvPr id="89091" name="Rectangle 3"/>
          <p:cNvSpPr>
            <a:spLocks noGrp="1" noChangeArrowheads="1"/>
          </p:cNvSpPr>
          <p:nvPr>
            <p:ph idx="1"/>
          </p:nvPr>
        </p:nvSpPr>
        <p:spPr/>
        <p:txBody>
          <a:bodyPr/>
          <a:lstStyle/>
          <a:p>
            <a:pPr eaLnBrk="1" hangingPunct="1"/>
            <a:r>
              <a:rPr lang="en-GB" altLang="en-US" smtClean="0"/>
              <a:t>Detecting attacks</a:t>
            </a:r>
          </a:p>
          <a:p>
            <a:pPr lvl="1" eaLnBrk="1" hangingPunct="1"/>
            <a:r>
              <a:rPr lang="en-GB" altLang="en-US" smtClean="0"/>
              <a:t>Intrusion detection system</a:t>
            </a:r>
          </a:p>
          <a:p>
            <a:pPr eaLnBrk="1" hangingPunct="1"/>
            <a:r>
              <a:rPr lang="en-GB" altLang="en-US" smtClean="0"/>
              <a:t>Recovering from attacks</a:t>
            </a:r>
          </a:p>
          <a:p>
            <a:pPr lvl="1" eaLnBrk="1" hangingPunct="1"/>
            <a:r>
              <a:rPr lang="en-US" altLang="en-US" smtClean="0"/>
              <a:t>restoring state (availability)</a:t>
            </a:r>
          </a:p>
          <a:p>
            <a:pPr lvl="1" eaLnBrk="1" hangingPunct="1"/>
            <a:r>
              <a:rPr lang="en-US" altLang="en-US" smtClean="0"/>
              <a:t>attacker identification (nonrepudiation)</a:t>
            </a:r>
            <a:endParaRPr lang="en-GB" altLang="en-US" smtClean="0"/>
          </a:p>
          <a:p>
            <a:pPr eaLnBrk="1" hangingPunct="1"/>
            <a:endParaRPr lang="en-US" altLang="en-US" smtClean="0"/>
          </a:p>
        </p:txBody>
      </p:sp>
      <p:sp>
        <p:nvSpPr>
          <p:cNvPr id="890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E6F578-7F4E-47B4-B5DF-5338461D3F13}" type="datetime1">
              <a:rPr lang="en-US" altLang="en-US" smtClean="0">
                <a:solidFill>
                  <a:schemeClr val="tx2"/>
                </a:solidFill>
              </a:rPr>
              <a:pPr/>
              <a:t>5/14/2018</a:t>
            </a:fld>
            <a:endParaRPr lang="en-US" altLang="en-US" smtClean="0">
              <a:solidFill>
                <a:schemeClr val="tx2"/>
              </a:solidFill>
            </a:endParaRPr>
          </a:p>
        </p:txBody>
      </p:sp>
      <p:sp>
        <p:nvSpPr>
          <p:cNvPr id="890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Requirements specifications</a:t>
            </a:r>
            <a:endParaRPr lang="en-US" dirty="0"/>
          </a:p>
        </p:txBody>
      </p:sp>
      <p:sp>
        <p:nvSpPr>
          <p:cNvPr id="181251" name="Rectangle 3"/>
          <p:cNvSpPr>
            <a:spLocks noGrp="1" noChangeArrowheads="1"/>
          </p:cNvSpPr>
          <p:nvPr>
            <p:ph idx="1"/>
          </p:nvPr>
        </p:nvSpPr>
        <p:spPr>
          <a:xfrm>
            <a:off x="250825" y="1341438"/>
            <a:ext cx="8435975" cy="5400675"/>
          </a:xfrm>
        </p:spPr>
        <p:txBody>
          <a:bodyPr rtlCol="0">
            <a:normAutofit fontScale="92500" lnSpcReduction="20000"/>
          </a:bodyPr>
          <a:lstStyle/>
          <a:p>
            <a:pPr eaLnBrk="1" fontAlgn="auto" hangingPunct="1">
              <a:lnSpc>
                <a:spcPct val="110000"/>
              </a:lnSpc>
              <a:spcAft>
                <a:spcPts val="0"/>
              </a:spcAft>
              <a:defRPr/>
            </a:pPr>
            <a:r>
              <a:rPr lang="en-US" sz="2600" dirty="0"/>
              <a:t>Requirements specification =</a:t>
            </a:r>
            <a:r>
              <a:rPr lang="en-US" sz="2600" dirty="0" smtClean="0"/>
              <a:t> </a:t>
            </a:r>
            <a:r>
              <a:rPr lang="en-US" sz="2600" dirty="0"/>
              <a:t>rigorous modeling of requirements, to provide formal definitions for various aspects of the system</a:t>
            </a:r>
          </a:p>
          <a:p>
            <a:pPr eaLnBrk="1" fontAlgn="auto" hangingPunct="1">
              <a:lnSpc>
                <a:spcPct val="80000"/>
              </a:lnSpc>
              <a:spcAft>
                <a:spcPts val="0"/>
              </a:spcAft>
              <a:defRPr/>
            </a:pPr>
            <a:endParaRPr lang="en-US" sz="2600" dirty="0" smtClean="0"/>
          </a:p>
          <a:p>
            <a:pPr eaLnBrk="1" fontAlgn="auto" hangingPunct="1">
              <a:lnSpc>
                <a:spcPct val="80000"/>
              </a:lnSpc>
              <a:spcAft>
                <a:spcPts val="0"/>
              </a:spcAft>
              <a:defRPr/>
            </a:pPr>
            <a:r>
              <a:rPr lang="en-US" sz="2600" dirty="0" smtClean="0"/>
              <a:t>Requirements </a:t>
            </a:r>
            <a:r>
              <a:rPr lang="en-US" sz="2600" dirty="0"/>
              <a:t>specification document should be</a:t>
            </a:r>
          </a:p>
          <a:p>
            <a:pPr marL="708660" lvl="1" indent="-342900" eaLnBrk="1" fontAlgn="auto" hangingPunct="1">
              <a:lnSpc>
                <a:spcPct val="120000"/>
              </a:lnSpc>
              <a:spcAft>
                <a:spcPts val="0"/>
              </a:spcAft>
              <a:defRPr/>
            </a:pPr>
            <a:r>
              <a:rPr lang="en-US" sz="2600" dirty="0"/>
              <a:t>as </a:t>
            </a:r>
            <a:r>
              <a:rPr lang="en-US" sz="2600" b="1" dirty="0"/>
              <a:t>precise</a:t>
            </a:r>
            <a:r>
              <a:rPr lang="en-US" sz="2600" dirty="0"/>
              <a:t> as possible: starting point for architecture/design</a:t>
            </a:r>
          </a:p>
          <a:p>
            <a:pPr marL="708660" lvl="1" indent="-342900" eaLnBrk="1" fontAlgn="auto" hangingPunct="1">
              <a:lnSpc>
                <a:spcPct val="120000"/>
              </a:lnSpc>
              <a:spcAft>
                <a:spcPts val="0"/>
              </a:spcAft>
              <a:defRPr/>
            </a:pPr>
            <a:r>
              <a:rPr lang="en-US" sz="2600" dirty="0"/>
              <a:t>as </a:t>
            </a:r>
            <a:r>
              <a:rPr lang="en-US" sz="2600" b="1" dirty="0"/>
              <a:t>readable</a:t>
            </a:r>
            <a:r>
              <a:rPr lang="en-US" sz="2600" dirty="0"/>
              <a:t> as possible: understandable for the </a:t>
            </a:r>
            <a:r>
              <a:rPr lang="en-US" sz="2600" dirty="0" smtClean="0"/>
              <a:t>user</a:t>
            </a:r>
          </a:p>
          <a:p>
            <a:pPr eaLnBrk="1" fontAlgn="auto" hangingPunct="1">
              <a:lnSpc>
                <a:spcPct val="80000"/>
              </a:lnSpc>
              <a:spcAft>
                <a:spcPts val="0"/>
              </a:spcAft>
              <a:defRPr/>
            </a:pPr>
            <a:endParaRPr lang="en-US" sz="2600" dirty="0" smtClean="0"/>
          </a:p>
          <a:p>
            <a:pPr eaLnBrk="1" fontAlgn="auto" hangingPunct="1">
              <a:lnSpc>
                <a:spcPct val="80000"/>
              </a:lnSpc>
              <a:spcAft>
                <a:spcPts val="0"/>
              </a:spcAft>
              <a:defRPr/>
            </a:pPr>
            <a:r>
              <a:rPr lang="en-US" sz="2600" dirty="0" smtClean="0"/>
              <a:t>Other </a:t>
            </a:r>
            <a:r>
              <a:rPr lang="en-US" sz="2600" dirty="0"/>
              <a:t>preferred properties:</a:t>
            </a:r>
          </a:p>
          <a:p>
            <a:pPr marL="708660" lvl="1" indent="-342900" eaLnBrk="1" fontAlgn="auto" hangingPunct="1">
              <a:lnSpc>
                <a:spcPct val="80000"/>
              </a:lnSpc>
              <a:spcAft>
                <a:spcPts val="0"/>
              </a:spcAft>
              <a:defRPr/>
            </a:pPr>
            <a:r>
              <a:rPr lang="en-US" dirty="0"/>
              <a:t>Correct</a:t>
            </a:r>
          </a:p>
          <a:p>
            <a:pPr marL="708660" lvl="1" indent="-342900" eaLnBrk="1" fontAlgn="auto" hangingPunct="1">
              <a:lnSpc>
                <a:spcPct val="80000"/>
              </a:lnSpc>
              <a:spcAft>
                <a:spcPts val="0"/>
              </a:spcAft>
              <a:defRPr/>
            </a:pPr>
            <a:r>
              <a:rPr lang="en-US" dirty="0"/>
              <a:t>Unambiguous</a:t>
            </a:r>
          </a:p>
          <a:p>
            <a:pPr marL="708660" lvl="1" indent="-342900" eaLnBrk="1" fontAlgn="auto" hangingPunct="1">
              <a:lnSpc>
                <a:spcPct val="80000"/>
              </a:lnSpc>
              <a:spcAft>
                <a:spcPts val="0"/>
              </a:spcAft>
              <a:defRPr/>
            </a:pPr>
            <a:r>
              <a:rPr lang="en-US" dirty="0"/>
              <a:t>Complete</a:t>
            </a:r>
          </a:p>
          <a:p>
            <a:pPr marL="708660" lvl="1" indent="-342900" eaLnBrk="1" fontAlgn="auto" hangingPunct="1">
              <a:lnSpc>
                <a:spcPct val="80000"/>
              </a:lnSpc>
              <a:spcAft>
                <a:spcPts val="0"/>
              </a:spcAft>
              <a:defRPr/>
            </a:pPr>
            <a:r>
              <a:rPr lang="en-US" dirty="0"/>
              <a:t>Consistent</a:t>
            </a:r>
          </a:p>
          <a:p>
            <a:pPr marL="708660" lvl="1" indent="-342900" eaLnBrk="1" fontAlgn="auto" hangingPunct="1">
              <a:lnSpc>
                <a:spcPct val="80000"/>
              </a:lnSpc>
              <a:spcAft>
                <a:spcPts val="0"/>
              </a:spcAft>
              <a:defRPr/>
            </a:pPr>
            <a:r>
              <a:rPr lang="en-US" dirty="0"/>
              <a:t>Ranked for importance</a:t>
            </a:r>
          </a:p>
          <a:p>
            <a:pPr marL="708660" lvl="1" indent="-342900" eaLnBrk="1" fontAlgn="auto" hangingPunct="1">
              <a:lnSpc>
                <a:spcPct val="80000"/>
              </a:lnSpc>
              <a:spcAft>
                <a:spcPts val="0"/>
              </a:spcAft>
              <a:defRPr/>
            </a:pPr>
            <a:r>
              <a:rPr lang="en-US" dirty="0"/>
              <a:t>Verifiable</a:t>
            </a:r>
          </a:p>
          <a:p>
            <a:pPr marL="708660" lvl="1" indent="-342900" eaLnBrk="1" fontAlgn="auto" hangingPunct="1">
              <a:lnSpc>
                <a:spcPct val="80000"/>
              </a:lnSpc>
              <a:spcAft>
                <a:spcPts val="0"/>
              </a:spcAft>
              <a:defRPr/>
            </a:pPr>
            <a:r>
              <a:rPr lang="en-US" dirty="0"/>
              <a:t>Modifiable</a:t>
            </a:r>
          </a:p>
          <a:p>
            <a:pPr marL="708660" lvl="1" indent="-342900" eaLnBrk="1" fontAlgn="auto" hangingPunct="1">
              <a:lnSpc>
                <a:spcPct val="80000"/>
              </a:lnSpc>
              <a:spcAft>
                <a:spcPts val="0"/>
              </a:spcAft>
              <a:defRPr/>
            </a:pPr>
            <a:r>
              <a:rPr lang="en-US" dirty="0"/>
              <a:t>Traceable</a:t>
            </a:r>
          </a:p>
        </p:txBody>
      </p:sp>
      <p:sp>
        <p:nvSpPr>
          <p:cNvPr id="163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FA43CD-EC13-4D0D-A404-D10018E96EB5}" type="datetime1">
              <a:rPr lang="en-US" altLang="en-US" smtClean="0">
                <a:solidFill>
                  <a:schemeClr val="tx2"/>
                </a:solidFill>
              </a:rPr>
              <a:pPr/>
              <a:t>5/14/2018</a:t>
            </a:fld>
            <a:endParaRPr lang="en-US" altLang="en-US" smtClean="0">
              <a:solidFill>
                <a:schemeClr val="tx2"/>
              </a:solidFill>
            </a:endParaRPr>
          </a:p>
        </p:txBody>
      </p:sp>
      <p:sp>
        <p:nvSpPr>
          <p:cNvPr id="163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663"/>
            <a:ext cx="8229600" cy="990600"/>
          </a:xfrm>
        </p:spPr>
        <p:txBody>
          <a:bodyPr/>
          <a:lstStyle/>
          <a:p>
            <a:pPr eaLnBrk="1" fontAlgn="auto" hangingPunct="1">
              <a:spcAft>
                <a:spcPts val="0"/>
              </a:spcAft>
              <a:defRPr/>
            </a:pPr>
            <a:r>
              <a:rPr lang="en-US" dirty="0" smtClean="0"/>
              <a:t>Cloud-based security vulnerabilities</a:t>
            </a:r>
            <a:endParaRPr lang="en-GB" dirty="0"/>
          </a:p>
        </p:txBody>
      </p:sp>
      <p:sp>
        <p:nvSpPr>
          <p:cNvPr id="90115" name="Content Placeholder 2"/>
          <p:cNvSpPr>
            <a:spLocks noGrp="1"/>
          </p:cNvSpPr>
          <p:nvPr>
            <p:ph idx="1"/>
          </p:nvPr>
        </p:nvSpPr>
        <p:spPr/>
        <p:txBody>
          <a:bodyPr/>
          <a:lstStyle/>
          <a:p>
            <a:pPr eaLnBrk="1" hangingPunct="1"/>
            <a:r>
              <a:rPr lang="en-US" altLang="en-US" smtClean="0"/>
              <a:t>Identified by </a:t>
            </a:r>
            <a:r>
              <a:rPr lang="en-GB" altLang="en-US" smtClean="0"/>
              <a:t>CSA, NIST and ENISA </a:t>
            </a:r>
          </a:p>
          <a:p>
            <a:pPr eaLnBrk="1" hangingPunct="1"/>
            <a:endParaRPr lang="en-GB" altLang="en-US" smtClean="0"/>
          </a:p>
          <a:p>
            <a:pPr eaLnBrk="1" hangingPunct="1"/>
            <a:r>
              <a:rPr lang="en-GB" altLang="en-US" smtClean="0"/>
              <a:t>Data Privacy and Reliability </a:t>
            </a:r>
          </a:p>
          <a:p>
            <a:pPr eaLnBrk="1" hangingPunct="1"/>
            <a:r>
              <a:rPr lang="en-GB" altLang="en-US" smtClean="0"/>
              <a:t>Data Integrity </a:t>
            </a:r>
          </a:p>
          <a:p>
            <a:pPr eaLnBrk="1" hangingPunct="1"/>
            <a:r>
              <a:rPr lang="en-GB" altLang="en-US" smtClean="0"/>
              <a:t>Authentication and Authorization </a:t>
            </a:r>
          </a:p>
          <a:p>
            <a:pPr lvl="1" eaLnBrk="1" hangingPunct="1"/>
            <a:r>
              <a:rPr lang="en-US" altLang="en-US" smtClean="0"/>
              <a:t>authentication frameworks like OpenID, SAML, Shibboleth</a:t>
            </a:r>
            <a:endParaRPr lang="en-GB" altLang="en-US" smtClean="0"/>
          </a:p>
        </p:txBody>
      </p:sp>
      <p:sp>
        <p:nvSpPr>
          <p:cNvPr id="901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BE640B-A5FA-49BF-9EF0-CFB8F6BB867E}" type="datetime1">
              <a:rPr lang="en-US" altLang="en-US" smtClean="0">
                <a:solidFill>
                  <a:schemeClr val="tx2"/>
                </a:solidFill>
              </a:rPr>
              <a:pPr/>
              <a:t>5/14/2018</a:t>
            </a:fld>
            <a:endParaRPr lang="en-US" altLang="en-US" smtClean="0">
              <a:solidFill>
                <a:schemeClr val="tx2"/>
              </a:solidFill>
            </a:endParaRPr>
          </a:p>
        </p:txBody>
      </p:sp>
      <p:sp>
        <p:nvSpPr>
          <p:cNvPr id="901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GB" dirty="0"/>
              <a:t>Cloud Security Infrastructure </a:t>
            </a:r>
            <a:r>
              <a:rPr lang="en-GB" dirty="0" smtClean="0"/>
              <a:t>example</a:t>
            </a:r>
            <a:r>
              <a:rPr lang="en-GB" dirty="0"/>
              <a:t/>
            </a:r>
            <a:br>
              <a:rPr lang="en-GB" dirty="0"/>
            </a:br>
            <a:endParaRPr lang="en-GB" dirty="0"/>
          </a:p>
        </p:txBody>
      </p:sp>
      <p:sp>
        <p:nvSpPr>
          <p:cNvPr id="91139" name="Content Placeholder 2"/>
          <p:cNvSpPr>
            <a:spLocks noGrp="1"/>
          </p:cNvSpPr>
          <p:nvPr>
            <p:ph idx="1"/>
          </p:nvPr>
        </p:nvSpPr>
        <p:spPr/>
        <p:txBody>
          <a:bodyPr/>
          <a:lstStyle/>
          <a:p>
            <a:pPr marL="0" indent="0" eaLnBrk="1" hangingPunct="1">
              <a:buFont typeface="Wingdings" panose="05000000000000000000" pitchFamily="2" charset="2"/>
              <a:buNone/>
            </a:pPr>
            <a:endParaRPr lang="en-GB" altLang="en-US" smtClean="0"/>
          </a:p>
        </p:txBody>
      </p:sp>
      <p:sp>
        <p:nvSpPr>
          <p:cNvPr id="911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F207BF-2905-4A6E-94C6-70CE5872AF50}" type="datetime1">
              <a:rPr lang="en-US" altLang="en-US" smtClean="0">
                <a:solidFill>
                  <a:schemeClr val="tx2"/>
                </a:solidFill>
              </a:rPr>
              <a:pPr/>
              <a:t>5/14/2018</a:t>
            </a:fld>
            <a:endParaRPr lang="en-US" altLang="en-US" smtClean="0">
              <a:solidFill>
                <a:schemeClr val="tx2"/>
              </a:solidFill>
            </a:endParaRPr>
          </a:p>
        </p:txBody>
      </p:sp>
      <p:sp>
        <p:nvSpPr>
          <p:cNvPr id="911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pic>
        <p:nvPicPr>
          <p:cNvPr id="911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55713"/>
            <a:ext cx="7056437" cy="557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fontAlgn="auto" hangingPunct="1">
              <a:spcAft>
                <a:spcPts val="0"/>
              </a:spcAft>
              <a:defRPr/>
            </a:pPr>
            <a:r>
              <a:rPr lang="en-GB" dirty="0"/>
              <a:t>Other Quality attributes</a:t>
            </a:r>
            <a:endParaRPr lang="en-US" dirty="0"/>
          </a:p>
        </p:txBody>
      </p:sp>
      <p:sp>
        <p:nvSpPr>
          <p:cNvPr id="92163" name="Rectangle 3"/>
          <p:cNvSpPr>
            <a:spLocks noGrp="1" noChangeArrowheads="1"/>
          </p:cNvSpPr>
          <p:nvPr>
            <p:ph idx="1"/>
          </p:nvPr>
        </p:nvSpPr>
        <p:spPr/>
        <p:txBody>
          <a:bodyPr/>
          <a:lstStyle/>
          <a:p>
            <a:pPr eaLnBrk="1" hangingPunct="1"/>
            <a:r>
              <a:rPr lang="en-GB" altLang="en-US" sz="3200" smtClean="0"/>
              <a:t>Modifiability</a:t>
            </a:r>
          </a:p>
          <a:p>
            <a:pPr lvl="1" eaLnBrk="1" hangingPunct="1"/>
            <a:r>
              <a:rPr lang="en-US" altLang="en-US" sz="2400" b="1" smtClean="0"/>
              <a:t>Source:</a:t>
            </a:r>
            <a:r>
              <a:rPr lang="en-US" altLang="en-US" sz="2400" smtClean="0"/>
              <a:t> developer, administrator, user</a:t>
            </a:r>
          </a:p>
          <a:p>
            <a:pPr lvl="1" eaLnBrk="1" hangingPunct="1"/>
            <a:r>
              <a:rPr lang="en-US" altLang="en-US" sz="2400" b="1" smtClean="0"/>
              <a:t>Stimulus: </a:t>
            </a:r>
            <a:r>
              <a:rPr lang="en-US" altLang="en-US" sz="2400" smtClean="0"/>
              <a:t>add/delete/modify function or quality</a:t>
            </a:r>
          </a:p>
          <a:p>
            <a:pPr lvl="1" eaLnBrk="1" hangingPunct="1"/>
            <a:r>
              <a:rPr lang="en-US" altLang="en-US" sz="2400" b="1" smtClean="0"/>
              <a:t>Artifact: </a:t>
            </a:r>
            <a:r>
              <a:rPr lang="en-US" altLang="en-US" sz="2400" smtClean="0"/>
              <a:t>UI, platform, environment</a:t>
            </a:r>
          </a:p>
          <a:p>
            <a:pPr lvl="1" eaLnBrk="1" hangingPunct="1"/>
            <a:r>
              <a:rPr lang="en-US" altLang="en-US" sz="2400" b="1" smtClean="0"/>
              <a:t>Environment: </a:t>
            </a:r>
            <a:r>
              <a:rPr lang="en-US" altLang="en-US" sz="2400" smtClean="0"/>
              <a:t>design, compile, build, run</a:t>
            </a:r>
          </a:p>
          <a:p>
            <a:pPr lvl="1" eaLnBrk="1" hangingPunct="1"/>
            <a:r>
              <a:rPr lang="en-US" altLang="en-US" sz="2400" b="1" smtClean="0"/>
              <a:t>Response: </a:t>
            </a:r>
            <a:r>
              <a:rPr lang="en-US" altLang="en-US" sz="2400" smtClean="0"/>
              <a:t>make change and test it</a:t>
            </a:r>
          </a:p>
          <a:p>
            <a:pPr lvl="1" eaLnBrk="1" hangingPunct="1"/>
            <a:r>
              <a:rPr lang="en-US" altLang="en-US" sz="2400" b="1" smtClean="0"/>
              <a:t>Measure: </a:t>
            </a:r>
            <a:r>
              <a:rPr lang="en-US" altLang="en-US" sz="2400" smtClean="0"/>
              <a:t>effort, time, cost</a:t>
            </a:r>
          </a:p>
          <a:p>
            <a:pPr eaLnBrk="1" hangingPunct="1"/>
            <a:endParaRPr lang="en-US" altLang="en-US" smtClean="0"/>
          </a:p>
        </p:txBody>
      </p:sp>
      <p:sp>
        <p:nvSpPr>
          <p:cNvPr id="921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5B5284-0539-42B8-9223-33F79E5EBC90}" type="datetime1">
              <a:rPr lang="en-US" altLang="en-US" smtClean="0">
                <a:solidFill>
                  <a:schemeClr val="tx2"/>
                </a:solidFill>
              </a:rPr>
              <a:pPr/>
              <a:t>5/14/2018</a:t>
            </a:fld>
            <a:endParaRPr lang="en-US" altLang="en-US" smtClean="0">
              <a:solidFill>
                <a:schemeClr val="tx2"/>
              </a:solidFill>
            </a:endParaRPr>
          </a:p>
        </p:txBody>
      </p:sp>
      <p:sp>
        <p:nvSpPr>
          <p:cNvPr id="921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fontAlgn="auto" hangingPunct="1">
              <a:spcAft>
                <a:spcPts val="0"/>
              </a:spcAft>
              <a:defRPr/>
            </a:pPr>
            <a:r>
              <a:rPr lang="en-GB" dirty="0"/>
              <a:t>Testability</a:t>
            </a:r>
            <a:endParaRPr lang="en-US" dirty="0"/>
          </a:p>
        </p:txBody>
      </p:sp>
      <p:sp>
        <p:nvSpPr>
          <p:cNvPr id="93187" name="Rectangle 3"/>
          <p:cNvSpPr>
            <a:spLocks noGrp="1" noChangeArrowheads="1"/>
          </p:cNvSpPr>
          <p:nvPr>
            <p:ph idx="1"/>
          </p:nvPr>
        </p:nvSpPr>
        <p:spPr/>
        <p:txBody>
          <a:bodyPr/>
          <a:lstStyle/>
          <a:p>
            <a:pPr eaLnBrk="1" hangingPunct="1"/>
            <a:r>
              <a:rPr lang="en-US" altLang="en-US" sz="2800" b="1" smtClean="0"/>
              <a:t>Source: </a:t>
            </a:r>
            <a:r>
              <a:rPr lang="en-US" altLang="en-US" sz="2800" smtClean="0"/>
              <a:t>developer, tester, user</a:t>
            </a:r>
          </a:p>
          <a:p>
            <a:pPr eaLnBrk="1" hangingPunct="1"/>
            <a:r>
              <a:rPr lang="en-US" altLang="en-US" sz="2800" b="1" smtClean="0"/>
              <a:t>Stimulus:</a:t>
            </a:r>
            <a:r>
              <a:rPr lang="en-US" altLang="en-US" sz="2800" smtClean="0"/>
              <a:t> milestone completed</a:t>
            </a:r>
          </a:p>
          <a:p>
            <a:pPr eaLnBrk="1" hangingPunct="1"/>
            <a:r>
              <a:rPr lang="en-US" altLang="en-US" sz="2800" b="1" smtClean="0"/>
              <a:t>Artifact: </a:t>
            </a:r>
            <a:r>
              <a:rPr lang="en-US" altLang="en-US" sz="2800" smtClean="0"/>
              <a:t>design, code component, system</a:t>
            </a:r>
          </a:p>
          <a:p>
            <a:pPr eaLnBrk="1" hangingPunct="1"/>
            <a:r>
              <a:rPr lang="en-US" altLang="en-US" sz="2800" b="1" smtClean="0"/>
              <a:t>Environment: </a:t>
            </a:r>
            <a:r>
              <a:rPr lang="en-US" altLang="en-US" sz="2800" smtClean="0"/>
              <a:t>design, development, compile, deployment, run</a:t>
            </a:r>
          </a:p>
          <a:p>
            <a:pPr eaLnBrk="1" hangingPunct="1"/>
            <a:r>
              <a:rPr lang="en-US" altLang="en-US" sz="2800" b="1" smtClean="0"/>
              <a:t>Response: </a:t>
            </a:r>
            <a:r>
              <a:rPr lang="en-US" altLang="en-US" sz="2800" smtClean="0"/>
              <a:t>can be controlled and observed</a:t>
            </a:r>
          </a:p>
          <a:p>
            <a:pPr eaLnBrk="1" hangingPunct="1"/>
            <a:r>
              <a:rPr lang="en-US" altLang="en-US" sz="2800" b="1" smtClean="0"/>
              <a:t>Measure: </a:t>
            </a:r>
            <a:r>
              <a:rPr lang="en-US" altLang="en-US" sz="2800" smtClean="0"/>
              <a:t>coverage, probability, time</a:t>
            </a:r>
          </a:p>
          <a:p>
            <a:pPr eaLnBrk="1" hangingPunct="1"/>
            <a:endParaRPr lang="en-US" altLang="en-US" smtClean="0"/>
          </a:p>
        </p:txBody>
      </p:sp>
      <p:sp>
        <p:nvSpPr>
          <p:cNvPr id="931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A3656F-4993-4621-8BD2-CD8E52C17230}" type="datetime1">
              <a:rPr lang="en-US" altLang="en-US" smtClean="0">
                <a:solidFill>
                  <a:schemeClr val="tx2"/>
                </a:solidFill>
              </a:rPr>
              <a:pPr/>
              <a:t>5/14/2018</a:t>
            </a:fld>
            <a:endParaRPr lang="en-US" altLang="en-US" smtClean="0">
              <a:solidFill>
                <a:schemeClr val="tx2"/>
              </a:solidFill>
            </a:endParaRPr>
          </a:p>
        </p:txBody>
      </p:sp>
      <p:sp>
        <p:nvSpPr>
          <p:cNvPr id="931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eaLnBrk="1" fontAlgn="auto" hangingPunct="1">
              <a:spcAft>
                <a:spcPts val="0"/>
              </a:spcAft>
              <a:defRPr/>
            </a:pPr>
            <a:r>
              <a:rPr lang="en-GB" dirty="0" smtClean="0"/>
              <a:t>Example </a:t>
            </a:r>
            <a:r>
              <a:rPr lang="en-GB" dirty="0"/>
              <a:t>testability scenario</a:t>
            </a:r>
            <a:endParaRPr lang="en-US" dirty="0"/>
          </a:p>
        </p:txBody>
      </p:sp>
      <p:sp>
        <p:nvSpPr>
          <p:cNvPr id="94211" name="Rectangle 3"/>
          <p:cNvSpPr>
            <a:spLocks noGrp="1" noChangeArrowheads="1"/>
          </p:cNvSpPr>
          <p:nvPr>
            <p:ph idx="1"/>
          </p:nvPr>
        </p:nvSpPr>
        <p:spPr/>
        <p:txBody>
          <a:bodyPr/>
          <a:lstStyle/>
          <a:p>
            <a:pPr eaLnBrk="1" hangingPunct="1"/>
            <a:r>
              <a:rPr lang="en-US" altLang="en-US" sz="2800" b="1" smtClean="0"/>
              <a:t>Source:</a:t>
            </a:r>
            <a:r>
              <a:rPr lang="en-US" altLang="en-US" sz="2800" smtClean="0"/>
              <a:t>  Unit tester</a:t>
            </a:r>
            <a:endParaRPr lang="en-US" altLang="en-US" sz="2800" b="1" smtClean="0"/>
          </a:p>
          <a:p>
            <a:pPr eaLnBrk="1" hangingPunct="1"/>
            <a:r>
              <a:rPr lang="en-US" altLang="en-US" sz="2800" b="1" smtClean="0"/>
              <a:t>Stimulus: </a:t>
            </a:r>
            <a:r>
              <a:rPr lang="en-US" altLang="en-US" sz="2800" smtClean="0"/>
              <a:t> Performs unit test</a:t>
            </a:r>
            <a:endParaRPr lang="en-US" altLang="en-US" sz="2800" b="1" smtClean="0"/>
          </a:p>
          <a:p>
            <a:pPr eaLnBrk="1" hangingPunct="1"/>
            <a:r>
              <a:rPr lang="en-US" altLang="en-US" sz="2800" b="1" smtClean="0"/>
              <a:t>Artifact:</a:t>
            </a:r>
            <a:r>
              <a:rPr lang="en-US" altLang="en-US" sz="2800" smtClean="0"/>
              <a:t>  Component of the system</a:t>
            </a:r>
            <a:endParaRPr lang="en-US" altLang="en-US" sz="2800" b="1" smtClean="0"/>
          </a:p>
          <a:p>
            <a:pPr eaLnBrk="1" hangingPunct="1"/>
            <a:r>
              <a:rPr lang="en-US" altLang="en-US" sz="2800" b="1" smtClean="0"/>
              <a:t>Environment:</a:t>
            </a:r>
            <a:r>
              <a:rPr lang="en-US" altLang="en-US" sz="2800" smtClean="0"/>
              <a:t>  At the completion of the component</a:t>
            </a:r>
            <a:endParaRPr lang="en-US" altLang="en-US" sz="2800" b="1" smtClean="0"/>
          </a:p>
          <a:p>
            <a:pPr eaLnBrk="1" hangingPunct="1"/>
            <a:r>
              <a:rPr lang="en-US" altLang="en-US" sz="2800" b="1" smtClean="0"/>
              <a:t>Response:</a:t>
            </a:r>
            <a:r>
              <a:rPr lang="en-US" altLang="en-US" sz="2800" smtClean="0"/>
              <a:t>  Component has interface for controlling behavior, and output of the component is observable</a:t>
            </a:r>
            <a:endParaRPr lang="en-US" altLang="en-US" sz="2800" b="1" smtClean="0"/>
          </a:p>
          <a:p>
            <a:pPr eaLnBrk="1" hangingPunct="1"/>
            <a:r>
              <a:rPr lang="en-US" altLang="en-US" sz="2800" b="1" smtClean="0"/>
              <a:t>Response Measure:</a:t>
            </a:r>
            <a:r>
              <a:rPr lang="en-US" altLang="en-US" sz="2800" smtClean="0"/>
              <a:t>  Path coverage of 85% is achieved within 3 hours</a:t>
            </a:r>
          </a:p>
          <a:p>
            <a:pPr eaLnBrk="1" hangingPunct="1"/>
            <a:endParaRPr lang="en-US" altLang="en-US" sz="2800" smtClean="0"/>
          </a:p>
        </p:txBody>
      </p:sp>
      <p:sp>
        <p:nvSpPr>
          <p:cNvPr id="942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ED3ED2-BC07-4503-9294-5A34354F0146}" type="datetime1">
              <a:rPr lang="en-US" altLang="en-US" smtClean="0">
                <a:solidFill>
                  <a:schemeClr val="tx2"/>
                </a:solidFill>
              </a:rPr>
              <a:pPr/>
              <a:t>5/14/2018</a:t>
            </a:fld>
            <a:endParaRPr lang="en-US" altLang="en-US" smtClean="0">
              <a:solidFill>
                <a:schemeClr val="tx2"/>
              </a:solidFill>
            </a:endParaRPr>
          </a:p>
        </p:txBody>
      </p:sp>
      <p:sp>
        <p:nvSpPr>
          <p:cNvPr id="942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eaLnBrk="1" fontAlgn="auto" hangingPunct="1">
              <a:spcAft>
                <a:spcPts val="0"/>
              </a:spcAft>
              <a:defRPr/>
            </a:pPr>
            <a:r>
              <a:rPr lang="en-GB" dirty="0"/>
              <a:t>Usability</a:t>
            </a:r>
            <a:endParaRPr lang="en-US" dirty="0"/>
          </a:p>
        </p:txBody>
      </p:sp>
      <p:sp>
        <p:nvSpPr>
          <p:cNvPr id="95235" name="Rectangle 3"/>
          <p:cNvSpPr>
            <a:spLocks noGrp="1" noChangeArrowheads="1"/>
          </p:cNvSpPr>
          <p:nvPr>
            <p:ph idx="1"/>
          </p:nvPr>
        </p:nvSpPr>
        <p:spPr/>
        <p:txBody>
          <a:bodyPr/>
          <a:lstStyle/>
          <a:p>
            <a:pPr eaLnBrk="1" hangingPunct="1"/>
            <a:r>
              <a:rPr lang="en-US" altLang="en-US" sz="2800" b="1" smtClean="0"/>
              <a:t>Source: </a:t>
            </a:r>
            <a:r>
              <a:rPr lang="en-US" altLang="en-US" sz="2800" smtClean="0"/>
              <a:t>end user</a:t>
            </a:r>
          </a:p>
          <a:p>
            <a:pPr eaLnBrk="1" hangingPunct="1"/>
            <a:r>
              <a:rPr lang="en-US" altLang="en-US" sz="2800" b="1" smtClean="0"/>
              <a:t>Stimulus:</a:t>
            </a:r>
            <a:r>
              <a:rPr lang="en-US" altLang="en-US" sz="2800" smtClean="0"/>
              <a:t> wish to learn/use/minimize errors/adapt/feel comfortable</a:t>
            </a:r>
          </a:p>
          <a:p>
            <a:pPr eaLnBrk="1" hangingPunct="1"/>
            <a:r>
              <a:rPr lang="en-US" altLang="en-US" sz="2800" b="1" smtClean="0"/>
              <a:t>Artifact: </a:t>
            </a:r>
            <a:r>
              <a:rPr lang="en-US" altLang="en-US" sz="2800" smtClean="0"/>
              <a:t>system</a:t>
            </a:r>
          </a:p>
          <a:p>
            <a:pPr eaLnBrk="1" hangingPunct="1"/>
            <a:r>
              <a:rPr lang="en-US" altLang="en-US" sz="2800" b="1" smtClean="0"/>
              <a:t>Environment: </a:t>
            </a:r>
            <a:r>
              <a:rPr lang="en-US" altLang="en-US" sz="2800" smtClean="0"/>
              <a:t>configuration or runtime</a:t>
            </a:r>
          </a:p>
          <a:p>
            <a:pPr eaLnBrk="1" hangingPunct="1"/>
            <a:r>
              <a:rPr lang="en-US" altLang="en-US" sz="2800" b="1" smtClean="0"/>
              <a:t>Response: </a:t>
            </a:r>
            <a:r>
              <a:rPr lang="en-US" altLang="en-US" sz="2800" smtClean="0"/>
              <a:t>provide ability or anticipate</a:t>
            </a:r>
          </a:p>
          <a:p>
            <a:pPr eaLnBrk="1" hangingPunct="1"/>
            <a:r>
              <a:rPr lang="en-US" altLang="en-US" sz="2800" b="1" smtClean="0"/>
              <a:t>Measure: </a:t>
            </a:r>
            <a:r>
              <a:rPr lang="en-US" altLang="en-US" sz="2800" smtClean="0"/>
              <a:t>task time, number of errors, user satisfaction, efficiency</a:t>
            </a:r>
          </a:p>
          <a:p>
            <a:pPr eaLnBrk="1" hangingPunct="1"/>
            <a:endParaRPr lang="en-US" altLang="en-US" smtClean="0"/>
          </a:p>
        </p:txBody>
      </p:sp>
      <p:sp>
        <p:nvSpPr>
          <p:cNvPr id="952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1AC169-F9E7-48B8-A97D-AE31FCAD5B77}" type="datetime1">
              <a:rPr lang="en-US" altLang="en-US" smtClean="0">
                <a:solidFill>
                  <a:schemeClr val="tx2"/>
                </a:solidFill>
              </a:rPr>
              <a:pPr/>
              <a:t>5/14/2018</a:t>
            </a:fld>
            <a:endParaRPr lang="en-US" altLang="en-US" smtClean="0">
              <a:solidFill>
                <a:schemeClr val="tx2"/>
              </a:solidFill>
            </a:endParaRPr>
          </a:p>
        </p:txBody>
      </p:sp>
      <p:sp>
        <p:nvSpPr>
          <p:cNvPr id="952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Lessons learned</a:t>
            </a:r>
            <a:endParaRPr lang="en-US" dirty="0"/>
          </a:p>
        </p:txBody>
      </p:sp>
      <p:sp>
        <p:nvSpPr>
          <p:cNvPr id="96259" name="Content Placeholder 2"/>
          <p:cNvSpPr>
            <a:spLocks noGrp="1"/>
          </p:cNvSpPr>
          <p:nvPr>
            <p:ph idx="1"/>
          </p:nvPr>
        </p:nvSpPr>
        <p:spPr/>
        <p:txBody>
          <a:bodyPr/>
          <a:lstStyle/>
          <a:p>
            <a:pPr eaLnBrk="1" hangingPunct="1"/>
            <a:r>
              <a:rPr lang="en-US" altLang="en-US" smtClean="0"/>
              <a:t>Requirements engineering is important and not trivial. Involves:</a:t>
            </a:r>
          </a:p>
          <a:p>
            <a:pPr lvl="1" eaLnBrk="1" hangingPunct="1"/>
            <a:r>
              <a:rPr lang="en-US" altLang="en-US" smtClean="0"/>
              <a:t>Elicitation</a:t>
            </a:r>
          </a:p>
          <a:p>
            <a:pPr lvl="1" eaLnBrk="1" hangingPunct="1"/>
            <a:r>
              <a:rPr lang="en-US" altLang="en-US" smtClean="0"/>
              <a:t>Specification</a:t>
            </a:r>
          </a:p>
          <a:p>
            <a:pPr lvl="1" eaLnBrk="1" hangingPunct="1"/>
            <a:r>
              <a:rPr lang="en-US" altLang="en-US" smtClean="0"/>
              <a:t>Validation</a:t>
            </a:r>
          </a:p>
          <a:p>
            <a:pPr eaLnBrk="1" hangingPunct="1"/>
            <a:r>
              <a:rPr lang="en-US" altLang="en-US" smtClean="0"/>
              <a:t>Architecture is driven by requirements:</a:t>
            </a:r>
          </a:p>
          <a:p>
            <a:pPr lvl="1" eaLnBrk="1" hangingPunct="1"/>
            <a:r>
              <a:rPr lang="en-US" altLang="en-US" smtClean="0"/>
              <a:t>Functional </a:t>
            </a:r>
          </a:p>
          <a:p>
            <a:pPr lvl="1" eaLnBrk="1" hangingPunct="1"/>
            <a:r>
              <a:rPr lang="en-US" altLang="en-US" smtClean="0"/>
              <a:t>Non-functional (quality attributes)</a:t>
            </a:r>
          </a:p>
          <a:p>
            <a:pPr eaLnBrk="1" hangingPunct="1"/>
            <a:r>
              <a:rPr lang="en-US" altLang="en-US" smtClean="0"/>
              <a:t>Quality attributes </a:t>
            </a:r>
          </a:p>
          <a:p>
            <a:pPr lvl="1" eaLnBrk="1" hangingPunct="1"/>
            <a:r>
              <a:rPr lang="en-US" altLang="en-US" smtClean="0"/>
              <a:t>Defined as scenarios</a:t>
            </a:r>
          </a:p>
          <a:p>
            <a:pPr lvl="1" eaLnBrk="1" hangingPunct="1"/>
            <a:r>
              <a:rPr lang="en-US" altLang="en-US" smtClean="0"/>
              <a:t>Achieved using appropriate tactics</a:t>
            </a:r>
          </a:p>
          <a:p>
            <a:pPr lvl="1" eaLnBrk="1" hangingPunct="1"/>
            <a:endParaRPr lang="en-US" altLang="en-US" smtClean="0"/>
          </a:p>
          <a:p>
            <a:pPr eaLnBrk="1" hangingPunct="1"/>
            <a:endParaRPr lang="en-US" altLang="en-US" smtClean="0"/>
          </a:p>
        </p:txBody>
      </p:sp>
      <p:sp>
        <p:nvSpPr>
          <p:cNvPr id="962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A0D736-41E4-455E-AF42-13133171978B}" type="datetime1">
              <a:rPr lang="en-US" altLang="en-US" smtClean="0">
                <a:solidFill>
                  <a:schemeClr val="tx2"/>
                </a:solidFill>
              </a:rPr>
              <a:pPr/>
              <a:t>5/14/2018</a:t>
            </a:fld>
            <a:endParaRPr lang="en-US" altLang="en-US" smtClean="0">
              <a:solidFill>
                <a:schemeClr val="tx2"/>
              </a:solidFill>
            </a:endParaRPr>
          </a:p>
        </p:txBody>
      </p:sp>
      <p:sp>
        <p:nvSpPr>
          <p:cNvPr id="962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t>Design trade-offs</a:t>
            </a:r>
            <a:endParaRPr lang="en-GB" dirty="0"/>
          </a:p>
        </p:txBody>
      </p:sp>
      <p:sp>
        <p:nvSpPr>
          <p:cNvPr id="97283" name="Content Placeholder 2"/>
          <p:cNvSpPr>
            <a:spLocks noGrp="1"/>
          </p:cNvSpPr>
          <p:nvPr>
            <p:ph idx="1"/>
          </p:nvPr>
        </p:nvSpPr>
        <p:spPr/>
        <p:txBody>
          <a:bodyPr/>
          <a:lstStyle/>
          <a:p>
            <a:pPr eaLnBrk="1" hangingPunct="1"/>
            <a:r>
              <a:rPr lang="en-GB" altLang="en-US" smtClean="0"/>
              <a:t>QAs are rarely orthogonal</a:t>
            </a:r>
          </a:p>
          <a:p>
            <a:pPr lvl="1" eaLnBrk="1" hangingPunct="1"/>
            <a:r>
              <a:rPr lang="en-US" altLang="en-US" smtClean="0"/>
              <a:t>They interact, affect each other</a:t>
            </a:r>
          </a:p>
          <a:p>
            <a:pPr lvl="1" eaLnBrk="1" hangingPunct="1"/>
            <a:r>
              <a:rPr lang="en-US" altLang="en-US" smtClean="0"/>
              <a:t>highly secure system may be difficult to integrate</a:t>
            </a:r>
          </a:p>
          <a:p>
            <a:pPr lvl="1" eaLnBrk="1" hangingPunct="1"/>
            <a:r>
              <a:rPr lang="en-US" altLang="en-US" smtClean="0"/>
              <a:t>highly available application may trade-off lower performance </a:t>
            </a:r>
            <a:r>
              <a:rPr lang="en-GB" altLang="en-US" smtClean="0"/>
              <a:t>for greater availability</a:t>
            </a:r>
          </a:p>
          <a:p>
            <a:pPr lvl="1" eaLnBrk="1" hangingPunct="1"/>
            <a:r>
              <a:rPr lang="en-US" altLang="en-US" smtClean="0"/>
              <a:t>high performance application may be tied to a given platform, and hence not be easily portable</a:t>
            </a:r>
          </a:p>
          <a:p>
            <a:pPr eaLnBrk="1" hangingPunct="1"/>
            <a:r>
              <a:rPr lang="en-US" altLang="en-US" smtClean="0"/>
              <a:t>Architects must create solutions that makes sensible </a:t>
            </a:r>
            <a:r>
              <a:rPr lang="en-GB" altLang="en-US" smtClean="0"/>
              <a:t>design compromises</a:t>
            </a:r>
          </a:p>
          <a:p>
            <a:pPr lvl="1" eaLnBrk="1" hangingPunct="1"/>
            <a:r>
              <a:rPr lang="en-US" altLang="en-US" smtClean="0"/>
              <a:t>Not possible to fully satisfy all competing requirements</a:t>
            </a:r>
          </a:p>
          <a:p>
            <a:pPr lvl="1" eaLnBrk="1" hangingPunct="1"/>
            <a:r>
              <a:rPr lang="en-US" altLang="en-US" smtClean="0"/>
              <a:t>Must satisfy all stakeholder needs</a:t>
            </a:r>
          </a:p>
          <a:p>
            <a:pPr lvl="1" eaLnBrk="1" hangingPunct="1"/>
            <a:r>
              <a:rPr lang="en-US" altLang="en-US" smtClean="0"/>
              <a:t>This is the difficult bit!</a:t>
            </a:r>
            <a:endParaRPr lang="en-GB" altLang="en-US" smtClean="0"/>
          </a:p>
        </p:txBody>
      </p:sp>
      <p:sp>
        <p:nvSpPr>
          <p:cNvPr id="972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7682A4-FF25-44EA-A945-7CC973FCA0C7}" type="datetime1">
              <a:rPr lang="en-US" altLang="en-US" smtClean="0">
                <a:solidFill>
                  <a:schemeClr val="tx2"/>
                </a:solidFill>
              </a:rPr>
              <a:pPr/>
              <a:t>5/14/2018</a:t>
            </a:fld>
            <a:endParaRPr lang="en-US" altLang="en-US" smtClean="0">
              <a:solidFill>
                <a:schemeClr val="tx2"/>
              </a:solidFill>
            </a:endParaRPr>
          </a:p>
        </p:txBody>
      </p:sp>
      <p:sp>
        <p:nvSpPr>
          <p:cNvPr id="972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347663"/>
            <a:ext cx="8229600" cy="990600"/>
          </a:xfrm>
        </p:spPr>
        <p:txBody>
          <a:bodyPr/>
          <a:lstStyle/>
          <a:p>
            <a:pPr eaLnBrk="1" fontAlgn="auto" hangingPunct="1">
              <a:spcAft>
                <a:spcPts val="0"/>
              </a:spcAft>
              <a:defRPr/>
            </a:pPr>
            <a:r>
              <a:rPr lang="en-GB" dirty="0"/>
              <a:t>Specification techniques</a:t>
            </a:r>
            <a:endParaRPr lang="en-US" dirty="0"/>
          </a:p>
        </p:txBody>
      </p:sp>
      <p:sp>
        <p:nvSpPr>
          <p:cNvPr id="17411" name="Rectangle 3"/>
          <p:cNvSpPr>
            <a:spLocks noGrp="1" noChangeArrowheads="1"/>
          </p:cNvSpPr>
          <p:nvPr>
            <p:ph idx="1"/>
          </p:nvPr>
        </p:nvSpPr>
        <p:spPr/>
        <p:txBody>
          <a:bodyPr/>
          <a:lstStyle/>
          <a:p>
            <a:pPr eaLnBrk="1" hangingPunct="1"/>
            <a:r>
              <a:rPr lang="en-US" altLang="en-US" smtClean="0"/>
              <a:t>Specification techniques:</a:t>
            </a:r>
          </a:p>
          <a:p>
            <a:pPr lvl="1" eaLnBrk="1" hangingPunct="1"/>
            <a:r>
              <a:rPr lang="en-US" altLang="en-US" smtClean="0"/>
              <a:t>Entity-Relationship (E-R) modeling</a:t>
            </a:r>
          </a:p>
          <a:p>
            <a:pPr lvl="1" eaLnBrk="1" hangingPunct="1"/>
            <a:r>
              <a:rPr lang="en-US" altLang="en-US" smtClean="0"/>
              <a:t>Use cases (UML)</a:t>
            </a:r>
          </a:p>
          <a:p>
            <a:pPr lvl="1" eaLnBrk="1" hangingPunct="1"/>
            <a:r>
              <a:rPr lang="en-US" altLang="en-US" smtClean="0"/>
              <a:t>Epics and User stories</a:t>
            </a:r>
          </a:p>
          <a:p>
            <a:pPr lvl="1" eaLnBrk="1" hangingPunct="1"/>
            <a:endParaRPr lang="en-US" altLang="en-US" smtClean="0"/>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983E79-6FDD-46EE-A600-6D061F11E75B}" type="datetime1">
              <a:rPr lang="en-US" altLang="en-US" smtClean="0">
                <a:solidFill>
                  <a:schemeClr val="tx2"/>
                </a:solidFill>
              </a:rPr>
              <a:pPr/>
              <a:t>5/14/2018</a:t>
            </a:fld>
            <a:endParaRPr lang="en-US" altLang="en-US" smtClean="0">
              <a:solidFill>
                <a:schemeClr val="tx2"/>
              </a:solidFill>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34975" y="357188"/>
            <a:ext cx="8229600" cy="990600"/>
          </a:xfrm>
        </p:spPr>
        <p:txBody>
          <a:bodyPr/>
          <a:lstStyle/>
          <a:p>
            <a:pPr eaLnBrk="1" fontAlgn="auto" hangingPunct="1">
              <a:spcAft>
                <a:spcPts val="0"/>
              </a:spcAft>
              <a:defRPr/>
            </a:pPr>
            <a:r>
              <a:rPr lang="en-GB"/>
              <a:t>Requirements validation</a:t>
            </a:r>
            <a:endParaRPr lang="en-US"/>
          </a:p>
        </p:txBody>
      </p:sp>
      <p:sp>
        <p:nvSpPr>
          <p:cNvPr id="18435" name="Rectangle 3"/>
          <p:cNvSpPr>
            <a:spLocks noGrp="1" noChangeArrowheads="1"/>
          </p:cNvSpPr>
          <p:nvPr>
            <p:ph idx="1"/>
          </p:nvPr>
        </p:nvSpPr>
        <p:spPr/>
        <p:txBody>
          <a:bodyPr/>
          <a:lstStyle/>
          <a:p>
            <a:pPr eaLnBrk="1" hangingPunct="1">
              <a:lnSpc>
                <a:spcPct val="90000"/>
              </a:lnSpc>
            </a:pPr>
            <a:r>
              <a:rPr lang="en-US" altLang="en-US" smtClean="0"/>
              <a:t>Requirements validation = checking the requirements document for consistency, completeness and accuracy</a:t>
            </a:r>
          </a:p>
          <a:p>
            <a:pPr eaLnBrk="1" hangingPunct="1">
              <a:lnSpc>
                <a:spcPct val="90000"/>
              </a:lnSpc>
            </a:pPr>
            <a:endParaRPr lang="en-US" altLang="en-US" smtClean="0"/>
          </a:p>
          <a:p>
            <a:pPr eaLnBrk="1" hangingPunct="1">
              <a:lnSpc>
                <a:spcPct val="90000"/>
              </a:lnSpc>
            </a:pPr>
            <a:r>
              <a:rPr lang="en-US" altLang="en-US" smtClean="0"/>
              <a:t>Validation of requirements needs user interaction</a:t>
            </a:r>
          </a:p>
          <a:p>
            <a:pPr eaLnBrk="1" hangingPunct="1">
              <a:lnSpc>
                <a:spcPct val="90000"/>
              </a:lnSpc>
            </a:pPr>
            <a:endParaRPr lang="en-US" altLang="en-US" smtClean="0"/>
          </a:p>
          <a:p>
            <a:pPr eaLnBrk="1" hangingPunct="1">
              <a:lnSpc>
                <a:spcPct val="90000"/>
              </a:lnSpc>
            </a:pPr>
            <a:r>
              <a:rPr lang="en-US" altLang="en-US" smtClean="0"/>
              <a:t>Techniques:</a:t>
            </a:r>
          </a:p>
          <a:p>
            <a:pPr lvl="1" eaLnBrk="1" hangingPunct="1">
              <a:lnSpc>
                <a:spcPct val="90000"/>
              </a:lnSpc>
            </a:pPr>
            <a:r>
              <a:rPr lang="en-US" altLang="en-US" smtClean="0"/>
              <a:t>Reviews (reading, checklists, discussion)</a:t>
            </a:r>
          </a:p>
          <a:p>
            <a:pPr lvl="1" eaLnBrk="1" hangingPunct="1">
              <a:lnSpc>
                <a:spcPct val="90000"/>
              </a:lnSpc>
            </a:pPr>
            <a:r>
              <a:rPr lang="en-US" altLang="en-US" smtClean="0"/>
              <a:t>Prototyping</a:t>
            </a:r>
          </a:p>
          <a:p>
            <a:pPr lvl="1" eaLnBrk="1" hangingPunct="1">
              <a:lnSpc>
                <a:spcPct val="90000"/>
              </a:lnSpc>
            </a:pPr>
            <a:r>
              <a:rPr lang="en-US" altLang="en-US" smtClean="0"/>
              <a:t>Animation</a:t>
            </a:r>
          </a:p>
        </p:txBody>
      </p:sp>
      <p:sp>
        <p:nvSpPr>
          <p:cNvPr id="184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8C0AF3-26D3-495B-84C3-782B6AD7D720}" type="datetime1">
              <a:rPr lang="en-US" altLang="en-US" smtClean="0">
                <a:solidFill>
                  <a:schemeClr val="tx2"/>
                </a:solidFill>
              </a:rPr>
              <a:pPr/>
              <a:t>5/14/2018</a:t>
            </a:fld>
            <a:endParaRPr lang="en-US" altLang="en-US" smtClean="0">
              <a:solidFill>
                <a:schemeClr val="tx2"/>
              </a:solidFill>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solidFill>
                  <a:schemeClr val="tx2"/>
                </a:solidFill>
              </a:rPr>
              <a:t>Computer Science Department, TUC-N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CursS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Theme_CursSE" id="{F3D0179C-6B02-4EFD-819C-DD9F7A2F7E25}" vid="{A4DBB83C-D429-4A1C-ADEF-2E36D8ECA1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Theme_CursSE</Template>
  <TotalTime>12018</TotalTime>
  <Words>5879</Words>
  <Application>Microsoft Office PowerPoint</Application>
  <PresentationFormat>On-screen Show (4:3)</PresentationFormat>
  <Paragraphs>724</Paragraphs>
  <Slides>77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Courier New</vt:lpstr>
      <vt:lpstr>Wingdings</vt:lpstr>
      <vt:lpstr>Wingdings 2</vt:lpstr>
      <vt:lpstr>Theme_CursSE</vt:lpstr>
      <vt:lpstr>Software Design</vt:lpstr>
      <vt:lpstr>Content</vt:lpstr>
      <vt:lpstr>References</vt:lpstr>
      <vt:lpstr>Software Architecture Process</vt:lpstr>
      <vt:lpstr>Stakeholders</vt:lpstr>
      <vt:lpstr>Requirements elicitation</vt:lpstr>
      <vt:lpstr>Requirements specifications</vt:lpstr>
      <vt:lpstr>Specification techniques</vt:lpstr>
      <vt:lpstr>Requirements validation</vt:lpstr>
      <vt:lpstr>Use-cases</vt:lpstr>
      <vt:lpstr>Basic use-case format</vt:lpstr>
      <vt:lpstr>Use-cases: best practices</vt:lpstr>
      <vt:lpstr>Functional requirements</vt:lpstr>
      <vt:lpstr>Architectural drivers</vt:lpstr>
      <vt:lpstr>Architectural drivers [2]</vt:lpstr>
      <vt:lpstr>Software Architecture and Quality Attributes</vt:lpstr>
      <vt:lpstr>Quality requirements objectives</vt:lpstr>
      <vt:lpstr>Quality requirements: best practices</vt:lpstr>
      <vt:lpstr>Change scenarios</vt:lpstr>
      <vt:lpstr>Constraints</vt:lpstr>
      <vt:lpstr>Achieving quality</vt:lpstr>
      <vt:lpstr>Types of requirements (FURPS model)</vt:lpstr>
      <vt:lpstr>Types of requirements [2]</vt:lpstr>
      <vt:lpstr>Quality attributes</vt:lpstr>
      <vt:lpstr>Quality attributes</vt:lpstr>
      <vt:lpstr>Quality Attributes</vt:lpstr>
      <vt:lpstr>System Quality attributes</vt:lpstr>
      <vt:lpstr>General Scenario</vt:lpstr>
      <vt:lpstr>Concrete Scenario</vt:lpstr>
      <vt:lpstr>Example</vt:lpstr>
      <vt:lpstr>Availability</vt:lpstr>
      <vt:lpstr>Availability scenario</vt:lpstr>
      <vt:lpstr>Availability Scenario</vt:lpstr>
      <vt:lpstr>POS – Quality Attribute Scenario 1</vt:lpstr>
      <vt:lpstr>POS – Quality Attribute Scenario 2</vt:lpstr>
      <vt:lpstr>Tactics to achieve availability</vt:lpstr>
      <vt:lpstr>Tactics for Fault Detection </vt:lpstr>
      <vt:lpstr>Tactics for Fault Recovery </vt:lpstr>
      <vt:lpstr>Tactics for Fault Recovery [2]</vt:lpstr>
      <vt:lpstr>Tactics for Fault Prevention </vt:lpstr>
      <vt:lpstr>Performance </vt:lpstr>
      <vt:lpstr>Performance scenario</vt:lpstr>
      <vt:lpstr>Performance scenario </vt:lpstr>
      <vt:lpstr>Scenario profile for performance</vt:lpstr>
      <vt:lpstr>POS Case Study</vt:lpstr>
      <vt:lpstr>Throughput</vt:lpstr>
      <vt:lpstr>Response time</vt:lpstr>
      <vt:lpstr>Deadlines</vt:lpstr>
      <vt:lpstr>Attention!</vt:lpstr>
      <vt:lpstr>Factors affecting performance</vt:lpstr>
      <vt:lpstr>Tactics to achieve performance</vt:lpstr>
      <vt:lpstr>Resource demand</vt:lpstr>
      <vt:lpstr>Resource demand - reduce the number of processed events</vt:lpstr>
      <vt:lpstr>Resource demand – control the use of resources</vt:lpstr>
      <vt:lpstr>Resource management </vt:lpstr>
      <vt:lpstr>Resource arbitration - Scheduling</vt:lpstr>
      <vt:lpstr>Resource scheduling</vt:lpstr>
      <vt:lpstr>Security</vt:lpstr>
      <vt:lpstr>Security features</vt:lpstr>
      <vt:lpstr>Security scenario</vt:lpstr>
      <vt:lpstr>Security scenario continued</vt:lpstr>
      <vt:lpstr>Security scenarios</vt:lpstr>
      <vt:lpstr>Dealing with Security Risks </vt:lpstr>
      <vt:lpstr>Principles for Security Strategies</vt:lpstr>
      <vt:lpstr>Principles for Security Strategies</vt:lpstr>
      <vt:lpstr>Security tactics</vt:lpstr>
      <vt:lpstr>Resisting attacks</vt:lpstr>
      <vt:lpstr>Resisting attacks</vt:lpstr>
      <vt:lpstr>Security tactics</vt:lpstr>
      <vt:lpstr>Cloud-based security vulnerabilities</vt:lpstr>
      <vt:lpstr>Cloud Security Infrastructure example </vt:lpstr>
      <vt:lpstr>Other Quality attributes</vt:lpstr>
      <vt:lpstr>Testability</vt:lpstr>
      <vt:lpstr>Example testability scenario</vt:lpstr>
      <vt:lpstr>Usability</vt:lpstr>
      <vt:lpstr>Lessons learned</vt:lpstr>
      <vt:lpstr>Design trade-offs</vt:lpstr>
    </vt:vector>
  </TitlesOfParts>
  <Company>TUCN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Methods</dc:title>
  <dc:creator>Mihaela Dansoreanu</dc:creator>
  <cp:lastModifiedBy>Mihaela Dinsoreanu</cp:lastModifiedBy>
  <cp:revision>172</cp:revision>
  <cp:lastPrinted>1601-01-01T00:00:00Z</cp:lastPrinted>
  <dcterms:created xsi:type="dcterms:W3CDTF">2006-05-09T16:13:12Z</dcterms:created>
  <dcterms:modified xsi:type="dcterms:W3CDTF">2018-05-14T18:00:15Z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