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13" r:id="rId2"/>
  </p:sldMasterIdLst>
  <p:notesMasterIdLst>
    <p:notesMasterId r:id="rId19"/>
  </p:notesMasterIdLst>
  <p:sldIdLst>
    <p:sldId id="256" r:id="rId3"/>
    <p:sldId id="262" r:id="rId4"/>
    <p:sldId id="265" r:id="rId5"/>
    <p:sldId id="277" r:id="rId6"/>
    <p:sldId id="278" r:id="rId7"/>
    <p:sldId id="269" r:id="rId8"/>
    <p:sldId id="279" r:id="rId9"/>
    <p:sldId id="270" r:id="rId10"/>
    <p:sldId id="271" r:id="rId11"/>
    <p:sldId id="272" r:id="rId12"/>
    <p:sldId id="275" r:id="rId13"/>
    <p:sldId id="276" r:id="rId14"/>
    <p:sldId id="263" r:id="rId15"/>
    <p:sldId id="264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8" autoAdjust="0"/>
    <p:restoredTop sz="91652" autoAdjust="0"/>
  </p:normalViewPr>
  <p:slideViewPr>
    <p:cSldViewPr>
      <p:cViewPr varScale="1">
        <p:scale>
          <a:sx n="81" d="100"/>
          <a:sy n="81" d="100"/>
        </p:scale>
        <p:origin x="9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256599-5E0F-4EE6-AF90-949275764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34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6A05-90C9-4576-86A2-17FD2EA56B3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42518-76B2-490B-985E-147BB9B00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EAE52-195A-4D52-B908-2246E94AC7E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8B427-FB07-4A73-BF41-09D7810B9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1AAF2-E85B-442E-83A4-BF976E2D031C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9EEE-F743-41BB-A4E4-69B84E6D6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9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39A55D-8FAF-4439-A848-AD1F3175D984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438E7-95FA-467B-8FFD-B6C172DD30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1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33113-89DD-49E9-92AE-4E9D530528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6278F-3D00-4137-AC44-BEFDE7A0EF04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16366-8B79-42AA-83CD-75297C41E6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75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1B92B1-8620-40D0-B27B-1168BDA4FEC8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D7CA9-8EAA-4882-B324-91A3426809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5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A1187-B2BA-48D3-B27B-2E6D4595920C}" type="datetime1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8F09F-FB2B-4F1E-838A-81DBB1C590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29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4C857-E670-492B-A6C9-3B097699BFC7}" type="datetime1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0D53B-4804-4EBE-A40C-3016C9C4C4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6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C6EB6D-E908-4513-ABE0-EDE802C60568}" type="datetime1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DC380-1B56-4E56-BADB-56812DF8DF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9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505A5A-1E5A-4FFC-AD3F-EFC6BE55E794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BE2F1-EC10-4983-B9DF-AC3B54CC08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2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C14DD-073D-43F5-9911-5B4A899E67C4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B0B18-65D4-4F71-BB46-EE059DFCB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5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E3B85-33B7-427B-93C3-269CE9DBD56E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5D251-66DF-4837-A004-8B8ED73311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6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361ADF-948A-4B7F-B7FD-BBC44C2A73A9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F15F6-7F7E-4356-B24A-6F6DBF303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6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82567E-D5A5-4E11-88B1-2713277936E8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20BAF-4D90-4B4D-A2B8-9C4840C04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8F045-6EC7-48C9-87A3-6DAB1181C367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53291-F830-4972-B8BA-CD15F078EC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22804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700A-09CA-4E12-9C4E-23EAC27BFE5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9F867-23C7-4DD2-94B6-82E9B8204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6832E-BD5E-4E18-B88F-FFBBE7952195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9BDDB-426F-402F-8545-1CD747146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24E89-CBE4-46E9-9704-13C6E27535C8}" type="datetime1">
              <a:rPr lang="en-US" smtClean="0"/>
              <a:t>5/17/2018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307F8-9BB9-4A32-A084-5D36415D1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A6709-0AD3-4A9C-8FE2-56E024BDA802}" type="datetime1">
              <a:rPr lang="en-US" smtClean="0"/>
              <a:t>5/17/2018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8B427-BB34-449E-B7FC-1371DF1C7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36219-B201-44DB-B3FC-371DE8700A05}" type="datetime1">
              <a:rPr lang="en-US" smtClean="0"/>
              <a:t>5/17/2018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5EAEC-8E50-4771-BDE3-115273B94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4A3A7-A6EE-46D1-9E15-23D8590DDF10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4F588-604F-4371-8307-EF675B19D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D5C8-591B-4EE3-B71B-A52E65A37AC0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53734-3DF4-47CF-81A4-56DC5658D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8DFC7DEE-9CF3-42A1-A83E-26C6A1BE02EA}" type="datetime1">
              <a:rPr lang="en-US" smtClean="0"/>
              <a:t>5/17/2018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01C81EF-495A-4F5B-B982-4D092973D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DFC7DEE-9CF3-42A1-A83E-26C6A1BE02EA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1C81EF-495A-4F5B-B982-4D092973DD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u.nl/wiki/bin/view/Swa/CourseLiteratur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dn.cloudfiles.mosso.com/c82752/pablos_solid_ebook.pdf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Software design Review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23D800-D367-431F-A4B3-3FE8A556A30E}" type="datetime1">
              <a:rPr lang="en-US" smtClean="0">
                <a:solidFill>
                  <a:schemeClr val="tx2"/>
                </a:solidFill>
              </a:rPr>
              <a:t>5/17/2018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specification</a:t>
            </a:r>
            <a:endParaRPr lang="en-GB" dirty="0"/>
          </a:p>
          <a:p>
            <a:pPr>
              <a:buFont typeface="Symbol"/>
              <a:buChar char="Þ"/>
            </a:pPr>
            <a:r>
              <a:rPr lang="en-US" dirty="0"/>
              <a:t>Analyze different </a:t>
            </a:r>
            <a:r>
              <a:rPr lang="en-US" dirty="0" smtClean="0"/>
              <a:t>design approaches and </a:t>
            </a:r>
            <a:r>
              <a:rPr lang="en-US" dirty="0"/>
              <a:t>justify the most appropriate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Explain how different patterns relate to each other</a:t>
            </a:r>
          </a:p>
          <a:p>
            <a:pPr lvl="1"/>
            <a:r>
              <a:rPr lang="en-US" dirty="0" smtClean="0"/>
              <a:t>Ex. Gateway/Façade/Adapter</a:t>
            </a:r>
          </a:p>
          <a:p>
            <a:r>
              <a:rPr lang="en-US" dirty="0" smtClean="0"/>
              <a:t>Discuss different design approaches to address different issues (ex. data access/mapping inheritance).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 to the asked question, don’t present general topics.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>
                <a:solidFill>
                  <a:srgbClr val="575F6D"/>
                </a:solidFill>
              </a:rPr>
              <a:pPr>
                <a:defRPr/>
              </a:pPr>
              <a:t>5/17/2018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575F6D"/>
                </a:solidFill>
              </a:rPr>
              <a:t>Computer Science Department, TUC-N</a:t>
            </a: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Creational</a:t>
            </a:r>
          </a:p>
          <a:p>
            <a:r>
              <a:rPr lang="en-US" dirty="0" smtClean="0"/>
              <a:t>Structural</a:t>
            </a:r>
          </a:p>
          <a:p>
            <a:r>
              <a:rPr lang="en-US" dirty="0" smtClean="0"/>
              <a:t>Behavioral</a:t>
            </a:r>
          </a:p>
          <a:p>
            <a:endParaRPr lang="en-US" dirty="0"/>
          </a:p>
          <a:p>
            <a:r>
              <a:rPr lang="en-US" dirty="0" smtClean="0"/>
              <a:t>including what you learned in previous courses!</a:t>
            </a:r>
          </a:p>
          <a:p>
            <a:endParaRPr lang="en-US" dirty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Erich Gamma, et.al, Design Patterns: Elements of Reusable Object-Oriented Software, Addison Wesley, 1994, ISBN </a:t>
            </a:r>
            <a:r>
              <a:rPr lang="en-US" dirty="0" smtClean="0"/>
              <a:t>0-201-63361-2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Types of Questions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a </a:t>
            </a:r>
            <a:r>
              <a:rPr lang="en-US" dirty="0" smtClean="0"/>
              <a:t>specification and some quality criteria</a:t>
            </a:r>
            <a:endParaRPr lang="en-GB" dirty="0"/>
          </a:p>
          <a:p>
            <a:pPr>
              <a:buFont typeface="Symbol"/>
              <a:buChar char="Þ"/>
            </a:pPr>
            <a:r>
              <a:rPr lang="en-US" dirty="0" smtClean="0"/>
              <a:t>Identify applicable design patterns (there is no unique solution) and analyze them (pros and cons for each)</a:t>
            </a:r>
          </a:p>
          <a:p>
            <a:pPr>
              <a:buFont typeface="Symbol"/>
              <a:buChar char="Þ"/>
            </a:pPr>
            <a:r>
              <a:rPr lang="en-US" dirty="0"/>
              <a:t>Identify ways in which patterns can be combined to obtain a more complex </a:t>
            </a:r>
            <a:r>
              <a:rPr lang="en-US" dirty="0" smtClean="0"/>
              <a:t>behavior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how different pattern relate to each </a:t>
            </a:r>
            <a:r>
              <a:rPr lang="en-US" dirty="0" smtClean="0"/>
              <a:t>other (common/different aspects)</a:t>
            </a:r>
          </a:p>
          <a:p>
            <a:endParaRPr lang="en-US" dirty="0" smtClean="0"/>
          </a:p>
          <a:p>
            <a:r>
              <a:rPr lang="en-US" dirty="0" smtClean="0"/>
              <a:t>Given a certain design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Recognize the applied design patterns. Analyze.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Recognize violations of design principles. Recommend corrections.</a:t>
            </a:r>
          </a:p>
          <a:p>
            <a:pPr>
              <a:buFont typeface="Symbol" panose="05050102010706020507" pitchFamily="18" charset="2"/>
              <a:buChar char="Þ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Quality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functional requirements (UC diagrams)</a:t>
            </a:r>
          </a:p>
          <a:p>
            <a:r>
              <a:rPr lang="en-US" dirty="0" smtClean="0"/>
              <a:t>Representing nonfunctional requirements (Scenarios)</a:t>
            </a:r>
          </a:p>
          <a:p>
            <a:r>
              <a:rPr lang="en-US" dirty="0" smtClean="0"/>
              <a:t>Tactics to address different scenarios</a:t>
            </a:r>
          </a:p>
          <a:p>
            <a:endParaRPr lang="en-US" dirty="0"/>
          </a:p>
          <a:p>
            <a:r>
              <a:rPr lang="en-US" dirty="0" smtClean="0"/>
              <a:t>References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Len Bass, Paul Clements, Rick </a:t>
            </a:r>
            <a:r>
              <a:rPr lang="en-US" sz="1800" dirty="0" err="1"/>
              <a:t>Kazman</a:t>
            </a:r>
            <a:r>
              <a:rPr lang="en-US" sz="1800" dirty="0"/>
              <a:t>, </a:t>
            </a:r>
            <a:r>
              <a:rPr lang="en-US" sz="1800" b="1" dirty="0"/>
              <a:t>Software Architecture in Practice, Second Edition</a:t>
            </a:r>
            <a:r>
              <a:rPr lang="en-US" sz="1800" dirty="0"/>
              <a:t>, Addison Wesley, 2003, ISBN: 0-321-15495-9</a:t>
            </a:r>
            <a:endParaRPr lang="en-GB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hlinkClick r:id="rId2"/>
              </a:rPr>
              <a:t>http://www.cs.uu.nl/wiki/bin/view/Swa/CourseLiterature</a:t>
            </a:r>
            <a:endParaRPr lang="en-GB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Felix Bachmann, Len Bass, Mark Klein, </a:t>
            </a:r>
            <a:r>
              <a:rPr lang="en-US" sz="1800" b="1" dirty="0"/>
              <a:t>Deriving Architectural Tactics: A Step Toward Methodical Architectural Design,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TECHNICAL REPORT </a:t>
            </a:r>
            <a:r>
              <a:rPr lang="en-US" sz="1800" dirty="0" smtClean="0"/>
              <a:t>CMU/SEI-2003-TR-004, IBM Rational, </a:t>
            </a:r>
            <a:r>
              <a:rPr lang="en-GB" sz="1800" dirty="0" smtClean="0"/>
              <a:t>Microsoft </a:t>
            </a:r>
            <a:r>
              <a:rPr lang="en-GB" sz="1800" dirty="0"/>
              <a:t>MSF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NL specification</a:t>
            </a:r>
            <a:endParaRPr lang="en-GB" dirty="0"/>
          </a:p>
          <a:p>
            <a:pPr>
              <a:buFont typeface="Symbol"/>
              <a:buChar char="Þ"/>
            </a:pPr>
            <a:r>
              <a:rPr lang="en-US" dirty="0" smtClean="0"/>
              <a:t>Identify and represent the functional requirements</a:t>
            </a:r>
          </a:p>
          <a:p>
            <a:pPr>
              <a:buFont typeface="Symbol"/>
              <a:buChar char="Þ"/>
            </a:pPr>
            <a:r>
              <a:rPr lang="en-US" dirty="0" smtClean="0"/>
              <a:t>Identify and represent the nonfunctional requirements</a:t>
            </a:r>
          </a:p>
          <a:p>
            <a:pPr>
              <a:buFont typeface="Symbol"/>
              <a:buChar char="Þ"/>
            </a:pPr>
            <a:r>
              <a:rPr lang="en-US" dirty="0" smtClean="0"/>
              <a:t>Recommend appropriate tactics ADAPTED to the problem. JUSTIFY!</a:t>
            </a:r>
          </a:p>
          <a:p>
            <a:pPr>
              <a:buFont typeface="Symbol"/>
              <a:buChar char="Þ"/>
            </a:pPr>
            <a:endParaRPr lang="en-US" dirty="0"/>
          </a:p>
          <a:p>
            <a:r>
              <a:rPr lang="en-US" dirty="0" smtClean="0"/>
              <a:t>DON’T!!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Enumerate all the QA and tactics you know/copy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exercises (5)</a:t>
            </a:r>
          </a:p>
          <a:p>
            <a:pPr lvl="1"/>
            <a:r>
              <a:rPr lang="en-US" dirty="0" smtClean="0"/>
              <a:t>As discussed above</a:t>
            </a:r>
          </a:p>
          <a:p>
            <a:pPr lvl="1"/>
            <a:r>
              <a:rPr lang="en-US" dirty="0" smtClean="0"/>
              <a:t>Graded by Mihaela Dinsoreanu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Based on the lab assignments</a:t>
            </a:r>
          </a:p>
          <a:p>
            <a:pPr lvl="1"/>
            <a:r>
              <a:rPr lang="en-US" dirty="0" smtClean="0"/>
              <a:t>Graded by Teaching Assistant</a:t>
            </a:r>
          </a:p>
          <a:p>
            <a:pPr lvl="1"/>
            <a:endParaRPr lang="en-US" dirty="0"/>
          </a:p>
          <a:p>
            <a:r>
              <a:rPr lang="en-US" dirty="0" smtClean="0"/>
              <a:t>3 hours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ANY DETECTED ATTEMPT OF CHEATING WILL BE PUNISHED ACCORDING TO THE TUCN REGULATIONS!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Thank you for your participation!</a:t>
            </a:r>
          </a:p>
          <a:p>
            <a:r>
              <a:rPr lang="en-US" dirty="0" smtClean="0"/>
              <a:t>Good luck with your exams!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0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Summary</a:t>
            </a:r>
            <a:r>
              <a:rPr lang="ro-RO" dirty="0" smtClean="0"/>
              <a:t> of </a:t>
            </a:r>
            <a:r>
              <a:rPr lang="ro-RO" dirty="0" err="1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/>
              <a:t>Class&amp;Package</a:t>
            </a:r>
            <a:r>
              <a:rPr lang="en-US" dirty="0"/>
              <a:t> Design Principles</a:t>
            </a:r>
            <a:endParaRPr lang="en-GB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Architectural Styles and Patterns</a:t>
            </a:r>
            <a:endParaRPr lang="en-GB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Design Patterns</a:t>
            </a:r>
            <a:endParaRPr lang="en-GB" dirty="0"/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Software </a:t>
            </a:r>
            <a:r>
              <a:rPr lang="en-US" dirty="0"/>
              <a:t>Quality </a:t>
            </a:r>
            <a:r>
              <a:rPr lang="en-US" dirty="0" smtClean="0"/>
              <a:t>Attributes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OOP review</a:t>
            </a:r>
          </a:p>
          <a:p>
            <a:pPr lvl="1"/>
            <a:r>
              <a:rPr lang="en-US" altLang="en-US" dirty="0"/>
              <a:t>Classes</a:t>
            </a:r>
          </a:p>
          <a:p>
            <a:pPr lvl="1"/>
            <a:r>
              <a:rPr lang="en-US" altLang="en-US" dirty="0"/>
              <a:t>Objects</a:t>
            </a:r>
          </a:p>
          <a:p>
            <a:pPr lvl="1"/>
            <a:r>
              <a:rPr lang="en-US" altLang="en-US" dirty="0"/>
              <a:t>Relationships: inheritance, composition</a:t>
            </a:r>
          </a:p>
          <a:p>
            <a:pPr lvl="1"/>
            <a:r>
              <a:rPr lang="en-US" altLang="en-US" dirty="0"/>
              <a:t>Abstract classes, Interfaces</a:t>
            </a:r>
          </a:p>
          <a:p>
            <a:pPr lvl="1"/>
            <a:r>
              <a:rPr lang="en-US" altLang="en-US" dirty="0"/>
              <a:t>Polymorphism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Package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</a:p>
          <a:p>
            <a:r>
              <a:rPr lang="en-US" dirty="0"/>
              <a:t>GRASP</a:t>
            </a:r>
          </a:p>
          <a:p>
            <a:pPr eaLnBrk="1" hangingPunct="1"/>
            <a:r>
              <a:rPr lang="en-US" dirty="0" smtClean="0"/>
              <a:t>Package-related Cohesion </a:t>
            </a:r>
            <a:r>
              <a:rPr lang="en-US" dirty="0"/>
              <a:t>Principles </a:t>
            </a:r>
          </a:p>
          <a:p>
            <a:pPr eaLnBrk="1" hangingPunct="1"/>
            <a:r>
              <a:rPr lang="en-US" dirty="0" smtClean="0"/>
              <a:t>Package-related Coupling </a:t>
            </a:r>
            <a:r>
              <a:rPr lang="en-US" dirty="0"/>
              <a:t>Principles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Robert Martin Articles</a:t>
            </a:r>
          </a:p>
          <a:p>
            <a:pPr lvl="1"/>
            <a:r>
              <a:rPr lang="en-US" dirty="0"/>
              <a:t>Solid eBook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cdn.cloudfiles.mosso.com/c82752/pablos_solid_ebook.pdf</a:t>
            </a:r>
            <a:endParaRPr lang="en-US" dirty="0" smtClean="0"/>
          </a:p>
          <a:p>
            <a:pPr lvl="1"/>
            <a:r>
              <a:rPr lang="en-US" sz="2000" dirty="0"/>
              <a:t>Craig </a:t>
            </a:r>
            <a:r>
              <a:rPr lang="en-US" sz="2000" dirty="0" err="1"/>
              <a:t>Larman</a:t>
            </a:r>
            <a:r>
              <a:rPr lang="en-US" sz="2000" dirty="0"/>
              <a:t>, </a:t>
            </a:r>
            <a:r>
              <a:rPr lang="en-US" sz="2000" i="1" dirty="0"/>
              <a:t>Applying UML and Patterns: An Introduction to Object-Oriented Analysis and Design and Iterative Development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Ed, Addison Wesley, 2004 – Chapters 17, 18.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>
                <a:solidFill>
                  <a:srgbClr val="575F6D"/>
                </a:solidFill>
              </a:rPr>
              <a:pPr>
                <a:defRPr/>
              </a:pPr>
              <a:t>5/17/2018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575F6D"/>
                </a:solidFill>
              </a:rPr>
              <a:t>Computer Science Department, TUC-N</a:t>
            </a: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given design recognize what principles were respected and what not</a:t>
            </a:r>
          </a:p>
          <a:p>
            <a:r>
              <a:rPr lang="en-US" dirty="0" smtClean="0"/>
              <a:t>In a given design identify the DP that are compliant with design principles </a:t>
            </a:r>
          </a:p>
          <a:p>
            <a:r>
              <a:rPr lang="en-US" dirty="0" smtClean="0"/>
              <a:t>Show relationships between principles and DP (how DP support certain principles)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DON’T!</a:t>
            </a:r>
          </a:p>
          <a:p>
            <a:pPr marL="0" indent="0">
              <a:buNone/>
            </a:pPr>
            <a:r>
              <a:rPr lang="en-US" dirty="0" smtClean="0"/>
              <a:t>Enumerate all the DP you know/copy or all the principles you know/copy.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>
                <a:solidFill>
                  <a:srgbClr val="575F6D"/>
                </a:solidFill>
              </a:rPr>
              <a:pPr>
                <a:defRPr/>
              </a:pPr>
              <a:t>5/17/2018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575F6D"/>
                </a:solidFill>
              </a:rPr>
              <a:t>Computer Science Department, TUC-N</a:t>
            </a: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Patterns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Layers</a:t>
            </a:r>
          </a:p>
          <a:p>
            <a:pPr lvl="1"/>
            <a:r>
              <a:rPr lang="en-US" altLang="en-US" dirty="0"/>
              <a:t>Client-Server</a:t>
            </a:r>
          </a:p>
          <a:p>
            <a:r>
              <a:rPr lang="en-US" altLang="en-US" dirty="0"/>
              <a:t>Event-driven </a:t>
            </a:r>
          </a:p>
          <a:p>
            <a:pPr lvl="1"/>
            <a:r>
              <a:rPr lang="en-US" altLang="en-US" dirty="0"/>
              <a:t>Broker</a:t>
            </a:r>
          </a:p>
          <a:p>
            <a:pPr lvl="1"/>
            <a:r>
              <a:rPr lang="en-US" altLang="en-US" dirty="0"/>
              <a:t>Mediator</a:t>
            </a:r>
          </a:p>
          <a:p>
            <a:r>
              <a:rPr lang="en-US" altLang="en-US" dirty="0"/>
              <a:t>MVC (and variants)</a:t>
            </a:r>
          </a:p>
          <a:p>
            <a:r>
              <a:rPr lang="en-US" altLang="en-US" dirty="0"/>
              <a:t>Service-based</a:t>
            </a:r>
          </a:p>
          <a:p>
            <a:pPr lvl="1"/>
            <a:r>
              <a:rPr lang="en-US" altLang="en-US" dirty="0"/>
              <a:t>SOA</a:t>
            </a:r>
          </a:p>
          <a:p>
            <a:pPr lvl="1"/>
            <a:r>
              <a:rPr lang="en-US" altLang="en-US" dirty="0" err="1"/>
              <a:t>Microservices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sz="2700" dirty="0" smtClean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928"/>
            <a:ext cx="8305800" cy="4995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David </a:t>
            </a:r>
            <a:r>
              <a:rPr lang="en-US" dirty="0"/>
              <a:t>Patterson, Armando Fox, Engineering Long-Lasting Software: An Agile Approach Using SaaS and Cloud Computing, Alpha Ed.[Patterson]</a:t>
            </a:r>
          </a:p>
          <a:p>
            <a:r>
              <a:rPr lang="en-US" dirty="0"/>
              <a:t>Taylor, R., </a:t>
            </a:r>
            <a:r>
              <a:rPr lang="en-US" dirty="0" err="1"/>
              <a:t>Medvidovic</a:t>
            </a:r>
            <a:r>
              <a:rPr lang="en-US" dirty="0"/>
              <a:t>, N., </a:t>
            </a:r>
            <a:r>
              <a:rPr lang="en-US" dirty="0" err="1"/>
              <a:t>Dashofy</a:t>
            </a:r>
            <a:r>
              <a:rPr lang="en-US" dirty="0"/>
              <a:t>, E., Software Architecture: Foundations, Theory, and Practice, 2010, Wiley [Taylor]</a:t>
            </a:r>
          </a:p>
          <a:p>
            <a:r>
              <a:rPr lang="en-US" dirty="0"/>
              <a:t>F. </a:t>
            </a:r>
            <a:r>
              <a:rPr lang="en-US" dirty="0" err="1"/>
              <a:t>Buschmann</a:t>
            </a:r>
            <a:r>
              <a:rPr lang="en-US" dirty="0"/>
              <a:t> et. al, PATTERN-ORIENTED SOFTWARE ARCHITECTURE: A System of Patterns, </a:t>
            </a:r>
            <a:r>
              <a:rPr lang="en-US" dirty="0" err="1"/>
              <a:t>Wiley&amp;Sons</a:t>
            </a:r>
            <a:r>
              <a:rPr lang="en-US" dirty="0"/>
              <a:t>, 2001.[POSA]</a:t>
            </a:r>
          </a:p>
          <a:p>
            <a:r>
              <a:rPr lang="en-US" dirty="0"/>
              <a:t>Martin Fowler et. al, Patterns of Enterprise Application Architecture, Addison Wesley, 2003 [Fowler]</a:t>
            </a:r>
          </a:p>
          <a:p>
            <a:pPr>
              <a:defRPr/>
            </a:pPr>
            <a:r>
              <a:rPr lang="en-US" dirty="0"/>
              <a:t>Mark Richards, Software Architecture Patterns, O’Reilly, 2015 [SAP]</a:t>
            </a:r>
          </a:p>
          <a:p>
            <a:pPr>
              <a:defRPr/>
            </a:pPr>
            <a:r>
              <a:rPr lang="en-US" dirty="0"/>
              <a:t>Mark Richards, </a:t>
            </a:r>
            <a:r>
              <a:rPr lang="en-US" dirty="0" err="1"/>
              <a:t>Microservices</a:t>
            </a:r>
            <a:r>
              <a:rPr lang="en-US" dirty="0"/>
              <a:t> vs. Service-Oriented Architecture O’Reilly, 2016</a:t>
            </a:r>
            <a:endParaRPr lang="en-US" b="1" dirty="0"/>
          </a:p>
          <a:p>
            <a:pPr>
              <a:defRPr/>
            </a:pPr>
            <a:r>
              <a:rPr lang="en-US" dirty="0"/>
              <a:t>Jacques Roy, SOA and Web Services, IBM</a:t>
            </a:r>
          </a:p>
          <a:p>
            <a:pPr>
              <a:defRPr/>
            </a:pPr>
            <a:r>
              <a:rPr lang="en-US" dirty="0"/>
              <a:t>Mark Bailey, Principles of Service Oriented Architecture, </a:t>
            </a:r>
            <a:r>
              <a:rPr lang="en-US" dirty="0" smtClean="0"/>
              <a:t>2008</a:t>
            </a:r>
          </a:p>
          <a:p>
            <a:pPr>
              <a:defRPr/>
            </a:pPr>
            <a:r>
              <a:rPr lang="en-US" dirty="0" err="1"/>
              <a:t>Erl</a:t>
            </a:r>
            <a:r>
              <a:rPr lang="en-US" dirty="0"/>
              <a:t>, Thomas. Service-Oriented Architecture: Analysis and Design for Services and </a:t>
            </a:r>
            <a:r>
              <a:rPr lang="en-US" dirty="0" err="1"/>
              <a:t>Microservices</a:t>
            </a:r>
            <a:r>
              <a:rPr lang="en-US" dirty="0"/>
              <a:t>. Pearson Education. 2016</a:t>
            </a:r>
          </a:p>
          <a:p>
            <a:pPr>
              <a:defRPr/>
            </a:pPr>
            <a:r>
              <a:rPr lang="en-US" dirty="0" err="1"/>
              <a:t>Erl</a:t>
            </a:r>
            <a:r>
              <a:rPr lang="en-US" dirty="0"/>
              <a:t>, Thomas. SOA Design Patterns, Prentice Hall, 2009.</a:t>
            </a:r>
          </a:p>
          <a:p>
            <a:pPr>
              <a:defRPr/>
            </a:pPr>
            <a:r>
              <a:rPr lang="en-US" dirty="0"/>
              <a:t>http://</a:t>
            </a:r>
            <a:r>
              <a:rPr lang="en-US" dirty="0" smtClean="0"/>
              <a:t>soapatterns.org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a specification</a:t>
            </a:r>
            <a:endParaRPr lang="en-GB" dirty="0"/>
          </a:p>
          <a:p>
            <a:pPr>
              <a:buFont typeface="Symbol"/>
              <a:buChar char="Þ"/>
            </a:pPr>
            <a:r>
              <a:rPr lang="en-US" dirty="0" smtClean="0"/>
              <a:t>Analyze different AP for a solution and justify the most appropriate one</a:t>
            </a:r>
          </a:p>
          <a:p>
            <a:endParaRPr lang="en-US" dirty="0" smtClean="0"/>
          </a:p>
          <a:p>
            <a:r>
              <a:rPr lang="en-US" dirty="0" smtClean="0"/>
              <a:t>Given an architecture</a:t>
            </a:r>
          </a:p>
          <a:p>
            <a:pPr>
              <a:buFont typeface="Symbol"/>
              <a:buChar char="Þ"/>
            </a:pPr>
            <a:r>
              <a:rPr lang="en-US" dirty="0" smtClean="0"/>
              <a:t>Identify the used APs and analyze their consequences.</a:t>
            </a:r>
          </a:p>
          <a:p>
            <a:pPr>
              <a:buFont typeface="Symbol"/>
              <a:buChar char="Þ"/>
            </a:pPr>
            <a:r>
              <a:rPr lang="en-US" dirty="0" smtClean="0"/>
              <a:t>Describe how different APs are related</a:t>
            </a:r>
          </a:p>
          <a:p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specification of a business process, identify appropriate services that can be used to compose a service-based solution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Symbol"/>
              <a:buChar char="Þ"/>
            </a:pPr>
            <a:endParaRPr lang="en-US" dirty="0"/>
          </a:p>
          <a:p>
            <a:r>
              <a:rPr lang="en-US" dirty="0" smtClean="0"/>
              <a:t>DON’T!!</a:t>
            </a:r>
          </a:p>
          <a:p>
            <a:pPr marL="0" indent="0">
              <a:buNone/>
            </a:pPr>
            <a:r>
              <a:rPr lang="en-US" dirty="0" err="1" smtClean="0"/>
              <a:t>Enu</a:t>
            </a:r>
            <a:r>
              <a:rPr lang="ro-RO" dirty="0" smtClean="0"/>
              <a:t>m</a:t>
            </a:r>
            <a:r>
              <a:rPr lang="en-US" dirty="0" err="1" smtClean="0"/>
              <a:t>erate</a:t>
            </a:r>
            <a:r>
              <a:rPr lang="en-US" dirty="0" smtClean="0"/>
              <a:t> all the AP you know/copy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Patterns for Enterprise Application </a:t>
            </a: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D</a:t>
            </a:r>
            <a:r>
              <a:rPr lang="en-US" dirty="0" err="1" smtClean="0"/>
              <a:t>omain</a:t>
            </a:r>
            <a:r>
              <a:rPr lang="en-US" dirty="0" smtClean="0"/>
              <a:t> </a:t>
            </a:r>
            <a:r>
              <a:rPr lang="en-US" dirty="0"/>
              <a:t>Layer Patterns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Transaction 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Domain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Table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Active </a:t>
            </a:r>
            <a:r>
              <a:rPr lang="en-GB" dirty="0" smtClean="0"/>
              <a:t>Record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Data Source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Row Data Gateway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Table Data Gateway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Data </a:t>
            </a:r>
            <a:r>
              <a:rPr lang="en-GB" dirty="0" smtClean="0"/>
              <a:t>Mapper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Presentation Patterns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Template and Transform View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Front and Page Controller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Concurrency Patterns (optimistic, pessimistic)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Other “utility” Patterns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Identity Map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Lazy Load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pPr lvl="1" eaLnBrk="1" hangingPunct="1"/>
            <a:r>
              <a:rPr lang="en-US" dirty="0"/>
              <a:t>Martin Fowler et. al, Patterns of Enterprise Application Architecture, Addison Wesley, 2003 [Fowler]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3FA2E-9A77-4BCA-8771-CB105465417E}" type="datetime1">
              <a:rPr lang="en-US" smtClean="0">
                <a:solidFill>
                  <a:srgbClr val="575F6D"/>
                </a:solidFill>
              </a:rPr>
              <a:pPr>
                <a:defRPr/>
              </a:pPr>
              <a:t>5/17/2018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575F6D"/>
                </a:solidFill>
              </a:rPr>
              <a:t>Computer Science Department, TUC-N</a:t>
            </a: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_CursS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ursSE" id="{F3D0179C-6B02-4EFD-819C-DD9F7A2F7E25}" vid="{A4DBB83C-D429-4A1C-ADEF-2E36D8ECA10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32499</TotalTime>
  <Words>904</Words>
  <Application>Microsoft Office PowerPoint</Application>
  <PresentationFormat>On-screen Show (4:3)</PresentationFormat>
  <Paragraphs>191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Symbol</vt:lpstr>
      <vt:lpstr>blank</vt:lpstr>
      <vt:lpstr>Theme_CursSE</vt:lpstr>
      <vt:lpstr>Software design Review</vt:lpstr>
      <vt:lpstr>Summary of topics</vt:lpstr>
      <vt:lpstr>Introduction</vt:lpstr>
      <vt:lpstr>Class &amp; Package Principles</vt:lpstr>
      <vt:lpstr>Types of Questions</vt:lpstr>
      <vt:lpstr>Architectural Patterns </vt:lpstr>
      <vt:lpstr>References</vt:lpstr>
      <vt:lpstr>Types of Questions</vt:lpstr>
      <vt:lpstr>Patterns for Enterprise Application Architecture</vt:lpstr>
      <vt:lpstr>Types of Questions</vt:lpstr>
      <vt:lpstr>Design Patterns</vt:lpstr>
      <vt:lpstr>Types of Questions </vt:lpstr>
      <vt:lpstr>Software Quality attributes</vt:lpstr>
      <vt:lpstr>Types of Questions</vt:lpstr>
      <vt:lpstr>Exam format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Mihaela</dc:creator>
  <cp:lastModifiedBy>Mihaela Dinsoreanu</cp:lastModifiedBy>
  <cp:revision>319</cp:revision>
  <cp:lastPrinted>1601-01-01T00:00:00Z</cp:lastPrinted>
  <dcterms:created xsi:type="dcterms:W3CDTF">1601-01-01T00:00:00Z</dcterms:created>
  <dcterms:modified xsi:type="dcterms:W3CDTF">2018-05-17T04:21:18Z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