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76"/>
  </p:notesMasterIdLst>
  <p:sldIdLst>
    <p:sldId id="257" r:id="rId2"/>
    <p:sldId id="256" r:id="rId3"/>
    <p:sldId id="258" r:id="rId4"/>
    <p:sldId id="309" r:id="rId5"/>
    <p:sldId id="259" r:id="rId6"/>
    <p:sldId id="262" r:id="rId7"/>
    <p:sldId id="311" r:id="rId8"/>
    <p:sldId id="310" r:id="rId9"/>
    <p:sldId id="313" r:id="rId10"/>
    <p:sldId id="314" r:id="rId11"/>
    <p:sldId id="315" r:id="rId12"/>
    <p:sldId id="316" r:id="rId13"/>
    <p:sldId id="307" r:id="rId14"/>
    <p:sldId id="360" r:id="rId15"/>
    <p:sldId id="317" r:id="rId16"/>
    <p:sldId id="324" r:id="rId17"/>
    <p:sldId id="325" r:id="rId18"/>
    <p:sldId id="333" r:id="rId19"/>
    <p:sldId id="332" r:id="rId20"/>
    <p:sldId id="318" r:id="rId21"/>
    <p:sldId id="320" r:id="rId22"/>
    <p:sldId id="329" r:id="rId23"/>
    <p:sldId id="359" r:id="rId24"/>
    <p:sldId id="321" r:id="rId25"/>
    <p:sldId id="331" r:id="rId26"/>
    <p:sldId id="322" r:id="rId27"/>
    <p:sldId id="338" r:id="rId28"/>
    <p:sldId id="339" r:id="rId29"/>
    <p:sldId id="340" r:id="rId30"/>
    <p:sldId id="357" r:id="rId31"/>
    <p:sldId id="328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8" r:id="rId69"/>
    <p:sldId id="399" r:id="rId70"/>
    <p:sldId id="400" r:id="rId71"/>
    <p:sldId id="401" r:id="rId72"/>
    <p:sldId id="402" r:id="rId73"/>
    <p:sldId id="403" r:id="rId74"/>
    <p:sldId id="356" r:id="rId7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90747" autoAdjust="0"/>
  </p:normalViewPr>
  <p:slideViewPr>
    <p:cSldViewPr>
      <p:cViewPr varScale="1">
        <p:scale>
          <a:sx n="81" d="100"/>
          <a:sy n="81" d="100"/>
        </p:scale>
        <p:origin x="147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4EDD320-22EB-47F8-A24B-92C1C8E5D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ED8AB0-87DF-48B9-BA69-9D7D7B04C9D0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107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4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C0B618-293C-4649-9668-F8206FA0A104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9E468-89BC-4004-923F-985A6A09CF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943A5-1D25-47DC-84E2-C1E7B25D3B5A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3EDB5-73A4-412B-BF29-87C5F5459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463227-1EC4-4E81-ACB3-D8C5CB1DA378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5AA0E-E4FB-4F54-BE03-148D06504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1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3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3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C0D4-6168-4AD2-94E8-24E18DE3D9AA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3FCEC-F0E0-4E5C-8E2D-F9F833F30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4938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8229600" cy="238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36975"/>
            <a:ext cx="8229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D9E9F-8AC0-437F-AD56-FD1D51AB18C7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5B281-1C5F-4FC3-B9BA-E8485B8BE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F77E3-51AF-418B-9F00-50C04ACD8B41}" type="datetime1">
              <a:rPr lang="en-US" smtClean="0"/>
              <a:t>2/26/2018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EC2A0-FB0A-45C7-A9CA-6D46784EB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8229600" cy="238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36975"/>
            <a:ext cx="8229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35142-3857-4183-937C-BF0A293D6586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A6BE7-67D4-412A-B09E-A085506B1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E3364-3FB7-46D8-9EDD-83A127D21F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8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783557-F4BE-4BA9-BEED-53EECEF63558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B411F-2802-43CD-92FA-11AB2FAA09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7660F9-0FD8-4B0D-85A5-882221BF5E48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933DA-CC70-47BE-9149-EEF84F60BB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F7570C-9C1E-4F84-A388-DF5C3F86D89C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16D64-D164-4338-B067-8CC8CFCD65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83A1B5-1535-42AD-99A4-75E0B8A01580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9746C-57BE-4AFA-BCB5-FB0EFEC875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536AE-D91E-4DD7-97A8-DC0A8F77BDB5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97C1C-6AB6-4E83-875C-5D9E269D83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6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0A1C8-48DB-4EA3-9E7F-D9025CACADD9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53DCB-390C-4EB2-AFAD-98D49C345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8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28A36-BD6A-48EC-9A5D-C2F46665BA5C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28C94-AA69-483C-9E8F-358193BC48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AEC0D4-6168-4AD2-94E8-24E18DE3D9AA}" type="datetime1">
              <a:rPr lang="en-US" smtClean="0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B3FCEC-F0E0-4E5C-8E2D-F9F833F30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</p:sldLayoutIdLst>
  <p:hf sldNum="0" hdr="0"/>
  <p:txStyles>
    <p:titleStyle>
      <a:lvl1pPr algn="l" defTabSz="914377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90" indent="-137157" algn="l" defTabSz="914377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41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17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192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dn.cloudfiles.mosso.com/c82752/pablos_solid_ebook.pdf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cluj.r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13" indent="-274313" algn="ctr">
              <a:buNone/>
              <a:defRPr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Software Design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marL="274313" indent="-274313" algn="ctr">
              <a:buNone/>
              <a:defRPr/>
            </a:pPr>
            <a:endParaRPr lang="en-US" sz="4400" dirty="0">
              <a:solidFill>
                <a:srgbClr val="CC0000"/>
              </a:solidFill>
            </a:endParaRPr>
          </a:p>
          <a:p>
            <a:pPr marL="274313" indent="-274313" algn="ctr">
              <a:buNone/>
              <a:defRPr/>
            </a:pPr>
            <a:r>
              <a:rPr lang="en-US" sz="3600" dirty="0"/>
              <a:t>Prof. Mihaela Dinsoreanu</a:t>
            </a:r>
            <a:endParaRPr lang="en-US" sz="3600" dirty="0"/>
          </a:p>
          <a:p>
            <a:pPr marL="274313" indent="-274313">
              <a:buNone/>
              <a:defRPr/>
            </a:pPr>
            <a:endParaRPr lang="en-GB" sz="2800" dirty="0"/>
          </a:p>
          <a:p>
            <a:pPr marL="274313" indent="-274313">
              <a:buNone/>
              <a:defRPr/>
            </a:pPr>
            <a:r>
              <a:rPr lang="en-GB" sz="2800" dirty="0"/>
              <a:t>Contact: room </a:t>
            </a:r>
            <a:r>
              <a:rPr lang="en-GB" sz="2800" dirty="0"/>
              <a:t>D01, </a:t>
            </a:r>
            <a:r>
              <a:rPr lang="en-GB" sz="2800" dirty="0" err="1"/>
              <a:t>Baritiu</a:t>
            </a:r>
            <a:r>
              <a:rPr lang="en-GB" sz="2800" dirty="0"/>
              <a:t> 26-28</a:t>
            </a:r>
            <a:endParaRPr lang="en-US" sz="2800" dirty="0"/>
          </a:p>
          <a:p>
            <a:pPr marL="274313" indent="-274313">
              <a:buNone/>
              <a:defRPr/>
            </a:pPr>
            <a:r>
              <a:rPr lang="en-US" sz="2800" dirty="0"/>
              <a:t>E-mail: mihaela.dinsoreanu@cs.utcluj.ro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3DC6C2F-B3F8-48D4-A24E-572CB62ECDB9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4"/>
            <a:ext cx="8229600" cy="687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Learning </a:t>
            </a:r>
            <a:r>
              <a:rPr lang="en-US" dirty="0" smtClean="0"/>
              <a:t>SD Techniques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08315"/>
            <a:ext cx="8964488" cy="552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	Rules 		Junior Developer </a:t>
            </a:r>
          </a:p>
          <a:p>
            <a:r>
              <a:rPr lang="en-GB" altLang="en-US" dirty="0"/>
              <a:t>algorithms, data structures and programming languages</a:t>
            </a:r>
          </a:p>
          <a:p>
            <a:r>
              <a:rPr lang="en-US" altLang="en-US" dirty="0"/>
              <a:t>write programs, although not always good ones</a:t>
            </a:r>
          </a:p>
          <a:p>
            <a:pPr lvl="1" eaLnBrk="1" hangingPunct="1"/>
            <a:endParaRPr lang="en-US" altLang="en-US" sz="2400" dirty="0"/>
          </a:p>
          <a:p>
            <a:pPr marL="0" indent="0">
              <a:buNone/>
            </a:pPr>
            <a:r>
              <a:rPr lang="en-US" altLang="en-US" sz="2800" dirty="0"/>
              <a:t>	Principles 		Senior Developer</a:t>
            </a:r>
            <a:endParaRPr lang="en-US" altLang="en-US" sz="2800" dirty="0"/>
          </a:p>
          <a:p>
            <a:r>
              <a:rPr lang="en-US" altLang="en-US" dirty="0"/>
              <a:t>software design &amp; programming paradigms with pros and cons</a:t>
            </a:r>
          </a:p>
          <a:p>
            <a:r>
              <a:rPr lang="en-US" altLang="en-US" dirty="0"/>
              <a:t>importance of cohesion, coupling, information hiding, dependency management etc.</a:t>
            </a:r>
          </a:p>
          <a:p>
            <a:pPr lvl="1" eaLnBrk="1" hangingPunct="1"/>
            <a:endParaRPr lang="en-US" altLang="en-US" sz="2400" dirty="0"/>
          </a:p>
          <a:p>
            <a:pPr marL="0" indent="0">
              <a:buNone/>
            </a:pPr>
            <a:r>
              <a:rPr lang="en-US" altLang="en-US" sz="2800" dirty="0"/>
              <a:t>	Patterns of solutions 		Technical Architect </a:t>
            </a:r>
          </a:p>
          <a:p>
            <a:r>
              <a:rPr lang="en-US" altLang="en-US" dirty="0"/>
              <a:t>d</a:t>
            </a:r>
            <a:r>
              <a:rPr lang="en-US" altLang="en-US" dirty="0"/>
              <a:t>esign models</a:t>
            </a:r>
          </a:p>
          <a:p>
            <a:r>
              <a:rPr lang="en-US" altLang="en-US" dirty="0"/>
              <a:t>u</a:t>
            </a:r>
            <a:r>
              <a:rPr lang="en-US" altLang="en-US" dirty="0" smtClean="0"/>
              <a:t>nderstand how design solutions interact and can be integrated</a:t>
            </a: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sz="2400" dirty="0"/>
          </a:p>
          <a:p>
            <a:pPr lvl="1" eaLnBrk="1" hangingPunct="1"/>
            <a:endParaRPr lang="en-US" altLang="en-US" sz="2400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C0D791D-7C65-48B7-80E4-9FE637EC762A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252892" y="13431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27784" y="3140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55976" y="53732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5603"/>
            <a:ext cx="82296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Where do you stand?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568952" cy="511256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/>
              <a:t>You know the Rules </a:t>
            </a:r>
          </a:p>
          <a:p>
            <a:pPr marL="640064" lvl="1" indent="-274313">
              <a:buFont typeface="Wingdings 2"/>
              <a:buChar char=""/>
              <a:defRPr/>
            </a:pPr>
            <a:r>
              <a:rPr lang="en-US" sz="2400" dirty="0"/>
              <a:t>1-2 OO programming languages (Java, C++, C#)</a:t>
            </a:r>
          </a:p>
          <a:p>
            <a:pPr marL="640064" lvl="1" indent="-274313">
              <a:buFont typeface="Wingdings 2"/>
              <a:buChar char=""/>
              <a:defRPr/>
            </a:pPr>
            <a:r>
              <a:rPr lang="en-US" sz="2400" dirty="0"/>
              <a:t>some experience in writing programs (&lt; 10 KLOC</a:t>
            </a:r>
            <a:r>
              <a:rPr lang="en-US" sz="2400" dirty="0"/>
              <a:t>)</a:t>
            </a:r>
          </a:p>
          <a:p>
            <a:pPr marL="640064" lvl="1" indent="-274313">
              <a:buFont typeface="Wingdings 2"/>
              <a:buChar char=""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800" dirty="0"/>
              <a:t>You heard about Principles </a:t>
            </a:r>
          </a:p>
          <a:p>
            <a:pPr marL="640064" lvl="1" indent="-274313">
              <a:buFont typeface="Wingdings 2"/>
              <a:buChar char=""/>
              <a:defRPr/>
            </a:pPr>
            <a:r>
              <a:rPr lang="en-US" sz="2400" dirty="0"/>
              <a:t>"Open-Closed"; "</a:t>
            </a:r>
            <a:r>
              <a:rPr lang="en-US" sz="2400" dirty="0" err="1"/>
              <a:t>Liskov</a:t>
            </a:r>
            <a:r>
              <a:rPr lang="en-US" sz="2400" dirty="0"/>
              <a:t> Substitution Principle" etc. </a:t>
            </a:r>
          </a:p>
          <a:p>
            <a:pPr marL="640064" lvl="1" indent="-274313">
              <a:buFont typeface="Wingdings 2"/>
              <a:buChar char=""/>
              <a:defRPr/>
            </a:pPr>
            <a:r>
              <a:rPr lang="en-US" sz="2400" dirty="0"/>
              <a:t>Maybe (in)voluntary </a:t>
            </a:r>
            <a:r>
              <a:rPr lang="en-US" sz="2400" dirty="0"/>
              <a:t>applied some of </a:t>
            </a:r>
            <a:r>
              <a:rPr lang="en-US" sz="2400" dirty="0"/>
              <a:t>them</a:t>
            </a:r>
          </a:p>
          <a:p>
            <a:pPr marL="640064" lvl="1" indent="-274313">
              <a:buFont typeface="Wingdings 2"/>
              <a:buChar char=""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800" dirty="0"/>
              <a:t>You </a:t>
            </a:r>
            <a:r>
              <a:rPr lang="en-US" sz="2800" dirty="0"/>
              <a:t>aim to become </a:t>
            </a:r>
            <a:r>
              <a:rPr lang="en-US" sz="2800" dirty="0"/>
              <a:t>"design </a:t>
            </a:r>
            <a:r>
              <a:rPr lang="en-US" sz="2800" dirty="0"/>
              <a:t>masters“</a:t>
            </a:r>
          </a:p>
          <a:p>
            <a:pPr marL="640064" lvl="1" indent="-274313">
              <a:buFont typeface="Wingdings 2"/>
              <a:buChar char=""/>
              <a:defRPr/>
            </a:pPr>
            <a:r>
              <a:rPr lang="en-US" sz="2400" dirty="0"/>
              <a:t>writing good software is not some "magic"</a:t>
            </a:r>
          </a:p>
          <a:p>
            <a:pPr marL="640064" lvl="1" indent="-274313">
              <a:buFont typeface="Wingdings 2"/>
              <a:buChar char=""/>
              <a:defRPr/>
            </a:pPr>
            <a:r>
              <a:rPr lang="en-US" sz="2400" dirty="0"/>
              <a:t>n</a:t>
            </a:r>
            <a:r>
              <a:rPr lang="en-US" sz="2400" dirty="0"/>
              <a:t>ot exclusively </a:t>
            </a:r>
            <a:r>
              <a:rPr lang="en-US" sz="2400" dirty="0"/>
              <a:t>tailored for geniuses, gurus</a:t>
            </a:r>
          </a:p>
          <a:p>
            <a:pPr marL="274313" indent="-274313">
              <a:buFont typeface="Wingdings"/>
              <a:buChar char=""/>
              <a:defRPr/>
            </a:pPr>
            <a:endParaRPr lang="en-US" sz="2800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AA63E6B-0462-4C69-A48B-73974D6EC205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do you need?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57342"/>
            <a:ext cx="8147248" cy="48736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Knowledge</a:t>
            </a:r>
          </a:p>
          <a:p>
            <a:pPr lvl="1"/>
            <a:r>
              <a:rPr lang="en-US" altLang="en-US" dirty="0"/>
              <a:t>i</a:t>
            </a:r>
            <a:r>
              <a:rPr lang="en-US" altLang="en-US" dirty="0" smtClean="0"/>
              <a:t>s </a:t>
            </a:r>
            <a:r>
              <a:rPr lang="en-US" altLang="en-US" dirty="0" smtClean="0"/>
              <a:t>obtained by reading </a:t>
            </a:r>
            <a:r>
              <a:rPr lang="en-US" altLang="en-US" dirty="0" smtClean="0"/>
              <a:t>books </a:t>
            </a:r>
            <a:r>
              <a:rPr lang="en-US" altLang="en-US" dirty="0" smtClean="0"/>
              <a:t>or attending lectures – terminology, concepts, principles, methods, and theories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Understanding</a:t>
            </a:r>
          </a:p>
          <a:p>
            <a:pPr lvl="1"/>
            <a:r>
              <a:rPr lang="en-US" altLang="en-US" dirty="0" smtClean="0"/>
              <a:t>is obtained from using your knowledge </a:t>
            </a:r>
            <a:r>
              <a:rPr lang="en-US" altLang="en-US" dirty="0" smtClean="0"/>
              <a:t>by applying it in hands-on activities, </a:t>
            </a:r>
            <a:r>
              <a:rPr lang="en-US" altLang="en-US" dirty="0" smtClean="0"/>
              <a:t>e.g., practical </a:t>
            </a:r>
            <a:r>
              <a:rPr lang="en-US" altLang="en-US" dirty="0" smtClean="0"/>
              <a:t>exercises</a:t>
            </a:r>
            <a:r>
              <a:rPr lang="en-US" altLang="en-US" dirty="0" smtClean="0"/>
              <a:t>, assignments, </a:t>
            </a:r>
            <a:r>
              <a:rPr lang="en-GB" altLang="en-US" dirty="0" smtClean="0"/>
              <a:t>projects, discussions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Skills</a:t>
            </a:r>
          </a:p>
          <a:p>
            <a:pPr lvl="1"/>
            <a:r>
              <a:rPr lang="en-US" altLang="en-US" dirty="0" smtClean="0"/>
              <a:t>are obtained by </a:t>
            </a:r>
            <a:r>
              <a:rPr lang="en-US" altLang="en-US" dirty="0" smtClean="0"/>
              <a:t>actively and continuously gathering knowledge </a:t>
            </a:r>
            <a:r>
              <a:rPr lang="en-US" altLang="en-US" dirty="0" smtClean="0"/>
              <a:t>and understanding of the subject matter – working hard is one secret of becoming skillful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33B6A0-7341-4D83-B20A-B6FB4361B321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Today’s </a:t>
            </a:r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 OOP </a:t>
            </a:r>
            <a:r>
              <a:rPr lang="en-US" dirty="0" smtClean="0"/>
              <a:t>Overview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SOLID </a:t>
            </a:r>
            <a:r>
              <a:rPr lang="en-US" dirty="0"/>
              <a:t>Class Design </a:t>
            </a:r>
            <a:r>
              <a:rPr lang="en-US" dirty="0" smtClean="0"/>
              <a:t>Principles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General </a:t>
            </a:r>
            <a:r>
              <a:rPr lang="en-US" altLang="en-US" dirty="0"/>
              <a:t>Responsibility </a:t>
            </a:r>
            <a:r>
              <a:rPr lang="en-US" altLang="en-US" dirty="0" err="1"/>
              <a:t>ASsignment</a:t>
            </a:r>
            <a:r>
              <a:rPr lang="en-US" altLang="en-US" dirty="0"/>
              <a:t> Principles (GRASP)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Package </a:t>
            </a:r>
            <a:r>
              <a:rPr lang="en-US" altLang="en-US" dirty="0"/>
              <a:t>Design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Cohesion Principles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Coupling Principles </a:t>
            </a:r>
          </a:p>
          <a:p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BB0C05-DB3E-4D53-939F-8071CCEE2ED4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300" dirty="0"/>
              <a:t>Robert Martin </a:t>
            </a:r>
            <a:r>
              <a:rPr lang="en-US" sz="2000" dirty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>
                <a:hlinkClick r:id="rId2"/>
              </a:rPr>
              <a:t>butunclebob.com/ArticleS.UncleBob.PrinciplesOfOod</a:t>
            </a: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sz="2300" u="sng" dirty="0">
                <a:hlinkClick r:id="rId3"/>
              </a:rPr>
              <a:t>SOLID </a:t>
            </a:r>
            <a:r>
              <a:rPr lang="en-US" sz="2300" u="sng" dirty="0" err="1">
                <a:hlinkClick r:id="rId3"/>
              </a:rPr>
              <a:t>ebook</a:t>
            </a:r>
            <a:endParaRPr lang="en-US" sz="23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GRASP</a:t>
            </a:r>
          </a:p>
          <a:p>
            <a:pPr marL="709596" lvl="1" indent="-342891">
              <a:lnSpc>
                <a:spcPct val="80000"/>
              </a:lnSpc>
              <a:defRPr/>
            </a:pPr>
            <a:r>
              <a:rPr lang="en-US" dirty="0"/>
              <a:t>Craig </a:t>
            </a:r>
            <a:r>
              <a:rPr lang="en-US" dirty="0" err="1"/>
              <a:t>Larman</a:t>
            </a:r>
            <a:r>
              <a:rPr lang="en-US" dirty="0"/>
              <a:t>, Applying UML and Patterns: An Introduction to Object-Oriented Analysis and Design and Iterative Development, 3rd Ed, Addison Wesley, 2004 – Chapters 17, 18.</a:t>
            </a:r>
          </a:p>
          <a:p>
            <a:pPr>
              <a:lnSpc>
                <a:spcPct val="80000"/>
              </a:lnSpc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Courses</a:t>
            </a:r>
            <a:endParaRPr lang="en-US" dirty="0"/>
          </a:p>
          <a:p>
            <a:pPr marL="708642" lvl="1" indent="-342891">
              <a:lnSpc>
                <a:spcPct val="80000"/>
              </a:lnSpc>
              <a:defRPr/>
            </a:pPr>
            <a:r>
              <a:rPr lang="en-US" dirty="0"/>
              <a:t>B. Meyer (ETH Zurich)</a:t>
            </a:r>
          </a:p>
          <a:p>
            <a:pPr marL="708642" lvl="1" indent="-342891">
              <a:lnSpc>
                <a:spcPct val="80000"/>
              </a:lnSpc>
              <a:defRPr/>
            </a:pPr>
            <a:r>
              <a:rPr lang="en-US" dirty="0"/>
              <a:t>R. </a:t>
            </a:r>
            <a:r>
              <a:rPr lang="en-US" dirty="0" err="1"/>
              <a:t>Marinescu</a:t>
            </a:r>
            <a:r>
              <a:rPr lang="en-US" dirty="0"/>
              <a:t> (Univ. Timisoara</a:t>
            </a:r>
            <a:r>
              <a:rPr lang="en-US" dirty="0"/>
              <a:t>)</a:t>
            </a:r>
          </a:p>
          <a:p>
            <a:pPr marL="434329" indent="-342891">
              <a:lnSpc>
                <a:spcPct val="80000"/>
              </a:lnSpc>
              <a:defRPr/>
            </a:pPr>
            <a:endParaRPr lang="en-US" dirty="0"/>
          </a:p>
          <a:p>
            <a:pPr marL="434329" indent="-342891">
              <a:lnSpc>
                <a:spcPct val="80000"/>
              </a:lnSpc>
              <a:defRPr/>
            </a:pPr>
            <a:r>
              <a:rPr lang="en-US" dirty="0"/>
              <a:t>https://martinfowler.com/articles/injection.html</a:t>
            </a:r>
            <a:endParaRPr 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B2745B-0328-4B86-A0BD-3E8E4CA347EC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5778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class?</a:t>
            </a:r>
            <a:endParaRPr lang="en-GB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type that encapsulates</a:t>
            </a:r>
          </a:p>
          <a:p>
            <a:pPr lvl="1"/>
            <a:r>
              <a:rPr lang="en-US" altLang="en-US" dirty="0" smtClean="0"/>
              <a:t>State (Attributes)</a:t>
            </a:r>
          </a:p>
          <a:p>
            <a:pPr lvl="1"/>
            <a:r>
              <a:rPr lang="en-US" altLang="en-US" dirty="0" smtClean="0"/>
              <a:t>Constructors</a:t>
            </a:r>
          </a:p>
          <a:p>
            <a:pPr lvl="1"/>
            <a:r>
              <a:rPr lang="en-US" altLang="en-US" dirty="0" smtClean="0"/>
              <a:t>Behavior (Methods) 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Class candidates: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Person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Mihaela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err="1" smtClean="0"/>
              <a:t>AddAccount</a:t>
            </a:r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C84563-076E-4234-903C-6AA51EB988D2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  <p:sp>
        <p:nvSpPr>
          <p:cNvPr id="3" name="Smiley Face 2"/>
          <p:cNvSpPr/>
          <p:nvPr/>
        </p:nvSpPr>
        <p:spPr>
          <a:xfrm>
            <a:off x="2195736" y="4293096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&quot;No&quot; Symbol 3"/>
          <p:cNvSpPr/>
          <p:nvPr/>
        </p:nvSpPr>
        <p:spPr>
          <a:xfrm>
            <a:off x="2195736" y="4976984"/>
            <a:ext cx="648072" cy="57606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2519772" y="5666816"/>
            <a:ext cx="648072" cy="57606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declare a class (java)</a:t>
            </a:r>
            <a:endParaRPr lang="en-GB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50828" y="1628778"/>
            <a:ext cx="8075613" cy="48736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class </a:t>
            </a:r>
            <a:r>
              <a:rPr lang="en-US" altLang="en-US" i="1" dirty="0" err="1" smtClean="0"/>
              <a:t>ClassName</a:t>
            </a:r>
            <a:r>
              <a:rPr lang="en-US" altLang="en-US" i="1" dirty="0" smtClean="0"/>
              <a:t> [</a:t>
            </a:r>
            <a:r>
              <a:rPr lang="en-US" altLang="en-US" dirty="0" smtClean="0"/>
              <a:t>extends </a:t>
            </a:r>
            <a:r>
              <a:rPr lang="en-US" altLang="en-US" i="1" dirty="0" err="1" smtClean="0"/>
              <a:t>ParentName</a:t>
            </a:r>
            <a:r>
              <a:rPr lang="en-US" altLang="en-US" dirty="0" smtClean="0"/>
              <a:t> implements </a:t>
            </a:r>
            <a:r>
              <a:rPr lang="en-US" altLang="en-US" i="1" dirty="0" err="1" smtClean="0"/>
              <a:t>InterfaceName</a:t>
            </a:r>
            <a:r>
              <a:rPr lang="en-US" altLang="en-US" i="1" dirty="0" smtClean="0"/>
              <a:t>(s)]</a:t>
            </a:r>
          </a:p>
          <a:p>
            <a:pPr marL="0" indent="0">
              <a:buNone/>
            </a:pPr>
            <a:r>
              <a:rPr lang="en-US" altLang="en-US" sz="2000" dirty="0"/>
              <a:t>{</a:t>
            </a:r>
          </a:p>
          <a:p>
            <a:pPr marL="0" indent="0">
              <a:buNone/>
            </a:pPr>
            <a:r>
              <a:rPr lang="en-US" altLang="en-US" sz="2000" dirty="0"/>
              <a:t>	[modifier(s)] type </a:t>
            </a:r>
            <a:r>
              <a:rPr lang="en-US" altLang="en-US" sz="2000" i="1" dirty="0"/>
              <a:t>attribute1</a:t>
            </a:r>
            <a:r>
              <a:rPr lang="en-US" altLang="en-US" sz="2000" dirty="0"/>
              <a:t>;</a:t>
            </a:r>
          </a:p>
          <a:p>
            <a:pPr marL="0" indent="0">
              <a:buNone/>
            </a:pPr>
            <a:r>
              <a:rPr lang="en-US" altLang="en-US" sz="2000" dirty="0"/>
              <a:t>             …	</a:t>
            </a:r>
          </a:p>
          <a:p>
            <a:pPr marL="0" indent="0">
              <a:buNone/>
            </a:pPr>
            <a:r>
              <a:rPr lang="en-US" altLang="en-US" sz="2000" dirty="0"/>
              <a:t>	[modifier(s)] </a:t>
            </a:r>
            <a:r>
              <a:rPr lang="en-US" altLang="en-US" sz="2000" dirty="0" err="1"/>
              <a:t>return_type</a:t>
            </a:r>
            <a:r>
              <a:rPr lang="en-US" altLang="en-US" sz="2000" dirty="0"/>
              <a:t> </a:t>
            </a:r>
            <a:r>
              <a:rPr lang="en-US" altLang="en-US" sz="2000" i="1" dirty="0"/>
              <a:t>method1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param_list</a:t>
            </a:r>
            <a:r>
              <a:rPr lang="en-US" altLang="en-US" sz="2000" dirty="0"/>
              <a:t>)</a:t>
            </a:r>
          </a:p>
          <a:p>
            <a:pPr marL="0" indent="0">
              <a:buNone/>
            </a:pPr>
            <a:r>
              <a:rPr lang="en-US" altLang="en-US" sz="2000" dirty="0"/>
              <a:t>	{//method body here}</a:t>
            </a:r>
          </a:p>
          <a:p>
            <a:pPr marL="0" indent="0">
              <a:buNone/>
            </a:pPr>
            <a:r>
              <a:rPr lang="en-US" altLang="en-US" sz="2000" dirty="0"/>
              <a:t>}</a:t>
            </a:r>
          </a:p>
          <a:p>
            <a:pPr marL="0" indent="0">
              <a:buNone/>
            </a:pPr>
            <a:endParaRPr lang="en-US" altLang="en-US" sz="2000" i="1" dirty="0"/>
          </a:p>
          <a:p>
            <a:pPr marL="0" indent="0">
              <a:buNone/>
            </a:pPr>
            <a:r>
              <a:rPr lang="en-US" altLang="en-US" sz="2000" dirty="0"/>
              <a:t>Access modifiers: public, protected, private</a:t>
            </a:r>
          </a:p>
          <a:p>
            <a:pPr marL="0" indent="0">
              <a:buNone/>
            </a:pPr>
            <a:r>
              <a:rPr lang="en-US" altLang="en-US" sz="2000" dirty="0"/>
              <a:t>“Mutability” modifier: final</a:t>
            </a:r>
          </a:p>
          <a:p>
            <a:pPr marL="0" indent="0">
              <a:buNone/>
            </a:pPr>
            <a:r>
              <a:rPr lang="en-US" altLang="en-US" sz="2000" dirty="0"/>
              <a:t>“Scope” modifier: static</a:t>
            </a:r>
          </a:p>
          <a:p>
            <a:pPr marL="0" indent="0">
              <a:buNone/>
            </a:pPr>
            <a:endParaRPr lang="en-GB" altLang="en-US" sz="2000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F21F6CA-F626-4D59-A62E-83F41367D329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Person class</a:t>
            </a:r>
            <a:endParaRPr lang="en-GB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class Person {</a:t>
            </a:r>
          </a:p>
          <a:p>
            <a:pPr marL="0" indent="0">
              <a:buNone/>
            </a:pPr>
            <a:r>
              <a:rPr lang="en-US" altLang="en-US" dirty="0" smtClean="0"/>
              <a:t>	private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birthYear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	private String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	private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employed;</a:t>
            </a:r>
          </a:p>
          <a:p>
            <a:pPr marL="0" indent="0">
              <a:buNone/>
            </a:pPr>
            <a:r>
              <a:rPr lang="en-US" altLang="en-US" dirty="0" smtClean="0"/>
              <a:t>	private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nrOfLegs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//constructor(s)</a:t>
            </a:r>
          </a:p>
          <a:p>
            <a:pPr marL="0" indent="0">
              <a:buNone/>
            </a:pPr>
            <a:r>
              <a:rPr lang="en-US" altLang="en-US" dirty="0" smtClean="0"/>
              <a:t>	//setters &amp; getters</a:t>
            </a:r>
          </a:p>
          <a:p>
            <a:pPr marL="0" indent="0">
              <a:buNone/>
            </a:pPr>
            <a:r>
              <a:rPr lang="en-US" altLang="en-US" dirty="0" smtClean="0"/>
              <a:t>}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What should we make static?</a:t>
            </a:r>
          </a:p>
          <a:p>
            <a:pPr marL="0" indent="0">
              <a:buNone/>
            </a:pPr>
            <a:r>
              <a:rPr lang="en-US" altLang="en-US" dirty="0" smtClean="0"/>
              <a:t>What should we make final?</a:t>
            </a:r>
            <a:endParaRPr lang="en-GB" altLang="en-US" dirty="0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808DB07-D0F6-43A5-B573-121EDAA8DCE9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Person class</a:t>
            </a:r>
            <a:endParaRPr lang="en-GB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//code here</a:t>
            </a:r>
          </a:p>
          <a:p>
            <a:pPr marL="0" indent="0">
              <a:buNone/>
            </a:pPr>
            <a:r>
              <a:rPr lang="en-US" altLang="en-US" dirty="0" smtClean="0"/>
              <a:t>class Person {</a:t>
            </a:r>
          </a:p>
          <a:p>
            <a:pPr marL="0" indent="0">
              <a:buNone/>
            </a:pPr>
            <a:r>
              <a:rPr lang="en-US" altLang="en-US" dirty="0" smtClean="0"/>
              <a:t>	private </a:t>
            </a:r>
            <a:r>
              <a:rPr lang="en-US" altLang="en-US" b="1" dirty="0" smtClean="0"/>
              <a:t>final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birthYear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	private String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	private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employed;</a:t>
            </a:r>
          </a:p>
          <a:p>
            <a:pPr marL="0" indent="0">
              <a:buNone/>
            </a:pPr>
            <a:r>
              <a:rPr lang="en-US" altLang="en-US" dirty="0" smtClean="0"/>
              <a:t>	private </a:t>
            </a:r>
            <a:r>
              <a:rPr lang="en-US" altLang="en-US" b="1" dirty="0" smtClean="0"/>
              <a:t>static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nrOfLegs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//constructor(s)</a:t>
            </a:r>
          </a:p>
          <a:p>
            <a:pPr marL="0" indent="0">
              <a:buNone/>
            </a:pPr>
            <a:r>
              <a:rPr lang="en-US" altLang="en-US" dirty="0" smtClean="0"/>
              <a:t>	//setters &amp; getters</a:t>
            </a:r>
          </a:p>
          <a:p>
            <a:pPr marL="0" indent="0">
              <a:buNone/>
            </a:pPr>
            <a:r>
              <a:rPr lang="en-US" altLang="en-US" dirty="0" smtClean="0"/>
              <a:t>..</a:t>
            </a:r>
          </a:p>
          <a:p>
            <a:pPr marL="0" indent="0"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C8BD25-4B1B-4FC8-A329-EE0C39C288B8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352800" y="2060848"/>
            <a:ext cx="1368152" cy="432048"/>
          </a:xfrm>
          <a:prstGeom prst="wedgeRoundRectCallout">
            <a:avLst>
              <a:gd name="adj1" fmla="val -91113"/>
              <a:gd name="adj2" fmla="val 843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-25027" y="3594261"/>
            <a:ext cx="1368152" cy="432048"/>
          </a:xfrm>
          <a:prstGeom prst="wedgeRoundRectCallout">
            <a:avLst>
              <a:gd name="adj1" fmla="val 58113"/>
              <a:gd name="adj2" fmla="val 7057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0999993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679"/>
            <a:ext cx="82296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Overloading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88" y="1398485"/>
            <a:ext cx="8260411" cy="5342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 smtClean="0"/>
              <a:t>Define in a class methods with the same name and different:</a:t>
            </a:r>
          </a:p>
          <a:p>
            <a:pPr lvl="1">
              <a:defRPr/>
            </a:pPr>
            <a:r>
              <a:rPr lang="en-US" dirty="0" smtClean="0"/>
              <a:t>Number of parameters</a:t>
            </a:r>
          </a:p>
          <a:p>
            <a:pPr lvl="1">
              <a:defRPr/>
            </a:pPr>
            <a:r>
              <a:rPr lang="en-US" dirty="0" smtClean="0"/>
              <a:t>Type of parameters</a:t>
            </a:r>
          </a:p>
          <a:p>
            <a:pPr lvl="1">
              <a:defRPr/>
            </a:pPr>
            <a:r>
              <a:rPr lang="en-US" dirty="0" smtClean="0"/>
              <a:t>Return type</a:t>
            </a:r>
          </a:p>
          <a:p>
            <a:pPr lvl="1"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class Person {</a:t>
            </a:r>
          </a:p>
          <a:p>
            <a:pPr marL="0" indent="0">
              <a:buNone/>
              <a:defRPr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calculateAge</a:t>
            </a:r>
            <a:r>
              <a:rPr lang="en-US" b="1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Date.currentYear</a:t>
            </a:r>
            <a:r>
              <a:rPr lang="en-US" dirty="0" smtClean="0"/>
              <a:t>() – </a:t>
            </a:r>
            <a:r>
              <a:rPr lang="en-US" dirty="0" err="1" smtClean="0"/>
              <a:t>birthYear</a:t>
            </a:r>
            <a:r>
              <a:rPr lang="en-US" dirty="0" smtClean="0"/>
              <a:t>;}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calculateAge</a:t>
            </a:r>
            <a:r>
              <a:rPr lang="en-US" b="1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 smtClean="0"/>
              <a:t> year ) </a:t>
            </a:r>
            <a:r>
              <a:rPr lang="en-US" dirty="0" smtClean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return year – </a:t>
            </a:r>
            <a:r>
              <a:rPr lang="en-US" dirty="0" err="1" smtClean="0"/>
              <a:t>birthYear</a:t>
            </a:r>
            <a:r>
              <a:rPr lang="en-US" dirty="0" smtClean="0"/>
              <a:t>;}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	</a:t>
            </a:r>
            <a:r>
              <a:rPr lang="en-US" dirty="0"/>
              <a:t> public </a:t>
            </a:r>
            <a:r>
              <a:rPr lang="en-US" dirty="0" smtClean="0"/>
              <a:t>float </a:t>
            </a:r>
            <a:r>
              <a:rPr lang="en-US" b="1" dirty="0" err="1"/>
              <a:t>calculateAge</a:t>
            </a:r>
            <a:r>
              <a:rPr lang="en-US" b="1" dirty="0"/>
              <a:t>() </a:t>
            </a:r>
            <a:r>
              <a:rPr lang="en-US" dirty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		return </a:t>
            </a:r>
            <a:r>
              <a:rPr lang="en-US" dirty="0" err="1"/>
              <a:t>Date.currentYear</a:t>
            </a:r>
            <a:r>
              <a:rPr lang="en-US" dirty="0"/>
              <a:t>() – </a:t>
            </a:r>
            <a:r>
              <a:rPr lang="en-US" dirty="0" err="1"/>
              <a:t>birthYear</a:t>
            </a:r>
            <a:r>
              <a:rPr lang="en-US" dirty="0"/>
              <a:t>;}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}</a:t>
            </a:r>
          </a:p>
          <a:p>
            <a:pPr marL="366704" lvl="1" indent="0">
              <a:buNone/>
              <a:defRPr/>
            </a:pPr>
            <a:endParaRPr lang="en-US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00F76F-A383-41B4-9A95-52C7D18ED904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08762"/>
            <a:ext cx="8229600" cy="932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Housekeeping Details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02058"/>
            <a:ext cx="7488832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Time &amp; Location: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See Schedule on </a:t>
            </a:r>
            <a:r>
              <a:rPr lang="en-US" altLang="en-US" sz="2400" dirty="0">
                <a:hlinkClick r:id="rId2"/>
              </a:rPr>
              <a:t>www.ac.utcluj.ro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Prerequisites: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Programming Techniques </a:t>
            </a:r>
            <a:r>
              <a:rPr lang="en-US" altLang="en-US" sz="2400" dirty="0"/>
              <a:t>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Software Engineering Course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Grading: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Project 20%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Lab 20%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Final Exam 60%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D813E4-DABC-4B32-8532-F7F607D90B5A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097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an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A specific entity of the type defined by the class.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en-US" dirty="0" smtClean="0"/>
              <a:t> Has specific values for the attributes</a:t>
            </a:r>
            <a:endParaRPr lang="en-GB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me is an object of type Person.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Person me = new Person();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err="1" smtClean="0"/>
              <a:t>me.firstName</a:t>
            </a:r>
            <a:r>
              <a:rPr lang="en-US" dirty="0" smtClean="0"/>
              <a:t> = “Mihaela”</a:t>
            </a:r>
          </a:p>
          <a:p>
            <a:pPr marL="0" indent="0">
              <a:buNone/>
              <a:defRPr/>
            </a:pPr>
            <a:r>
              <a:rPr lang="en-US" dirty="0" err="1" smtClean="0"/>
              <a:t>me.lastName</a:t>
            </a:r>
            <a:r>
              <a:rPr lang="en-US" dirty="0" smtClean="0"/>
              <a:t> = “Dinsoreanu”</a:t>
            </a:r>
          </a:p>
          <a:p>
            <a:pPr marL="0" indent="0">
              <a:buNone/>
              <a:defRPr/>
            </a:pPr>
            <a:r>
              <a:rPr lang="en-US" dirty="0" err="1" smtClean="0"/>
              <a:t>me.employed</a:t>
            </a:r>
            <a:r>
              <a:rPr lang="en-US" dirty="0" smtClean="0"/>
              <a:t> = true</a:t>
            </a:r>
          </a:p>
          <a:p>
            <a:pPr marL="0" indent="0">
              <a:buNone/>
              <a:defRPr/>
            </a:pPr>
            <a:r>
              <a:rPr lang="en-US" dirty="0" err="1" smtClean="0"/>
              <a:t>me.numberOfLegs</a:t>
            </a:r>
            <a:r>
              <a:rPr lang="en-US" dirty="0" smtClean="0"/>
              <a:t> = ??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3A7D19-35C3-4C2F-AB66-1B25477228CE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use objects?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Call public methods to query the object (getters)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String name = </a:t>
            </a:r>
            <a:r>
              <a:rPr lang="en-US" dirty="0" err="1" smtClean="0"/>
              <a:t>me.getfirstName</a:t>
            </a:r>
            <a:r>
              <a:rPr lang="en-US" dirty="0" smtClean="0"/>
              <a:t>() + “  “ + </a:t>
            </a:r>
            <a:r>
              <a:rPr lang="en-US" dirty="0" err="1" smtClean="0"/>
              <a:t>me.getlastName</a:t>
            </a:r>
            <a:r>
              <a:rPr lang="en-US" dirty="0" smtClean="0"/>
              <a:t>();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birthY</a:t>
            </a:r>
            <a:r>
              <a:rPr lang="en-US" dirty="0" smtClean="0"/>
              <a:t> = </a:t>
            </a:r>
            <a:r>
              <a:rPr lang="en-US" dirty="0" err="1" smtClean="0"/>
              <a:t>me.getbirthYear</a:t>
            </a:r>
            <a:r>
              <a:rPr lang="en-US" dirty="0" smtClean="0"/>
              <a:t>();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age = </a:t>
            </a:r>
            <a:r>
              <a:rPr lang="en-US" dirty="0" err="1" smtClean="0"/>
              <a:t>me.calculateAge</a:t>
            </a:r>
            <a:r>
              <a:rPr lang="en-US" dirty="0" smtClean="0"/>
              <a:t>();</a:t>
            </a:r>
          </a:p>
          <a:p>
            <a:pPr marL="0" indent="0">
              <a:buNone/>
              <a:defRPr/>
            </a:pPr>
            <a:r>
              <a:rPr lang="en-US" dirty="0" smtClean="0"/>
              <a:t>…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B2F419F-5B6A-4196-8106-968024B887D5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use objects?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Call public methods to </a:t>
            </a:r>
            <a:r>
              <a:rPr lang="en-US" dirty="0"/>
              <a:t>s</a:t>
            </a:r>
            <a:r>
              <a:rPr lang="en-US" dirty="0" smtClean="0"/>
              <a:t>et attribute values (setters)</a:t>
            </a:r>
          </a:p>
          <a:p>
            <a:pPr marL="0" indent="0">
              <a:buNone/>
              <a:defRPr/>
            </a:pPr>
            <a:r>
              <a:rPr lang="en-US" dirty="0" err="1" smtClean="0"/>
              <a:t>me.setfirstName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); </a:t>
            </a:r>
          </a:p>
          <a:p>
            <a:pPr marL="0" indent="0">
              <a:buNone/>
              <a:defRPr/>
            </a:pPr>
            <a:r>
              <a:rPr lang="en-US" dirty="0" err="1" smtClean="0"/>
              <a:t>me.setlastName</a:t>
            </a:r>
            <a:r>
              <a:rPr lang="en-US" dirty="0" smtClean="0"/>
              <a:t>(</a:t>
            </a:r>
            <a:r>
              <a:rPr lang="en-US" dirty="0" err="1" smtClean="0"/>
              <a:t>lN</a:t>
            </a:r>
            <a:r>
              <a:rPr lang="en-US" dirty="0" smtClean="0"/>
              <a:t>);</a:t>
            </a:r>
          </a:p>
          <a:p>
            <a:pPr marL="0" indent="0">
              <a:buNone/>
              <a:defRPr/>
            </a:pPr>
            <a:r>
              <a:rPr lang="en-US" dirty="0" err="1" smtClean="0"/>
              <a:t>me.setbirthYear</a:t>
            </a:r>
            <a:r>
              <a:rPr lang="en-US" dirty="0" smtClean="0"/>
              <a:t>(</a:t>
            </a:r>
            <a:r>
              <a:rPr lang="en-US" dirty="0" err="1" smtClean="0"/>
              <a:t>bY</a:t>
            </a:r>
            <a:r>
              <a:rPr lang="en-US" dirty="0" smtClean="0"/>
              <a:t>);</a:t>
            </a:r>
          </a:p>
          <a:p>
            <a:pPr marL="0" indent="0">
              <a:buNone/>
              <a:defRPr/>
            </a:pPr>
            <a:r>
              <a:rPr lang="en-US" dirty="0" err="1" smtClean="0"/>
              <a:t>me.setAge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age);</a:t>
            </a:r>
          </a:p>
          <a:p>
            <a:pPr marL="0" indent="0">
              <a:buNone/>
              <a:defRPr/>
            </a:pP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How are parameters passed?</a:t>
            </a:r>
          </a:p>
          <a:p>
            <a:pPr lvl="1">
              <a:defRPr/>
            </a:pPr>
            <a:r>
              <a:rPr lang="en-US" dirty="0" smtClean="0"/>
              <a:t>By value 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Primitive type?</a:t>
            </a:r>
          </a:p>
          <a:p>
            <a:pPr lvl="1">
              <a:defRPr/>
            </a:pPr>
            <a:r>
              <a:rPr lang="en-US" dirty="0" smtClean="0"/>
              <a:t>Reference?</a:t>
            </a:r>
          </a:p>
          <a:p>
            <a:pPr lvl="1">
              <a:defRPr/>
            </a:pPr>
            <a:endParaRPr lang="en-GB" dirty="0"/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34DEB3-7FFC-4857-B981-D8FE89890312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04664"/>
            <a:ext cx="4355976" cy="64533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83968" y="404664"/>
            <a:ext cx="4860032" cy="6453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97" y="333634"/>
            <a:ext cx="7326603" cy="6517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8" y="1844825"/>
            <a:ext cx="48482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1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inheritance?</a:t>
            </a:r>
            <a:endParaRPr lang="en-GB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way to reuse CLASSES to create more specific classes</a:t>
            </a:r>
          </a:p>
          <a:p>
            <a:r>
              <a:rPr lang="en-US" altLang="en-US" dirty="0" smtClean="0"/>
              <a:t>Represents the IS-A relationship</a:t>
            </a:r>
          </a:p>
          <a:p>
            <a:r>
              <a:rPr lang="en-US" altLang="en-US" dirty="0" smtClean="0"/>
              <a:t>The attributes and methods of the superclass are inherited in the subclass</a:t>
            </a:r>
          </a:p>
          <a:p>
            <a:r>
              <a:rPr lang="en-US" altLang="en-US" dirty="0" smtClean="0"/>
              <a:t>FINAL classes cannot be </a:t>
            </a:r>
            <a:r>
              <a:rPr lang="en-US" altLang="en-US" dirty="0" err="1" smtClean="0"/>
              <a:t>subclassed</a:t>
            </a:r>
            <a:r>
              <a:rPr lang="en-US" altLang="en-US" dirty="0" smtClean="0"/>
              <a:t>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 smtClean="0"/>
              <a:t>Student IS-A Person</a:t>
            </a:r>
          </a:p>
          <a:p>
            <a:pPr lvl="1"/>
            <a:r>
              <a:rPr lang="en-US" altLang="en-US" dirty="0" smtClean="0"/>
              <a:t>Dog IS-A Animal</a:t>
            </a:r>
          </a:p>
          <a:p>
            <a:pPr lvl="1"/>
            <a:r>
              <a:rPr lang="en-US" altLang="en-US" dirty="0" smtClean="0"/>
              <a:t>Truck IS-A Vehicle</a:t>
            </a:r>
          </a:p>
          <a:p>
            <a:pPr lvl="1"/>
            <a:r>
              <a:rPr lang="en-US" altLang="en-US" dirty="0" smtClean="0"/>
              <a:t>Square IS-A Rectangle</a:t>
            </a:r>
            <a:endParaRPr lang="en-GB" altLang="en-US" dirty="0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7F567D-0132-4C25-891B-3EFB64811802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Overriding methods</a:t>
            </a:r>
            <a:endParaRPr lang="en-GB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Change the inherited code of the method</a:t>
            </a:r>
          </a:p>
          <a:p>
            <a:pPr>
              <a:defRPr/>
            </a:pPr>
            <a:r>
              <a:rPr lang="en-US" altLang="en-US" dirty="0" smtClean="0"/>
              <a:t>The method signature DOESN’T change!</a:t>
            </a:r>
          </a:p>
          <a:p>
            <a:pPr>
              <a:defRPr/>
            </a:pPr>
            <a:r>
              <a:rPr lang="en-US" altLang="en-US" dirty="0" smtClean="0"/>
              <a:t>Can all methods be overridden?</a:t>
            </a:r>
          </a:p>
          <a:p>
            <a:pPr lvl="1">
              <a:defRPr/>
            </a:pPr>
            <a:r>
              <a:rPr lang="en-US" altLang="en-US" dirty="0" smtClean="0"/>
              <a:t>FINAL methods cannot!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 smtClean="0"/>
              <a:t>class Student extends Person {</a:t>
            </a:r>
          </a:p>
          <a:p>
            <a:pPr marL="0" indent="0">
              <a:buNone/>
              <a:defRPr/>
            </a:pPr>
            <a:r>
              <a:rPr lang="en-US" altLang="en-US" dirty="0" smtClean="0"/>
              <a:t>…</a:t>
            </a:r>
          </a:p>
          <a:p>
            <a:pPr marL="0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public String </a:t>
            </a:r>
            <a:r>
              <a:rPr lang="en-US" altLang="en-US" dirty="0" err="1" smtClean="0"/>
              <a:t>toString</a:t>
            </a:r>
            <a:r>
              <a:rPr lang="en-US" altLang="en-US" dirty="0" smtClean="0"/>
              <a:t>() {</a:t>
            </a:r>
          </a:p>
          <a:p>
            <a:pPr marL="0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 return “This is student ”+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+ “ “ +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;}</a:t>
            </a:r>
          </a:p>
          <a:p>
            <a:pPr marL="0" indent="0">
              <a:buNone/>
              <a:defRPr/>
            </a:pPr>
            <a:r>
              <a:rPr lang="en-US" altLang="en-US" dirty="0" smtClean="0"/>
              <a:t>}</a:t>
            </a:r>
            <a:endParaRPr lang="en-GB" altLang="en-US" dirty="0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162DD0-7A4A-494F-A069-F9EB65E5F3CF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Composition?</a:t>
            </a:r>
            <a:endParaRPr lang="en-GB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way to reuse OBJECTS in order to create more complex objects.</a:t>
            </a:r>
          </a:p>
          <a:p>
            <a:r>
              <a:rPr lang="en-US" altLang="en-US" dirty="0" smtClean="0"/>
              <a:t>Represents HAS-A relationship</a:t>
            </a:r>
          </a:p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 smtClean="0"/>
              <a:t>House HAS-A Door</a:t>
            </a:r>
          </a:p>
          <a:p>
            <a:pPr lvl="1"/>
            <a:r>
              <a:rPr lang="en-US" altLang="en-US" dirty="0" smtClean="0"/>
              <a:t>Vehicle HAS-A Engine</a:t>
            </a:r>
          </a:p>
          <a:p>
            <a:pPr lvl="1"/>
            <a:r>
              <a:rPr lang="en-US" altLang="en-US" dirty="0" smtClean="0"/>
              <a:t>Person HAS-A Heart</a:t>
            </a:r>
          </a:p>
          <a:p>
            <a:endParaRPr lang="en-GB" altLang="en-US" dirty="0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9B1350-F254-4BD4-93A6-C28B551590B2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Person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Heart heart;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Person (Heart h, String </a:t>
            </a:r>
            <a:r>
              <a:rPr lang="en-US" dirty="0" err="1" smtClean="0"/>
              <a:t>fN</a:t>
            </a:r>
            <a:r>
              <a:rPr lang="en-US" dirty="0" smtClean="0"/>
              <a:t>, …)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Heart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double pulse;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double weight;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..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Inheriting a superclass</a:t>
            </a:r>
            <a:br>
              <a:rPr lang="en-US" alt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400600"/>
          </a:xfrm>
        </p:spPr>
        <p:txBody>
          <a:bodyPr/>
          <a:lstStyle/>
          <a:p>
            <a:r>
              <a:rPr lang="en-US" dirty="0" smtClean="0"/>
              <a:t>What is inherited?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Constructors</a:t>
            </a:r>
          </a:p>
          <a:p>
            <a:endParaRPr lang="en-US" dirty="0" smtClean="0"/>
          </a:p>
          <a:p>
            <a:r>
              <a:rPr lang="en-US" dirty="0" smtClean="0"/>
              <a:t>What can you do in a subclass?</a:t>
            </a:r>
          </a:p>
          <a:p>
            <a:pPr lvl="1"/>
            <a:r>
              <a:rPr lang="en-US" dirty="0" smtClean="0"/>
              <a:t>use the </a:t>
            </a:r>
            <a:r>
              <a:rPr lang="en-US" dirty="0"/>
              <a:t>inherited </a:t>
            </a:r>
            <a:r>
              <a:rPr lang="en-US" dirty="0" smtClean="0"/>
              <a:t>fields and methods directly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eclare </a:t>
            </a:r>
            <a:r>
              <a:rPr lang="en-US" dirty="0"/>
              <a:t>a field in the subclass with the same name as the one in the superclass, thus </a:t>
            </a:r>
            <a:r>
              <a:rPr lang="en-US" i="1" dirty="0"/>
              <a:t>hiding</a:t>
            </a:r>
            <a:r>
              <a:rPr lang="en-US" dirty="0"/>
              <a:t> it (not recommended).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eclare </a:t>
            </a:r>
            <a:r>
              <a:rPr lang="en-US" dirty="0"/>
              <a:t>new fields in the subclass that are not in the superclass.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 new </a:t>
            </a:r>
            <a:r>
              <a:rPr lang="en-US" i="1" dirty="0"/>
              <a:t>instance</a:t>
            </a:r>
            <a:r>
              <a:rPr lang="en-US" dirty="0"/>
              <a:t> method in the subclass that has the same signature as the one in the superclass, thus </a:t>
            </a:r>
            <a:r>
              <a:rPr lang="en-US" i="1" dirty="0"/>
              <a:t>overriding</a:t>
            </a:r>
            <a:r>
              <a:rPr lang="en-US" dirty="0"/>
              <a:t> it</a:t>
            </a:r>
            <a:r>
              <a:rPr lang="en-US" dirty="0" smtClean="0"/>
              <a:t>. (NOT FINAL!!!)</a:t>
            </a:r>
            <a:endParaRPr lang="en-US" dirty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write a new </a:t>
            </a:r>
            <a:r>
              <a:rPr lang="en-US" i="1" dirty="0" smtClean="0"/>
              <a:t>static</a:t>
            </a:r>
            <a:r>
              <a:rPr lang="en-US" dirty="0" smtClean="0"/>
              <a:t> method in the subclass that has the same signature as the one in the superclass, thus </a:t>
            </a:r>
            <a:r>
              <a:rPr lang="en-US" i="1" dirty="0" smtClean="0"/>
              <a:t>hiding</a:t>
            </a:r>
            <a:r>
              <a:rPr lang="en-US" dirty="0" smtClean="0"/>
              <a:t> it.</a:t>
            </a:r>
          </a:p>
          <a:p>
            <a:pPr lvl="1"/>
            <a:r>
              <a:rPr lang="en-US" dirty="0" smtClean="0"/>
              <a:t>declare new methods in the subclass that are not in the superclass.</a:t>
            </a:r>
          </a:p>
          <a:p>
            <a:pPr lvl="1"/>
            <a:r>
              <a:rPr lang="en-US" dirty="0" smtClean="0"/>
              <a:t>write a subclass constructor that invokes the constructor of the superclass, either implicitly or by using the keyword super.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" y="3789040"/>
            <a:ext cx="872454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2507"/>
            <a:ext cx="8229600" cy="936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Housekeeping continued</a:t>
            </a:r>
            <a:r>
              <a:rPr lang="en-US" dirty="0"/>
              <a:t>..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34167"/>
            <a:ext cx="7467600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TA’s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30231 – Kinga Budai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30232 – Grigore Vlad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30233 – Samuel Dolean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30234 – Iulia Stefana </a:t>
            </a:r>
            <a:r>
              <a:rPr lang="en-US" altLang="en-US" dirty="0" err="1" smtClean="0"/>
              <a:t>Chirila</a:t>
            </a:r>
            <a:endParaRPr lang="en-US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30235 – Cristina </a:t>
            </a:r>
            <a:r>
              <a:rPr lang="en-US" altLang="en-US" dirty="0"/>
              <a:t>R</a:t>
            </a:r>
            <a:r>
              <a:rPr lang="en-US" altLang="en-US" dirty="0" smtClean="0"/>
              <a:t>adulescu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30236 – Mariana Lucut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30237, 30238 – Timotei Dolean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30239 – Alexandru Marchis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302310 – Cristian Chira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30431 – Andrei </a:t>
            </a:r>
            <a:r>
              <a:rPr lang="en-US" altLang="en-US" dirty="0" err="1" smtClean="0"/>
              <a:t>Corovei</a:t>
            </a:r>
            <a:endParaRPr lang="en-US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30432 – </a:t>
            </a:r>
            <a:r>
              <a:rPr lang="en-US" altLang="en-US" dirty="0"/>
              <a:t>T</a:t>
            </a:r>
            <a:r>
              <a:rPr lang="en-US" altLang="en-US" dirty="0" smtClean="0"/>
              <a:t>udor Vlad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30433 – Vlad Buzea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30434 – Alexandru Cosma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CSC – Vlad </a:t>
            </a:r>
            <a:r>
              <a:rPr lang="en-US" altLang="en-US" dirty="0" err="1" smtClean="0"/>
              <a:t>Stoian</a:t>
            </a:r>
            <a:endParaRPr lang="en-US" altLang="en-US" dirty="0" smtClean="0"/>
          </a:p>
          <a:p>
            <a:pPr lvl="1">
              <a:lnSpc>
                <a:spcPct val="90000"/>
              </a:lnSpc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80D001-3769-468A-ACCD-C0994324220E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03800"/>
            <a:ext cx="7776864" cy="624988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class Base {</a:t>
            </a:r>
          </a:p>
          <a:p>
            <a:pPr marL="0" indent="0">
              <a:buNone/>
            </a:pPr>
            <a:r>
              <a:rPr lang="en-GB" dirty="0"/>
              <a:t>    private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public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getI</a:t>
            </a:r>
            <a:r>
              <a:rPr lang="en-GB" dirty="0"/>
              <a:t>() {return </a:t>
            </a:r>
            <a:r>
              <a:rPr lang="en-GB" dirty="0" err="1"/>
              <a:t>i</a:t>
            </a:r>
            <a:r>
              <a:rPr lang="en-GB" dirty="0"/>
              <a:t>;}</a:t>
            </a:r>
          </a:p>
          <a:p>
            <a:pPr marL="0" indent="0">
              <a:buNone/>
            </a:pPr>
            <a:r>
              <a:rPr lang="en-GB" dirty="0"/>
              <a:t>    public void </a:t>
            </a:r>
            <a:r>
              <a:rPr lang="en-GB" dirty="0" err="1"/>
              <a:t>setI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j</a:t>
            </a:r>
            <a:r>
              <a:rPr lang="en-GB" dirty="0" smtClean="0"/>
              <a:t>) {</a:t>
            </a:r>
            <a:r>
              <a:rPr lang="en-GB" dirty="0" err="1" smtClean="0"/>
              <a:t>i</a:t>
            </a:r>
            <a:r>
              <a:rPr lang="en-GB" dirty="0" smtClean="0"/>
              <a:t> = j</a:t>
            </a:r>
            <a:r>
              <a:rPr lang="en-GB" dirty="0"/>
              <a:t>;}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class Test extends Base 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0" indent="0">
              <a:buNone/>
            </a:pPr>
            <a:r>
              <a:rPr lang="en-GB" dirty="0"/>
              <a:t>        Test t = new Test();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t.setI</a:t>
            </a:r>
            <a:r>
              <a:rPr lang="en-GB" dirty="0"/>
              <a:t>(5);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t.getI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/>
              <a:t>     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} 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</a:t>
            </a:r>
            <a:endParaRPr lang="en-GB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The possibility to consider an instance as having different types. NOT ANY TYPE!!!!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String display(Person p) {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 smtClean="0"/>
              <a:t>System.out.println</a:t>
            </a:r>
            <a:r>
              <a:rPr lang="en-US" altLang="en-US" dirty="0" smtClean="0"/>
              <a:t>(p);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Person me, you;</a:t>
            </a:r>
          </a:p>
          <a:p>
            <a:pPr marL="0" indent="0">
              <a:buNone/>
            </a:pPr>
            <a:r>
              <a:rPr lang="en-US" altLang="en-US" dirty="0" smtClean="0"/>
              <a:t>me = new Person();</a:t>
            </a:r>
          </a:p>
          <a:p>
            <a:pPr marL="0" indent="0">
              <a:buNone/>
            </a:pPr>
            <a:r>
              <a:rPr lang="en-US" altLang="en-US" dirty="0"/>
              <a:t>y</a:t>
            </a:r>
            <a:r>
              <a:rPr lang="en-US" altLang="en-US" dirty="0" smtClean="0"/>
              <a:t>ou = new Student();</a:t>
            </a:r>
            <a:endParaRPr lang="en-GB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display(me); =&gt;  “me@32342323”</a:t>
            </a:r>
          </a:p>
          <a:p>
            <a:pPr marL="0" indent="0">
              <a:buNone/>
            </a:pPr>
            <a:r>
              <a:rPr lang="en-US" altLang="en-US" dirty="0" smtClean="0"/>
              <a:t>display(you); =&gt; “This is student …..”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92BF72-4145-406F-BD14-B09617AA6E46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07" y="476674"/>
            <a:ext cx="8229600" cy="687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Martin’s </a:t>
            </a:r>
            <a:r>
              <a:rPr lang="en-US" dirty="0" smtClean="0"/>
              <a:t>signs </a:t>
            </a:r>
            <a:r>
              <a:rPr lang="en-US" dirty="0"/>
              <a:t>of </a:t>
            </a:r>
            <a:r>
              <a:rPr lang="en-US" dirty="0" smtClean="0"/>
              <a:t>poor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2"/>
            <a:ext cx="8229600" cy="485775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/>
              <a:t>Rigidity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code difficult to change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Fragility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code breaks in unexpected places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even small changes can cause cascading breaks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Immobility</a:t>
            </a:r>
            <a:r>
              <a:rPr lang="en-US" sz="2600" b="1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code is so tangled that it's impossible to </a:t>
            </a:r>
            <a:r>
              <a:rPr lang="en-US" dirty="0">
                <a:solidFill>
                  <a:srgbClr val="000066"/>
                </a:solidFill>
              </a:rPr>
              <a:t>reuse</a:t>
            </a:r>
            <a:r>
              <a:rPr lang="en-US" dirty="0"/>
              <a:t> anything</a:t>
            </a:r>
            <a:endParaRPr lang="en-US" i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Viscosity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design viscosity: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much easier to hack than to preserve original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easy to do the wrong thing, but hard to do the right thing</a:t>
            </a:r>
            <a:r>
              <a:rPr lang="en-US" dirty="0" smtClean="0"/>
              <a:t>” (</a:t>
            </a:r>
            <a:r>
              <a:rPr lang="en-US" dirty="0" err="1" smtClean="0"/>
              <a:t>R.Martin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environment viscosity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Long compile times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Long versioning control times…</a:t>
            </a:r>
          </a:p>
          <a:p>
            <a:pPr lvl="1" eaLnBrk="1" hangingPunct="1">
              <a:lnSpc>
                <a:spcPct val="80000"/>
              </a:lnSpc>
            </a:pPr>
            <a:endParaRPr lang="en-GB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9317A2-6AFF-45A3-BC21-470803523E33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6229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1"/>
            <a:ext cx="8229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Causes of Poor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3084" y="1700808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300" dirty="0"/>
              <a:t>Changing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is inevitable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both</a:t>
            </a:r>
            <a:r>
              <a:rPr lang="en-GB" sz="2400" dirty="0" smtClean="0"/>
              <a:t> better designs and poor designs have to </a:t>
            </a:r>
            <a:r>
              <a:rPr lang="en-US" sz="2400" dirty="0" smtClean="0"/>
              <a:t>face </a:t>
            </a:r>
            <a:r>
              <a:rPr lang="en-GB" sz="2400" dirty="0" smtClean="0"/>
              <a:t>the changes;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good designs are stable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3300" dirty="0"/>
              <a:t>Dependency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issue of coupling</a:t>
            </a:r>
            <a:r>
              <a:rPr lang="en-US" sz="2400" b="1" dirty="0" smtClean="0"/>
              <a:t> </a:t>
            </a:r>
            <a:r>
              <a:rPr lang="en-US" sz="2400" dirty="0" smtClean="0"/>
              <a:t>and cohesion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can be controlled!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create </a:t>
            </a:r>
            <a:r>
              <a:rPr lang="en-US" sz="2400" i="1" dirty="0" smtClean="0"/>
              <a:t>dependency firewalls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43EEBD-DD44-49DC-8043-90E7C7B7E26D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2823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Design Principles</a:t>
            </a:r>
            <a:endParaRPr lang="en-GB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</a:t>
            </a:r>
            <a:r>
              <a:rPr lang="en-US" sz="2800" dirty="0" smtClean="0"/>
              <a:t>ingle Responsibility </a:t>
            </a:r>
          </a:p>
          <a:p>
            <a:endParaRPr lang="en-US" sz="2800" dirty="0" smtClean="0"/>
          </a:p>
          <a:p>
            <a:r>
              <a:rPr lang="en-US" sz="2800" b="1" dirty="0" smtClean="0"/>
              <a:t>O</a:t>
            </a:r>
            <a:r>
              <a:rPr lang="en-US" sz="2800" dirty="0" smtClean="0"/>
              <a:t>pen-Closed</a:t>
            </a:r>
          </a:p>
          <a:p>
            <a:endParaRPr lang="en-US" sz="2800" dirty="0" smtClean="0"/>
          </a:p>
          <a:p>
            <a:r>
              <a:rPr lang="en-US" sz="2800" b="1" dirty="0" err="1" smtClean="0"/>
              <a:t>L</a:t>
            </a:r>
            <a:r>
              <a:rPr lang="en-US" sz="2800" dirty="0" err="1" smtClean="0"/>
              <a:t>iskov</a:t>
            </a:r>
            <a:r>
              <a:rPr lang="en-US" sz="2800" dirty="0" smtClean="0"/>
              <a:t> Substitution</a:t>
            </a:r>
          </a:p>
          <a:p>
            <a:endParaRPr lang="en-US" sz="2800" dirty="0" smtClean="0"/>
          </a:p>
          <a:p>
            <a:r>
              <a:rPr lang="en-US" sz="2800" b="1" dirty="0" smtClean="0"/>
              <a:t>I</a:t>
            </a:r>
            <a:r>
              <a:rPr lang="en-US" sz="2800" dirty="0" smtClean="0"/>
              <a:t>nterface Segregation</a:t>
            </a:r>
          </a:p>
          <a:p>
            <a:endParaRPr lang="en-US" sz="2800" dirty="0" smtClean="0"/>
          </a:p>
          <a:p>
            <a:r>
              <a:rPr lang="en-US" sz="2800" b="1" dirty="0" smtClean="0"/>
              <a:t>D</a:t>
            </a:r>
            <a:r>
              <a:rPr lang="en-US" sz="2800" dirty="0" smtClean="0"/>
              <a:t>ependency Inversion</a:t>
            </a:r>
            <a:endParaRPr lang="en-GB" sz="2800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6EBB06-6364-417C-9F67-7FFBFF16FD61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40732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SOLID</a:t>
            </a:r>
            <a:endParaRPr lang="en-GB" dirty="0"/>
          </a:p>
        </p:txBody>
      </p:sp>
      <p:pic>
        <p:nvPicPr>
          <p:cNvPr id="1843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6" y="1600201"/>
            <a:ext cx="6373915" cy="5076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67A4FD-8159-42A9-BF09-5DDE07F17D9D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9115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Single Responsibility </a:t>
            </a:r>
            <a:endParaRPr lang="en-GB" dirty="0"/>
          </a:p>
        </p:txBody>
      </p:sp>
      <p:pic>
        <p:nvPicPr>
          <p:cNvPr id="194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36915"/>
            <a:ext cx="5112568" cy="40719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013562-9A24-4353-B2BF-FCBACF07802C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750" y="1557342"/>
            <a:ext cx="8496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THERE SHOULD NEVER BE MORE THAN ONE REASON FOR A CLASS TO CHANGE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28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348B55-F137-4AA3-B182-36FD5AEB0381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07" y="533400"/>
            <a:ext cx="4510129" cy="218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8" y="3721225"/>
            <a:ext cx="4619407" cy="306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21225"/>
            <a:ext cx="3826499" cy="163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905225" y="2826209"/>
            <a:ext cx="360040" cy="782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Anti-example: Active </a:t>
            </a:r>
            <a:r>
              <a:rPr lang="en-US" dirty="0"/>
              <a:t>R</a:t>
            </a:r>
            <a:r>
              <a:rPr lang="en-US" dirty="0" smtClean="0"/>
              <a:t>ecord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464496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/* Active Record */</a:t>
            </a:r>
          </a:p>
          <a:p>
            <a:pPr marL="0" indent="0">
              <a:buNone/>
            </a:pPr>
            <a:r>
              <a:rPr lang="en-US" sz="1200" dirty="0"/>
              <a:t>public class Student 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private </a:t>
            </a:r>
            <a:r>
              <a:rPr lang="en-US" sz="1200" dirty="0"/>
              <a:t>final UUID </a:t>
            </a:r>
            <a:r>
              <a:rPr lang="en-US" sz="1200" dirty="0" err="1"/>
              <a:t>guid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private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studentID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private String name;</a:t>
            </a:r>
          </a:p>
          <a:p>
            <a:pPr marL="0" indent="0">
              <a:buNone/>
            </a:pPr>
            <a:r>
              <a:rPr lang="en-US" sz="1200" dirty="0"/>
              <a:t>	private char grade;</a:t>
            </a:r>
          </a:p>
          <a:p>
            <a:pPr marL="0" indent="0">
              <a:buNone/>
            </a:pPr>
            <a:r>
              <a:rPr lang="en-US" sz="1200" dirty="0"/>
              <a:t>public </a:t>
            </a:r>
            <a:r>
              <a:rPr lang="en-US" sz="1200" dirty="0"/>
              <a:t>Student() </a:t>
            </a:r>
            <a:r>
              <a:rPr lang="en-US" sz="1200" dirty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err="1"/>
              <a:t>this.guid</a:t>
            </a:r>
            <a:r>
              <a:rPr lang="en-US" sz="1200" dirty="0"/>
              <a:t> </a:t>
            </a:r>
            <a:r>
              <a:rPr lang="en-US" sz="1200" dirty="0"/>
              <a:t>= </a:t>
            </a:r>
            <a:r>
              <a:rPr lang="en-US" sz="1200" dirty="0" err="1"/>
              <a:t>UUID.randomUUId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public </a:t>
            </a:r>
            <a:r>
              <a:rPr lang="en-US" sz="1200" dirty="0"/>
              <a:t>Student(UUID </a:t>
            </a:r>
            <a:r>
              <a:rPr lang="en-US" sz="1200" dirty="0" err="1"/>
              <a:t>guid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err="1"/>
              <a:t>this.guid</a:t>
            </a:r>
            <a:r>
              <a:rPr lang="en-US" sz="1200" dirty="0"/>
              <a:t> </a:t>
            </a:r>
            <a:r>
              <a:rPr lang="en-US" sz="1200" dirty="0"/>
              <a:t>= </a:t>
            </a:r>
            <a:r>
              <a:rPr lang="en-US" sz="1200" dirty="0" err="1"/>
              <a:t>guid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b="1" dirty="0"/>
              <a:t>//Getters </a:t>
            </a:r>
            <a:r>
              <a:rPr lang="en-US" sz="1200" b="1" dirty="0"/>
              <a:t>and </a:t>
            </a:r>
            <a:r>
              <a:rPr lang="en-US" sz="1200" b="1" dirty="0"/>
              <a:t>Setters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/>
              <a:t>public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getStudentId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	return </a:t>
            </a:r>
            <a:r>
              <a:rPr lang="en-US" sz="1200" dirty="0" err="1"/>
              <a:t>studentID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public </a:t>
            </a:r>
            <a:r>
              <a:rPr lang="en-US" sz="1200" dirty="0"/>
              <a:t>void </a:t>
            </a:r>
            <a:r>
              <a:rPr lang="en-US" sz="1200" dirty="0" err="1"/>
              <a:t>setStudentId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studentID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this.studentID</a:t>
            </a:r>
            <a:r>
              <a:rPr lang="en-US" sz="1200" dirty="0"/>
              <a:t> = </a:t>
            </a:r>
            <a:r>
              <a:rPr lang="en-US" sz="1200" dirty="0" err="1"/>
              <a:t>studentID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b="1" dirty="0"/>
              <a:t>//Domain </a:t>
            </a:r>
            <a:r>
              <a:rPr lang="en-US" sz="1200" b="1" dirty="0"/>
              <a:t>Logic Methods</a:t>
            </a:r>
          </a:p>
          <a:p>
            <a:pPr marL="0" indent="0">
              <a:buNone/>
            </a:pPr>
            <a:r>
              <a:rPr lang="en-US" sz="1200" dirty="0"/>
              <a:t>public </a:t>
            </a:r>
            <a:r>
              <a:rPr lang="en-US" sz="1200" dirty="0" err="1"/>
              <a:t>boolean</a:t>
            </a:r>
            <a:r>
              <a:rPr lang="en-US" sz="1200" dirty="0"/>
              <a:t> passes()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/>
              <a:t>return grade!='F';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public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onProbation</a:t>
            </a:r>
            <a:r>
              <a:rPr lang="en-US" sz="1200" dirty="0"/>
              <a:t>() </a:t>
            </a:r>
            <a:r>
              <a:rPr lang="en-US" sz="1200" dirty="0"/>
              <a:t>{ return </a:t>
            </a:r>
            <a:r>
              <a:rPr lang="en-US" sz="1200" dirty="0"/>
              <a:t>grade&lt;'D</a:t>
            </a:r>
            <a:r>
              <a:rPr lang="en-US" sz="1200" dirty="0"/>
              <a:t>';}</a:t>
            </a:r>
            <a:r>
              <a:rPr lang="en-US" sz="1200" dirty="0"/>
              <a:t>	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11960" y="1052736"/>
            <a:ext cx="4824536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	</a:t>
            </a:r>
            <a:r>
              <a:rPr lang="en-US" sz="1200" b="1" dirty="0"/>
              <a:t>//SQL </a:t>
            </a:r>
            <a:r>
              <a:rPr lang="en-US" sz="1200" b="1" dirty="0"/>
              <a:t>Operation Methods</a:t>
            </a:r>
          </a:p>
          <a:p>
            <a:pPr marL="0" indent="0">
              <a:buNone/>
            </a:pPr>
            <a:r>
              <a:rPr lang="en-US" sz="1200" dirty="0"/>
              <a:t> public </a:t>
            </a:r>
            <a:r>
              <a:rPr lang="en-US" sz="1200" dirty="0"/>
              <a:t>synchronized static Student </a:t>
            </a:r>
            <a:r>
              <a:rPr lang="en-US" sz="1200" dirty="0" err="1"/>
              <a:t>findByGuId</a:t>
            </a:r>
            <a:r>
              <a:rPr lang="en-US" sz="1200" dirty="0"/>
              <a:t>(UUID </a:t>
            </a:r>
            <a:r>
              <a:rPr lang="en-US" sz="1200" dirty="0" err="1"/>
              <a:t>uniqueID</a:t>
            </a:r>
            <a:r>
              <a:rPr lang="en-US" sz="1200" dirty="0"/>
              <a:t>) throws </a:t>
            </a:r>
            <a:r>
              <a:rPr lang="en-US" sz="1200" dirty="0" err="1"/>
              <a:t>ActiveRecordException</a:t>
            </a:r>
            <a:r>
              <a:rPr lang="en-US" sz="1200" dirty="0"/>
              <a:t> {</a:t>
            </a:r>
          </a:p>
          <a:p>
            <a:pPr marL="274313" lvl="1" indent="0">
              <a:buNone/>
            </a:pPr>
            <a:r>
              <a:rPr lang="en-US" sz="1200" dirty="0"/>
              <a:t>try </a:t>
            </a: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Connection </a:t>
            </a:r>
            <a:r>
              <a:rPr lang="en-US" sz="1200" dirty="0" err="1"/>
              <a:t>db</a:t>
            </a:r>
            <a:r>
              <a:rPr lang="en-US" sz="1200" dirty="0"/>
              <a:t> =	/* You need an object which is responsible for opening and closing connections */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String </a:t>
            </a:r>
            <a:r>
              <a:rPr lang="en-US" sz="1200" dirty="0"/>
              <a:t>statement = "SELECT </a:t>
            </a:r>
            <a:r>
              <a:rPr lang="en-US" sz="1200" dirty="0"/>
              <a:t>‘</a:t>
            </a:r>
            <a:r>
              <a:rPr lang="en-US" sz="1200" dirty="0" err="1"/>
              <a:t>guid</a:t>
            </a:r>
            <a:r>
              <a:rPr lang="en-US" sz="1200" dirty="0"/>
              <a:t>’, ‘grade’, ‘</a:t>
            </a:r>
            <a:r>
              <a:rPr lang="en-US" sz="1200" dirty="0" err="1"/>
              <a:t>studentID</a:t>
            </a:r>
            <a:r>
              <a:rPr lang="en-US" sz="1200" dirty="0"/>
              <a:t>’, ‘name’ </a:t>
            </a:r>
            <a:r>
              <a:rPr lang="en-US" sz="1200" dirty="0"/>
              <a:t>FROM </a:t>
            </a:r>
            <a:r>
              <a:rPr lang="en-US" sz="1200" dirty="0"/>
              <a:t>‘students’ </a:t>
            </a:r>
            <a:r>
              <a:rPr lang="en-US" sz="1200" dirty="0"/>
              <a:t>where </a:t>
            </a:r>
            <a:r>
              <a:rPr lang="en-US" sz="1200" dirty="0"/>
              <a:t>‘</a:t>
            </a:r>
            <a:r>
              <a:rPr lang="en-US" sz="1200" dirty="0" err="1"/>
              <a:t>guid</a:t>
            </a:r>
            <a:r>
              <a:rPr lang="en-US" sz="1200" dirty="0"/>
              <a:t>’=?";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PreparedStatement</a:t>
            </a:r>
            <a:r>
              <a:rPr lang="en-US" sz="1200" dirty="0"/>
              <a:t> </a:t>
            </a:r>
            <a:r>
              <a:rPr lang="en-US" sz="1200" dirty="0" err="1"/>
              <a:t>dbStatement</a:t>
            </a:r>
            <a:r>
              <a:rPr lang="en-US" sz="1200" dirty="0"/>
              <a:t> = </a:t>
            </a:r>
            <a:r>
              <a:rPr lang="en-US" sz="1200" dirty="0" err="1"/>
              <a:t>db.prepareStatement</a:t>
            </a:r>
            <a:r>
              <a:rPr lang="en-US" sz="1200" dirty="0"/>
              <a:t>(statement);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dbStatement.setString</a:t>
            </a:r>
            <a:r>
              <a:rPr lang="en-US" sz="1200" dirty="0"/>
              <a:t>(1</a:t>
            </a:r>
            <a:r>
              <a:rPr lang="en-US" sz="1200" dirty="0"/>
              <a:t>, </a:t>
            </a:r>
            <a:r>
              <a:rPr lang="en-US" sz="1200" dirty="0" err="1"/>
              <a:t>uniqueID.toString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ResultSet</a:t>
            </a:r>
            <a:r>
              <a:rPr lang="en-US" sz="1200" dirty="0"/>
              <a:t> </a:t>
            </a:r>
            <a:r>
              <a:rPr lang="en-US" sz="1200" dirty="0" err="1"/>
              <a:t>rs</a:t>
            </a:r>
            <a:r>
              <a:rPr lang="en-US" sz="1200" dirty="0"/>
              <a:t> = </a:t>
            </a:r>
            <a:r>
              <a:rPr lang="en-US" sz="1200" dirty="0" err="1"/>
              <a:t>dbStatement.executeQuery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while(</a:t>
            </a:r>
            <a:r>
              <a:rPr lang="en-US" sz="1200" dirty="0" err="1"/>
              <a:t>rs.next</a:t>
            </a:r>
            <a:r>
              <a:rPr lang="en-US" sz="1200" dirty="0"/>
              <a:t>()) 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UUID </a:t>
            </a:r>
            <a:r>
              <a:rPr lang="en-US" sz="1200" dirty="0" err="1"/>
              <a:t>guid</a:t>
            </a:r>
            <a:r>
              <a:rPr lang="en-US" sz="1200" dirty="0"/>
              <a:t> = </a:t>
            </a:r>
            <a:r>
              <a:rPr lang="en-US" sz="1200" dirty="0" err="1"/>
              <a:t>UUID.fromString</a:t>
            </a:r>
            <a:r>
              <a:rPr lang="en-US" sz="1200" dirty="0"/>
              <a:t>(</a:t>
            </a:r>
            <a:r>
              <a:rPr lang="en-US" sz="1200" dirty="0" err="1"/>
              <a:t>rs.getString</a:t>
            </a:r>
            <a:r>
              <a:rPr lang="en-US" sz="1200" dirty="0"/>
              <a:t>("</a:t>
            </a:r>
            <a:r>
              <a:rPr lang="en-US" sz="1200" dirty="0" err="1"/>
              <a:t>guid</a:t>
            </a:r>
            <a:r>
              <a:rPr lang="en-US" sz="1200" dirty="0"/>
              <a:t>"));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String </a:t>
            </a:r>
            <a:r>
              <a:rPr lang="en-US" sz="1200" dirty="0"/>
              <a:t>name = </a:t>
            </a:r>
            <a:r>
              <a:rPr lang="en-US" sz="1200" dirty="0" err="1"/>
              <a:t>rs.getString</a:t>
            </a:r>
            <a:r>
              <a:rPr lang="en-US" sz="1200" dirty="0"/>
              <a:t>("name");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char </a:t>
            </a:r>
            <a:r>
              <a:rPr lang="en-US" sz="1200" dirty="0"/>
              <a:t>grade = </a:t>
            </a:r>
            <a:r>
              <a:rPr lang="en-US" sz="1200" dirty="0" err="1"/>
              <a:t>rs.getString</a:t>
            </a:r>
            <a:r>
              <a:rPr lang="en-US" sz="1200" dirty="0"/>
              <a:t>("grade").</a:t>
            </a:r>
            <a:r>
              <a:rPr lang="en-US" sz="1200" dirty="0" err="1"/>
              <a:t>charAt</a:t>
            </a:r>
            <a:r>
              <a:rPr lang="en-US" sz="1200" dirty="0"/>
              <a:t>(0);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studentID</a:t>
            </a:r>
            <a:r>
              <a:rPr lang="en-US" sz="1200" dirty="0"/>
              <a:t> = </a:t>
            </a:r>
            <a:r>
              <a:rPr lang="en-US" sz="1200" dirty="0" err="1"/>
              <a:t>rs.getInt</a:t>
            </a:r>
            <a:r>
              <a:rPr lang="en-US" sz="1200" dirty="0"/>
              <a:t>("</a:t>
            </a:r>
            <a:r>
              <a:rPr lang="en-US" sz="1200" dirty="0" err="1"/>
              <a:t>studentID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dirty="0"/>
              <a:t>					Student </a:t>
            </a:r>
            <a:r>
              <a:rPr lang="en-US" sz="1200" dirty="0" err="1"/>
              <a:t>student</a:t>
            </a:r>
            <a:r>
              <a:rPr lang="en-US" sz="1200" dirty="0"/>
              <a:t> = new Student(</a:t>
            </a:r>
            <a:r>
              <a:rPr lang="en-US" sz="1200" dirty="0" err="1"/>
              <a:t>guid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student.name </a:t>
            </a:r>
            <a:r>
              <a:rPr lang="en-US" sz="1200" dirty="0"/>
              <a:t>= name;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student.grade</a:t>
            </a:r>
            <a:r>
              <a:rPr lang="en-US" sz="1200" dirty="0"/>
              <a:t> </a:t>
            </a:r>
            <a:r>
              <a:rPr lang="en-US" sz="1200" dirty="0"/>
              <a:t>= grade;</a:t>
            </a:r>
          </a:p>
          <a:p>
            <a:pPr marL="0" indent="0">
              <a:buNone/>
            </a:pPr>
            <a:r>
              <a:rPr lang="en-US" sz="1200" dirty="0"/>
              <a:t>				</a:t>
            </a:r>
            <a:r>
              <a:rPr lang="en-US" sz="1200" dirty="0" err="1"/>
              <a:t>student.studentID</a:t>
            </a:r>
            <a:r>
              <a:rPr lang="en-US" sz="1200" dirty="0"/>
              <a:t> = </a:t>
            </a:r>
            <a:r>
              <a:rPr lang="en-US" sz="1200" dirty="0" err="1"/>
              <a:t>studentID</a:t>
            </a:r>
            <a:r>
              <a:rPr lang="en-US" sz="1200" dirty="0"/>
              <a:t>;</a:t>
            </a:r>
            <a:r>
              <a:rPr lang="en-US" sz="1200" dirty="0"/>
              <a:t>		</a:t>
            </a:r>
            <a:r>
              <a:rPr lang="en-US" sz="1200" dirty="0"/>
              <a:t>return </a:t>
            </a:r>
            <a:r>
              <a:rPr lang="en-US" sz="1200" dirty="0"/>
              <a:t>student;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/>
              <a:t>return </a:t>
            </a:r>
            <a:r>
              <a:rPr lang="en-US" sz="1200" dirty="0"/>
              <a:t>null;</a:t>
            </a:r>
          </a:p>
          <a:p>
            <a:pPr marL="0" indent="0">
              <a:buNone/>
            </a:pPr>
            <a:r>
              <a:rPr lang="en-US" sz="1200" dirty="0"/>
              <a:t>} </a:t>
            </a:r>
            <a:r>
              <a:rPr lang="en-US" sz="1200" dirty="0"/>
              <a:t>catch (</a:t>
            </a:r>
            <a:r>
              <a:rPr lang="en-US" sz="1200" dirty="0" err="1"/>
              <a:t>SQLException</a:t>
            </a:r>
            <a:r>
              <a:rPr lang="en-US" sz="1200" dirty="0"/>
              <a:t> e) {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62643F-D05D-4E2D-ABA9-952027F31C40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5570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Refactor</a:t>
            </a:r>
            <a:endParaRPr lang="en-GB" dirty="0"/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41386"/>
            <a:ext cx="7704856" cy="5344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129E4F-1BBC-4CBF-BFB9-63A8FDAA6F9B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9146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4781" y="347472"/>
            <a:ext cx="8229600" cy="850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Housekeeping continued..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522" y="1457400"/>
            <a:ext cx="8636119" cy="54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Lab sessions are compulsory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Maximum 3 absences allowed (should be caught up)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Only one assignment/week can be presented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Attend the lab sessions only with your group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/>
            <a:r>
              <a:rPr lang="en-GB" altLang="en-US" dirty="0" smtClean="0"/>
              <a:t>2 types of projects</a:t>
            </a:r>
          </a:p>
          <a:p>
            <a:pPr lvl="1" eaLnBrk="1" hangingPunct="1"/>
            <a:r>
              <a:rPr lang="en-GB" altLang="en-US" sz="2400" dirty="0"/>
              <a:t>Common (1 semester)</a:t>
            </a:r>
          </a:p>
          <a:p>
            <a:pPr lvl="1" eaLnBrk="1" hangingPunct="1"/>
            <a:r>
              <a:rPr lang="en-GB" altLang="en-US" sz="2400" dirty="0"/>
              <a:t>Research-oriented (can be continued as DS projects and Diploma projects)</a:t>
            </a:r>
          </a:p>
          <a:p>
            <a:pPr lvl="2" eaLnBrk="1" hangingPunct="1"/>
            <a:r>
              <a:rPr lang="en-US" altLang="en-US" dirty="0" smtClean="0"/>
              <a:t>Machine learning in fields like life sciences, NLP,…</a:t>
            </a:r>
          </a:p>
          <a:p>
            <a:pPr lvl="3"/>
            <a:r>
              <a:rPr lang="en-US" altLang="en-US" dirty="0" smtClean="0"/>
              <a:t>Network analysis, deep learning, ….</a:t>
            </a: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Course files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http://users.utcluj.ro/~</a:t>
            </a:r>
            <a:r>
              <a:rPr lang="en-US" altLang="en-US" dirty="0" err="1" smtClean="0"/>
              <a:t>dinso</a:t>
            </a:r>
            <a:r>
              <a:rPr lang="en-US" altLang="en-US" dirty="0" smtClean="0"/>
              <a:t>/PS2018…to be set up </a:t>
            </a:r>
          </a:p>
          <a:p>
            <a:pPr eaLnBrk="1" hangingPunct="1"/>
            <a:endParaRPr lang="en-GB" altLang="en-US" dirty="0" smtClean="0"/>
          </a:p>
          <a:p>
            <a:pPr lvl="2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2FF32E-57D9-4F13-804D-0CE11634941C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Swiss army knives </a:t>
            </a:r>
            <a:r>
              <a:rPr lang="en-US" dirty="0" smtClean="0"/>
              <a:t>vs. </a:t>
            </a:r>
            <a:r>
              <a:rPr lang="en-US" dirty="0" smtClean="0"/>
              <a:t>regular cutlery</a:t>
            </a:r>
            <a:endParaRPr lang="en-GB" dirty="0"/>
          </a:p>
        </p:txBody>
      </p:sp>
      <p:pic>
        <p:nvPicPr>
          <p:cNvPr id="235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369998"/>
            <a:ext cx="4176464" cy="38236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182A51-96CB-4E5E-A99B-F3492A6968F2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3"/>
            <a:ext cx="4536827" cy="302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 smtClean="0"/>
              <a:t>What’s wrong with this?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34C9EA-2203-4E6C-91EF-63A5553D5649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" y="504667"/>
            <a:ext cx="4321175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4581528"/>
            <a:ext cx="5162395" cy="158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9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Responsibilities</a:t>
            </a:r>
            <a:endParaRPr lang="en-GB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the model =&gt; Product class</a:t>
            </a:r>
          </a:p>
          <a:p>
            <a:endParaRPr lang="en-US" dirty="0"/>
          </a:p>
          <a:p>
            <a:r>
              <a:rPr lang="en-US" dirty="0" smtClean="0"/>
              <a:t>Loading data from the data source =&gt; Loader</a:t>
            </a:r>
          </a:p>
          <a:p>
            <a:endParaRPr lang="en-US" dirty="0" smtClean="0"/>
          </a:p>
          <a:p>
            <a:r>
              <a:rPr lang="en-US" dirty="0" smtClean="0"/>
              <a:t>Mapping a single XML node to a product =&gt;Mapper </a:t>
            </a:r>
          </a:p>
          <a:p>
            <a:endParaRPr lang="en-US" dirty="0" smtClean="0"/>
          </a:p>
          <a:p>
            <a:r>
              <a:rPr lang="en-US" dirty="0" smtClean="0"/>
              <a:t>Return a list of instances of type Product =&gt; </a:t>
            </a:r>
            <a:r>
              <a:rPr lang="en-GB" dirty="0" err="1" smtClean="0"/>
              <a:t>ProductRepository</a:t>
            </a:r>
            <a:r>
              <a:rPr lang="en-GB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Displaying data, delegating requests triggered by the user to a </a:t>
            </a:r>
            <a:r>
              <a:rPr lang="en-US" i="1" dirty="0" smtClean="0"/>
              <a:t>controller </a:t>
            </a:r>
            <a:r>
              <a:rPr lang="en-US" dirty="0" smtClean="0"/>
              <a:t>or </a:t>
            </a:r>
            <a:r>
              <a:rPr lang="en-US" i="1" dirty="0" smtClean="0"/>
              <a:t>presenter  =&gt; </a:t>
            </a:r>
            <a:r>
              <a:rPr lang="en-US" dirty="0" smtClean="0"/>
              <a:t>MVC/MVP</a:t>
            </a:r>
            <a:endParaRPr lang="en-GB" dirty="0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363C56-6E10-475C-B508-601A33F37677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8919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Refactored design</a:t>
            </a:r>
            <a:endParaRPr lang="en-GB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A79721-D353-47CD-A8F2-4EA914871AF7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1" y="1557339"/>
            <a:ext cx="8899749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5411"/>
            <a:ext cx="8229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Open-Closed Principle (OCP)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42"/>
            <a:ext cx="8229600" cy="50006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GB" i="1" dirty="0" smtClean="0"/>
              <a:t>Modules should be</a:t>
            </a:r>
            <a:r>
              <a:rPr lang="en-US" i="1" dirty="0" smtClean="0"/>
              <a:t> </a:t>
            </a:r>
            <a:r>
              <a:rPr lang="en-GB" i="1" dirty="0" smtClean="0"/>
              <a:t>written so they can be extended without</a:t>
            </a:r>
            <a:r>
              <a:rPr lang="en-US" i="1" dirty="0" smtClean="0"/>
              <a:t> </a:t>
            </a:r>
            <a:r>
              <a:rPr lang="en-GB" i="1" dirty="0" smtClean="0"/>
              <a:t>requiring them to be modified (</a:t>
            </a:r>
            <a:r>
              <a:rPr lang="en-GB" b="1" i="1" dirty="0" smtClean="0"/>
              <a:t>open</a:t>
            </a:r>
            <a:r>
              <a:rPr lang="en-GB" i="1" dirty="0" smtClean="0"/>
              <a:t> for extension but </a:t>
            </a:r>
            <a:r>
              <a:rPr lang="en-GB" b="1" i="1" dirty="0" smtClean="0"/>
              <a:t>closed</a:t>
            </a:r>
            <a:r>
              <a:rPr lang="en-GB" i="1" dirty="0" smtClean="0"/>
              <a:t> for modification).</a:t>
            </a:r>
            <a:endParaRPr lang="en-US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332B51-A052-4110-8217-9CE1067B7CC8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8" y="2392363"/>
            <a:ext cx="5573713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7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09" y="430214"/>
            <a:ext cx="8229600" cy="850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1963" y="5157195"/>
            <a:ext cx="8229600" cy="13684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User: “We need to also be able to filter by size.” Developer: “Just size alone or color and size? “ </a:t>
            </a:r>
          </a:p>
          <a:p>
            <a:pPr marL="0" indent="0">
              <a:buNone/>
            </a:pPr>
            <a:r>
              <a:rPr lang="en-US" dirty="0" smtClean="0"/>
              <a:t>User: “Umm probably both.” </a:t>
            </a:r>
            <a:endParaRPr lang="en-GB" dirty="0" smtClean="0"/>
          </a:p>
        </p:txBody>
      </p:sp>
      <p:sp>
        <p:nvSpPr>
          <p:cNvPr id="2867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46409" y="-46037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998ED7-93BF-417C-AF47-80D4FB0BB924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867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995936" y="-46037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" y="1446214"/>
            <a:ext cx="8027123" cy="349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6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pic>
        <p:nvPicPr>
          <p:cNvPr id="2970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-9525"/>
            <a:ext cx="5472112" cy="258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2FA0D4-9E5B-4C36-9546-FA6D48922EB3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9" y="2492377"/>
            <a:ext cx="4513263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5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OCP respected?</a:t>
            </a:r>
            <a:endParaRPr lang="en-GB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CLOSED?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time a user asks for new criteria to filter a product, </a:t>
            </a:r>
            <a:r>
              <a:rPr lang="en-US" b="1" dirty="0" smtClean="0"/>
              <a:t>do we have to modify</a:t>
            </a:r>
            <a:r>
              <a:rPr lang="en-US" dirty="0" smtClean="0"/>
              <a:t> the </a:t>
            </a:r>
            <a:r>
              <a:rPr lang="en-US" dirty="0" err="1" smtClean="0"/>
              <a:t>ProductFilter</a:t>
            </a:r>
            <a:r>
              <a:rPr lang="en-US" dirty="0" smtClean="0"/>
              <a:t> class?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OPEN</a:t>
            </a:r>
            <a:r>
              <a:rPr lang="en-US" sz="2800" dirty="0"/>
              <a:t>?</a:t>
            </a:r>
          </a:p>
          <a:p>
            <a:r>
              <a:rPr lang="en-US" dirty="0" smtClean="0"/>
              <a:t>Every time a user asks for new criteria to filter a product, </a:t>
            </a:r>
            <a:r>
              <a:rPr lang="en-US" b="1" dirty="0" smtClean="0"/>
              <a:t>can we extend </a:t>
            </a:r>
            <a:r>
              <a:rPr lang="en-US" dirty="0" smtClean="0"/>
              <a:t>the behavior of the </a:t>
            </a:r>
            <a:r>
              <a:rPr lang="en-US" dirty="0" err="1" smtClean="0"/>
              <a:t>ProductFilter</a:t>
            </a:r>
            <a:r>
              <a:rPr lang="en-US" dirty="0" smtClean="0"/>
              <a:t> class to support the new criteria, without opening up the class file again and modifying it?  </a:t>
            </a:r>
            <a:endParaRPr lang="en-GB" dirty="0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8E96A7-55C0-4892-9760-CF498D4D4D2D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3136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Solution?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981076"/>
            <a:ext cx="7467600" cy="5492751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Wingdings" pitchFamily="2" charset="2"/>
              </a:rPr>
              <a:t>Commit to an interface, not an implementation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=&gt; Strategy pattern</a:t>
            </a:r>
          </a:p>
          <a:p>
            <a:pPr marL="0" indent="0"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lvl="1">
              <a:defRPr/>
            </a:pPr>
            <a:endParaRPr lang="en-GB" dirty="0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68BF24-E116-47A8-9C36-511D7D4EBB38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1844826"/>
            <a:ext cx="5608639" cy="209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377"/>
            <a:ext cx="45720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" y="5861200"/>
            <a:ext cx="6619875" cy="93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8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850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Techniques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Dynamic polymorphism</a:t>
            </a:r>
          </a:p>
          <a:p>
            <a:pPr lvl="1" eaLnBrk="1" hangingPunct="1">
              <a:buFontTx/>
              <a:buNone/>
            </a:pPr>
            <a:endParaRPr lang="en-US" sz="24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Static polymorphism</a:t>
            </a:r>
          </a:p>
          <a:p>
            <a:pPr lvl="1" eaLnBrk="1" hangingPunct="1"/>
            <a:r>
              <a:rPr lang="en-US" sz="2400"/>
              <a:t>Templates, generics</a:t>
            </a:r>
          </a:p>
        </p:txBody>
      </p:sp>
      <p:graphicFrame>
        <p:nvGraphicFramePr>
          <p:cNvPr id="32772" name="Object 6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1643066" y="2346326"/>
          <a:ext cx="6717681" cy="2810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4303395" imgH="1800225" progId="Visio.Drawing.11">
                  <p:embed/>
                </p:oleObj>
              </mc:Choice>
              <mc:Fallback>
                <p:oleObj name="Visio" r:id="rId3" imgW="4303395" imgH="1800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6" y="2346326"/>
                        <a:ext cx="6717681" cy="2810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1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3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References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435280" cy="505548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Software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Ian Gorton, Essential Software Architecture, Springer, second ed. 2011.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Taylor, R., </a:t>
            </a:r>
            <a:r>
              <a:rPr lang="en-US" altLang="en-US" sz="1400" dirty="0" err="1"/>
              <a:t>Medvidovic</a:t>
            </a:r>
            <a:r>
              <a:rPr lang="en-US" altLang="en-US" sz="1400" dirty="0"/>
              <a:t>, N., </a:t>
            </a:r>
            <a:r>
              <a:rPr lang="en-US" altLang="en-US" sz="1400" dirty="0" err="1"/>
              <a:t>Dashofy</a:t>
            </a:r>
            <a:r>
              <a:rPr lang="en-US" altLang="en-US" sz="1400" dirty="0"/>
              <a:t>, E., Software Architecture: Foundations, Theory, and Practice, 2010, Wiley.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Len </a:t>
            </a:r>
            <a:r>
              <a:rPr lang="en-US" altLang="en-US" sz="1400" dirty="0"/>
              <a:t>Bass, Paul Clements, Rick </a:t>
            </a:r>
            <a:r>
              <a:rPr lang="en-US" altLang="en-US" sz="1400" dirty="0" err="1"/>
              <a:t>Kazman</a:t>
            </a:r>
            <a:r>
              <a:rPr lang="en-US" altLang="en-US" sz="1400" dirty="0"/>
              <a:t>, Software Architecture in Practice, 3</a:t>
            </a:r>
            <a:r>
              <a:rPr lang="en-US" altLang="en-US" sz="1400" baseline="30000" dirty="0"/>
              <a:t>rd</a:t>
            </a:r>
            <a:r>
              <a:rPr lang="en-US" altLang="en-US" sz="1400" dirty="0"/>
              <a:t> edition, 2013.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400" dirty="0"/>
              <a:t>David Patterson, Armando Fox, </a:t>
            </a:r>
            <a:r>
              <a:rPr lang="en-US" altLang="en-US" sz="1400" dirty="0"/>
              <a:t>Engineering Long-Lasting Software: An Agile Approach Using </a:t>
            </a:r>
            <a:r>
              <a:rPr lang="en-US" altLang="en-US" sz="1400" dirty="0" err="1"/>
              <a:t>SaaS</a:t>
            </a:r>
            <a:r>
              <a:rPr lang="en-US" altLang="en-US" sz="1400" dirty="0"/>
              <a:t> and Cloud Computing, Alpha 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err="1"/>
              <a:t>Buschmann</a:t>
            </a:r>
            <a:r>
              <a:rPr lang="en-US" altLang="en-US" sz="1400" dirty="0"/>
              <a:t>, Frank, </a:t>
            </a:r>
            <a:r>
              <a:rPr lang="en-US" altLang="en-US" sz="1400" dirty="0" err="1"/>
              <a:t>Regine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Meunier</a:t>
            </a:r>
            <a:r>
              <a:rPr lang="en-US" altLang="en-US" sz="1400" dirty="0"/>
              <a:t>, Hans Rohnert, Peter </a:t>
            </a:r>
            <a:r>
              <a:rPr lang="en-US" altLang="en-US" sz="1400" dirty="0" err="1"/>
              <a:t>Sornmerlad</a:t>
            </a:r>
            <a:r>
              <a:rPr lang="en-US" altLang="en-US" sz="1400" dirty="0"/>
              <a:t>, and Michael </a:t>
            </a:r>
            <a:r>
              <a:rPr lang="en-US" altLang="en-US" sz="1400" dirty="0" err="1"/>
              <a:t>Stal</a:t>
            </a:r>
            <a:r>
              <a:rPr lang="en-US" altLang="en-US" sz="1400" dirty="0"/>
              <a:t>. 2001. </a:t>
            </a:r>
            <a:r>
              <a:rPr lang="en-US" altLang="en-US" sz="1400" i="1" dirty="0"/>
              <a:t>Pattern-oriented system architecture, volume 1: A system of patterns</a:t>
            </a:r>
            <a:r>
              <a:rPr lang="en-US" altLang="en-US" sz="1400" dirty="0"/>
              <a:t>. Hoboken, NJ: John Wiley &amp; Sons.  [POSA book]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Fowler Martin, </a:t>
            </a:r>
            <a:r>
              <a:rPr lang="en-US" altLang="en-US" sz="1400" i="1" dirty="0"/>
              <a:t>Patterns of Enterprise Application Architecture, </a:t>
            </a:r>
            <a:r>
              <a:rPr lang="en-US" altLang="en-US" sz="1400" dirty="0"/>
              <a:t>Addison-Wesley Professional, 2002</a:t>
            </a:r>
            <a:endParaRPr lang="en-US" altLang="en-US" sz="1400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Design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E. Gamma, R. Helm, R. Johnson, and J. </a:t>
            </a:r>
            <a:r>
              <a:rPr lang="en-US" altLang="en-US" sz="1400" dirty="0" err="1"/>
              <a:t>Vlissides</a:t>
            </a:r>
            <a:r>
              <a:rPr lang="en-US" altLang="en-US" sz="1400" dirty="0"/>
              <a:t>. Design Patterns. </a:t>
            </a:r>
            <a:r>
              <a:rPr lang="en-US" altLang="en-US" sz="1400" dirty="0" err="1"/>
              <a:t>AddisonWesley</a:t>
            </a:r>
            <a:r>
              <a:rPr lang="en-US" altLang="en-US" sz="1400" dirty="0"/>
              <a:t>, 1995. [</a:t>
            </a:r>
            <a:r>
              <a:rPr lang="en-US" altLang="en-US" sz="1400" dirty="0" err="1"/>
              <a:t>GoF</a:t>
            </a:r>
            <a:r>
              <a:rPr lang="en-US" altLang="en-US" sz="1400" dirty="0"/>
              <a:t>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Craig </a:t>
            </a:r>
            <a:r>
              <a:rPr lang="en-US" altLang="en-US" sz="1400" dirty="0" err="1"/>
              <a:t>Larman</a:t>
            </a:r>
            <a:r>
              <a:rPr lang="en-US" altLang="en-US" sz="1400" dirty="0"/>
              <a:t>, </a:t>
            </a:r>
            <a:r>
              <a:rPr lang="en-US" altLang="en-US" sz="1400" i="1" dirty="0"/>
              <a:t>Applying UML and Patterns: An Introduction to Object-Oriented Analysis and Design and Iterative Development</a:t>
            </a:r>
            <a:r>
              <a:rPr lang="en-US" altLang="en-US" sz="1400" dirty="0"/>
              <a:t> (3rd Edition), Prentice Hall, 2004, ISBN: 0131489062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Courses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B. Meyer (ETH Zurich)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G. Kaiser (Columbia Univ. NY)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I. </a:t>
            </a:r>
            <a:r>
              <a:rPr lang="en-US" altLang="en-US" sz="1400" dirty="0" err="1"/>
              <a:t>Crnkovic</a:t>
            </a:r>
            <a:r>
              <a:rPr lang="en-US" altLang="en-US" sz="1400" dirty="0"/>
              <a:t> (Sweden)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(Univ. of Copenhagen)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R. </a:t>
            </a:r>
            <a:r>
              <a:rPr lang="en-US" altLang="en-US" sz="1400" dirty="0" err="1"/>
              <a:t>Marinescu</a:t>
            </a:r>
            <a:r>
              <a:rPr lang="en-US" altLang="en-US" sz="1400" dirty="0"/>
              <a:t> (Univ. Timisoara)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SaaS (Stanford</a:t>
            </a:r>
            <a:r>
              <a:rPr lang="en-US" altLang="en-US" sz="1400" dirty="0" smtClean="0"/>
              <a:t>)</a:t>
            </a:r>
            <a:endParaRPr lang="en-US" altLang="en-US" sz="1400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CED99F-35FA-4A33-A1DB-2E642BB57311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635"/>
            <a:ext cx="8229600" cy="1125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Strategic closure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00189"/>
            <a:ext cx="8229600" cy="5073651"/>
          </a:xfrm>
        </p:spPr>
        <p:txBody>
          <a:bodyPr/>
          <a:lstStyle/>
          <a:p>
            <a:pPr eaLnBrk="1" hangingPunct="1"/>
            <a:r>
              <a:rPr lang="en-US" sz="2800" dirty="0"/>
              <a:t>Closure not </a:t>
            </a:r>
            <a:r>
              <a:rPr lang="en-US" sz="2800" i="1" dirty="0"/>
              <a:t>complete </a:t>
            </a:r>
            <a:r>
              <a:rPr lang="en-US" sz="2800" dirty="0"/>
              <a:t>but </a:t>
            </a:r>
            <a:r>
              <a:rPr lang="en-US" sz="2800" i="1" dirty="0"/>
              <a:t>strategic</a:t>
            </a:r>
            <a:endParaRPr lang="en-US" sz="20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Use abstraction to gain explicit closure</a:t>
            </a:r>
          </a:p>
          <a:p>
            <a:pPr lvl="1" eaLnBrk="1" hangingPunct="1"/>
            <a:r>
              <a:rPr lang="en-US" sz="2400" dirty="0"/>
              <a:t>provide class methods which can be dynamically invoked to determine </a:t>
            </a:r>
            <a:r>
              <a:rPr lang="en-US" sz="2400" i="1" dirty="0"/>
              <a:t>general </a:t>
            </a:r>
            <a:r>
              <a:rPr lang="en-US" sz="2400" dirty="0"/>
              <a:t>policy decisions </a:t>
            </a:r>
          </a:p>
          <a:p>
            <a:pPr lvl="1" eaLnBrk="1" hangingPunct="1"/>
            <a:r>
              <a:rPr lang="en-US" sz="2400" dirty="0"/>
              <a:t>design using abstract ancestor classes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Use "Data-Driven" approach to achieve closure </a:t>
            </a:r>
          </a:p>
          <a:p>
            <a:pPr lvl="1" eaLnBrk="1" hangingPunct="1"/>
            <a:r>
              <a:rPr lang="en-US" sz="2400" dirty="0"/>
              <a:t>place volatile policy decisions in a separate location</a:t>
            </a:r>
          </a:p>
          <a:p>
            <a:pPr lvl="2" eaLnBrk="1" hangingPunct="1"/>
            <a:r>
              <a:rPr lang="en-US" sz="2000" dirty="0"/>
              <a:t>e.g. a configuration file or a separate object </a:t>
            </a:r>
          </a:p>
          <a:p>
            <a:pPr lvl="1" eaLnBrk="1" hangingPunct="1"/>
            <a:r>
              <a:rPr lang="en-US" sz="2400" dirty="0"/>
              <a:t>minimizes future change locations</a:t>
            </a:r>
          </a:p>
          <a:p>
            <a:pPr eaLnBrk="1" hangingPunct="1"/>
            <a:endParaRPr lang="en-US" sz="2800" dirty="0"/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B4DEC8-A0EA-4E22-A82E-594A3B9956A2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9916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OCP Heuristics (I</a:t>
            </a:r>
            <a:r>
              <a:rPr lang="en-US" dirty="0" smtClean="0"/>
              <a:t>)</a:t>
            </a:r>
            <a:endParaRPr lang="en-US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00191"/>
            <a:ext cx="8229600" cy="48863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solidFill>
                  <a:srgbClr val="A50021"/>
                </a:solidFill>
              </a:rPr>
              <a:t>Make all member variables private.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Changes to public data are always at risk to “open” the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They may have a rippling effect requiring changes at many unexpected locations;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Errors can be difficult to completely find and fix.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9237E-4A88-452E-A025-20E2B5EB6DBD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8836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OCP Heuristics (II)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solidFill>
                  <a:srgbClr val="A50021"/>
                </a:solidFill>
              </a:rPr>
              <a:t>RTTI is dangerous.</a:t>
            </a:r>
          </a:p>
          <a:p>
            <a:pPr eaLnBrk="1" hangingPunct="1"/>
            <a:r>
              <a:rPr lang="en-GB" sz="2800" dirty="0"/>
              <a:t>RTTI is ugly and dangerous</a:t>
            </a:r>
            <a:endParaRPr lang="en-US" sz="2800" dirty="0"/>
          </a:p>
          <a:p>
            <a:pPr lvl="1" eaLnBrk="1" hangingPunct="1"/>
            <a:r>
              <a:rPr lang="en-GB" sz="2400" dirty="0"/>
              <a:t>If a module tries to dynamically cast a base class pointer</a:t>
            </a:r>
            <a:r>
              <a:rPr lang="en-US" sz="2400" dirty="0"/>
              <a:t> </a:t>
            </a:r>
            <a:r>
              <a:rPr lang="en-GB" sz="2400" dirty="0"/>
              <a:t>to several derived classes, any time you extend the</a:t>
            </a:r>
            <a:r>
              <a:rPr lang="en-US" sz="2400" dirty="0"/>
              <a:t> </a:t>
            </a:r>
            <a:r>
              <a:rPr lang="en-GB" sz="2400" dirty="0"/>
              <a:t>inheritance hierarchy, you need to change the module</a:t>
            </a:r>
            <a:endParaRPr lang="en-US" sz="2400" dirty="0"/>
          </a:p>
          <a:p>
            <a:pPr lvl="1" eaLnBrk="1" hangingPunct="1"/>
            <a:r>
              <a:rPr lang="en-US" sz="2400" dirty="0"/>
              <a:t>recognize them by type </a:t>
            </a:r>
            <a:r>
              <a:rPr lang="en-US" sz="2400" b="1" dirty="0">
                <a:latin typeface="Courier New" pitchFamily="49" charset="0"/>
              </a:rPr>
              <a:t>switch</a:t>
            </a:r>
            <a:r>
              <a:rPr lang="en-US" sz="2400" dirty="0"/>
              <a:t> or </a:t>
            </a:r>
            <a:r>
              <a:rPr lang="en-US" sz="2400" b="1" dirty="0">
                <a:latin typeface="Courier New" pitchFamily="49" charset="0"/>
              </a:rPr>
              <a:t>if-else-if </a:t>
            </a:r>
            <a:r>
              <a:rPr lang="en-US" sz="2400" dirty="0"/>
              <a:t>structures</a:t>
            </a:r>
            <a:endParaRPr lang="en-GB" sz="2400" dirty="0"/>
          </a:p>
          <a:p>
            <a:pPr eaLnBrk="1" hangingPunct="1"/>
            <a:r>
              <a:rPr lang="en-GB" sz="2800" dirty="0"/>
              <a:t>Not all these situations violate OCP all the time</a:t>
            </a:r>
            <a:endParaRPr lang="en-US" sz="2800" dirty="0"/>
          </a:p>
          <a:p>
            <a:pPr lvl="1" eaLnBrk="1" hangingPunct="1"/>
            <a:r>
              <a:rPr lang="en-US" sz="2400" dirty="0"/>
              <a:t>when used only as a "filter"</a:t>
            </a:r>
            <a:endParaRPr lang="en-GB" sz="2400" dirty="0"/>
          </a:p>
          <a:p>
            <a:pPr eaLnBrk="1" hangingPunct="1"/>
            <a:endParaRPr lang="en-GB" sz="2800" dirty="0"/>
          </a:p>
          <a:p>
            <a:pPr eaLnBrk="1" hangingPunct="1"/>
            <a:endParaRPr lang="en-US" sz="2800" dirty="0"/>
          </a:p>
        </p:txBody>
      </p:sp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455136-FCC7-4308-943B-6736064F5659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363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199" y="692697"/>
            <a:ext cx="8229600" cy="4191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RTTI Example</a:t>
            </a:r>
          </a:p>
        </p:txBody>
      </p:sp>
      <p:sp>
        <p:nvSpPr>
          <p:cNvPr id="36869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79515" y="1340771"/>
            <a:ext cx="4281487" cy="602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//RTTI breaks OCP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public abstract class Shape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public class Square extends Shape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private Point </a:t>
            </a:r>
            <a:r>
              <a:rPr lang="en-US" sz="1800" dirty="0" err="1"/>
              <a:t>topLeftCorner</a:t>
            </a:r>
            <a:r>
              <a:rPr lang="en-US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private double side;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DrawSquare</a:t>
            </a:r>
            <a:r>
              <a:rPr lang="en-US" sz="1800" dirty="0"/>
              <a:t>() {//code here}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public class Circle extends Shape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private Point center;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private double radius;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DrawCircle</a:t>
            </a:r>
            <a:r>
              <a:rPr lang="en-US" sz="1800" dirty="0"/>
              <a:t>() {//code here}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36870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716016" y="347475"/>
            <a:ext cx="4038600" cy="6429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public class Client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DrawShapes</a:t>
            </a:r>
            <a:r>
              <a:rPr lang="en-US" sz="1800" dirty="0"/>
              <a:t>(Collection shapes)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Iterator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shapes.iterator</a:t>
            </a:r>
            <a:r>
              <a:rPr lang="en-US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while(</a:t>
            </a:r>
            <a:r>
              <a:rPr lang="en-US" sz="1800" dirty="0" err="1"/>
              <a:t>i.hasNext</a:t>
            </a:r>
            <a:r>
              <a:rPr lang="en-US" sz="1800" dirty="0"/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   Circle c = (Circle)</a:t>
            </a:r>
            <a:r>
              <a:rPr lang="en-US" sz="1800" dirty="0" err="1"/>
              <a:t>i.next</a:t>
            </a:r>
            <a:r>
              <a:rPr lang="en-US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c.DrawCircle</a:t>
            </a:r>
            <a:r>
              <a:rPr lang="en-US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catch(...)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   Square s = (Square)</a:t>
            </a:r>
            <a:r>
              <a:rPr lang="en-US" sz="1800" dirty="0" err="1"/>
              <a:t>i.next</a:t>
            </a:r>
            <a:r>
              <a:rPr lang="en-US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s.DrawSquare</a:t>
            </a:r>
            <a:r>
              <a:rPr lang="en-US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  catch(...)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36867" name="Date Placeholder 4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0D08FF-62E0-48FB-8537-F70FA3F61163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5658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051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RTTI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//RTTI does not break OCP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public abstract class Shape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{ 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public abstract Draw();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};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endParaRPr lang="en-US" sz="1800" dirty="0"/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public class Square extends Shape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{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private Point </a:t>
            </a:r>
            <a:r>
              <a:rPr lang="en-US" sz="1800" dirty="0" err="1"/>
              <a:t>topLeftCorner</a:t>
            </a:r>
            <a:r>
              <a:rPr lang="en-US" sz="1800" dirty="0"/>
              <a:t>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private double side;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public void Draw() {//code here}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endParaRPr lang="en-US" sz="1800" dirty="0"/>
          </a:p>
          <a:p>
            <a:pPr marL="274313" indent="-274313">
              <a:lnSpc>
                <a:spcPct val="80000"/>
              </a:lnSpc>
              <a:buNone/>
              <a:defRPr/>
            </a:pPr>
            <a:endParaRPr lang="en-US" sz="1800" dirty="0"/>
          </a:p>
          <a:p>
            <a:pPr marL="274313" indent="-274313">
              <a:lnSpc>
                <a:spcPct val="80000"/>
              </a:lnSpc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3" y="571501"/>
            <a:ext cx="3944939" cy="6286500"/>
          </a:xfrm>
        </p:spPr>
        <p:txBody>
          <a:bodyPr/>
          <a:lstStyle/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public class Circle extends Shape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{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private Point center;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private double radius;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public void Draw() {//code here}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public class Client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{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public </a:t>
            </a:r>
            <a:r>
              <a:rPr lang="en-US" sz="1800" dirty="0" err="1"/>
              <a:t>DrawSquares</a:t>
            </a:r>
            <a:r>
              <a:rPr lang="en-US" sz="1800" dirty="0"/>
              <a:t>(Collection shapes)     {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</a:t>
            </a:r>
            <a:r>
              <a:rPr lang="en-US" sz="1800" dirty="0" err="1"/>
              <a:t>Iterator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shapes.iterator</a:t>
            </a:r>
            <a:r>
              <a:rPr lang="en-US" sz="1800" dirty="0"/>
              <a:t>();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while(</a:t>
            </a:r>
            <a:r>
              <a:rPr lang="en-US" sz="1800" dirty="0" err="1"/>
              <a:t>i.hasNext</a:t>
            </a:r>
            <a:r>
              <a:rPr lang="en-US" sz="1800" dirty="0"/>
              <a:t>()) {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   try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   {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      Square c = (Square)</a:t>
            </a:r>
            <a:r>
              <a:rPr lang="en-US" sz="1800" dirty="0" err="1"/>
              <a:t>i.next</a:t>
            </a:r>
            <a:r>
              <a:rPr lang="en-US" sz="1800" dirty="0"/>
              <a:t>();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      </a:t>
            </a:r>
            <a:r>
              <a:rPr lang="en-US" sz="1800" dirty="0" err="1"/>
              <a:t>c.Draw</a:t>
            </a:r>
            <a:r>
              <a:rPr lang="en-US" sz="1800" dirty="0"/>
              <a:t>();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   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   catch(...)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  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     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1800" dirty="0"/>
              <a:t>}</a:t>
            </a:r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37893" name="Date Placeholder 4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E9E8A1-813F-46B9-B143-6A26356AF741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5788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Liskov</a:t>
            </a:r>
            <a:r>
              <a:rPr lang="en-US" dirty="0"/>
              <a:t> Substitution Principle (LSP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220" y="1340191"/>
            <a:ext cx="8229600" cy="15843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i="1" dirty="0"/>
              <a:t>Functions that use references to base classes must be able to use objects of derived classes without knowing it.</a:t>
            </a:r>
          </a:p>
          <a:p>
            <a:pPr eaLnBrk="1" hangingPunct="1">
              <a:buFontTx/>
              <a:buNone/>
              <a:defRPr/>
            </a:pPr>
            <a:endParaRPr lang="en-US" sz="2800" dirty="0"/>
          </a:p>
        </p:txBody>
      </p:sp>
      <p:sp>
        <p:nvSpPr>
          <p:cNvPr id="3891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4" y="2924516"/>
            <a:ext cx="5240561" cy="39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5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LSP Violation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class Rectangle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 private: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		double width;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 	double height;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 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		void setWidth(double w)…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 	void setHeight(double h)…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class Square inherits Rectangle ?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E8A857-1E81-4E33-8030-4C6733FF7E12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1672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347" y="476673"/>
            <a:ext cx="8229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IS-A relationship refers to BEHAVIOR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Override </a:t>
            </a:r>
            <a:r>
              <a:rPr lang="en-US" dirty="0" err="1" smtClean="0"/>
              <a:t>setWidth</a:t>
            </a:r>
            <a:r>
              <a:rPr lang="en-US" dirty="0" smtClean="0"/>
              <a:t>() and </a:t>
            </a:r>
            <a:r>
              <a:rPr lang="en-US" dirty="0" err="1" smtClean="0"/>
              <a:t>setHeight</a:t>
            </a:r>
            <a:r>
              <a:rPr lang="en-US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Duplicate code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Problem - Static binding (C++)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void g(Rectangle&amp; 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{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r.setWidth</a:t>
            </a:r>
            <a:r>
              <a:rPr lang="en-US" sz="2400" dirty="0"/>
              <a:t>(4);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r.setHeight</a:t>
            </a:r>
            <a:r>
              <a:rPr lang="en-US" sz="2400" dirty="0"/>
              <a:t>(5);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D973E7-5F7C-45C1-BFA9-FD8AD2069152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161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Problem continued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GB" sz="2000" dirty="0"/>
              <a:t>Dynamic </a:t>
            </a:r>
            <a:r>
              <a:rPr lang="en-GB" sz="2000" dirty="0"/>
              <a:t>binding</a:t>
            </a:r>
          </a:p>
          <a:p>
            <a:pPr>
              <a:lnSpc>
                <a:spcPct val="80000"/>
              </a:lnSpc>
              <a:defRPr/>
            </a:pPr>
            <a:endParaRPr lang="en-GB" sz="2000" dirty="0"/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class Rectangle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{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     private: 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		double width;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     	double height;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     public: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		virtual void </a:t>
            </a:r>
            <a:r>
              <a:rPr lang="en-US" sz="2000" dirty="0" err="1"/>
              <a:t>setWidth</a:t>
            </a:r>
            <a:r>
              <a:rPr lang="en-US" sz="2000" dirty="0"/>
              <a:t>(double w)…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     	virtual void </a:t>
            </a:r>
            <a:r>
              <a:rPr lang="en-US" sz="2000" dirty="0" err="1"/>
              <a:t>setHeight</a:t>
            </a:r>
            <a:r>
              <a:rPr lang="en-US" sz="2000" dirty="0"/>
              <a:t>(double h)…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void g(Rectangle&amp; r)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{ 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r.setWidth</a:t>
            </a:r>
            <a:r>
              <a:rPr lang="en-US" sz="2000" dirty="0"/>
              <a:t>(4); 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r.setHeight</a:t>
            </a:r>
            <a:r>
              <a:rPr lang="en-US" sz="2000" dirty="0"/>
              <a:t>(5);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GB" sz="2000" dirty="0"/>
              <a:t>	assert(</a:t>
            </a:r>
            <a:r>
              <a:rPr lang="en-GB" sz="2000" dirty="0" err="1"/>
              <a:t>r.getWidth</a:t>
            </a:r>
            <a:r>
              <a:rPr lang="en-GB" sz="2000" dirty="0"/>
              <a:t>()*</a:t>
            </a:r>
            <a:r>
              <a:rPr lang="en-GB" sz="2000" dirty="0" err="1"/>
              <a:t>r.getHeight</a:t>
            </a:r>
            <a:r>
              <a:rPr lang="en-GB" sz="2000" dirty="0"/>
              <a:t>()==20);</a:t>
            </a:r>
            <a:endParaRPr lang="en-US" sz="2000" dirty="0"/>
          </a:p>
          <a:p>
            <a:pPr marL="274313" indent="-274313">
              <a:lnSpc>
                <a:spcPct val="80000"/>
              </a:lnSpc>
              <a:buNone/>
              <a:defRPr/>
            </a:pPr>
            <a:r>
              <a:rPr lang="en-US" sz="2000" dirty="0"/>
              <a:t>}</a:t>
            </a:r>
          </a:p>
          <a:p>
            <a:pPr marL="274313" indent="-274313">
              <a:lnSpc>
                <a:spcPct val="80000"/>
              </a:lnSpc>
              <a:buNone/>
              <a:defRPr/>
            </a:pPr>
            <a:endParaRPr lang="en-US" sz="2000" dirty="0"/>
          </a:p>
          <a:p>
            <a:pPr marL="640064" lvl="1" indent="-274313">
              <a:lnSpc>
                <a:spcPct val="80000"/>
              </a:lnSpc>
              <a:buFont typeface="Wingdings 2"/>
              <a:buChar char=""/>
              <a:defRPr/>
            </a:pPr>
            <a:endParaRPr lang="en-GB" sz="1800" dirty="0"/>
          </a:p>
          <a:p>
            <a:pPr marL="640064" lvl="1" indent="-274313">
              <a:lnSpc>
                <a:spcPct val="80000"/>
              </a:lnSpc>
              <a:buFont typeface="Wingdings 2"/>
              <a:buChar char=""/>
              <a:defRPr/>
            </a:pPr>
            <a:endParaRPr lang="en-US" sz="1800" dirty="0"/>
          </a:p>
        </p:txBody>
      </p:sp>
      <p:sp>
        <p:nvSpPr>
          <p:cNvPr id="4198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7A93FE-5A86-4536-9500-8DAD05C71A3F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41830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837" y="404665"/>
            <a:ext cx="8229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Design by Contract [Meyer]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34837" y="1340769"/>
            <a:ext cx="8229600" cy="5256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Basic notation: (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i="1" dirty="0"/>
              <a:t>Q</a:t>
            </a:r>
            <a:r>
              <a:rPr lang="en-US" sz="2800" dirty="0"/>
              <a:t>: assertions, i.e. properties of the state of the computation. </a:t>
            </a:r>
            <a:r>
              <a:rPr lang="en-US" sz="2800" i="1" dirty="0"/>
              <a:t>A</a:t>
            </a:r>
            <a:r>
              <a:rPr lang="en-US" sz="2800" dirty="0"/>
              <a:t>: instructions).</a:t>
            </a:r>
          </a:p>
          <a:p>
            <a:pPr marL="0" indent="0">
              <a:buNone/>
              <a:defRPr/>
            </a:pPr>
            <a:r>
              <a:rPr lang="en-US" sz="2800" dirty="0"/>
              <a:t>	{</a:t>
            </a:r>
            <a:r>
              <a:rPr lang="en-US" sz="2800" i="1" dirty="0"/>
              <a:t>P</a:t>
            </a:r>
            <a:r>
              <a:rPr lang="en-US" sz="2800" dirty="0"/>
              <a:t>} </a:t>
            </a:r>
            <a:r>
              <a:rPr lang="en-US" sz="2800" i="1" dirty="0"/>
              <a:t>A </a:t>
            </a:r>
            <a:r>
              <a:rPr lang="en-US" sz="2800" dirty="0"/>
              <a:t>{</a:t>
            </a:r>
            <a:r>
              <a:rPr lang="en-US" sz="2800" i="1" dirty="0"/>
              <a:t>Q</a:t>
            </a:r>
            <a:r>
              <a:rPr lang="en-US" sz="2800" dirty="0"/>
              <a:t>}</a:t>
            </a:r>
          </a:p>
          <a:p>
            <a:pPr>
              <a:defRPr/>
            </a:pPr>
            <a:r>
              <a:rPr lang="en-US" sz="2800" dirty="0"/>
              <a:t>Total correctness: Any execution of </a:t>
            </a:r>
            <a:r>
              <a:rPr lang="en-US" sz="2800" i="1" dirty="0"/>
              <a:t>A </a:t>
            </a:r>
            <a:r>
              <a:rPr lang="en-US" sz="2800" dirty="0"/>
              <a:t>started in a state satisfying </a:t>
            </a:r>
            <a:r>
              <a:rPr lang="en-US" sz="2800" i="1" dirty="0"/>
              <a:t>P </a:t>
            </a:r>
            <a:r>
              <a:rPr lang="en-US" sz="2800" dirty="0"/>
              <a:t>will terminate in a state satisfying </a:t>
            </a:r>
            <a:r>
              <a:rPr lang="en-US" sz="2800" i="1" dirty="0"/>
              <a:t>Q</a:t>
            </a:r>
            <a:r>
              <a:rPr lang="en-US" sz="2800" dirty="0"/>
              <a:t>.</a:t>
            </a:r>
          </a:p>
          <a:p>
            <a:pPr marL="274313" indent="-274313">
              <a:buNone/>
              <a:defRPr/>
            </a:pPr>
            <a:r>
              <a:rPr lang="en-US" sz="2800" dirty="0"/>
              <a:t>Design by contract</a:t>
            </a:r>
          </a:p>
          <a:p>
            <a:pPr marL="274313" indent="-274313">
              <a:buNone/>
              <a:defRPr/>
            </a:pPr>
            <a:r>
              <a:rPr lang="en-US" sz="2800" b="1" dirty="0"/>
              <a:t>1. </a:t>
            </a:r>
            <a:r>
              <a:rPr lang="en-US" sz="2800" dirty="0"/>
              <a:t>Preconditions of the derived class method are no stronger than the base class method.</a:t>
            </a:r>
          </a:p>
          <a:p>
            <a:pPr marL="274313" indent="-274313">
              <a:buNone/>
              <a:defRPr/>
            </a:pPr>
            <a:r>
              <a:rPr lang="en-US" sz="2800" b="1" dirty="0"/>
              <a:t>2. </a:t>
            </a:r>
            <a:r>
              <a:rPr lang="en-US" sz="2800" dirty="0" err="1"/>
              <a:t>Postconditions</a:t>
            </a:r>
            <a:r>
              <a:rPr lang="en-US" sz="2800" dirty="0"/>
              <a:t> of the derived class method are no weaker than the base class method.</a:t>
            </a:r>
          </a:p>
          <a:p>
            <a:pPr marL="274313" indent="-274313">
              <a:buNone/>
              <a:defRPr/>
            </a:pPr>
            <a:endParaRPr lang="en-US" sz="2800" dirty="0"/>
          </a:p>
        </p:txBody>
      </p:sp>
      <p:sp>
        <p:nvSpPr>
          <p:cNvPr id="4301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9F7D45-830C-4F5E-9D8C-F13186F08D5F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729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Course Content [Tentative]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/>
              <a:t>1. Introduction. OOP Concepts. SOLID</a:t>
            </a:r>
          </a:p>
          <a:p>
            <a:pPr marL="0" indent="0">
              <a:buNone/>
              <a:defRPr/>
            </a:pPr>
            <a:r>
              <a:rPr lang="en-US" sz="2800" dirty="0"/>
              <a:t>2. </a:t>
            </a:r>
            <a:r>
              <a:rPr lang="en-US" sz="2800" dirty="0"/>
              <a:t>Class design principles (GRASP). </a:t>
            </a:r>
            <a:r>
              <a:rPr lang="en-US" sz="2800" dirty="0"/>
              <a:t>Package Design principles</a:t>
            </a:r>
          </a:p>
          <a:p>
            <a:pPr marL="0" indent="0">
              <a:buNone/>
              <a:defRPr/>
            </a:pPr>
            <a:r>
              <a:rPr lang="en-US" sz="2800" dirty="0"/>
              <a:t>3 – 5. Architectural Patterns</a:t>
            </a:r>
          </a:p>
          <a:p>
            <a:pPr marL="0" indent="0">
              <a:buNone/>
              <a:defRPr/>
            </a:pPr>
            <a:r>
              <a:rPr lang="en-US" sz="2800" dirty="0"/>
              <a:t>6. Live coding session</a:t>
            </a:r>
          </a:p>
          <a:p>
            <a:pPr marL="0" indent="0">
              <a:buNone/>
              <a:defRPr/>
            </a:pPr>
            <a:r>
              <a:rPr lang="en-US" sz="2800" dirty="0"/>
              <a:t>7-8. Enterprise applications patterns</a:t>
            </a:r>
          </a:p>
          <a:p>
            <a:pPr marL="0" indent="0">
              <a:buNone/>
              <a:defRPr/>
            </a:pPr>
            <a:r>
              <a:rPr lang="en-US" sz="2800" dirty="0"/>
              <a:t>9-11. Design Patterns</a:t>
            </a:r>
          </a:p>
          <a:p>
            <a:pPr marL="0" indent="0">
              <a:buNone/>
              <a:defRPr/>
            </a:pPr>
            <a:r>
              <a:rPr lang="en-US" sz="2800" dirty="0"/>
              <a:t>12. Service oriented design</a:t>
            </a:r>
          </a:p>
          <a:p>
            <a:pPr marL="0" indent="0">
              <a:buNone/>
              <a:defRPr/>
            </a:pPr>
            <a:r>
              <a:rPr lang="en-US" sz="2800" dirty="0"/>
              <a:t>13. Quality Attributes</a:t>
            </a:r>
          </a:p>
          <a:p>
            <a:pPr marL="0" indent="0">
              <a:buNone/>
              <a:defRPr/>
            </a:pPr>
            <a:r>
              <a:rPr lang="en-US" sz="2800" dirty="0"/>
              <a:t>14. Exam review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E9B7D88-AE6D-48B8-B5F2-05E526B3A9F5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LSP Heuristics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9928"/>
            <a:ext cx="82296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A50021"/>
                </a:solidFill>
              </a:rPr>
              <a:t>It is illegal for a derived class, to override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A50021"/>
                </a:solidFill>
              </a:rPr>
              <a:t>a base-class method with a NOP method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NOP </a:t>
            </a:r>
            <a:r>
              <a:rPr lang="en-US" sz="2800" dirty="0"/>
              <a:t>= a method that does nothing</a:t>
            </a:r>
          </a:p>
          <a:p>
            <a:pPr eaLnBrk="1" hangingPunct="1"/>
            <a:r>
              <a:rPr lang="en-US" sz="2800" dirty="0"/>
              <a:t>Solution 1: Inverse Inheritance Relation</a:t>
            </a:r>
          </a:p>
          <a:p>
            <a:pPr lvl="1" eaLnBrk="1" hangingPunct="1"/>
            <a:r>
              <a:rPr lang="en-US" sz="2400" dirty="0"/>
              <a:t>if the initial base-class has only additional behavior</a:t>
            </a:r>
            <a:endParaRPr lang="en-US" sz="2400" b="1" dirty="0">
              <a:latin typeface="Courier New" pitchFamily="49" charset="0"/>
            </a:endParaRPr>
          </a:p>
          <a:p>
            <a:pPr eaLnBrk="1" hangingPunct="1"/>
            <a:r>
              <a:rPr lang="en-US" sz="2800" dirty="0"/>
              <a:t>Solution 2: Extract Common Base-Class</a:t>
            </a:r>
          </a:p>
          <a:p>
            <a:pPr lvl="1" eaLnBrk="1" hangingPunct="1"/>
            <a:r>
              <a:rPr lang="en-US" sz="2400" dirty="0"/>
              <a:t>if both initial and derived classes have different behaviors</a:t>
            </a:r>
          </a:p>
          <a:p>
            <a:pPr eaLnBrk="1" hangingPunct="1"/>
            <a:endParaRPr lang="en-US" sz="2800" dirty="0">
              <a:solidFill>
                <a:srgbClr val="A50021"/>
              </a:solidFill>
            </a:endParaRPr>
          </a:p>
          <a:p>
            <a:pPr eaLnBrk="1" hangingPunct="1"/>
            <a:endParaRPr lang="en-US" sz="2800" dirty="0">
              <a:solidFill>
                <a:srgbClr val="A50021"/>
              </a:solidFill>
            </a:endParaRPr>
          </a:p>
        </p:txBody>
      </p:sp>
      <p:sp>
        <p:nvSpPr>
          <p:cNvPr id="4403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F1E4AE-3E63-4E0B-9DBD-8BE846F16A04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8351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038"/>
            <a:ext cx="8229600" cy="687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Interface Segregation Principle (ISP)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8598"/>
            <a:ext cx="8229600" cy="485775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i="1" dirty="0"/>
              <a:t>Clients should not be forced to depend upon interfaces that they don’t use.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A62508-C422-4C1A-B83E-E54926E83170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2451741"/>
            <a:ext cx="6175077" cy="437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3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3400"/>
            <a:ext cx="8784976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ISP [</a:t>
            </a:r>
            <a:r>
              <a:rPr lang="en-US" sz="1600" dirty="0"/>
              <a:t>https://www.javabrahman.com/programming-principles/interface-segregation-principle-explained-examples-java</a:t>
            </a:r>
            <a:r>
              <a:rPr lang="en-US" dirty="0" smtClean="0"/>
              <a:t>/]</a:t>
            </a:r>
            <a:endParaRPr lang="en-US" dirty="0"/>
          </a:p>
        </p:txBody>
      </p:sp>
      <p:sp>
        <p:nvSpPr>
          <p:cNvPr id="46083" name="Date Placeholder 4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4C163-6FFD-4B81-B44B-D8C76E53854A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608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820" y="2875228"/>
            <a:ext cx="4301280" cy="2016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09" y="2650528"/>
            <a:ext cx="4541462" cy="24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4824"/>
            <a:ext cx="82296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ISP Example</a:t>
            </a:r>
          </a:p>
        </p:txBody>
      </p:sp>
      <p:sp>
        <p:nvSpPr>
          <p:cNvPr id="47107" name="Date Placeholder 4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49980F-557F-4C91-B618-43F50BF660A0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710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286241"/>
            <a:ext cx="7219950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61" y="1286242"/>
            <a:ext cx="6145759" cy="54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0227"/>
            <a:ext cx="8229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ISP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Separation thru Multiple Inheritance vs. separation thru delegation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8FD789-06D1-404D-B82D-66D3DB99941E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5" y="2492377"/>
            <a:ext cx="2952751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9" y="2492376"/>
            <a:ext cx="3744912" cy="316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3" y="1717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3665541" y="3272246"/>
            <a:ext cx="18293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GB" sz="1200">
                <a:cs typeface="Times New Roman" pitchFamily="18" charset="0"/>
              </a:rPr>
              <a:t>                                    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1237"/>
            <a:ext cx="8229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Dependency Inversion Principle (DIP)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5"/>
            <a:ext cx="8229600" cy="4857751"/>
          </a:xfrm>
        </p:spPr>
        <p:txBody>
          <a:bodyPr/>
          <a:lstStyle/>
          <a:p>
            <a:pPr eaLnBrk="1" hangingPunct="1">
              <a:buFont typeface="Braggadocio" pitchFamily="82" charset="0"/>
              <a:buNone/>
            </a:pPr>
            <a:r>
              <a:rPr lang="en-US" sz="3500" dirty="0" err="1"/>
              <a:t>I.High</a:t>
            </a:r>
            <a:r>
              <a:rPr lang="en-US" sz="3500" dirty="0"/>
              <a:t>-level modules should </a:t>
            </a:r>
            <a:r>
              <a:rPr lang="en-US" sz="3500" b="1" i="1" dirty="0"/>
              <a:t>not</a:t>
            </a:r>
            <a:r>
              <a:rPr lang="en-US" sz="3500" i="1" dirty="0"/>
              <a:t> </a:t>
            </a:r>
            <a:r>
              <a:rPr lang="en-US" sz="3500" dirty="0"/>
              <a:t>depend on low-level modules. </a:t>
            </a:r>
          </a:p>
          <a:p>
            <a:pPr eaLnBrk="1" hangingPunct="1">
              <a:buFont typeface="Braggadocio" pitchFamily="82" charset="0"/>
              <a:buNone/>
            </a:pPr>
            <a:r>
              <a:rPr lang="en-US" sz="3500" dirty="0"/>
              <a:t>  Both should depend on abstractions.</a:t>
            </a:r>
          </a:p>
          <a:p>
            <a:pPr eaLnBrk="1" hangingPunct="1">
              <a:buFont typeface="Braggadocio" pitchFamily="82" charset="0"/>
              <a:buNone/>
            </a:pPr>
            <a:endParaRPr lang="en-US" sz="3500" dirty="0"/>
          </a:p>
          <a:p>
            <a:pPr eaLnBrk="1" hangingPunct="1">
              <a:buFont typeface="Braggadocio" pitchFamily="82" charset="0"/>
              <a:buNone/>
            </a:pPr>
            <a:r>
              <a:rPr lang="en-US" sz="3500" dirty="0" err="1"/>
              <a:t>II.Abstractions</a:t>
            </a:r>
            <a:r>
              <a:rPr lang="en-US" sz="3500" dirty="0"/>
              <a:t> should </a:t>
            </a:r>
            <a:r>
              <a:rPr lang="en-US" sz="3500" b="1" dirty="0"/>
              <a:t>not</a:t>
            </a:r>
            <a:r>
              <a:rPr lang="en-US" sz="3500" dirty="0"/>
              <a:t> depend on details. Details should depend on abstractions.</a:t>
            </a:r>
          </a:p>
          <a:p>
            <a:pPr eaLnBrk="1" hangingPunct="1">
              <a:buFont typeface="Braggadocio" pitchFamily="82" charset="0"/>
              <a:buNone/>
            </a:pPr>
            <a:r>
              <a:rPr lang="en-US" sz="3500" b="1" dirty="0"/>
              <a:t>							</a:t>
            </a:r>
            <a:r>
              <a:rPr lang="en-US" b="1" dirty="0" smtClean="0"/>
              <a:t>R. Martin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7CDF04-951C-40B7-BCA5-626B3CC5EDB9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3388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DIP</a:t>
            </a:r>
            <a:endParaRPr lang="en-GB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mtClean="0"/>
          </a:p>
        </p:txBody>
      </p:sp>
      <p:sp>
        <p:nvSpPr>
          <p:cNvPr id="5018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C77308-C535-4527-AC25-7A0E7E4A0F3A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665078"/>
            <a:ext cx="6451749" cy="483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4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DIP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29600" cy="26606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base class in an inheritance hierarchy should not know any of its subclasses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Modules with detailed implementations are not depended upon, but depend themselves upon abstractions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OCP states the goal; DIP states the mechanism;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LSP is the insurance for DIP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5120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4365626"/>
            <a:ext cx="39608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1" y="3933828"/>
            <a:ext cx="4827020" cy="237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3" y="-18466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9" name="Rectangle 11"/>
          <p:cNvSpPr>
            <a:spLocks noChangeArrowheads="1"/>
          </p:cNvSpPr>
          <p:nvPr/>
        </p:nvSpPr>
        <p:spPr bwMode="auto">
          <a:xfrm>
            <a:off x="1" y="675097"/>
            <a:ext cx="2279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GB" sz="1200">
                <a:cs typeface="Times New Roman" pitchFamily="18" charset="0"/>
              </a:rPr>
              <a:t> </a:t>
            </a:r>
            <a:endParaRPr lang="en-GB"/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1" y="2359497"/>
            <a:ext cx="2167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9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DIP Heuristics (I)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solidFill>
                  <a:srgbClr val="A50021"/>
                </a:solidFill>
              </a:rPr>
              <a:t>Design to an interface, not an implementation</a:t>
            </a:r>
            <a:r>
              <a:rPr lang="en-US" sz="2800" dirty="0" smtClean="0">
                <a:solidFill>
                  <a:srgbClr val="A50021"/>
                </a:solidFill>
              </a:rPr>
              <a:t>!</a:t>
            </a:r>
            <a:endParaRPr lang="en-GB" sz="2800" b="1" dirty="0"/>
          </a:p>
          <a:p>
            <a:pPr eaLnBrk="1" hangingPunct="1">
              <a:lnSpc>
                <a:spcPct val="80000"/>
              </a:lnSpc>
            </a:pPr>
            <a:r>
              <a:rPr lang="en-GB" sz="2800" b="1" dirty="0"/>
              <a:t>Abstract classes/interfaces:</a:t>
            </a:r>
            <a:endParaRPr lang="en-US" sz="2800" b="1" dirty="0"/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tend to change less frequently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abstractions are ‘hinge points’ where it is</a:t>
            </a:r>
            <a:r>
              <a:rPr lang="en-US" sz="2400" dirty="0"/>
              <a:t> </a:t>
            </a:r>
            <a:r>
              <a:rPr lang="en-GB" sz="2400" dirty="0"/>
              <a:t>easier to extend/modify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shouldn’t have to modify classes/interfaces</a:t>
            </a:r>
            <a:r>
              <a:rPr lang="en-US" sz="2400" dirty="0"/>
              <a:t> </a:t>
            </a:r>
            <a:r>
              <a:rPr lang="en-GB" sz="2400" dirty="0"/>
              <a:t>that represent the abstraction (OCP)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Exceptions</a:t>
            </a:r>
            <a:endParaRPr lang="en-US" sz="2800" b="1" dirty="0"/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Some classes are very unlikely to change;</a:t>
            </a:r>
            <a:r>
              <a:rPr lang="en-US" sz="24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dirty="0"/>
              <a:t>therefore little benefit to inserting</a:t>
            </a:r>
            <a:r>
              <a:rPr lang="en-US" sz="2000" dirty="0"/>
              <a:t> </a:t>
            </a:r>
            <a:r>
              <a:rPr lang="en-GB" sz="2000" dirty="0"/>
              <a:t>abstraction </a:t>
            </a:r>
            <a:r>
              <a:rPr lang="en-US" sz="2000" dirty="0"/>
              <a:t>layer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dirty="0"/>
              <a:t>Example: String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In cases like this can use concrete class</a:t>
            </a:r>
            <a:r>
              <a:rPr lang="en-US" sz="2400" dirty="0"/>
              <a:t> </a:t>
            </a:r>
            <a:r>
              <a:rPr lang="en-GB" sz="2400" dirty="0"/>
              <a:t>directly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325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FAD8CE-6ADF-41CE-9006-556BB1C07EE6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1024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DIP Heuristics (II)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643064"/>
            <a:ext cx="8229600" cy="4857751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dirty="0" smtClean="0">
                <a:solidFill>
                  <a:srgbClr val="A50021"/>
                </a:solidFill>
              </a:rPr>
              <a:t>Avoid Transitive Dependencies</a:t>
            </a:r>
          </a:p>
          <a:p>
            <a:pPr eaLnBrk="1" hangingPunct="1"/>
            <a:r>
              <a:rPr lang="en-US" dirty="0" smtClean="0"/>
              <a:t>Avoid structures in which higher-level layers depend on lower-level abstractions:</a:t>
            </a:r>
          </a:p>
          <a:p>
            <a:pPr lvl="1" eaLnBrk="1" hangingPunct="1"/>
            <a:r>
              <a:rPr lang="en-US" dirty="0" smtClean="0"/>
              <a:t>In example below, Policy layer is ultimately </a:t>
            </a:r>
            <a:r>
              <a:rPr lang="en-US" dirty="0" smtClean="0"/>
              <a:t>dependent </a:t>
            </a:r>
            <a:r>
              <a:rPr lang="en-US" dirty="0" smtClean="0"/>
              <a:t>on Utility layer.</a:t>
            </a:r>
          </a:p>
          <a:p>
            <a:pPr eaLnBrk="1" hangingPunct="1"/>
            <a:r>
              <a:rPr lang="en-US" dirty="0" smtClean="0"/>
              <a:t>Use inheritance and abstract ancestor classes to effectively eliminate transitive dependencies:</a:t>
            </a:r>
          </a:p>
          <a:p>
            <a:pPr lvl="1" eaLnBrk="1" hangingPunct="1"/>
            <a:endParaRPr lang="en-US" b="1" dirty="0" smtClean="0"/>
          </a:p>
          <a:p>
            <a:pPr eaLnBrk="1" hangingPunct="1"/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50021"/>
              </a:solidFill>
            </a:endParaRPr>
          </a:p>
          <a:p>
            <a:pPr eaLnBrk="1" hangingPunct="1"/>
            <a:endParaRPr lang="en-US" dirty="0" smtClean="0">
              <a:solidFill>
                <a:srgbClr val="A50021"/>
              </a:solidFill>
            </a:endParaRPr>
          </a:p>
        </p:txBody>
      </p:sp>
      <p:sp>
        <p:nvSpPr>
          <p:cNvPr id="5427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026B18-8C90-409D-8BB8-93C1AEAD75C3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1176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536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study Software Architecture?</a:t>
            </a:r>
            <a:endParaRPr lang="en-GB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DCC34E-69F1-4103-ABDC-C721E72DF509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20" y="1412778"/>
            <a:ext cx="7850499" cy="50093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3821" y="6422143"/>
            <a:ext cx="433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Source: *U.S. Bureau of Labor 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393512"/>
            <a:ext cx="8229600" cy="687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DIP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530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7F9201-E058-464A-8E54-66137B15A554}" type="datetime1">
              <a:rPr lang="en-US" smtClean="0">
                <a:solidFill>
                  <a:schemeClr val="tx2"/>
                </a:solidFill>
              </a:rPr>
              <a:t>2/26/2018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grpSp>
        <p:nvGrpSpPr>
          <p:cNvPr id="55302" name="Group 11"/>
          <p:cNvGrpSpPr>
            <a:grpSpLocks/>
          </p:cNvGrpSpPr>
          <p:nvPr/>
        </p:nvGrpSpPr>
        <p:grpSpPr bwMode="auto">
          <a:xfrm>
            <a:off x="900113" y="1412871"/>
            <a:ext cx="7239000" cy="757238"/>
            <a:chOff x="624" y="2928"/>
            <a:chExt cx="4560" cy="480"/>
          </a:xfrm>
        </p:grpSpPr>
        <p:sp>
          <p:nvSpPr>
            <p:cNvPr id="55319" name="Rectangle 4"/>
            <p:cNvSpPr>
              <a:spLocks noChangeArrowheads="1"/>
            </p:cNvSpPr>
            <p:nvPr/>
          </p:nvSpPr>
          <p:spPr bwMode="auto">
            <a:xfrm>
              <a:off x="624" y="2928"/>
              <a:ext cx="960" cy="480"/>
            </a:xfrm>
            <a:prstGeom prst="rect">
              <a:avLst/>
            </a:prstGeom>
            <a:noFill/>
            <a:ln w="1270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/>
            <a:p>
              <a:r>
                <a:rPr lang="en-US" b="1">
                  <a:solidFill>
                    <a:srgbClr val="000099"/>
                  </a:solidFill>
                </a:rPr>
                <a:t>Policy </a:t>
              </a:r>
              <a:br>
                <a:rPr lang="en-US" b="1">
                  <a:solidFill>
                    <a:srgbClr val="000099"/>
                  </a:solidFill>
                </a:rPr>
              </a:br>
              <a:r>
                <a:rPr lang="en-US" b="1">
                  <a:solidFill>
                    <a:srgbClr val="000099"/>
                  </a:solidFill>
                </a:rPr>
                <a:t>Layer</a:t>
              </a:r>
            </a:p>
          </p:txBody>
        </p:sp>
        <p:sp>
          <p:nvSpPr>
            <p:cNvPr id="55320" name="Rectangle 5"/>
            <p:cNvSpPr>
              <a:spLocks noChangeArrowheads="1"/>
            </p:cNvSpPr>
            <p:nvPr/>
          </p:nvSpPr>
          <p:spPr bwMode="auto">
            <a:xfrm>
              <a:off x="2400" y="2928"/>
              <a:ext cx="1008" cy="480"/>
            </a:xfrm>
            <a:prstGeom prst="rect">
              <a:avLst/>
            </a:prstGeom>
            <a:noFill/>
            <a:ln w="127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/>
            <a:p>
              <a:r>
                <a:rPr lang="en-US" b="1">
                  <a:solidFill>
                    <a:srgbClr val="006600"/>
                  </a:solidFill>
                </a:rPr>
                <a:t>Mechanism</a:t>
              </a:r>
            </a:p>
            <a:p>
              <a:r>
                <a:rPr lang="en-US" b="1">
                  <a:solidFill>
                    <a:srgbClr val="006600"/>
                  </a:solidFill>
                </a:rPr>
                <a:t>Layer</a:t>
              </a:r>
            </a:p>
          </p:txBody>
        </p:sp>
        <p:sp>
          <p:nvSpPr>
            <p:cNvPr id="55321" name="Rectangle 6"/>
            <p:cNvSpPr>
              <a:spLocks noChangeArrowheads="1"/>
            </p:cNvSpPr>
            <p:nvPr/>
          </p:nvSpPr>
          <p:spPr bwMode="auto">
            <a:xfrm>
              <a:off x="4224" y="2928"/>
              <a:ext cx="960" cy="48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/>
            <a:p>
              <a:r>
                <a:rPr lang="en-US" b="1">
                  <a:solidFill>
                    <a:srgbClr val="990033"/>
                  </a:solidFill>
                </a:rPr>
                <a:t>Utility</a:t>
              </a:r>
              <a:br>
                <a:rPr lang="en-US" b="1">
                  <a:solidFill>
                    <a:srgbClr val="990033"/>
                  </a:solidFill>
                </a:rPr>
              </a:br>
              <a:r>
                <a:rPr lang="en-US" b="1">
                  <a:solidFill>
                    <a:srgbClr val="990033"/>
                  </a:solidFill>
                </a:rPr>
                <a:t>Layer</a:t>
              </a:r>
            </a:p>
          </p:txBody>
        </p:sp>
        <p:sp>
          <p:nvSpPr>
            <p:cNvPr id="55322" name="Line 7"/>
            <p:cNvSpPr>
              <a:spLocks noChangeShapeType="1"/>
            </p:cNvSpPr>
            <p:nvPr/>
          </p:nvSpPr>
          <p:spPr bwMode="auto">
            <a:xfrm>
              <a:off x="1610" y="3158"/>
              <a:ext cx="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23" name="Line 8"/>
            <p:cNvSpPr>
              <a:spLocks noChangeShapeType="1"/>
            </p:cNvSpPr>
            <p:nvPr/>
          </p:nvSpPr>
          <p:spPr bwMode="auto">
            <a:xfrm>
              <a:off x="3412" y="3168"/>
              <a:ext cx="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24" name="Rectangle 9"/>
            <p:cNvSpPr>
              <a:spLocks noChangeArrowheads="1"/>
            </p:cNvSpPr>
            <p:nvPr/>
          </p:nvSpPr>
          <p:spPr bwMode="auto">
            <a:xfrm>
              <a:off x="1634" y="2947"/>
              <a:ext cx="66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9" rIns="92075" bIns="46039" anchor="ctr">
              <a:spAutoFit/>
            </a:bodyPr>
            <a:lstStyle/>
            <a:p>
              <a:r>
                <a:rPr lang="en-US" sz="1200" b="1"/>
                <a:t>depends on</a:t>
              </a:r>
            </a:p>
          </p:txBody>
        </p:sp>
        <p:sp>
          <p:nvSpPr>
            <p:cNvPr id="55325" name="Rectangle 10"/>
            <p:cNvSpPr>
              <a:spLocks noChangeArrowheads="1"/>
            </p:cNvSpPr>
            <p:nvPr/>
          </p:nvSpPr>
          <p:spPr bwMode="auto">
            <a:xfrm>
              <a:off x="3456" y="2947"/>
              <a:ext cx="66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9" rIns="92075" bIns="46039" anchor="ctr">
              <a:spAutoFit/>
            </a:bodyPr>
            <a:lstStyle/>
            <a:p>
              <a:r>
                <a:rPr lang="en-US" sz="1200" b="1"/>
                <a:t>depends on</a:t>
              </a:r>
            </a:p>
          </p:txBody>
        </p:sp>
      </p:grpSp>
      <p:sp>
        <p:nvSpPr>
          <p:cNvPr id="55303" name="Rectangle 30"/>
          <p:cNvSpPr>
            <a:spLocks noChangeArrowheads="1"/>
          </p:cNvSpPr>
          <p:nvPr/>
        </p:nvSpPr>
        <p:spPr bwMode="auto">
          <a:xfrm>
            <a:off x="441328" y="2497138"/>
            <a:ext cx="8208963" cy="1009651"/>
          </a:xfrm>
          <a:prstGeom prst="rect">
            <a:avLst/>
          </a:prstGeom>
          <a:noFill/>
          <a:ln w="1905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04" name="Rectangle 31"/>
          <p:cNvSpPr>
            <a:spLocks noChangeArrowheads="1"/>
          </p:cNvSpPr>
          <p:nvPr/>
        </p:nvSpPr>
        <p:spPr bwMode="auto">
          <a:xfrm>
            <a:off x="744539" y="2641600"/>
            <a:ext cx="1524000" cy="7620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9" rIns="92075" bIns="46039" anchor="ctr"/>
          <a:lstStyle/>
          <a:p>
            <a:r>
              <a:rPr lang="en-US" b="1" dirty="0">
                <a:solidFill>
                  <a:srgbClr val="000099"/>
                </a:solidFill>
              </a:rPr>
              <a:t>Policy </a:t>
            </a:r>
            <a:br>
              <a:rPr lang="en-US" b="1" dirty="0">
                <a:solidFill>
                  <a:srgbClr val="000099"/>
                </a:solidFill>
              </a:rPr>
            </a:br>
            <a:r>
              <a:rPr lang="en-US" b="1" dirty="0">
                <a:solidFill>
                  <a:srgbClr val="000099"/>
                </a:solidFill>
              </a:rPr>
              <a:t>Layer</a:t>
            </a:r>
          </a:p>
        </p:txBody>
      </p:sp>
      <p:sp>
        <p:nvSpPr>
          <p:cNvPr id="55305" name="Rectangle 32"/>
          <p:cNvSpPr>
            <a:spLocks noChangeArrowheads="1"/>
          </p:cNvSpPr>
          <p:nvPr/>
        </p:nvSpPr>
        <p:spPr bwMode="auto">
          <a:xfrm>
            <a:off x="3563939" y="3860800"/>
            <a:ext cx="1600200" cy="762000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9" rIns="92075" bIns="46039" anchor="ctr"/>
          <a:lstStyle/>
          <a:p>
            <a:r>
              <a:rPr lang="en-US" b="1">
                <a:solidFill>
                  <a:srgbClr val="006600"/>
                </a:solidFill>
              </a:rPr>
              <a:t>Mechanism</a:t>
            </a:r>
          </a:p>
          <a:p>
            <a:r>
              <a:rPr lang="en-US" b="1">
                <a:solidFill>
                  <a:srgbClr val="006600"/>
                </a:solidFill>
              </a:rPr>
              <a:t>Layer</a:t>
            </a:r>
          </a:p>
        </p:txBody>
      </p:sp>
      <p:sp>
        <p:nvSpPr>
          <p:cNvPr id="55306" name="Rectangle 33"/>
          <p:cNvSpPr>
            <a:spLocks noChangeArrowheads="1"/>
          </p:cNvSpPr>
          <p:nvPr/>
        </p:nvSpPr>
        <p:spPr bwMode="auto">
          <a:xfrm>
            <a:off x="6459539" y="5048251"/>
            <a:ext cx="1524000" cy="762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9" rIns="92075" bIns="46039" anchor="ctr"/>
          <a:lstStyle/>
          <a:p>
            <a:r>
              <a:rPr lang="en-US" b="1">
                <a:solidFill>
                  <a:srgbClr val="FF0000"/>
                </a:solidFill>
              </a:rPr>
              <a:t>Utility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Layer</a:t>
            </a:r>
          </a:p>
        </p:txBody>
      </p:sp>
      <p:sp>
        <p:nvSpPr>
          <p:cNvPr id="55307" name="Line 34"/>
          <p:cNvSpPr>
            <a:spLocks noChangeShapeType="1"/>
          </p:cNvSpPr>
          <p:nvPr/>
        </p:nvSpPr>
        <p:spPr bwMode="auto">
          <a:xfrm>
            <a:off x="2274889" y="3022600"/>
            <a:ext cx="12890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08" name="Line 35"/>
          <p:cNvSpPr>
            <a:spLocks noChangeShapeType="1"/>
          </p:cNvSpPr>
          <p:nvPr/>
        </p:nvSpPr>
        <p:spPr bwMode="auto">
          <a:xfrm>
            <a:off x="5170489" y="4241800"/>
            <a:ext cx="12890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09" name="Rectangle 36"/>
          <p:cNvSpPr>
            <a:spLocks noChangeArrowheads="1"/>
          </p:cNvSpPr>
          <p:nvPr/>
        </p:nvSpPr>
        <p:spPr bwMode="auto">
          <a:xfrm>
            <a:off x="2344738" y="2746462"/>
            <a:ext cx="1051570" cy="27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9" rIns="92075" bIns="46039" anchor="ctr">
            <a:spAutoFit/>
          </a:bodyPr>
          <a:lstStyle/>
          <a:p>
            <a:r>
              <a:rPr lang="en-US" sz="1200" b="1"/>
              <a:t>depends on</a:t>
            </a:r>
          </a:p>
        </p:txBody>
      </p:sp>
      <p:sp>
        <p:nvSpPr>
          <p:cNvPr id="55310" name="Rectangle 37"/>
          <p:cNvSpPr>
            <a:spLocks noChangeArrowheads="1"/>
          </p:cNvSpPr>
          <p:nvPr/>
        </p:nvSpPr>
        <p:spPr bwMode="auto">
          <a:xfrm>
            <a:off x="5240338" y="3965662"/>
            <a:ext cx="1051570" cy="27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9" rIns="92075" bIns="46039" anchor="ctr">
            <a:spAutoFit/>
          </a:bodyPr>
          <a:lstStyle/>
          <a:p>
            <a:r>
              <a:rPr lang="en-US" sz="1200" b="1"/>
              <a:t>depends on</a:t>
            </a:r>
          </a:p>
        </p:txBody>
      </p:sp>
      <p:sp>
        <p:nvSpPr>
          <p:cNvPr id="55311" name="Line 38"/>
          <p:cNvSpPr>
            <a:spLocks noChangeShapeType="1"/>
          </p:cNvSpPr>
          <p:nvPr/>
        </p:nvSpPr>
        <p:spPr bwMode="auto">
          <a:xfrm>
            <a:off x="4402139" y="3333750"/>
            <a:ext cx="0" cy="5270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12" name="Line 39"/>
          <p:cNvSpPr>
            <a:spLocks noChangeShapeType="1"/>
          </p:cNvSpPr>
          <p:nvPr/>
        </p:nvSpPr>
        <p:spPr bwMode="auto">
          <a:xfrm>
            <a:off x="7221539" y="4552950"/>
            <a:ext cx="0" cy="5270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 useBgFill="1">
        <p:nvSpPr>
          <p:cNvPr id="55313" name="AutoShape 40"/>
          <p:cNvSpPr>
            <a:spLocks noChangeArrowheads="1"/>
          </p:cNvSpPr>
          <p:nvPr/>
        </p:nvSpPr>
        <p:spPr bwMode="auto">
          <a:xfrm>
            <a:off x="4246564" y="3552827"/>
            <a:ext cx="311151" cy="311151"/>
          </a:xfrm>
          <a:prstGeom prst="triangle">
            <a:avLst>
              <a:gd name="adj" fmla="val 49963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55314" name="AutoShape 41"/>
          <p:cNvSpPr>
            <a:spLocks noChangeArrowheads="1"/>
          </p:cNvSpPr>
          <p:nvPr/>
        </p:nvSpPr>
        <p:spPr bwMode="auto">
          <a:xfrm>
            <a:off x="7065964" y="4784728"/>
            <a:ext cx="311151" cy="233363"/>
          </a:xfrm>
          <a:prstGeom prst="triangle">
            <a:avLst>
              <a:gd name="adj" fmla="val 49963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55315" name="Rectangle 42"/>
          <p:cNvSpPr>
            <a:spLocks noChangeArrowheads="1"/>
          </p:cNvSpPr>
          <p:nvPr/>
        </p:nvSpPr>
        <p:spPr bwMode="auto">
          <a:xfrm>
            <a:off x="6459539" y="3860800"/>
            <a:ext cx="1903412" cy="762000"/>
          </a:xfrm>
          <a:prstGeom prst="rect">
            <a:avLst/>
          </a:prstGeom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wrap="none" lIns="92075" tIns="46039" rIns="92075" bIns="46039" anchor="ctr"/>
          <a:lstStyle/>
          <a:p>
            <a:r>
              <a:rPr lang="en-US" b="1" i="1">
                <a:solidFill>
                  <a:srgbClr val="008000"/>
                </a:solidFill>
              </a:rPr>
              <a:t>Mechan. Service</a:t>
            </a:r>
            <a:br>
              <a:rPr lang="en-US" b="1" i="1">
                <a:solidFill>
                  <a:srgbClr val="008000"/>
                </a:solidFill>
              </a:rPr>
            </a:br>
            <a:r>
              <a:rPr lang="en-US" b="1" i="1">
                <a:solidFill>
                  <a:srgbClr val="008000"/>
                </a:solidFill>
              </a:rPr>
              <a:t>Interface</a:t>
            </a:r>
          </a:p>
        </p:txBody>
      </p:sp>
      <p:sp useBgFill="1">
        <p:nvSpPr>
          <p:cNvPr id="55316" name="Rectangle 43"/>
          <p:cNvSpPr>
            <a:spLocks noChangeArrowheads="1"/>
          </p:cNvSpPr>
          <p:nvPr/>
        </p:nvSpPr>
        <p:spPr bwMode="auto">
          <a:xfrm>
            <a:off x="3563939" y="2641600"/>
            <a:ext cx="1600200" cy="762000"/>
          </a:xfrm>
          <a:prstGeom prst="rect">
            <a:avLst/>
          </a:prstGeom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wrap="none" lIns="92075" tIns="46039" rIns="92075" bIns="46039" anchor="ctr"/>
          <a:lstStyle/>
          <a:p>
            <a:r>
              <a:rPr lang="en-US" b="1" i="1">
                <a:solidFill>
                  <a:srgbClr val="000066"/>
                </a:solidFill>
              </a:rPr>
              <a:t>Policy Service</a:t>
            </a:r>
          </a:p>
          <a:p>
            <a:r>
              <a:rPr lang="en-US" b="1" i="1">
                <a:solidFill>
                  <a:srgbClr val="000066"/>
                </a:solidFill>
              </a:rPr>
              <a:t>Interface</a:t>
            </a:r>
          </a:p>
        </p:txBody>
      </p:sp>
      <p:sp>
        <p:nvSpPr>
          <p:cNvPr id="55317" name="Rectangle 44"/>
          <p:cNvSpPr>
            <a:spLocks noChangeArrowheads="1"/>
          </p:cNvSpPr>
          <p:nvPr/>
        </p:nvSpPr>
        <p:spPr bwMode="auto">
          <a:xfrm>
            <a:off x="441326" y="3721101"/>
            <a:ext cx="8281988" cy="1009651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18" name="Rectangle 45"/>
          <p:cNvSpPr>
            <a:spLocks noChangeArrowheads="1"/>
          </p:cNvSpPr>
          <p:nvPr/>
        </p:nvSpPr>
        <p:spPr bwMode="auto">
          <a:xfrm>
            <a:off x="441326" y="4872038"/>
            <a:ext cx="8281988" cy="100965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752"/>
            <a:ext cx="8229600" cy="990600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9929"/>
            <a:ext cx="3886200" cy="23241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561" y="6430488"/>
            <a:ext cx="638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https://martinfowler.com/articles/injection.html</a:t>
            </a:r>
          </a:p>
        </p:txBody>
      </p:sp>
      <p:sp>
        <p:nvSpPr>
          <p:cNvPr id="8" name="Can 7"/>
          <p:cNvSpPr/>
          <p:nvPr/>
        </p:nvSpPr>
        <p:spPr>
          <a:xfrm>
            <a:off x="4776129" y="4768637"/>
            <a:ext cx="914400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DB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4056049" y="520068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2368731" y="3071285"/>
            <a:ext cx="2088232" cy="10828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95737" y="4883769"/>
            <a:ext cx="1872208" cy="631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</a:t>
            </a:r>
            <a:r>
              <a:rPr lang="en-US" dirty="0" err="1" smtClean="0"/>
              <a:t>MovieFinderImpl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96923" y="3645024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4790465" y="3298191"/>
            <a:ext cx="1273772" cy="79386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txt</a:t>
            </a:r>
            <a:endParaRPr lang="en-US" dirty="0"/>
          </a:p>
        </p:txBody>
      </p:sp>
      <p:cxnSp>
        <p:nvCxnSpPr>
          <p:cNvPr id="21" name="Curved Connector 20"/>
          <p:cNvCxnSpPr>
            <a:endCxn id="15" idx="1"/>
          </p:cNvCxnSpPr>
          <p:nvPr/>
        </p:nvCxnSpPr>
        <p:spPr>
          <a:xfrm rot="16200000" flipH="1">
            <a:off x="158303" y="3162181"/>
            <a:ext cx="2706716" cy="1368153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52800" y="2420890"/>
            <a:ext cx="0" cy="246287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4343400" y="3118595"/>
            <a:ext cx="2088232" cy="10828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67948" y="1262503"/>
            <a:ext cx="5184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 smtClean="0"/>
              <a:t>MovieLister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 smtClean="0"/>
              <a:t>private </a:t>
            </a:r>
            <a:r>
              <a:rPr lang="en-US" dirty="0" err="1"/>
              <a:t>MovieFinder</a:t>
            </a:r>
            <a:r>
              <a:rPr lang="en-US" dirty="0"/>
              <a:t> finder;</a:t>
            </a:r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MovieLister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this.finder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new </a:t>
            </a:r>
            <a:r>
              <a:rPr lang="en-US" dirty="0" err="1" smtClean="0"/>
              <a:t>MovieFinderImpl</a:t>
            </a:r>
            <a:r>
              <a:rPr lang="en-US" dirty="0" smtClean="0"/>
              <a:t>("</a:t>
            </a:r>
            <a:r>
              <a:rPr lang="en-US" dirty="0"/>
              <a:t>movies.txt</a:t>
            </a:r>
            <a:r>
              <a:rPr lang="en-US" dirty="0" smtClean="0"/>
              <a:t>");}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25" grpId="0" animBg="1"/>
      <p:bldP spid="12" grpId="0" animBg="1"/>
      <p:bldP spid="2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4631" y="2582883"/>
            <a:ext cx="72831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public </a:t>
            </a:r>
            <a:r>
              <a:rPr lang="en-US" altLang="en-US" sz="1400" dirty="0" err="1">
                <a:solidFill>
                  <a:srgbClr val="303633"/>
                </a:solidFill>
                <a:latin typeface="+mn-lt"/>
              </a:rPr>
              <a:t>MovieLister</a:t>
            </a:r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(</a:t>
            </a:r>
            <a:r>
              <a:rPr lang="en-US" altLang="en-US" sz="1400" dirty="0" err="1">
                <a:solidFill>
                  <a:srgbClr val="303633"/>
                </a:solidFill>
                <a:latin typeface="+mn-lt"/>
              </a:rPr>
              <a:t>MovieFinder</a:t>
            </a:r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 finder) { </a:t>
            </a:r>
          </a:p>
          <a:p>
            <a:pPr eaLnBrk="0" hangingPunct="0"/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 </a:t>
            </a:r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    </a:t>
            </a:r>
            <a:r>
              <a:rPr lang="en-US" altLang="en-US" sz="1400" dirty="0" err="1">
                <a:solidFill>
                  <a:srgbClr val="303633"/>
                </a:solidFill>
                <a:latin typeface="+mn-lt"/>
              </a:rPr>
              <a:t>this.finder</a:t>
            </a:r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 = finder; }</a:t>
            </a:r>
          </a:p>
          <a:p>
            <a:pPr eaLnBrk="0" hangingPunct="0"/>
            <a:endParaRPr lang="en-US" altLang="en-US" sz="1400" dirty="0">
              <a:solidFill>
                <a:srgbClr val="303633"/>
              </a:solidFill>
              <a:latin typeface="+mn-lt"/>
            </a:endParaRP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class </a:t>
            </a:r>
            <a:r>
              <a:rPr lang="en-US" altLang="en-US" sz="1400" dirty="0" err="1">
                <a:solidFill>
                  <a:srgbClr val="303633"/>
                </a:solidFill>
                <a:latin typeface="+mn-lt"/>
              </a:rPr>
              <a:t>TextMovieFinder</a:t>
            </a:r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...</a:t>
            </a: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   public </a:t>
            </a:r>
            <a:r>
              <a:rPr lang="en-US" altLang="en-US" sz="1400" dirty="0" err="1">
                <a:solidFill>
                  <a:srgbClr val="303633"/>
                </a:solidFill>
                <a:latin typeface="+mn-lt"/>
              </a:rPr>
              <a:t>TextMovieFinder</a:t>
            </a:r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(String </a:t>
            </a:r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filename) { </a:t>
            </a:r>
            <a:r>
              <a:rPr lang="en-US" altLang="en-US" sz="1400" dirty="0" err="1">
                <a:solidFill>
                  <a:srgbClr val="303633"/>
                </a:solidFill>
                <a:latin typeface="+mn-lt"/>
              </a:rPr>
              <a:t>this.filename</a:t>
            </a:r>
            <a:r>
              <a:rPr lang="en-US" altLang="en-US" sz="1400" dirty="0">
                <a:solidFill>
                  <a:srgbClr val="303633"/>
                </a:solidFill>
                <a:latin typeface="+mn-lt"/>
              </a:rPr>
              <a:t> = filename; }</a:t>
            </a:r>
            <a:r>
              <a:rPr lang="en-US" altLang="en-US" sz="1400" dirty="0">
                <a:latin typeface="+mn-lt"/>
              </a:rPr>
              <a:t> </a:t>
            </a:r>
            <a:endParaRPr lang="en-US" altLang="en-US" sz="1400" dirty="0">
              <a:latin typeface="+mn-lt"/>
            </a:endParaRPr>
          </a:p>
          <a:p>
            <a:pPr lvl="0" eaLnBrk="0" hangingPunct="0"/>
            <a:endParaRPr lang="en-US" altLang="en-US" sz="1400" dirty="0">
              <a:latin typeface="+mn-lt"/>
            </a:endParaRPr>
          </a:p>
          <a:p>
            <a:pPr lvl="0" eaLnBrk="0" hangingPunct="0"/>
            <a:r>
              <a:rPr lang="en-US" altLang="en-US" sz="1400" dirty="0">
                <a:latin typeface="+mn-lt"/>
              </a:rPr>
              <a:t>//configuration code in a different class</a:t>
            </a:r>
            <a:endParaRPr lang="en-US" altLang="en-US" sz="1400" dirty="0">
              <a:latin typeface="+mn-lt"/>
            </a:endParaRP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private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MutablePicoContainer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configureContainer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() {</a:t>
            </a: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  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MutablePicoContainer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pico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= new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DefaultPicoContainer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();</a:t>
            </a: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   Parameter[]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finderParams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=  {new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ConstantParameter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("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movies.txt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")};</a:t>
            </a: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  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pico.registerComponentImplementation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(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MovieFinder.class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,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T</a:t>
            </a:r>
            <a:r>
              <a:rPr lang="en-US" altLang="en-US" sz="1400" dirty="0" err="1" smtClean="0">
                <a:solidFill>
                  <a:srgbClr val="303633"/>
                </a:solidFill>
                <a:latin typeface="Inconsolata"/>
              </a:rPr>
              <a:t>extMovieFinder.class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,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finderParams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);</a:t>
            </a: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  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pico.registerComponentImplementation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(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MovieLister.class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);</a:t>
            </a: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   return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pico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;</a:t>
            </a: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}</a:t>
            </a:r>
          </a:p>
          <a:p>
            <a:pPr lvl="0" eaLnBrk="0" hangingPunct="0"/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//test the code</a:t>
            </a:r>
            <a:endParaRPr lang="en-US" altLang="en-US" sz="1400" dirty="0">
              <a:solidFill>
                <a:srgbClr val="303633"/>
              </a:solidFill>
              <a:latin typeface="Inconsolata"/>
            </a:endParaRPr>
          </a:p>
          <a:p>
            <a:pPr lvl="0" eaLnBrk="0" hangingPunct="0"/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MutablePicoContainer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pico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=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configureContainer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();</a:t>
            </a:r>
          </a:p>
          <a:p>
            <a:pPr lvl="0" eaLnBrk="0" hangingPunct="0"/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MovieLister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lister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 = (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MovieLister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) 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pico.getComponentInstance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(</a:t>
            </a:r>
            <a:r>
              <a:rPr lang="en-US" altLang="en-US" sz="1400" dirty="0" err="1">
                <a:solidFill>
                  <a:srgbClr val="303633"/>
                </a:solidFill>
                <a:latin typeface="Inconsolata"/>
              </a:rPr>
              <a:t>MovieLister.class</a:t>
            </a:r>
            <a:r>
              <a:rPr lang="en-US" altLang="en-US" sz="1400" dirty="0">
                <a:solidFill>
                  <a:srgbClr val="303633"/>
                </a:solidFill>
                <a:latin typeface="Inconsolata"/>
              </a:rPr>
              <a:t>);</a:t>
            </a:r>
            <a:endParaRPr lang="en-US" altLang="en-US" sz="1400" dirty="0">
              <a:solidFill>
                <a:srgbClr val="303633"/>
              </a:solidFill>
              <a:latin typeface="Inconsolata"/>
            </a:endParaRPr>
          </a:p>
          <a:p>
            <a:pPr eaLnBrk="0" hangingPunct="0"/>
            <a:r>
              <a:rPr lang="en-US" altLang="en-US" sz="6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" y="9010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27" y="533403"/>
            <a:ext cx="5562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208"/>
            <a:ext cx="8229600" cy="990600"/>
          </a:xfrm>
        </p:spPr>
        <p:txBody>
          <a:bodyPr/>
          <a:lstStyle/>
          <a:p>
            <a:r>
              <a:rPr lang="en-US" dirty="0" smtClean="0"/>
              <a:t>Setter DI with Spring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885" y="980729"/>
            <a:ext cx="824491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public class </a:t>
            </a:r>
            <a:r>
              <a:rPr lang="en-US" alt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MovieLister</a:t>
            </a:r>
            <a:r>
              <a:rPr lang="en-US" alt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 </a:t>
            </a:r>
            <a:endParaRPr lang="en-US" alt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MovieFinder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finder; </a:t>
            </a:r>
            <a:endParaRPr lang="en-US" alt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public 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setFinder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MovieFinder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finder) {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this.finder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= finder; 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}}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TextMovieFinder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...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…</a:t>
            </a:r>
            <a:endParaRPr lang="en-US" alt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public void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setFilename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(String filename) {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this.filename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= filename;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pPr lvl="0" eaLnBrk="0" hangingPunct="0"/>
            <a:endParaRPr lang="en-US" alt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//configuration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&lt;beans&gt;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&lt;bean id="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MovieLister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 class="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spring.MovieLister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&lt;property name="finder"&gt;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&lt;ref local="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MovieFinder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"/&gt;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&lt;/property&gt;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&lt;/bean&gt;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&lt;bean id="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MovieFinder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 class="</a:t>
            </a:r>
            <a:r>
              <a:rPr lang="en-US" alt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spring.TextMovieFinder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&lt;property name="filename"&gt;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&lt;value&gt;movies1.txt&lt;/value&gt;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&lt;/property&gt;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&lt;/bean&gt;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&lt;/beans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</a:p>
          <a:p>
            <a:pPr lvl="0" eaLnBrk="0" hangingPunct="0"/>
            <a:endParaRPr lang="en-US" alt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//test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testWithSpring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 throws Exception {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ApplicationContext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ctx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= new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FileSystemXmlApplicationContext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("spring.xml");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MovieLister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lister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= (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MovieLister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ctx.getBean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("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MovieLister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");</a:t>
            </a:r>
          </a:p>
          <a:p>
            <a:pPr lvl="0" eaLnBrk="0" hangingPunct="0"/>
            <a:r>
              <a:rPr lang="en-US" altLang="en-US" sz="1400" dirty="0"/>
              <a:t> 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 is to develop GOOD software design</a:t>
            </a:r>
          </a:p>
          <a:p>
            <a:endParaRPr lang="en-US" dirty="0" smtClean="0"/>
          </a:p>
          <a:p>
            <a:r>
              <a:rPr lang="en-US" dirty="0" smtClean="0"/>
              <a:t>EACH PROBLEM HAS SEVERAL SOLUTIONS!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</a:t>
            </a:r>
            <a:r>
              <a:rPr lang="en-US" smtClean="0"/>
              <a:t>Design Principles </a:t>
            </a:r>
            <a:r>
              <a:rPr lang="en-US" dirty="0" smtClean="0"/>
              <a:t>have to be respected!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F1850-E975-44C1-B532-DBF805E6E273}" type="datetime1">
              <a:rPr lang="en-US" smtClean="0"/>
              <a:pPr>
                <a:defRPr/>
              </a:pPr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397"/>
            <a:ext cx="82296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68760"/>
            <a:ext cx="8610600" cy="558924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After completing this course, you should be able to:</a:t>
            </a:r>
          </a:p>
          <a:p>
            <a:pPr lvl="1"/>
            <a:r>
              <a:rPr lang="en-US" altLang="en-US" b="1" dirty="0" smtClean="0"/>
              <a:t>Identify </a:t>
            </a:r>
            <a:r>
              <a:rPr lang="en-US" altLang="en-US" dirty="0" smtClean="0"/>
              <a:t>the most relevant functional and non-functional </a:t>
            </a:r>
            <a:r>
              <a:rPr lang="en-US" altLang="en-US" b="1" dirty="0" smtClean="0"/>
              <a:t>requirements</a:t>
            </a:r>
            <a:r>
              <a:rPr lang="en-US" altLang="en-US" dirty="0" smtClean="0"/>
              <a:t> of a software system and to document them</a:t>
            </a:r>
          </a:p>
          <a:p>
            <a:pPr lvl="1"/>
            <a:endParaRPr lang="en-GB" altLang="en-US" dirty="0" smtClean="0"/>
          </a:p>
          <a:p>
            <a:pPr lvl="1"/>
            <a:r>
              <a:rPr lang="en-US" altLang="en-US" dirty="0"/>
              <a:t>Generate </a:t>
            </a:r>
            <a:r>
              <a:rPr lang="en-US" altLang="en-US" b="1" dirty="0"/>
              <a:t>architectural alternatives </a:t>
            </a:r>
            <a:r>
              <a:rPr lang="en-US" altLang="en-US" dirty="0"/>
              <a:t>for a problem and select </a:t>
            </a:r>
            <a:r>
              <a:rPr lang="en-GB" altLang="en-US" dirty="0"/>
              <a:t>among them</a:t>
            </a:r>
            <a:endParaRPr lang="en-US" altLang="en-US" dirty="0"/>
          </a:p>
          <a:p>
            <a:pPr lvl="1"/>
            <a:endParaRPr lang="en-US" altLang="en-US" b="1" dirty="0" smtClean="0"/>
          </a:p>
          <a:p>
            <a:pPr lvl="1"/>
            <a:r>
              <a:rPr lang="en-US" altLang="en-US" b="1" dirty="0" smtClean="0"/>
              <a:t>Design and motivate software architectures </a:t>
            </a:r>
            <a:r>
              <a:rPr lang="en-US" altLang="en-US" dirty="0" smtClean="0"/>
              <a:t>for (large scale) </a:t>
            </a:r>
            <a:r>
              <a:rPr lang="en-GB" altLang="en-US" dirty="0" smtClean="0"/>
              <a:t>software systems</a:t>
            </a:r>
          </a:p>
          <a:p>
            <a:pPr lvl="1"/>
            <a:endParaRPr lang="en-GB" altLang="en-US" dirty="0" smtClean="0"/>
          </a:p>
          <a:p>
            <a:pPr lvl="1"/>
            <a:r>
              <a:rPr lang="en-US" altLang="en-US" b="1" dirty="0" smtClean="0"/>
              <a:t>Recognize and apply </a:t>
            </a:r>
            <a:r>
              <a:rPr lang="en-US" altLang="en-US" dirty="0" smtClean="0"/>
              <a:t>major software architectural styles, design </a:t>
            </a:r>
            <a:r>
              <a:rPr lang="en-GB" altLang="en-US" dirty="0" smtClean="0"/>
              <a:t>patterns, and frameworks</a:t>
            </a:r>
          </a:p>
          <a:p>
            <a:pPr lvl="1"/>
            <a:endParaRPr lang="en-GB" altLang="en-US" dirty="0" smtClean="0"/>
          </a:p>
          <a:p>
            <a:pPr lvl="1"/>
            <a:r>
              <a:rPr lang="en-US" altLang="en-US" b="1" dirty="0" smtClean="0"/>
              <a:t>Describe a software architecture </a:t>
            </a:r>
            <a:r>
              <a:rPr lang="en-US" altLang="en-US" dirty="0" smtClean="0"/>
              <a:t>using various documentation approaches and architectural description </a:t>
            </a:r>
            <a:r>
              <a:rPr lang="en-GB" altLang="en-US" dirty="0" smtClean="0"/>
              <a:t>languages</a:t>
            </a:r>
          </a:p>
          <a:p>
            <a:pPr lvl="1"/>
            <a:endParaRPr lang="en-GB" altLang="en-US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4D020DA-28C7-4696-91EF-90F900CB1E10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Design Techniques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dirty="0"/>
              <a:t>What are </a:t>
            </a:r>
            <a:r>
              <a:rPr lang="en-GB" dirty="0" smtClean="0"/>
              <a:t>Software Design Techniques?</a:t>
            </a:r>
            <a:endParaRPr lang="en-GB" dirty="0"/>
          </a:p>
          <a:p>
            <a:pPr marL="640064" lvl="1" indent="-274313">
              <a:buFont typeface="Wingdings 2"/>
              <a:buChar char=""/>
              <a:defRPr/>
            </a:pPr>
            <a:endParaRPr lang="en-GB" dirty="0" smtClean="0"/>
          </a:p>
          <a:p>
            <a:pPr marL="640064" lvl="1" indent="-274313">
              <a:buFont typeface="Wingdings 2"/>
              <a:buChar char=""/>
              <a:defRPr/>
            </a:pPr>
            <a:r>
              <a:rPr lang="en-GB" dirty="0" smtClean="0"/>
              <a:t>SD </a:t>
            </a:r>
            <a:r>
              <a:rPr lang="en-GB" dirty="0" smtClean="0"/>
              <a:t>Techniques provide </a:t>
            </a:r>
            <a:r>
              <a:rPr lang="en-GB" dirty="0"/>
              <a:t>a set of </a:t>
            </a:r>
            <a:r>
              <a:rPr lang="en-GB" dirty="0" smtClean="0"/>
              <a:t>practices </a:t>
            </a:r>
            <a:r>
              <a:rPr lang="en-GB" dirty="0"/>
              <a:t>for</a:t>
            </a:r>
            <a:r>
              <a:rPr lang="en-US" dirty="0"/>
              <a:t> </a:t>
            </a:r>
            <a:r>
              <a:rPr lang="en-GB" dirty="0"/>
              <a:t>analysing, decomposing, and modularising software system </a:t>
            </a:r>
            <a:r>
              <a:rPr lang="en-GB" dirty="0" smtClean="0"/>
              <a:t>architectures</a:t>
            </a:r>
          </a:p>
          <a:p>
            <a:pPr marL="640064" lvl="1" indent="-274313">
              <a:buFont typeface="Wingdings 2"/>
              <a:buChar char=""/>
              <a:defRPr/>
            </a:pPr>
            <a:endParaRPr lang="en-GB" dirty="0"/>
          </a:p>
          <a:p>
            <a:pPr marL="640064" lvl="1" indent="-274313">
              <a:buFont typeface="Wingdings 2"/>
              <a:buChar char=""/>
              <a:defRPr/>
            </a:pPr>
            <a:r>
              <a:rPr lang="en-GB" dirty="0" smtClean="0"/>
              <a:t>characterized </a:t>
            </a:r>
            <a:r>
              <a:rPr lang="en-GB" dirty="0"/>
              <a:t>by</a:t>
            </a:r>
            <a:r>
              <a:rPr lang="en-US" dirty="0"/>
              <a:t> </a:t>
            </a:r>
            <a:r>
              <a:rPr lang="en-GB" dirty="0"/>
              <a:t>structuring the system architecture on the basis of its </a:t>
            </a:r>
            <a:r>
              <a:rPr lang="en-GB" i="1" dirty="0" smtClean="0"/>
              <a:t>components </a:t>
            </a:r>
            <a:r>
              <a:rPr lang="en-GB" dirty="0" smtClean="0"/>
              <a:t>rather</a:t>
            </a:r>
            <a:r>
              <a:rPr lang="en-US" dirty="0" smtClean="0"/>
              <a:t> </a:t>
            </a:r>
            <a:r>
              <a:rPr lang="en-GB" dirty="0"/>
              <a:t>than the </a:t>
            </a:r>
            <a:r>
              <a:rPr lang="en-GB" i="1" dirty="0"/>
              <a:t>actions</a:t>
            </a:r>
            <a:r>
              <a:rPr lang="en-GB" dirty="0"/>
              <a:t> it performs</a:t>
            </a:r>
            <a:r>
              <a:rPr lang="en-US" dirty="0"/>
              <a:t>.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7A37E5-5194-476B-8F1C-993B31671020}" type="datetime1">
              <a:rPr lang="en-US" altLang="en-US" sz="120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2/26/2018</a:t>
            </a:fld>
            <a:endParaRPr lang="en-US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2971" indent="-228594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160" indent="-228594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349" indent="-228594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charset="0"/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ursS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ursSE" id="{F3D0179C-6B02-4EFD-819C-DD9F7A2F7E25}" vid="{A4DBB83C-D429-4A1C-ADEF-2E36D8ECA1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Theme_CursSE</Template>
  <TotalTime>28524</TotalTime>
  <Words>3192</Words>
  <Application>Microsoft Office PowerPoint</Application>
  <PresentationFormat>On-screen Show (4:3)</PresentationFormat>
  <Paragraphs>883</Paragraphs>
  <Slides>74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 Unicode MS</vt:lpstr>
      <vt:lpstr>Arial</vt:lpstr>
      <vt:lpstr>Braggadocio</vt:lpstr>
      <vt:lpstr>Courier New</vt:lpstr>
      <vt:lpstr>Georgia</vt:lpstr>
      <vt:lpstr>Inconsolata</vt:lpstr>
      <vt:lpstr>Symbol</vt:lpstr>
      <vt:lpstr>Times New Roman</vt:lpstr>
      <vt:lpstr>Wingdings</vt:lpstr>
      <vt:lpstr>Wingdings 2</vt:lpstr>
      <vt:lpstr>Theme_CursSE</vt:lpstr>
      <vt:lpstr>Visio</vt:lpstr>
      <vt:lpstr>PowerPoint Presentation</vt:lpstr>
      <vt:lpstr>Housekeeping Details</vt:lpstr>
      <vt:lpstr>Housekeeping continued..</vt:lpstr>
      <vt:lpstr>Housekeeping continued..</vt:lpstr>
      <vt:lpstr>References</vt:lpstr>
      <vt:lpstr>Course Content [Tentative]</vt:lpstr>
      <vt:lpstr>Why study Software Architecture?</vt:lpstr>
      <vt:lpstr>Objectives</vt:lpstr>
      <vt:lpstr>Software Design Techniques</vt:lpstr>
      <vt:lpstr>Learning SD Techniques</vt:lpstr>
      <vt:lpstr>Where do you stand?</vt:lpstr>
      <vt:lpstr>What do you need?</vt:lpstr>
      <vt:lpstr>Today’s outline</vt:lpstr>
      <vt:lpstr>References</vt:lpstr>
      <vt:lpstr>What is a class?</vt:lpstr>
      <vt:lpstr>How to declare a class (java)</vt:lpstr>
      <vt:lpstr>The Person class</vt:lpstr>
      <vt:lpstr>The Person class</vt:lpstr>
      <vt:lpstr>Overloading methods</vt:lpstr>
      <vt:lpstr>What is an object?</vt:lpstr>
      <vt:lpstr>How to use objects?</vt:lpstr>
      <vt:lpstr>How to use objects? (2)</vt:lpstr>
      <vt:lpstr>PowerPoint Presentation</vt:lpstr>
      <vt:lpstr>What is inheritance?</vt:lpstr>
      <vt:lpstr>Overriding methods</vt:lpstr>
      <vt:lpstr>What is Composition?</vt:lpstr>
      <vt:lpstr>PowerPoint Presentation</vt:lpstr>
      <vt:lpstr>Inheriting a superclass </vt:lpstr>
      <vt:lpstr>[2]</vt:lpstr>
      <vt:lpstr>PowerPoint Presentation</vt:lpstr>
      <vt:lpstr>Polymorphism</vt:lpstr>
      <vt:lpstr>Martin’s signs of poor design</vt:lpstr>
      <vt:lpstr>Causes of Poor Design</vt:lpstr>
      <vt:lpstr>Class Design Principles</vt:lpstr>
      <vt:lpstr>SOLID</vt:lpstr>
      <vt:lpstr>Single Responsibility </vt:lpstr>
      <vt:lpstr>Example</vt:lpstr>
      <vt:lpstr>Anti-example: Active Record </vt:lpstr>
      <vt:lpstr>Refactor</vt:lpstr>
      <vt:lpstr>Swiss army knives vs. regular cutlery</vt:lpstr>
      <vt:lpstr>      What’s wrong with this?  </vt:lpstr>
      <vt:lpstr>Responsibilities</vt:lpstr>
      <vt:lpstr>Refactored design</vt:lpstr>
      <vt:lpstr>Open-Closed Principle (OCP)</vt:lpstr>
      <vt:lpstr>Example</vt:lpstr>
      <vt:lpstr>PowerPoint Presentation</vt:lpstr>
      <vt:lpstr>OCP respected?</vt:lpstr>
      <vt:lpstr>Solution? </vt:lpstr>
      <vt:lpstr>Techniques</vt:lpstr>
      <vt:lpstr>Strategic closure</vt:lpstr>
      <vt:lpstr>OCP Heuristics (I)</vt:lpstr>
      <vt:lpstr>OCP Heuristics (II)</vt:lpstr>
      <vt:lpstr>RTTI Example</vt:lpstr>
      <vt:lpstr>RTTI continued</vt:lpstr>
      <vt:lpstr>Liskov Substitution Principle (LSP)</vt:lpstr>
      <vt:lpstr>LSP Violation</vt:lpstr>
      <vt:lpstr>IS-A relationship refers to BEHAVIOR</vt:lpstr>
      <vt:lpstr>Problem continued</vt:lpstr>
      <vt:lpstr>Design by Contract [Meyer]</vt:lpstr>
      <vt:lpstr>LSP Heuristics</vt:lpstr>
      <vt:lpstr>Interface Segregation Principle (ISP)</vt:lpstr>
      <vt:lpstr>ISP [https://www.javabrahman.com/programming-principles/interface-segregation-principle-explained-examples-java/]</vt:lpstr>
      <vt:lpstr>ISP Example</vt:lpstr>
      <vt:lpstr>ISP Example</vt:lpstr>
      <vt:lpstr>Dependency Inversion Principle (DIP)</vt:lpstr>
      <vt:lpstr>DIP</vt:lpstr>
      <vt:lpstr>DIP</vt:lpstr>
      <vt:lpstr>DIP Heuristics (I)</vt:lpstr>
      <vt:lpstr>DIP Heuristics (II)</vt:lpstr>
      <vt:lpstr>DIP</vt:lpstr>
      <vt:lpstr>Dependency Injection</vt:lpstr>
      <vt:lpstr>Types of DI</vt:lpstr>
      <vt:lpstr>Setter DI with Spring</vt:lpstr>
      <vt:lpstr>Wrap-up</vt:lpstr>
    </vt:vector>
  </TitlesOfParts>
  <Company>TUCN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Housekeeping details</dc:title>
  <dc:creator>Mihaela Dansoreanu</dc:creator>
  <cp:lastModifiedBy>Mihaela Dinsoreanu</cp:lastModifiedBy>
  <cp:revision>296</cp:revision>
  <cp:lastPrinted>2012-02-14T10:18:22Z</cp:lastPrinted>
  <dcterms:created xsi:type="dcterms:W3CDTF">2006-02-11T17:14:51Z</dcterms:created>
  <dcterms:modified xsi:type="dcterms:W3CDTF">2018-02-26T19:09:38Z</dcterms:modified>
</cp:coreProperties>
</file>