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notesMasterIdLst>
    <p:notesMasterId r:id="rId67"/>
  </p:notesMasterIdLst>
  <p:handoutMasterIdLst>
    <p:handoutMasterId r:id="rId68"/>
  </p:handoutMasterIdLst>
  <p:sldIdLst>
    <p:sldId id="256" r:id="rId2"/>
    <p:sldId id="257" r:id="rId3"/>
    <p:sldId id="258" r:id="rId4"/>
    <p:sldId id="419" r:id="rId5"/>
    <p:sldId id="418" r:id="rId6"/>
    <p:sldId id="420"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415" r:id="rId22"/>
    <p:sldId id="367" r:id="rId23"/>
    <p:sldId id="368" r:id="rId24"/>
    <p:sldId id="400" r:id="rId25"/>
    <p:sldId id="401" r:id="rId26"/>
    <p:sldId id="402" r:id="rId27"/>
    <p:sldId id="406" r:id="rId28"/>
    <p:sldId id="404" r:id="rId29"/>
    <p:sldId id="416" r:id="rId30"/>
    <p:sldId id="411" r:id="rId31"/>
    <p:sldId id="412" r:id="rId32"/>
    <p:sldId id="413" r:id="rId33"/>
    <p:sldId id="414" r:id="rId34"/>
    <p:sldId id="369" r:id="rId35"/>
    <p:sldId id="370" r:id="rId36"/>
    <p:sldId id="371" r:id="rId37"/>
    <p:sldId id="372" r:id="rId38"/>
    <p:sldId id="373" r:id="rId39"/>
    <p:sldId id="374" r:id="rId40"/>
    <p:sldId id="375" r:id="rId41"/>
    <p:sldId id="417" r:id="rId42"/>
    <p:sldId id="377" r:id="rId43"/>
    <p:sldId id="378" r:id="rId44"/>
    <p:sldId id="379" r:id="rId45"/>
    <p:sldId id="380" r:id="rId46"/>
    <p:sldId id="381" r:id="rId47"/>
    <p:sldId id="382" r:id="rId48"/>
    <p:sldId id="383" r:id="rId49"/>
    <p:sldId id="384" r:id="rId50"/>
    <p:sldId id="385" r:id="rId51"/>
    <p:sldId id="386" r:id="rId52"/>
    <p:sldId id="387" r:id="rId53"/>
    <p:sldId id="388" r:id="rId54"/>
    <p:sldId id="389" r:id="rId55"/>
    <p:sldId id="390" r:id="rId56"/>
    <p:sldId id="391" r:id="rId57"/>
    <p:sldId id="392" r:id="rId58"/>
    <p:sldId id="393" r:id="rId59"/>
    <p:sldId id="394" r:id="rId60"/>
    <p:sldId id="395" r:id="rId61"/>
    <p:sldId id="396" r:id="rId62"/>
    <p:sldId id="397" r:id="rId63"/>
    <p:sldId id="398" r:id="rId64"/>
    <p:sldId id="399" r:id="rId65"/>
    <p:sldId id="376" r:id="rId66"/>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669900"/>
    <a:srgbClr val="99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17" autoAdjust="0"/>
    <p:restoredTop sz="94660"/>
  </p:normalViewPr>
  <p:slideViewPr>
    <p:cSldViewPr>
      <p:cViewPr>
        <p:scale>
          <a:sx n="90" d="100"/>
          <a:sy n="90" d="100"/>
        </p:scale>
        <p:origin x="946" y="-192"/>
      </p:cViewPr>
      <p:guideLst>
        <p:guide orient="horz" pos="2160"/>
        <p:guide pos="2880"/>
      </p:guideLst>
    </p:cSldViewPr>
  </p:slideViewPr>
  <p:notesTextViewPr>
    <p:cViewPr>
      <p:scale>
        <a:sx n="100" d="100"/>
        <a:sy n="100" d="100"/>
      </p:scale>
      <p:origin x="0" y="0"/>
    </p:cViewPr>
  </p:notesTextViewPr>
  <p:notesViewPr>
    <p:cSldViewPr>
      <p:cViewPr varScale="1">
        <p:scale>
          <a:sx n="62" d="100"/>
          <a:sy n="62" d="100"/>
        </p:scale>
        <p:origin x="-187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A021176-6A3D-4B09-98F8-B32CB32F6C6E}" type="slidenum">
              <a:rPr lang="en-US"/>
              <a:pPr>
                <a:defRPr/>
              </a:pPr>
              <a:t>‹#›</a:t>
            </a:fld>
            <a:endParaRPr lang="en-US"/>
          </a:p>
        </p:txBody>
      </p:sp>
    </p:spTree>
    <p:extLst>
      <p:ext uri="{BB962C8B-B14F-4D97-AF65-F5344CB8AC3E}">
        <p14:creationId xmlns:p14="http://schemas.microsoft.com/office/powerpoint/2010/main" val="2183586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09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D69C606-4EEF-455C-AC0A-D1DB3263979A}" type="slidenum">
              <a:rPr lang="en-US"/>
              <a:pPr>
                <a:defRPr/>
              </a:pPr>
              <a:t>‹#›</a:t>
            </a:fld>
            <a:endParaRPr lang="en-US"/>
          </a:p>
        </p:txBody>
      </p:sp>
    </p:spTree>
    <p:extLst>
      <p:ext uri="{BB962C8B-B14F-4D97-AF65-F5344CB8AC3E}">
        <p14:creationId xmlns:p14="http://schemas.microsoft.com/office/powerpoint/2010/main" val="30393886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C87C83-FFAA-40E6-8512-488F7274CC12}" type="slidenum">
              <a:rPr lang="en-US" altLang="en-US" smtClean="0"/>
              <a:pPr>
                <a:spcBef>
                  <a:spcPct val="0"/>
                </a:spcBef>
              </a:pPr>
              <a:t>56</a:t>
            </a:fld>
            <a:endParaRPr lang="en-US" alt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5976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66927E-B623-4859-8A81-6B864EFA3C5C}" type="slidenum">
              <a:rPr lang="en-US" altLang="en-US" smtClean="0"/>
              <a:pPr>
                <a:spcBef>
                  <a:spcPct val="0"/>
                </a:spcBef>
              </a:pPr>
              <a:t>57</a:t>
            </a:fld>
            <a:endParaRPr lang="en-US" alt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99420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FF3CBF93-7359-498A-8794-25EB1466A0B4}"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
        <p:nvSpPr>
          <p:cNvPr id="6" name="Slide Number Placeholder 5"/>
          <p:cNvSpPr>
            <a:spLocks noGrp="1"/>
          </p:cNvSpPr>
          <p:nvPr>
            <p:ph type="sldNum" sz="quarter" idx="12"/>
          </p:nvPr>
        </p:nvSpPr>
        <p:spPr/>
        <p:txBody>
          <a:bodyPr/>
          <a:lstStyle/>
          <a:p>
            <a:pPr>
              <a:defRPr/>
            </a:pPr>
            <a:fld id="{99767797-D4C2-4411-BAE6-A3AF14098B1A}"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962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076006D-0E3F-49AB-A5CA-918C41CD5F2C}"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
        <p:nvSpPr>
          <p:cNvPr id="6" name="Slide Number Placeholder 5"/>
          <p:cNvSpPr>
            <a:spLocks noGrp="1"/>
          </p:cNvSpPr>
          <p:nvPr>
            <p:ph type="sldNum" sz="quarter" idx="12"/>
          </p:nvPr>
        </p:nvSpPr>
        <p:spPr/>
        <p:txBody>
          <a:bodyPr/>
          <a:lstStyle/>
          <a:p>
            <a:pPr>
              <a:defRPr/>
            </a:pPr>
            <a:fld id="{7815166F-5940-428C-A661-D07F91D863E0}" type="slidenum">
              <a:rPr lang="en-US" smtClean="0"/>
              <a:pPr>
                <a:defRPr/>
              </a:pPr>
              <a:t>‹#›</a:t>
            </a:fld>
            <a:endParaRPr lang="en-US"/>
          </a:p>
        </p:txBody>
      </p:sp>
    </p:spTree>
    <p:extLst>
      <p:ext uri="{BB962C8B-B14F-4D97-AF65-F5344CB8AC3E}">
        <p14:creationId xmlns:p14="http://schemas.microsoft.com/office/powerpoint/2010/main" val="249859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E2BFBA29-E917-47B2-A2A9-66B02BED7687}"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
        <p:nvSpPr>
          <p:cNvPr id="6" name="Slide Number Placeholder 5"/>
          <p:cNvSpPr>
            <a:spLocks noGrp="1"/>
          </p:cNvSpPr>
          <p:nvPr>
            <p:ph type="sldNum" sz="quarter" idx="12"/>
          </p:nvPr>
        </p:nvSpPr>
        <p:spPr/>
        <p:txBody>
          <a:bodyPr/>
          <a:lstStyle/>
          <a:p>
            <a:pPr>
              <a:defRPr/>
            </a:pPr>
            <a:fld id="{2AD78247-5DBE-4746-BAF6-76E6D9D59117}" type="slidenum">
              <a:rPr lang="en-US" smtClean="0"/>
              <a:pPr>
                <a:defRPr/>
              </a:pPr>
              <a:t>‹#›</a:t>
            </a:fld>
            <a:endParaRPr lang="en-US"/>
          </a:p>
        </p:txBody>
      </p:sp>
    </p:spTree>
    <p:extLst>
      <p:ext uri="{BB962C8B-B14F-4D97-AF65-F5344CB8AC3E}">
        <p14:creationId xmlns:p14="http://schemas.microsoft.com/office/powerpoint/2010/main" val="1257120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38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fld id="{C0290432-8A1C-4371-B410-0CB24B8D5A02}" type="datetime1">
              <a:rPr lang="en-US" smtClean="0"/>
              <a:t>3/2/2018</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r>
              <a:rPr lang="en-US" smtClean="0"/>
              <a:t>Computer Science Department, TUC-N</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A27BB8EF-73E9-489D-933D-7F8366FD504D}" type="slidenum">
              <a:rPr lang="en-US" smtClean="0"/>
              <a:pPr>
                <a:defRPr/>
              </a:pPr>
              <a:t>‹#›</a:t>
            </a:fld>
            <a:endParaRPr lang="en-US"/>
          </a:p>
        </p:txBody>
      </p:sp>
    </p:spTree>
    <p:extLst>
      <p:ext uri="{BB962C8B-B14F-4D97-AF65-F5344CB8AC3E}">
        <p14:creationId xmlns:p14="http://schemas.microsoft.com/office/powerpoint/2010/main" val="2582156550"/>
      </p:ext>
    </p:extLst>
  </p:cSld>
  <p:clrMapOvr>
    <a:masterClrMapping/>
  </p:clrMapOvr>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8683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295400"/>
            <a:ext cx="4038600" cy="2338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95400"/>
            <a:ext cx="4038600" cy="2338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786188"/>
            <a:ext cx="4038600" cy="233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86188"/>
            <a:ext cx="4038600" cy="233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smtClean="0"/>
            </a:lvl1pPr>
          </a:lstStyle>
          <a:p>
            <a:pPr>
              <a:defRPr/>
            </a:pPr>
            <a:fld id="{26D3106D-E972-4D58-A55B-5FCA93BB1AE6}" type="datetime1">
              <a:rPr lang="en-US"/>
              <a:pPr>
                <a:defRPr/>
              </a:pPr>
              <a:t>3/2/2018</a:t>
            </a:fld>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pPr>
              <a:defRPr/>
            </a:pPr>
            <a:r>
              <a:rPr lang="en-US"/>
              <a:t>Computer Science Department, TUC-N</a:t>
            </a: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pPr>
              <a:defRPr/>
            </a:pPr>
            <a:fld id="{1A9A7F1C-575A-4DB6-8F5A-7E45485440F6}" type="slidenum">
              <a:rPr lang="en-US"/>
              <a:pPr>
                <a:defRPr/>
              </a:pPr>
              <a:t>‹#›</a:t>
            </a:fld>
            <a:endParaRPr lang="en-US"/>
          </a:p>
        </p:txBody>
      </p:sp>
    </p:spTree>
    <p:extLst>
      <p:ext uri="{BB962C8B-B14F-4D97-AF65-F5344CB8AC3E}">
        <p14:creationId xmlns:p14="http://schemas.microsoft.com/office/powerpoint/2010/main" val="2270931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18AD2A0-F44C-4C05-B448-39B68A6BF185}"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
        <p:nvSpPr>
          <p:cNvPr id="6" name="Slide Number Placeholder 5"/>
          <p:cNvSpPr>
            <a:spLocks noGrp="1"/>
          </p:cNvSpPr>
          <p:nvPr>
            <p:ph type="sldNum" sz="quarter" idx="12"/>
          </p:nvPr>
        </p:nvSpPr>
        <p:spPr/>
        <p:txBody>
          <a:bodyPr/>
          <a:lstStyle/>
          <a:p>
            <a:pPr>
              <a:defRPr/>
            </a:pPr>
            <a:fld id="{CED470E8-D168-4FD3-B6A8-33F9FB133FB6}" type="slidenum">
              <a:rPr lang="en-US" smtClean="0"/>
              <a:pPr>
                <a:defRPr/>
              </a:pPr>
              <a:t>‹#›</a:t>
            </a:fld>
            <a:endParaRPr lang="en-US"/>
          </a:p>
        </p:txBody>
      </p:sp>
    </p:spTree>
    <p:extLst>
      <p:ext uri="{BB962C8B-B14F-4D97-AF65-F5344CB8AC3E}">
        <p14:creationId xmlns:p14="http://schemas.microsoft.com/office/powerpoint/2010/main" val="203717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A2E867DF-4F37-4722-B880-0F5D3A22B7E6}"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
        <p:nvSpPr>
          <p:cNvPr id="6" name="Slide Number Placeholder 5"/>
          <p:cNvSpPr>
            <a:spLocks noGrp="1"/>
          </p:cNvSpPr>
          <p:nvPr>
            <p:ph type="sldNum" sz="quarter" idx="12"/>
          </p:nvPr>
        </p:nvSpPr>
        <p:spPr/>
        <p:txBody>
          <a:bodyPr/>
          <a:lstStyle/>
          <a:p>
            <a:pPr>
              <a:defRPr/>
            </a:pPr>
            <a:fld id="{782CFA53-4CAB-4A7A-B713-0DA3261D685B}"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8414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3E130882-DD4F-4065-B0F1-147A22234530}" type="datetime1">
              <a:rPr lang="en-US" smtClean="0"/>
              <a:t>3/2/2018</a:t>
            </a:fld>
            <a:endParaRPr lang="en-US"/>
          </a:p>
        </p:txBody>
      </p:sp>
      <p:sp>
        <p:nvSpPr>
          <p:cNvPr id="6" name="Footer Placeholder 5"/>
          <p:cNvSpPr>
            <a:spLocks noGrp="1"/>
          </p:cNvSpPr>
          <p:nvPr>
            <p:ph type="ftr" sz="quarter" idx="11"/>
          </p:nvPr>
        </p:nvSpPr>
        <p:spPr/>
        <p:txBody>
          <a:bodyPr/>
          <a:lstStyle/>
          <a:p>
            <a:pPr>
              <a:defRPr/>
            </a:pPr>
            <a:r>
              <a:rPr lang="en-US" smtClean="0"/>
              <a:t>Computer Science Department, TUC-N</a:t>
            </a:r>
            <a:endParaRPr lang="en-US"/>
          </a:p>
        </p:txBody>
      </p:sp>
      <p:sp>
        <p:nvSpPr>
          <p:cNvPr id="7" name="Slide Number Placeholder 6"/>
          <p:cNvSpPr>
            <a:spLocks noGrp="1"/>
          </p:cNvSpPr>
          <p:nvPr>
            <p:ph type="sldNum" sz="quarter" idx="12"/>
          </p:nvPr>
        </p:nvSpPr>
        <p:spPr/>
        <p:txBody>
          <a:bodyPr/>
          <a:lstStyle/>
          <a:p>
            <a:pPr>
              <a:defRPr/>
            </a:pPr>
            <a:fld id="{47AF3B00-5558-4627-AFB4-2EBE2C3939D9}" type="slidenum">
              <a:rPr lang="en-US" smtClean="0"/>
              <a:pPr>
                <a:defRPr/>
              </a:pPr>
              <a:t>‹#›</a:t>
            </a:fld>
            <a:endParaRPr lang="en-US"/>
          </a:p>
        </p:txBody>
      </p:sp>
    </p:spTree>
    <p:extLst>
      <p:ext uri="{BB962C8B-B14F-4D97-AF65-F5344CB8AC3E}">
        <p14:creationId xmlns:p14="http://schemas.microsoft.com/office/powerpoint/2010/main" val="213876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1C1443A5-0C74-4E0F-B71D-4CC5DBB6D39A}" type="datetime1">
              <a:rPr lang="en-US" smtClean="0"/>
              <a:t>3/2/2018</a:t>
            </a:fld>
            <a:endParaRPr lang="en-US"/>
          </a:p>
        </p:txBody>
      </p:sp>
      <p:sp>
        <p:nvSpPr>
          <p:cNvPr id="8" name="Footer Placeholder 7"/>
          <p:cNvSpPr>
            <a:spLocks noGrp="1"/>
          </p:cNvSpPr>
          <p:nvPr>
            <p:ph type="ftr" sz="quarter" idx="11"/>
          </p:nvPr>
        </p:nvSpPr>
        <p:spPr/>
        <p:txBody>
          <a:bodyPr/>
          <a:lstStyle/>
          <a:p>
            <a:pPr>
              <a:defRPr/>
            </a:pPr>
            <a:r>
              <a:rPr lang="en-US" smtClean="0"/>
              <a:t>Computer Science Department, TUC-N</a:t>
            </a:r>
            <a:endParaRPr lang="en-US"/>
          </a:p>
        </p:txBody>
      </p:sp>
      <p:sp>
        <p:nvSpPr>
          <p:cNvPr id="9" name="Slide Number Placeholder 8"/>
          <p:cNvSpPr>
            <a:spLocks noGrp="1"/>
          </p:cNvSpPr>
          <p:nvPr>
            <p:ph type="sldNum" sz="quarter" idx="12"/>
          </p:nvPr>
        </p:nvSpPr>
        <p:spPr/>
        <p:txBody>
          <a:bodyPr/>
          <a:lstStyle/>
          <a:p>
            <a:pPr>
              <a:defRPr/>
            </a:pPr>
            <a:fld id="{5E7C9E20-01E8-4F38-B352-6A74F3608DC0}"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29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BEE891A-3671-4C09-92E6-1986BC241C23}" type="datetime1">
              <a:rPr lang="en-US" smtClean="0"/>
              <a:t>3/2/2018</a:t>
            </a:fld>
            <a:endParaRPr lang="en-US"/>
          </a:p>
        </p:txBody>
      </p:sp>
      <p:sp>
        <p:nvSpPr>
          <p:cNvPr id="4" name="Footer Placeholder 3"/>
          <p:cNvSpPr>
            <a:spLocks noGrp="1"/>
          </p:cNvSpPr>
          <p:nvPr>
            <p:ph type="ftr" sz="quarter" idx="11"/>
          </p:nvPr>
        </p:nvSpPr>
        <p:spPr/>
        <p:txBody>
          <a:bodyPr/>
          <a:lstStyle/>
          <a:p>
            <a:pPr>
              <a:defRPr/>
            </a:pPr>
            <a:r>
              <a:rPr lang="en-US" smtClean="0"/>
              <a:t>Computer Science Department, TUC-N</a:t>
            </a:r>
            <a:endParaRPr lang="en-US"/>
          </a:p>
        </p:txBody>
      </p:sp>
      <p:sp>
        <p:nvSpPr>
          <p:cNvPr id="5" name="Slide Number Placeholder 4"/>
          <p:cNvSpPr>
            <a:spLocks noGrp="1"/>
          </p:cNvSpPr>
          <p:nvPr>
            <p:ph type="sldNum" sz="quarter" idx="12"/>
          </p:nvPr>
        </p:nvSpPr>
        <p:spPr/>
        <p:txBody>
          <a:bodyPr/>
          <a:lstStyle/>
          <a:p>
            <a:pPr>
              <a:defRPr/>
            </a:pPr>
            <a:fld id="{20690951-8D16-46D8-B12A-7A72AA9A295F}" type="slidenum">
              <a:rPr lang="en-US" smtClean="0"/>
              <a:pPr>
                <a:defRPr/>
              </a:pPr>
              <a:t>‹#›</a:t>
            </a:fld>
            <a:endParaRPr lang="en-US"/>
          </a:p>
        </p:txBody>
      </p:sp>
    </p:spTree>
    <p:extLst>
      <p:ext uri="{BB962C8B-B14F-4D97-AF65-F5344CB8AC3E}">
        <p14:creationId xmlns:p14="http://schemas.microsoft.com/office/powerpoint/2010/main" val="192667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BFDBAD5-28FA-4E3C-93E4-F6C04E74FE2A}" type="datetime1">
              <a:rPr lang="en-US" smtClean="0"/>
              <a:t>3/2/2018</a:t>
            </a:fld>
            <a:endParaRPr lang="en-US"/>
          </a:p>
        </p:txBody>
      </p:sp>
      <p:sp>
        <p:nvSpPr>
          <p:cNvPr id="3" name="Footer Placeholder 2"/>
          <p:cNvSpPr>
            <a:spLocks noGrp="1"/>
          </p:cNvSpPr>
          <p:nvPr>
            <p:ph type="ftr" sz="quarter" idx="11"/>
          </p:nvPr>
        </p:nvSpPr>
        <p:spPr/>
        <p:txBody>
          <a:bodyPr/>
          <a:lstStyle/>
          <a:p>
            <a:pPr>
              <a:defRPr/>
            </a:pPr>
            <a:r>
              <a:rPr lang="en-US" smtClean="0"/>
              <a:t>Computer Science Department, TUC-N</a:t>
            </a:r>
            <a:endParaRPr lang="en-US"/>
          </a:p>
        </p:txBody>
      </p:sp>
      <p:sp>
        <p:nvSpPr>
          <p:cNvPr id="4" name="Slide Number Placeholder 3"/>
          <p:cNvSpPr>
            <a:spLocks noGrp="1"/>
          </p:cNvSpPr>
          <p:nvPr>
            <p:ph type="sldNum" sz="quarter" idx="12"/>
          </p:nvPr>
        </p:nvSpPr>
        <p:spPr/>
        <p:txBody>
          <a:bodyPr/>
          <a:lstStyle/>
          <a:p>
            <a:pPr>
              <a:defRPr/>
            </a:pPr>
            <a:fld id="{97217663-9662-442D-8473-698BEE85A7ED}" type="slidenum">
              <a:rPr lang="en-US" smtClean="0"/>
              <a:pPr>
                <a:defRPr/>
              </a:pPr>
              <a:t>‹#›</a:t>
            </a:fld>
            <a:endParaRPr lang="en-US"/>
          </a:p>
        </p:txBody>
      </p:sp>
    </p:spTree>
    <p:extLst>
      <p:ext uri="{BB962C8B-B14F-4D97-AF65-F5344CB8AC3E}">
        <p14:creationId xmlns:p14="http://schemas.microsoft.com/office/powerpoint/2010/main" val="150658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D68CC3F-E19F-4EFF-846F-31B077DF47C0}" type="datetime1">
              <a:rPr lang="en-US" smtClean="0"/>
              <a:t>3/2/2018</a:t>
            </a:fld>
            <a:endParaRPr lang="en-US"/>
          </a:p>
        </p:txBody>
      </p:sp>
      <p:sp>
        <p:nvSpPr>
          <p:cNvPr id="6" name="Footer Placeholder 5"/>
          <p:cNvSpPr>
            <a:spLocks noGrp="1"/>
          </p:cNvSpPr>
          <p:nvPr>
            <p:ph type="ftr" sz="quarter" idx="11"/>
          </p:nvPr>
        </p:nvSpPr>
        <p:spPr/>
        <p:txBody>
          <a:bodyPr/>
          <a:lstStyle/>
          <a:p>
            <a:pPr>
              <a:defRPr/>
            </a:pPr>
            <a:r>
              <a:rPr lang="en-US" smtClean="0"/>
              <a:t>Computer Science Department, TUC-N</a:t>
            </a:r>
            <a:endParaRPr lang="en-US"/>
          </a:p>
        </p:txBody>
      </p:sp>
      <p:sp>
        <p:nvSpPr>
          <p:cNvPr id="7" name="Slide Number Placeholder 6"/>
          <p:cNvSpPr>
            <a:spLocks noGrp="1"/>
          </p:cNvSpPr>
          <p:nvPr>
            <p:ph type="sldNum" sz="quarter" idx="12"/>
          </p:nvPr>
        </p:nvSpPr>
        <p:spPr/>
        <p:txBody>
          <a:bodyPr/>
          <a:lstStyle/>
          <a:p>
            <a:pPr>
              <a:defRPr/>
            </a:pPr>
            <a:fld id="{5D6EC19C-31FB-4A64-9CC6-F185029790B3}"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470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B6225A4-E4D0-4C01-A0CA-FFABF16B99B3}" type="datetime1">
              <a:rPr lang="en-US" smtClean="0"/>
              <a:t>3/2/2018</a:t>
            </a:fld>
            <a:endParaRPr lang="en-US"/>
          </a:p>
        </p:txBody>
      </p:sp>
      <p:sp>
        <p:nvSpPr>
          <p:cNvPr id="6" name="Footer Placeholder 5"/>
          <p:cNvSpPr>
            <a:spLocks noGrp="1"/>
          </p:cNvSpPr>
          <p:nvPr>
            <p:ph type="ftr" sz="quarter" idx="11"/>
          </p:nvPr>
        </p:nvSpPr>
        <p:spPr/>
        <p:txBody>
          <a:bodyPr/>
          <a:lstStyle/>
          <a:p>
            <a:pPr>
              <a:defRPr/>
            </a:pPr>
            <a:r>
              <a:rPr lang="en-US" smtClean="0"/>
              <a:t>Computer Science Department, TUC-N</a:t>
            </a:r>
            <a:endParaRPr lang="en-US"/>
          </a:p>
        </p:txBody>
      </p:sp>
      <p:sp>
        <p:nvSpPr>
          <p:cNvPr id="7" name="Slide Number Placeholder 6"/>
          <p:cNvSpPr>
            <a:spLocks noGrp="1"/>
          </p:cNvSpPr>
          <p:nvPr>
            <p:ph type="sldNum" sz="quarter" idx="12"/>
          </p:nvPr>
        </p:nvSpPr>
        <p:spPr/>
        <p:txBody>
          <a:bodyPr/>
          <a:lstStyle/>
          <a:p>
            <a:pPr>
              <a:defRPr/>
            </a:pPr>
            <a:fld id="{626D35C3-EEF2-4978-A938-AE3D6064E0F1}" type="slidenum">
              <a:rPr lang="en-US" smtClean="0"/>
              <a:pPr>
                <a:defRPr/>
              </a:pPr>
              <a:t>‹#›</a:t>
            </a:fld>
            <a:endParaRPr lang="en-US"/>
          </a:p>
        </p:txBody>
      </p:sp>
    </p:spTree>
    <p:extLst>
      <p:ext uri="{BB962C8B-B14F-4D97-AF65-F5344CB8AC3E}">
        <p14:creationId xmlns:p14="http://schemas.microsoft.com/office/powerpoint/2010/main" val="164692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C0290432-8A1C-4371-B410-0CB24B8D5A02}" type="datetime1">
              <a:rPr lang="en-US" smtClean="0"/>
              <a:t>3/2/2018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Computer Science Department, TUC-N</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A27BB8EF-73E9-489D-933D-7F8366FD504D}" type="slidenum">
              <a:rPr lang="en-US" smtClean="0"/>
              <a:pPr>
                <a:defRPr/>
              </a:pPr>
              <a:t>‹#›</a:t>
            </a:fld>
            <a:endParaRPr lang="en-US"/>
          </a:p>
        </p:txBody>
      </p:sp>
    </p:spTree>
    <p:extLst>
      <p:ext uri="{BB962C8B-B14F-4D97-AF65-F5344CB8AC3E}">
        <p14:creationId xmlns:p14="http://schemas.microsoft.com/office/powerpoint/2010/main" val="1833691408"/>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6" r:id="rId13"/>
  </p:sldLayoutIdLst>
  <p:hf sldNum="0"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412776"/>
            <a:ext cx="7108304" cy="1893888"/>
          </a:xfrm>
        </p:spPr>
        <p:txBody>
          <a:bodyPr/>
          <a:lstStyle/>
          <a:p>
            <a:pPr eaLnBrk="1" fontAlgn="auto" hangingPunct="1">
              <a:spcAft>
                <a:spcPts val="0"/>
              </a:spcAft>
              <a:defRPr/>
            </a:pPr>
            <a:r>
              <a:rPr lang="en-US" dirty="0" smtClean="0"/>
              <a:t>Software Design</a:t>
            </a:r>
            <a:endParaRPr lang="en-US" dirty="0"/>
          </a:p>
        </p:txBody>
      </p:sp>
      <p:sp>
        <p:nvSpPr>
          <p:cNvPr id="12291" name="Rectangle 3"/>
          <p:cNvSpPr>
            <a:spLocks noGrp="1" noChangeArrowheads="1"/>
          </p:cNvSpPr>
          <p:nvPr>
            <p:ph type="subTitle" idx="1"/>
          </p:nvPr>
        </p:nvSpPr>
        <p:spPr/>
        <p:txBody>
          <a:bodyPr/>
          <a:lstStyle/>
          <a:p>
            <a:pPr eaLnBrk="1" hangingPunct="1"/>
            <a:r>
              <a:rPr lang="en-GB" dirty="0" smtClean="0"/>
              <a:t>Lecture 2</a:t>
            </a:r>
            <a:endParaRPr lang="en-US" dirty="0" smtClean="0"/>
          </a:p>
        </p:txBody>
      </p:sp>
      <p:sp>
        <p:nvSpPr>
          <p:cNvPr id="12292" name="Date Placeholder 3"/>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C9F4903D-51E3-4942-9EA4-0AA5227B3B98}" type="datetime1">
              <a:rPr lang="en-US" smtClean="0">
                <a:solidFill>
                  <a:schemeClr val="tx2"/>
                </a:solidFill>
              </a:rPr>
              <a:t>3/2/2018</a:t>
            </a:fld>
            <a:endParaRPr lang="en-US" smtClean="0">
              <a:solidFill>
                <a:schemeClr val="tx2"/>
              </a:solidFill>
            </a:endParaRPr>
          </a:p>
        </p:txBody>
      </p:sp>
      <p:sp>
        <p:nvSpPr>
          <p:cNvPr id="12293"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fontAlgn="auto" hangingPunct="1">
              <a:spcAft>
                <a:spcPts val="0"/>
              </a:spcAft>
              <a:defRPr/>
            </a:pPr>
            <a:r>
              <a:rPr lang="en-US" dirty="0"/>
              <a:t>Case Study – POS System</a:t>
            </a:r>
          </a:p>
        </p:txBody>
      </p:sp>
      <p:sp>
        <p:nvSpPr>
          <p:cNvPr id="75779" name="Rectangle 3"/>
          <p:cNvSpPr>
            <a:spLocks noGrp="1" noChangeArrowheads="1"/>
          </p:cNvSpPr>
          <p:nvPr>
            <p:ph idx="1"/>
          </p:nvPr>
        </p:nvSpPr>
        <p:spPr>
          <a:xfrm>
            <a:off x="457200" y="1600200"/>
            <a:ext cx="8363272" cy="5141168"/>
          </a:xfrm>
        </p:spPr>
        <p:txBody>
          <a:bodyPr>
            <a:noAutofit/>
          </a:bodyPr>
          <a:lstStyle/>
          <a:p>
            <a:pPr marL="274320" indent="-274320" eaLnBrk="1" fontAlgn="auto" hangingPunct="1">
              <a:lnSpc>
                <a:spcPct val="80000"/>
              </a:lnSpc>
              <a:spcAft>
                <a:spcPts val="0"/>
              </a:spcAft>
              <a:buFontTx/>
              <a:buNone/>
              <a:defRPr/>
            </a:pPr>
            <a:r>
              <a:rPr lang="en-US" sz="2600" dirty="0"/>
              <a:t>A POS system is a computerized application used (in part) to record sales and handle payments; it is typically used in a retail store. </a:t>
            </a:r>
            <a:endParaRPr lang="en-US" sz="2600" dirty="0" smtClean="0"/>
          </a:p>
          <a:p>
            <a:pPr marL="274320" indent="-274320" eaLnBrk="1" fontAlgn="auto" hangingPunct="1">
              <a:lnSpc>
                <a:spcPct val="80000"/>
              </a:lnSpc>
              <a:spcAft>
                <a:spcPts val="0"/>
              </a:spcAft>
              <a:buFontTx/>
              <a:buNone/>
              <a:defRPr/>
            </a:pPr>
            <a:endParaRPr lang="en-US" sz="2600" dirty="0" smtClean="0"/>
          </a:p>
          <a:p>
            <a:pPr marL="274320" indent="-274320" eaLnBrk="1" fontAlgn="auto" hangingPunct="1">
              <a:lnSpc>
                <a:spcPct val="80000"/>
              </a:lnSpc>
              <a:spcAft>
                <a:spcPts val="0"/>
              </a:spcAft>
              <a:buFontTx/>
              <a:buNone/>
              <a:defRPr/>
            </a:pPr>
            <a:r>
              <a:rPr lang="en-US" sz="2600" dirty="0" smtClean="0"/>
              <a:t>It </a:t>
            </a:r>
            <a:r>
              <a:rPr lang="en-US" sz="2600" dirty="0"/>
              <a:t>includes hardware components such as a computer and bar code scanner, and software to run the system. It interfaces to various service applications, such as a third-party tax calculator and inventory control. </a:t>
            </a:r>
            <a:endParaRPr lang="en-US" sz="2600" dirty="0" smtClean="0"/>
          </a:p>
          <a:p>
            <a:pPr marL="274320" indent="-274320" eaLnBrk="1" fontAlgn="auto" hangingPunct="1">
              <a:lnSpc>
                <a:spcPct val="80000"/>
              </a:lnSpc>
              <a:spcAft>
                <a:spcPts val="0"/>
              </a:spcAft>
              <a:buFontTx/>
              <a:buNone/>
              <a:defRPr/>
            </a:pPr>
            <a:endParaRPr lang="en-US" sz="2600" dirty="0" smtClean="0"/>
          </a:p>
          <a:p>
            <a:pPr marL="274320" indent="-274320" eaLnBrk="1" fontAlgn="auto" hangingPunct="1">
              <a:lnSpc>
                <a:spcPct val="80000"/>
              </a:lnSpc>
              <a:spcAft>
                <a:spcPts val="0"/>
              </a:spcAft>
              <a:buFontTx/>
              <a:buNone/>
              <a:defRPr/>
            </a:pPr>
            <a:r>
              <a:rPr lang="en-US" sz="2600" dirty="0" smtClean="0"/>
              <a:t>These </a:t>
            </a:r>
            <a:r>
              <a:rPr lang="en-US" sz="2600" dirty="0"/>
              <a:t>systems must be relatively fault-tolerant; that is, even if remote services are temporarily unavailable (such as the inventory system), they must still be capable of capturing sales and handling at least cash payments (so that the business is not crippled).</a:t>
            </a:r>
          </a:p>
        </p:txBody>
      </p:sp>
      <p:sp>
        <p:nvSpPr>
          <p:cNvPr id="1638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F8ECD6-E908-4F81-A534-1A2BBC39FC97}" type="datetime1">
              <a:rPr lang="en-US" altLang="en-US">
                <a:solidFill>
                  <a:schemeClr val="tx2"/>
                </a:solidFill>
              </a:rPr>
              <a:pPr/>
              <a:t>3/2/2018</a:t>
            </a:fld>
            <a:endParaRPr lang="en-US" altLang="en-US">
              <a:solidFill>
                <a:schemeClr val="tx2"/>
              </a:solidFill>
            </a:endParaRPr>
          </a:p>
        </p:txBody>
      </p:sp>
      <p:sp>
        <p:nvSpPr>
          <p:cNvPr id="163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4049443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fontAlgn="auto" hangingPunct="1">
              <a:spcAft>
                <a:spcPts val="0"/>
              </a:spcAft>
              <a:defRPr/>
            </a:pPr>
            <a:r>
              <a:rPr lang="en-US"/>
              <a:t>Models</a:t>
            </a:r>
          </a:p>
        </p:txBody>
      </p:sp>
      <p:sp>
        <p:nvSpPr>
          <p:cNvPr id="17411" name="Rectangle 3"/>
          <p:cNvSpPr>
            <a:spLocks noGrp="1" noChangeArrowheads="1"/>
          </p:cNvSpPr>
          <p:nvPr>
            <p:ph idx="1"/>
          </p:nvPr>
        </p:nvSpPr>
        <p:spPr/>
        <p:txBody>
          <a:bodyPr/>
          <a:lstStyle/>
          <a:p>
            <a:pPr eaLnBrk="1" hangingPunct="1"/>
            <a:r>
              <a:rPr lang="en-US" altLang="en-US" dirty="0" smtClean="0"/>
              <a:t>Challenge: How do we get from the NLP requirements to an implementable model?</a:t>
            </a:r>
          </a:p>
          <a:p>
            <a:pPr eaLnBrk="1" hangingPunct="1"/>
            <a:endParaRPr lang="en-US" altLang="en-US" dirty="0" smtClean="0"/>
          </a:p>
          <a:p>
            <a:pPr eaLnBrk="1" hangingPunct="1"/>
            <a:r>
              <a:rPr lang="en-US" altLang="en-US" dirty="0" smtClean="0"/>
              <a:t>Domain </a:t>
            </a:r>
            <a:r>
              <a:rPr lang="en-US" altLang="en-US" dirty="0" smtClean="0"/>
              <a:t>Model</a:t>
            </a:r>
          </a:p>
          <a:p>
            <a:pPr lvl="1" eaLnBrk="1" hangingPunct="1"/>
            <a:r>
              <a:rPr lang="en-US" altLang="en-US" dirty="0" smtClean="0"/>
              <a:t>Sale</a:t>
            </a:r>
          </a:p>
          <a:p>
            <a:pPr lvl="1" eaLnBrk="1" hangingPunct="1"/>
            <a:r>
              <a:rPr lang="en-US" altLang="en-US" dirty="0" smtClean="0"/>
              <a:t>Item</a:t>
            </a:r>
          </a:p>
          <a:p>
            <a:pPr lvl="1" eaLnBrk="1" hangingPunct="1"/>
            <a:r>
              <a:rPr lang="en-US" altLang="en-US" dirty="0" smtClean="0"/>
              <a:t>Payment</a:t>
            </a:r>
          </a:p>
          <a:p>
            <a:pPr lvl="1" eaLnBrk="1" hangingPunct="1"/>
            <a:r>
              <a:rPr lang="en-US" altLang="en-US" dirty="0" smtClean="0"/>
              <a:t>Product</a:t>
            </a:r>
          </a:p>
          <a:p>
            <a:pPr lvl="1" eaLnBrk="1" hangingPunct="1"/>
            <a:r>
              <a:rPr lang="en-US" altLang="en-US" dirty="0" smtClean="0"/>
              <a:t>Register</a:t>
            </a:r>
          </a:p>
          <a:p>
            <a:pPr eaLnBrk="1" hangingPunct="1"/>
            <a:r>
              <a:rPr lang="en-US" altLang="en-US" dirty="0" smtClean="0"/>
              <a:t>Design Model</a:t>
            </a:r>
          </a:p>
          <a:p>
            <a:pPr lvl="1" eaLnBrk="1" hangingPunct="1"/>
            <a:r>
              <a:rPr lang="en-US" altLang="en-US" dirty="0" smtClean="0"/>
              <a:t>?</a:t>
            </a:r>
          </a:p>
        </p:txBody>
      </p:sp>
      <p:sp>
        <p:nvSpPr>
          <p:cNvPr id="1741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F75B918-7324-4A5D-B6D8-3CF7AF93411C}" type="datetime1">
              <a:rPr lang="en-US" altLang="en-US">
                <a:solidFill>
                  <a:schemeClr val="tx2"/>
                </a:solidFill>
              </a:rPr>
              <a:pPr/>
              <a:t>3/2/2018</a:t>
            </a:fld>
            <a:endParaRPr lang="en-US" altLang="en-US">
              <a:solidFill>
                <a:schemeClr val="tx2"/>
              </a:solidFill>
            </a:endParaRPr>
          </a:p>
        </p:txBody>
      </p:sp>
      <p:sp>
        <p:nvSpPr>
          <p:cNvPr id="174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4118183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fontAlgn="auto" hangingPunct="1">
              <a:spcAft>
                <a:spcPts val="0"/>
              </a:spcAft>
              <a:defRPr/>
            </a:pPr>
            <a:r>
              <a:rPr lang="en-GB" dirty="0"/>
              <a:t>Design Model</a:t>
            </a:r>
            <a:endParaRPr lang="en-US" dirty="0"/>
          </a:p>
        </p:txBody>
      </p:sp>
      <p:sp>
        <p:nvSpPr>
          <p:cNvPr id="1843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292070F-6261-4D1D-AD9B-A92ED0FF7C34}" type="datetime1">
              <a:rPr lang="en-US" altLang="en-US">
                <a:solidFill>
                  <a:schemeClr val="tx2"/>
                </a:solidFill>
              </a:rPr>
              <a:pPr/>
              <a:t>3/2/2018</a:t>
            </a:fld>
            <a:endParaRPr lang="en-US" altLang="en-US">
              <a:solidFill>
                <a:schemeClr val="tx2"/>
              </a:solidFill>
            </a:endParaRPr>
          </a:p>
        </p:txBody>
      </p:sp>
      <p:sp>
        <p:nvSpPr>
          <p:cNvPr id="184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
        <p:nvSpPr>
          <p:cNvPr id="18438" name="AutoShape 7" descr="17fig14"/>
          <p:cNvSpPr>
            <a:spLocks noChangeAspect="1" noChangeArrowheads="1"/>
          </p:cNvSpPr>
          <p:nvPr/>
        </p:nvSpPr>
        <p:spPr bwMode="auto">
          <a:xfrm>
            <a:off x="3024188" y="2300288"/>
            <a:ext cx="30956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4" name="Content Placeholder 3"/>
          <p:cNvPicPr>
            <a:picLocks noGrp="1" noChangeAspect="1"/>
          </p:cNvPicPr>
          <p:nvPr>
            <p:ph idx="1"/>
          </p:nvPr>
        </p:nvPicPr>
        <p:blipFill>
          <a:blip r:embed="rId2"/>
          <a:stretch>
            <a:fillRect/>
          </a:stretch>
        </p:blipFill>
        <p:spPr>
          <a:xfrm>
            <a:off x="971600" y="1375382"/>
            <a:ext cx="7056784" cy="5219906"/>
          </a:xfrm>
          <a:prstGeom prst="rect">
            <a:avLst/>
          </a:prstGeom>
        </p:spPr>
      </p:pic>
      <p:sp>
        <p:nvSpPr>
          <p:cNvPr id="2" name="Oval Callout 1"/>
          <p:cNvSpPr/>
          <p:nvPr/>
        </p:nvSpPr>
        <p:spPr>
          <a:xfrm>
            <a:off x="827584" y="4077072"/>
            <a:ext cx="4176464" cy="2016224"/>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How do we calculate the amount of money that should be paid?</a:t>
            </a:r>
            <a:endParaRPr lang="en-US" sz="2000" dirty="0">
              <a:solidFill>
                <a:schemeClr val="tx1"/>
              </a:solidFill>
            </a:endParaRPr>
          </a:p>
        </p:txBody>
      </p:sp>
    </p:spTree>
    <p:extLst>
      <p:ext uri="{BB962C8B-B14F-4D97-AF65-F5344CB8AC3E}">
        <p14:creationId xmlns:p14="http://schemas.microsoft.com/office/powerpoint/2010/main" val="13995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fontAlgn="auto" hangingPunct="1">
              <a:spcAft>
                <a:spcPts val="0"/>
              </a:spcAft>
              <a:defRPr/>
            </a:pPr>
            <a:r>
              <a:rPr lang="en-US" dirty="0" smtClean="0"/>
              <a:t>Information Expert</a:t>
            </a:r>
            <a:endParaRPr lang="en-US" dirty="0"/>
          </a:p>
        </p:txBody>
      </p:sp>
      <p:sp>
        <p:nvSpPr>
          <p:cNvPr id="19459" name="Rectangle 3"/>
          <p:cNvSpPr>
            <a:spLocks noGrp="1" noChangeArrowheads="1"/>
          </p:cNvSpPr>
          <p:nvPr>
            <p:ph idx="1"/>
          </p:nvPr>
        </p:nvSpPr>
        <p:spPr>
          <a:xfrm>
            <a:off x="457200" y="1600200"/>
            <a:ext cx="8507288" cy="4876800"/>
          </a:xfrm>
        </p:spPr>
        <p:txBody>
          <a:bodyPr>
            <a:normAutofit/>
          </a:bodyPr>
          <a:lstStyle/>
          <a:p>
            <a:pPr eaLnBrk="1" hangingPunct="1">
              <a:lnSpc>
                <a:spcPct val="90000"/>
              </a:lnSpc>
              <a:buFontTx/>
              <a:buNone/>
            </a:pPr>
            <a:r>
              <a:rPr lang="en-GB" altLang="en-US" sz="2600" b="1" dirty="0" smtClean="0"/>
              <a:t>Problem:	</a:t>
            </a:r>
            <a:r>
              <a:rPr lang="en-GB" altLang="en-US" sz="2600" dirty="0" smtClean="0"/>
              <a:t>What is the most basic principle by which responsibilities are assigned in object-oriented design?</a:t>
            </a:r>
            <a:endParaRPr lang="en-GB" altLang="en-US" sz="2600" b="1" dirty="0" smtClean="0"/>
          </a:p>
          <a:p>
            <a:pPr eaLnBrk="1" hangingPunct="1">
              <a:lnSpc>
                <a:spcPct val="90000"/>
              </a:lnSpc>
              <a:buFontTx/>
              <a:buNone/>
            </a:pPr>
            <a:endParaRPr lang="en-GB" altLang="en-US" sz="2600" b="1" dirty="0" smtClean="0"/>
          </a:p>
          <a:p>
            <a:pPr>
              <a:lnSpc>
                <a:spcPct val="90000"/>
              </a:lnSpc>
              <a:buNone/>
            </a:pPr>
            <a:r>
              <a:rPr lang="en-GB" altLang="en-US" sz="2600" b="1" dirty="0" smtClean="0"/>
              <a:t>Solution</a:t>
            </a:r>
            <a:r>
              <a:rPr lang="en-GB" altLang="en-US" sz="2600" b="1" dirty="0" smtClean="0"/>
              <a:t>:	</a:t>
            </a:r>
            <a:r>
              <a:rPr lang="en-GB" altLang="en-US" sz="2600" dirty="0" smtClean="0"/>
              <a:t>Assign a responsibility to the information expert - the class that </a:t>
            </a:r>
            <a:r>
              <a:rPr lang="en-GB" altLang="en-US" sz="2600" b="1" dirty="0" smtClean="0"/>
              <a:t>has </a:t>
            </a:r>
            <a:r>
              <a:rPr lang="en-GB" altLang="en-US" sz="2600" b="1" dirty="0"/>
              <a:t>the necessary </a:t>
            </a:r>
            <a:r>
              <a:rPr lang="en-GB" altLang="en-US" sz="2600" b="1" dirty="0" smtClean="0"/>
              <a:t>information </a:t>
            </a:r>
            <a:r>
              <a:rPr lang="en-GB" altLang="en-US" sz="2600" dirty="0" smtClean="0"/>
              <a:t>to </a:t>
            </a:r>
            <a:r>
              <a:rPr lang="en-GB" altLang="en-US" sz="2600" dirty="0" err="1" smtClean="0"/>
              <a:t>fulfill</a:t>
            </a:r>
            <a:r>
              <a:rPr lang="en-GB" altLang="en-US" sz="2600" dirty="0" smtClean="0"/>
              <a:t> the responsibility</a:t>
            </a:r>
          </a:p>
          <a:p>
            <a:pPr eaLnBrk="1" hangingPunct="1">
              <a:lnSpc>
                <a:spcPct val="90000"/>
              </a:lnSpc>
              <a:buFontTx/>
              <a:buNone/>
            </a:pPr>
            <a:endParaRPr lang="en-GB" altLang="en-US" sz="2600" b="1" dirty="0" smtClean="0"/>
          </a:p>
          <a:p>
            <a:pPr eaLnBrk="1" hangingPunct="1">
              <a:lnSpc>
                <a:spcPct val="90000"/>
              </a:lnSpc>
              <a:buFontTx/>
              <a:buNone/>
            </a:pPr>
            <a:r>
              <a:rPr lang="en-GB" altLang="en-US" sz="2600" b="1" dirty="0" smtClean="0"/>
              <a:t>Example</a:t>
            </a:r>
            <a:r>
              <a:rPr lang="en-GB" altLang="en-US" sz="2600" b="1" dirty="0" smtClean="0"/>
              <a:t>:</a:t>
            </a:r>
            <a:r>
              <a:rPr lang="en-GB" altLang="en-US" sz="2600" dirty="0" smtClean="0"/>
              <a:t>	In the POS application, </a:t>
            </a:r>
            <a:r>
              <a:rPr lang="en-GB" altLang="en-US" sz="2600" dirty="0" smtClean="0"/>
              <a:t>what class has the information needed to calculate the total amount of money?</a:t>
            </a:r>
          </a:p>
          <a:p>
            <a:pPr eaLnBrk="1" hangingPunct="1">
              <a:lnSpc>
                <a:spcPct val="90000"/>
              </a:lnSpc>
              <a:buFontTx/>
              <a:buNone/>
            </a:pPr>
            <a:endParaRPr lang="en-GB" altLang="en-US" sz="2600" dirty="0" smtClean="0"/>
          </a:p>
          <a:p>
            <a:pPr marL="0" indent="0" eaLnBrk="1" hangingPunct="1">
              <a:lnSpc>
                <a:spcPct val="80000"/>
              </a:lnSpc>
              <a:buNone/>
            </a:pPr>
            <a:r>
              <a:rPr lang="en-US" altLang="en-US" sz="2600" dirty="0" smtClean="0"/>
              <a:t>SALE</a:t>
            </a:r>
            <a:endParaRPr lang="en-US" altLang="en-US" sz="2600" dirty="0" smtClean="0"/>
          </a:p>
        </p:txBody>
      </p:sp>
      <p:sp>
        <p:nvSpPr>
          <p:cNvPr id="1946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2BABC1A-D32A-4668-BE50-D903926F5AC6}" type="datetime1">
              <a:rPr lang="en-US" altLang="en-US">
                <a:solidFill>
                  <a:schemeClr val="tx2"/>
                </a:solidFill>
              </a:rPr>
              <a:pPr/>
              <a:t>3/2/2018</a:t>
            </a:fld>
            <a:endParaRPr lang="en-US" altLang="en-US">
              <a:solidFill>
                <a:schemeClr val="tx2"/>
              </a:solidFill>
            </a:endParaRPr>
          </a:p>
        </p:txBody>
      </p:sp>
      <p:sp>
        <p:nvSpPr>
          <p:cNvPr id="194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128966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1" name="Rectangle 11"/>
          <p:cNvSpPr>
            <a:spLocks noGrp="1" noChangeArrowheads="1"/>
          </p:cNvSpPr>
          <p:nvPr>
            <p:ph type="title" sz="quarter"/>
          </p:nvPr>
        </p:nvSpPr>
        <p:spPr/>
        <p:txBody>
          <a:bodyPr/>
          <a:lstStyle/>
          <a:p>
            <a:pPr eaLnBrk="1" fontAlgn="auto" hangingPunct="1">
              <a:spcAft>
                <a:spcPts val="0"/>
              </a:spcAft>
              <a:defRPr/>
            </a:pPr>
            <a:r>
              <a:rPr lang="en-US" dirty="0" smtClean="0"/>
              <a:t>Information Expert </a:t>
            </a:r>
            <a:r>
              <a:rPr lang="en-US" dirty="0"/>
              <a:t>– Sale class</a:t>
            </a:r>
          </a:p>
        </p:txBody>
      </p:sp>
      <p:sp>
        <p:nvSpPr>
          <p:cNvPr id="20488" name="AutoShape 5" descr="17fig14"/>
          <p:cNvSpPr>
            <a:spLocks noChangeAspect="1" noChangeArrowheads="1"/>
          </p:cNvSpPr>
          <p:nvPr/>
        </p:nvSpPr>
        <p:spPr bwMode="auto">
          <a:xfrm>
            <a:off x="155575" y="46038"/>
            <a:ext cx="30956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0489" name="AutoShape 7" descr="17fig14"/>
          <p:cNvSpPr>
            <a:spLocks noChangeAspect="1" noChangeArrowheads="1"/>
          </p:cNvSpPr>
          <p:nvPr/>
        </p:nvSpPr>
        <p:spPr bwMode="auto">
          <a:xfrm>
            <a:off x="3024188" y="2300288"/>
            <a:ext cx="30956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0490" name="AutoShape 9" descr="17fig14"/>
          <p:cNvSpPr>
            <a:spLocks noChangeAspect="1" noChangeArrowheads="1"/>
          </p:cNvSpPr>
          <p:nvPr/>
        </p:nvSpPr>
        <p:spPr bwMode="auto">
          <a:xfrm>
            <a:off x="3024188" y="2300288"/>
            <a:ext cx="30956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0491" name="AutoShape 16" descr="17fig14"/>
          <p:cNvSpPr>
            <a:spLocks noChangeAspect="1" noChangeArrowheads="1"/>
          </p:cNvSpPr>
          <p:nvPr/>
        </p:nvSpPr>
        <p:spPr bwMode="auto">
          <a:xfrm>
            <a:off x="155575" y="46038"/>
            <a:ext cx="30956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0492" name="AutoShape 18" descr="17fig14"/>
          <p:cNvSpPr>
            <a:spLocks noChangeAspect="1" noChangeArrowheads="1"/>
          </p:cNvSpPr>
          <p:nvPr/>
        </p:nvSpPr>
        <p:spPr bwMode="auto">
          <a:xfrm>
            <a:off x="155575" y="46038"/>
            <a:ext cx="30956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0493" name="AutoShape 20" descr="17fig14"/>
          <p:cNvSpPr>
            <a:spLocks noChangeAspect="1" noChangeArrowheads="1"/>
          </p:cNvSpPr>
          <p:nvPr/>
        </p:nvSpPr>
        <p:spPr bwMode="auto">
          <a:xfrm>
            <a:off x="155575" y="46038"/>
            <a:ext cx="30956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0494" name="AutoShape 22" descr="17fig14"/>
          <p:cNvSpPr>
            <a:spLocks noChangeAspect="1" noChangeArrowheads="1"/>
          </p:cNvSpPr>
          <p:nvPr/>
        </p:nvSpPr>
        <p:spPr bwMode="auto">
          <a:xfrm>
            <a:off x="155575" y="46038"/>
            <a:ext cx="30956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0495" name="AutoShape 23" descr="17fig14"/>
          <p:cNvSpPr>
            <a:spLocks noChangeAspect="1" noChangeArrowheads="1"/>
          </p:cNvSpPr>
          <p:nvPr/>
        </p:nvSpPr>
        <p:spPr bwMode="auto">
          <a:xfrm>
            <a:off x="179388" y="0"/>
            <a:ext cx="30956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5" name="Content Placeholder 4"/>
          <p:cNvPicPr>
            <a:picLocks noGrp="1" noChangeAspect="1"/>
          </p:cNvPicPr>
          <p:nvPr>
            <p:ph sz="quarter" idx="1"/>
          </p:nvPr>
        </p:nvPicPr>
        <p:blipFill>
          <a:blip r:embed="rId2"/>
          <a:stretch>
            <a:fillRect/>
          </a:stretch>
        </p:blipFill>
        <p:spPr>
          <a:xfrm>
            <a:off x="899592" y="1371601"/>
            <a:ext cx="7056784" cy="5256450"/>
          </a:xfrm>
          <a:prstGeom prst="rect">
            <a:avLst/>
          </a:prstGeom>
        </p:spPr>
      </p:pic>
    </p:spTree>
    <p:extLst>
      <p:ext uri="{BB962C8B-B14F-4D97-AF65-F5344CB8AC3E}">
        <p14:creationId xmlns:p14="http://schemas.microsoft.com/office/powerpoint/2010/main" val="2853708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fontAlgn="auto" hangingPunct="1">
              <a:spcAft>
                <a:spcPts val="0"/>
              </a:spcAft>
              <a:defRPr/>
            </a:pPr>
            <a:r>
              <a:rPr lang="en-US"/>
              <a:t>Conclusion</a:t>
            </a:r>
          </a:p>
        </p:txBody>
      </p:sp>
      <p:sp>
        <p:nvSpPr>
          <p:cNvPr id="21507" name="Rectangle 3"/>
          <p:cNvSpPr>
            <a:spLocks noGrp="1" noChangeArrowheads="1"/>
          </p:cNvSpPr>
          <p:nvPr>
            <p:ph idx="1"/>
          </p:nvPr>
        </p:nvSpPr>
        <p:spPr>
          <a:xfrm>
            <a:off x="457200" y="1600200"/>
            <a:ext cx="8291264" cy="4876800"/>
          </a:xfrm>
        </p:spPr>
        <p:txBody>
          <a:bodyPr/>
          <a:lstStyle/>
          <a:p>
            <a:pPr eaLnBrk="1" hangingPunct="1">
              <a:lnSpc>
                <a:spcPct val="80000"/>
              </a:lnSpc>
            </a:pPr>
            <a:r>
              <a:rPr lang="en-US" altLang="en-US" sz="2800" b="1" dirty="0" smtClean="0"/>
              <a:t>Discussion</a:t>
            </a:r>
          </a:p>
          <a:p>
            <a:pPr lvl="1" eaLnBrk="1" hangingPunct="1">
              <a:lnSpc>
                <a:spcPct val="80000"/>
              </a:lnSpc>
            </a:pPr>
            <a:r>
              <a:rPr lang="en-GB" altLang="en-US" sz="2400" dirty="0" smtClean="0"/>
              <a:t>Expert is used more than any other pattern in the assignment of responsibilities.</a:t>
            </a:r>
          </a:p>
          <a:p>
            <a:pPr lvl="1" eaLnBrk="1" hangingPunct="1">
              <a:lnSpc>
                <a:spcPct val="80000"/>
              </a:lnSpc>
            </a:pPr>
            <a:r>
              <a:rPr lang="en-GB" altLang="en-US" sz="2400" dirty="0" smtClean="0"/>
              <a:t>Whenever information is spread across different objects, they will need to interact via messages in order to share the work.</a:t>
            </a:r>
          </a:p>
          <a:p>
            <a:pPr lvl="1" eaLnBrk="1" hangingPunct="1">
              <a:lnSpc>
                <a:spcPct val="80000"/>
              </a:lnSpc>
              <a:buFontTx/>
              <a:buNone/>
            </a:pPr>
            <a:endParaRPr lang="en-GB" altLang="en-US" sz="2400" dirty="0" smtClean="0"/>
          </a:p>
          <a:p>
            <a:pPr eaLnBrk="1" hangingPunct="1">
              <a:lnSpc>
                <a:spcPct val="80000"/>
              </a:lnSpc>
            </a:pPr>
            <a:r>
              <a:rPr lang="en-US" altLang="en-US" sz="2800" b="1" dirty="0" smtClean="0"/>
              <a:t>Benefits</a:t>
            </a:r>
          </a:p>
          <a:p>
            <a:pPr lvl="1" eaLnBrk="1" hangingPunct="1">
              <a:lnSpc>
                <a:spcPct val="80000"/>
              </a:lnSpc>
            </a:pPr>
            <a:r>
              <a:rPr lang="en-US" altLang="en-US" sz="2400" dirty="0" smtClean="0"/>
              <a:t>Information encapsulation is maintained since objects use their own information to fulfill tasks =&gt; supports low coupling</a:t>
            </a:r>
          </a:p>
          <a:p>
            <a:pPr lvl="1" eaLnBrk="1" hangingPunct="1">
              <a:lnSpc>
                <a:spcPct val="80000"/>
              </a:lnSpc>
            </a:pPr>
            <a:r>
              <a:rPr lang="en-US" altLang="en-US" sz="2400" dirty="0" smtClean="0"/>
              <a:t>Behavior is distributed across the classes that have the required information =&gt; more cohesive "lightweight" class definitions</a:t>
            </a:r>
          </a:p>
        </p:txBody>
      </p:sp>
      <p:sp>
        <p:nvSpPr>
          <p:cNvPr id="2150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2E67A7A-55F8-4DAC-B51B-F0A83EA5C348}" type="datetime1">
              <a:rPr lang="en-US" altLang="en-US">
                <a:solidFill>
                  <a:schemeClr val="tx2"/>
                </a:solidFill>
              </a:rPr>
              <a:pPr/>
              <a:t>3/2/2018</a:t>
            </a:fld>
            <a:endParaRPr lang="en-US" altLang="en-US">
              <a:solidFill>
                <a:schemeClr val="tx2"/>
              </a:solidFill>
            </a:endParaRPr>
          </a:p>
        </p:txBody>
      </p:sp>
      <p:sp>
        <p:nvSpPr>
          <p:cNvPr id="215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3512666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fontAlgn="auto" hangingPunct="1">
              <a:spcAft>
                <a:spcPts val="0"/>
              </a:spcAft>
              <a:defRPr/>
            </a:pPr>
            <a:r>
              <a:rPr lang="en-US"/>
              <a:t>Creator</a:t>
            </a:r>
          </a:p>
        </p:txBody>
      </p:sp>
      <p:sp>
        <p:nvSpPr>
          <p:cNvPr id="22531" name="Rectangle 3"/>
          <p:cNvSpPr>
            <a:spLocks noGrp="1" noChangeArrowheads="1"/>
          </p:cNvSpPr>
          <p:nvPr>
            <p:ph idx="1"/>
          </p:nvPr>
        </p:nvSpPr>
        <p:spPr>
          <a:xfrm>
            <a:off x="457200" y="1600200"/>
            <a:ext cx="8229600" cy="4997152"/>
          </a:xfrm>
        </p:spPr>
        <p:txBody>
          <a:bodyPr>
            <a:normAutofit/>
          </a:bodyPr>
          <a:lstStyle/>
          <a:p>
            <a:pPr eaLnBrk="1" hangingPunct="1">
              <a:lnSpc>
                <a:spcPct val="80000"/>
              </a:lnSpc>
              <a:buFontTx/>
              <a:buNone/>
            </a:pPr>
            <a:r>
              <a:rPr lang="en-GB" altLang="en-US" b="1" dirty="0" smtClean="0"/>
              <a:t>Problem:</a:t>
            </a:r>
            <a:r>
              <a:rPr lang="en-GB" altLang="en-US" dirty="0" smtClean="0"/>
              <a:t>	Who should be responsible for creating a new instance of some class?</a:t>
            </a:r>
          </a:p>
          <a:p>
            <a:pPr eaLnBrk="1" hangingPunct="1">
              <a:lnSpc>
                <a:spcPct val="80000"/>
              </a:lnSpc>
              <a:buFontTx/>
              <a:buNone/>
            </a:pPr>
            <a:r>
              <a:rPr lang="en-GB" altLang="en-US" b="1" dirty="0" smtClean="0"/>
              <a:t>Solution:</a:t>
            </a:r>
            <a:r>
              <a:rPr lang="en-GB" altLang="en-US" dirty="0" smtClean="0"/>
              <a:t>	Assign class B the responsibility to create an instance of class A if one of the following is true:</a:t>
            </a:r>
          </a:p>
          <a:p>
            <a:pPr lvl="1" eaLnBrk="1" hangingPunct="1">
              <a:lnSpc>
                <a:spcPct val="80000"/>
              </a:lnSpc>
              <a:buFontTx/>
              <a:buNone/>
            </a:pPr>
            <a:r>
              <a:rPr lang="en-GB" altLang="en-US" sz="2000" dirty="0" smtClean="0"/>
              <a:t>B contains A objects</a:t>
            </a:r>
          </a:p>
          <a:p>
            <a:pPr lvl="1" eaLnBrk="1" hangingPunct="1">
              <a:lnSpc>
                <a:spcPct val="80000"/>
              </a:lnSpc>
              <a:buFontTx/>
              <a:buNone/>
            </a:pPr>
            <a:r>
              <a:rPr lang="en-GB" altLang="en-US" sz="2000" dirty="0" smtClean="0"/>
              <a:t>B closely uses A objects</a:t>
            </a:r>
          </a:p>
          <a:p>
            <a:pPr lvl="1" eaLnBrk="1" hangingPunct="1">
              <a:lnSpc>
                <a:spcPct val="80000"/>
              </a:lnSpc>
              <a:buFontTx/>
              <a:buNone/>
            </a:pPr>
            <a:r>
              <a:rPr lang="en-GB" altLang="en-US" sz="2000" dirty="0" smtClean="0"/>
              <a:t>B has the initialising data that will be passed to A when it is created.</a:t>
            </a:r>
          </a:p>
          <a:p>
            <a:pPr eaLnBrk="1" hangingPunct="1">
              <a:lnSpc>
                <a:spcPct val="80000"/>
              </a:lnSpc>
              <a:buFontTx/>
              <a:buNone/>
            </a:pPr>
            <a:endParaRPr lang="en-GB" altLang="en-US" b="1" dirty="0" smtClean="0"/>
          </a:p>
          <a:p>
            <a:pPr eaLnBrk="1" hangingPunct="1">
              <a:lnSpc>
                <a:spcPct val="80000"/>
              </a:lnSpc>
              <a:buFontTx/>
              <a:buNone/>
            </a:pPr>
            <a:r>
              <a:rPr lang="en-GB" altLang="en-US" b="1" dirty="0" smtClean="0"/>
              <a:t>Example:</a:t>
            </a:r>
            <a:r>
              <a:rPr lang="en-GB" altLang="en-US" dirty="0" smtClean="0"/>
              <a:t>	In the POS application who should be responsible for creating an Item instance?</a:t>
            </a:r>
          </a:p>
          <a:p>
            <a:pPr eaLnBrk="1" hangingPunct="1">
              <a:lnSpc>
                <a:spcPct val="80000"/>
              </a:lnSpc>
            </a:pPr>
            <a:r>
              <a:rPr lang="en-GB" altLang="en-US" dirty="0" smtClean="0"/>
              <a:t>Which is the </a:t>
            </a:r>
            <a:r>
              <a:rPr lang="en-GB" altLang="en-US" dirty="0" smtClean="0"/>
              <a:t>class that contains/closely uses/has initialization data of Item </a:t>
            </a:r>
            <a:r>
              <a:rPr lang="en-GB" altLang="en-US" dirty="0" smtClean="0"/>
              <a:t>instances?</a:t>
            </a:r>
            <a:endParaRPr lang="en-GB" altLang="en-US" dirty="0" smtClean="0"/>
          </a:p>
          <a:p>
            <a:pPr marL="0" indent="0" eaLnBrk="1" hangingPunct="1">
              <a:lnSpc>
                <a:spcPct val="80000"/>
              </a:lnSpc>
              <a:buNone/>
            </a:pPr>
            <a:endParaRPr lang="en-GB" altLang="en-US" dirty="0" smtClean="0"/>
          </a:p>
          <a:p>
            <a:pPr marL="0" indent="0" eaLnBrk="1" hangingPunct="1">
              <a:lnSpc>
                <a:spcPct val="80000"/>
              </a:lnSpc>
              <a:buNone/>
            </a:pPr>
            <a:r>
              <a:rPr lang="en-GB" altLang="en-US" dirty="0" smtClean="0"/>
              <a:t>SALE</a:t>
            </a:r>
            <a:endParaRPr lang="en-GB" altLang="en-US" dirty="0" smtClean="0"/>
          </a:p>
        </p:txBody>
      </p:sp>
      <p:sp>
        <p:nvSpPr>
          <p:cNvPr id="2253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D0088A7-CB5A-461A-8EF6-75F409A92303}" type="datetime1">
              <a:rPr lang="en-US" altLang="en-US">
                <a:solidFill>
                  <a:schemeClr val="tx2"/>
                </a:solidFill>
              </a:rPr>
              <a:pPr/>
              <a:t>3/2/2018</a:t>
            </a:fld>
            <a:endParaRPr lang="en-US" altLang="en-US">
              <a:solidFill>
                <a:schemeClr val="tx2"/>
              </a:solidFill>
            </a:endParaRPr>
          </a:p>
        </p:txBody>
      </p:sp>
      <p:sp>
        <p:nvSpPr>
          <p:cNvPr id="225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354221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fontAlgn="auto" hangingPunct="1">
              <a:spcAft>
                <a:spcPts val="0"/>
              </a:spcAft>
              <a:defRPr/>
            </a:pPr>
            <a:r>
              <a:rPr lang="en-US" dirty="0"/>
              <a:t>Creator</a:t>
            </a:r>
          </a:p>
        </p:txBody>
      </p:sp>
      <p:sp>
        <p:nvSpPr>
          <p:cNvPr id="2355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AD25157-4DA9-40AA-AECC-4F58DEF0406F}" type="datetime1">
              <a:rPr lang="en-US" altLang="en-US">
                <a:solidFill>
                  <a:schemeClr val="tx2"/>
                </a:solidFill>
              </a:rPr>
              <a:pPr/>
              <a:t>3/2/2018</a:t>
            </a:fld>
            <a:endParaRPr lang="en-US" altLang="en-US">
              <a:solidFill>
                <a:schemeClr val="tx2"/>
              </a:solidFill>
            </a:endParaRPr>
          </a:p>
        </p:txBody>
      </p:sp>
      <p:sp>
        <p:nvSpPr>
          <p:cNvPr id="235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93954" y="2465400"/>
            <a:ext cx="8956091" cy="3146400"/>
          </a:xfrm>
          <a:prstGeom prst="rect">
            <a:avLst/>
          </a:prstGeom>
        </p:spPr>
      </p:pic>
    </p:spTree>
    <p:extLst>
      <p:ext uri="{BB962C8B-B14F-4D97-AF65-F5344CB8AC3E}">
        <p14:creationId xmlns:p14="http://schemas.microsoft.com/office/powerpoint/2010/main" val="1431946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fontAlgn="auto" hangingPunct="1">
              <a:spcAft>
                <a:spcPts val="0"/>
              </a:spcAft>
              <a:defRPr/>
            </a:pPr>
            <a:r>
              <a:rPr lang="en-US"/>
              <a:t>Conclusion</a:t>
            </a:r>
          </a:p>
        </p:txBody>
      </p:sp>
      <p:sp>
        <p:nvSpPr>
          <p:cNvPr id="24579" name="Rectangle 3"/>
          <p:cNvSpPr>
            <a:spLocks noGrp="1" noChangeArrowheads="1"/>
          </p:cNvSpPr>
          <p:nvPr>
            <p:ph idx="1"/>
          </p:nvPr>
        </p:nvSpPr>
        <p:spPr/>
        <p:txBody>
          <a:bodyPr/>
          <a:lstStyle/>
          <a:p>
            <a:pPr eaLnBrk="1" hangingPunct="1">
              <a:lnSpc>
                <a:spcPct val="80000"/>
              </a:lnSpc>
            </a:pPr>
            <a:r>
              <a:rPr lang="en-GB" altLang="en-US" sz="2800" b="1" dirty="0" smtClean="0"/>
              <a:t>Discussion:</a:t>
            </a:r>
            <a:r>
              <a:rPr lang="en-GB" altLang="en-US" sz="2800" dirty="0" smtClean="0"/>
              <a:t>	</a:t>
            </a:r>
          </a:p>
          <a:p>
            <a:pPr lvl="1" eaLnBrk="1" hangingPunct="1">
              <a:lnSpc>
                <a:spcPct val="80000"/>
              </a:lnSpc>
            </a:pPr>
            <a:r>
              <a:rPr lang="en-GB" altLang="en-US" sz="2400" dirty="0" smtClean="0"/>
              <a:t>Creator guides assigning responsibilities related to the creation of objects.</a:t>
            </a:r>
          </a:p>
          <a:p>
            <a:pPr lvl="1" eaLnBrk="1" hangingPunct="1">
              <a:lnSpc>
                <a:spcPct val="80000"/>
              </a:lnSpc>
            </a:pPr>
            <a:r>
              <a:rPr lang="en-GB" altLang="en-US" sz="2400" dirty="0" smtClean="0"/>
              <a:t>Sometimes a creator is found by looking for the class that has the initialising data that will be used during creation.</a:t>
            </a:r>
          </a:p>
          <a:p>
            <a:pPr lvl="1" eaLnBrk="1" hangingPunct="1">
              <a:lnSpc>
                <a:spcPct val="80000"/>
              </a:lnSpc>
              <a:buFontTx/>
              <a:buNone/>
            </a:pPr>
            <a:r>
              <a:rPr lang="en-GB" altLang="en-US" sz="2400" dirty="0" smtClean="0"/>
              <a:t>For example, who should be responsible to create a Payment instance ?</a:t>
            </a:r>
          </a:p>
          <a:p>
            <a:pPr eaLnBrk="1" hangingPunct="1">
              <a:lnSpc>
                <a:spcPct val="80000"/>
              </a:lnSpc>
            </a:pPr>
            <a:r>
              <a:rPr lang="en-GB" altLang="en-US" sz="2800" b="1" dirty="0" smtClean="0"/>
              <a:t>Benefits</a:t>
            </a:r>
            <a:r>
              <a:rPr lang="en-GB" altLang="en-US" sz="2800" dirty="0" smtClean="0"/>
              <a:t>:	</a:t>
            </a:r>
          </a:p>
          <a:p>
            <a:pPr lvl="1" eaLnBrk="1" hangingPunct="1">
              <a:lnSpc>
                <a:spcPct val="80000"/>
              </a:lnSpc>
            </a:pPr>
            <a:r>
              <a:rPr lang="en-GB" altLang="en-US" sz="2400" dirty="0" smtClean="0"/>
              <a:t>Low Coupling is supported</a:t>
            </a:r>
          </a:p>
          <a:p>
            <a:pPr eaLnBrk="1" hangingPunct="1">
              <a:lnSpc>
                <a:spcPct val="80000"/>
              </a:lnSpc>
            </a:pPr>
            <a:r>
              <a:rPr lang="en-GB" altLang="en-US" sz="2800" b="1" dirty="0" smtClean="0"/>
              <a:t>Contraindications</a:t>
            </a:r>
            <a:r>
              <a:rPr lang="en-GB" altLang="en-US" sz="2800" dirty="0" smtClean="0"/>
              <a:t>:</a:t>
            </a:r>
          </a:p>
          <a:p>
            <a:pPr lvl="1" eaLnBrk="1" hangingPunct="1">
              <a:lnSpc>
                <a:spcPct val="80000"/>
              </a:lnSpc>
            </a:pPr>
            <a:r>
              <a:rPr lang="en-GB" altLang="en-US" sz="2400" dirty="0" smtClean="0"/>
              <a:t>Complex creation procedures</a:t>
            </a:r>
          </a:p>
          <a:p>
            <a:pPr lvl="1" eaLnBrk="1" hangingPunct="1">
              <a:lnSpc>
                <a:spcPct val="80000"/>
              </a:lnSpc>
            </a:pPr>
            <a:r>
              <a:rPr lang="en-GB" altLang="en-US" sz="2400" dirty="0" smtClean="0"/>
              <a:t>Solution ?</a:t>
            </a:r>
          </a:p>
          <a:p>
            <a:pPr eaLnBrk="1" hangingPunct="1">
              <a:lnSpc>
                <a:spcPct val="80000"/>
              </a:lnSpc>
            </a:pPr>
            <a:endParaRPr lang="en-US" altLang="en-US" sz="2800" dirty="0" smtClean="0"/>
          </a:p>
          <a:p>
            <a:pPr lvl="1" eaLnBrk="1" hangingPunct="1">
              <a:lnSpc>
                <a:spcPct val="80000"/>
              </a:lnSpc>
            </a:pPr>
            <a:endParaRPr lang="en-US" altLang="en-US" sz="2400" dirty="0" smtClean="0"/>
          </a:p>
        </p:txBody>
      </p:sp>
      <p:sp>
        <p:nvSpPr>
          <p:cNvPr id="2458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2144241-3A16-4765-84D0-FB3CF4B2659F}" type="datetime1">
              <a:rPr lang="en-US" altLang="en-US">
                <a:solidFill>
                  <a:schemeClr val="tx2"/>
                </a:solidFill>
              </a:rPr>
              <a:pPr/>
              <a:t>3/2/2018</a:t>
            </a:fld>
            <a:endParaRPr lang="en-US" altLang="en-US">
              <a:solidFill>
                <a:schemeClr val="tx2"/>
              </a:solidFill>
            </a:endParaRPr>
          </a:p>
        </p:txBody>
      </p:sp>
      <p:sp>
        <p:nvSpPr>
          <p:cNvPr id="245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743074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365800"/>
            <a:ext cx="8229600" cy="990600"/>
          </a:xfrm>
        </p:spPr>
        <p:txBody>
          <a:bodyPr/>
          <a:lstStyle/>
          <a:p>
            <a:pPr eaLnBrk="1" fontAlgn="auto" hangingPunct="1">
              <a:spcAft>
                <a:spcPts val="0"/>
              </a:spcAft>
              <a:defRPr/>
            </a:pPr>
            <a:r>
              <a:rPr lang="en-US" dirty="0"/>
              <a:t>Controller</a:t>
            </a:r>
          </a:p>
        </p:txBody>
      </p:sp>
      <p:sp>
        <p:nvSpPr>
          <p:cNvPr id="25603" name="Rectangle 3"/>
          <p:cNvSpPr>
            <a:spLocks noGrp="1" noChangeArrowheads="1"/>
          </p:cNvSpPr>
          <p:nvPr>
            <p:ph idx="1"/>
          </p:nvPr>
        </p:nvSpPr>
        <p:spPr>
          <a:xfrm>
            <a:off x="323528" y="1356400"/>
            <a:ext cx="8568952" cy="5000625"/>
          </a:xfrm>
        </p:spPr>
        <p:txBody>
          <a:bodyPr>
            <a:noAutofit/>
          </a:bodyPr>
          <a:lstStyle/>
          <a:p>
            <a:pPr eaLnBrk="1" hangingPunct="1">
              <a:lnSpc>
                <a:spcPct val="80000"/>
              </a:lnSpc>
              <a:buFontTx/>
              <a:buNone/>
            </a:pPr>
            <a:r>
              <a:rPr lang="en-GB" altLang="en-US" sz="2600" b="1" dirty="0" smtClean="0"/>
              <a:t>Problem: </a:t>
            </a:r>
            <a:r>
              <a:rPr lang="en-GB" altLang="en-US" sz="2600" dirty="0" smtClean="0"/>
              <a:t>Who should be responsible for handling a system event?</a:t>
            </a:r>
          </a:p>
          <a:p>
            <a:pPr lvl="1" eaLnBrk="1" hangingPunct="1">
              <a:lnSpc>
                <a:spcPct val="80000"/>
              </a:lnSpc>
            </a:pPr>
            <a:r>
              <a:rPr lang="en-GB" altLang="en-US" sz="2600" dirty="0" smtClean="0"/>
              <a:t>A system event is a high level event generated by an external actor.</a:t>
            </a:r>
          </a:p>
          <a:p>
            <a:pPr lvl="1" eaLnBrk="1" hangingPunct="1">
              <a:lnSpc>
                <a:spcPct val="80000"/>
              </a:lnSpc>
            </a:pPr>
            <a:r>
              <a:rPr lang="en-GB" altLang="en-US" sz="2600" dirty="0" smtClean="0"/>
              <a:t>A Controller is a non-user interface object responsible for handling a system event. </a:t>
            </a:r>
          </a:p>
          <a:p>
            <a:pPr eaLnBrk="1" hangingPunct="1">
              <a:lnSpc>
                <a:spcPct val="80000"/>
              </a:lnSpc>
              <a:buFontTx/>
              <a:buNone/>
            </a:pPr>
            <a:endParaRPr lang="en-GB" altLang="en-US" sz="2600" b="1" dirty="0" smtClean="0"/>
          </a:p>
          <a:p>
            <a:pPr eaLnBrk="1" hangingPunct="1">
              <a:lnSpc>
                <a:spcPct val="80000"/>
              </a:lnSpc>
              <a:buFontTx/>
              <a:buNone/>
            </a:pPr>
            <a:r>
              <a:rPr lang="en-GB" altLang="en-US" sz="2600" b="1" dirty="0" smtClean="0"/>
              <a:t>Solution:	</a:t>
            </a:r>
            <a:r>
              <a:rPr lang="en-GB" altLang="en-US" sz="2600" dirty="0" smtClean="0"/>
              <a:t>Assign the responsibility for handling a system event </a:t>
            </a:r>
            <a:r>
              <a:rPr lang="en-GB" altLang="en-US" sz="2600" dirty="0" smtClean="0"/>
              <a:t>to </a:t>
            </a:r>
            <a:r>
              <a:rPr lang="en-GB" altLang="en-US" sz="2600" dirty="0" smtClean="0"/>
              <a:t>a class representing one of the following choices:</a:t>
            </a:r>
          </a:p>
          <a:p>
            <a:pPr lvl="1" eaLnBrk="1" hangingPunct="1">
              <a:lnSpc>
                <a:spcPct val="80000"/>
              </a:lnSpc>
            </a:pPr>
            <a:r>
              <a:rPr lang="en-GB" altLang="en-US" sz="2600" dirty="0" smtClean="0"/>
              <a:t>Represents </a:t>
            </a:r>
            <a:r>
              <a:rPr lang="en-GB" altLang="en-US" sz="2600" dirty="0" smtClean="0"/>
              <a:t>the overall "system" (facade controller);</a:t>
            </a:r>
          </a:p>
          <a:p>
            <a:pPr lvl="1" eaLnBrk="1" hangingPunct="1">
              <a:lnSpc>
                <a:spcPct val="80000"/>
              </a:lnSpc>
            </a:pPr>
            <a:r>
              <a:rPr lang="en-GB" altLang="en-US" sz="2600" dirty="0" smtClean="0"/>
              <a:t>Represents </a:t>
            </a:r>
            <a:r>
              <a:rPr lang="en-GB" altLang="en-US" sz="2600" dirty="0" smtClean="0"/>
              <a:t>a person </a:t>
            </a:r>
            <a:r>
              <a:rPr lang="en-GB" altLang="en-US" sz="2600" dirty="0" smtClean="0"/>
              <a:t>in the real-world </a:t>
            </a:r>
            <a:r>
              <a:rPr lang="en-GB" altLang="en-US" sz="2600" dirty="0" smtClean="0"/>
              <a:t>that </a:t>
            </a:r>
            <a:r>
              <a:rPr lang="en-GB" altLang="en-US" sz="2600" dirty="0" smtClean="0"/>
              <a:t>might be involved in the task (role controller);</a:t>
            </a:r>
          </a:p>
          <a:p>
            <a:pPr lvl="1" eaLnBrk="1" hangingPunct="1">
              <a:lnSpc>
                <a:spcPct val="80000"/>
              </a:lnSpc>
            </a:pPr>
            <a:r>
              <a:rPr lang="en-GB" altLang="en-US" sz="2600" dirty="0" smtClean="0"/>
              <a:t>Represents an artificial handler of all system events of a </a:t>
            </a:r>
            <a:r>
              <a:rPr lang="en-GB" altLang="en-US" sz="2600" dirty="0" smtClean="0"/>
              <a:t>use-case (</a:t>
            </a:r>
            <a:r>
              <a:rPr lang="en-GB" altLang="en-US" sz="2600" dirty="0" smtClean="0"/>
              <a:t>use-case controller)</a:t>
            </a:r>
          </a:p>
          <a:p>
            <a:pPr eaLnBrk="1" hangingPunct="1">
              <a:lnSpc>
                <a:spcPct val="80000"/>
              </a:lnSpc>
            </a:pPr>
            <a:endParaRPr lang="en-US" altLang="en-US" sz="2600" dirty="0" smtClean="0"/>
          </a:p>
        </p:txBody>
      </p:sp>
      <p:sp>
        <p:nvSpPr>
          <p:cNvPr id="2560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D6AA23A-30FA-4EF6-98E1-5C78C27DE1F7}" type="datetime1">
              <a:rPr lang="en-US" altLang="en-US">
                <a:solidFill>
                  <a:schemeClr val="tx2"/>
                </a:solidFill>
              </a:rPr>
              <a:pPr/>
              <a:t>3/2/2018</a:t>
            </a:fld>
            <a:endParaRPr lang="en-US" altLang="en-US">
              <a:solidFill>
                <a:schemeClr val="tx2"/>
              </a:solidFill>
            </a:endParaRPr>
          </a:p>
        </p:txBody>
      </p:sp>
      <p:sp>
        <p:nvSpPr>
          <p:cNvPr id="256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3121454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a:t>Content </a:t>
            </a:r>
          </a:p>
        </p:txBody>
      </p:sp>
      <p:sp>
        <p:nvSpPr>
          <p:cNvPr id="13315" name="Rectangle 3"/>
          <p:cNvSpPr>
            <a:spLocks noGrp="1" noChangeArrowheads="1"/>
          </p:cNvSpPr>
          <p:nvPr>
            <p:ph idx="1"/>
          </p:nvPr>
        </p:nvSpPr>
        <p:spPr/>
        <p:txBody>
          <a:bodyPr/>
          <a:lstStyle/>
          <a:p>
            <a:pPr eaLnBrk="1" hangingPunct="1">
              <a:lnSpc>
                <a:spcPct val="90000"/>
              </a:lnSpc>
            </a:pPr>
            <a:r>
              <a:rPr lang="en-US" altLang="en-US" dirty="0" smtClean="0"/>
              <a:t>General </a:t>
            </a:r>
            <a:r>
              <a:rPr lang="en-US" altLang="en-US" dirty="0"/>
              <a:t>Responsibility </a:t>
            </a:r>
            <a:r>
              <a:rPr lang="en-US" altLang="en-US" dirty="0" err="1"/>
              <a:t>ASsignment</a:t>
            </a:r>
            <a:r>
              <a:rPr lang="en-US" altLang="en-US" dirty="0"/>
              <a:t> Principles (GRASP</a:t>
            </a:r>
            <a:r>
              <a:rPr lang="en-US" altLang="en-US" dirty="0" smtClean="0"/>
              <a:t>)</a:t>
            </a:r>
          </a:p>
          <a:p>
            <a:pPr>
              <a:lnSpc>
                <a:spcPct val="90000"/>
              </a:lnSpc>
            </a:pPr>
            <a:endParaRPr lang="en-US" altLang="en-US" dirty="0" smtClean="0"/>
          </a:p>
          <a:p>
            <a:pPr>
              <a:lnSpc>
                <a:spcPct val="90000"/>
              </a:lnSpc>
            </a:pPr>
            <a:r>
              <a:rPr lang="en-US" altLang="en-US" dirty="0" smtClean="0"/>
              <a:t>Package </a:t>
            </a:r>
            <a:r>
              <a:rPr lang="en-US" altLang="en-US" dirty="0"/>
              <a:t>Design </a:t>
            </a:r>
          </a:p>
          <a:p>
            <a:pPr lvl="1">
              <a:lnSpc>
                <a:spcPct val="90000"/>
              </a:lnSpc>
            </a:pPr>
            <a:r>
              <a:rPr lang="en-US" altLang="en-US" dirty="0"/>
              <a:t>Cohesion Principles</a:t>
            </a:r>
          </a:p>
          <a:p>
            <a:pPr lvl="1">
              <a:lnSpc>
                <a:spcPct val="90000"/>
              </a:lnSpc>
            </a:pPr>
            <a:r>
              <a:rPr lang="en-US" altLang="en-US" dirty="0"/>
              <a:t>Coupling Principles </a:t>
            </a:r>
          </a:p>
          <a:p>
            <a:pPr eaLnBrk="1" hangingPunct="1">
              <a:lnSpc>
                <a:spcPct val="90000"/>
              </a:lnSpc>
            </a:pPr>
            <a:endParaRPr lang="en-US" altLang="en-US" dirty="0"/>
          </a:p>
          <a:p>
            <a:pPr eaLnBrk="1" hangingPunct="1">
              <a:lnSpc>
                <a:spcPct val="90000"/>
              </a:lnSpc>
            </a:pPr>
            <a:endParaRPr lang="en-US" dirty="0" smtClean="0"/>
          </a:p>
          <a:p>
            <a:pPr eaLnBrk="1" hangingPunct="1">
              <a:lnSpc>
                <a:spcPct val="90000"/>
              </a:lnSpc>
            </a:pPr>
            <a:endParaRPr lang="en-US" dirty="0" smtClean="0"/>
          </a:p>
        </p:txBody>
      </p:sp>
      <p:sp>
        <p:nvSpPr>
          <p:cNvPr id="1331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C5138837-3A1C-4957-9D1F-26C0DF7583C8}" type="datetime1">
              <a:rPr lang="en-US" smtClean="0">
                <a:solidFill>
                  <a:schemeClr val="tx2"/>
                </a:solidFill>
              </a:rPr>
              <a:t>3/2/2018</a:t>
            </a:fld>
            <a:endParaRPr lang="en-US" smtClean="0">
              <a:solidFill>
                <a:schemeClr val="tx2"/>
              </a:solidFill>
            </a:endParaRPr>
          </a:p>
        </p:txBody>
      </p:sp>
      <p:sp>
        <p:nvSpPr>
          <p:cNvPr id="133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15899" y="350168"/>
            <a:ext cx="8229600" cy="990600"/>
          </a:xfrm>
        </p:spPr>
        <p:txBody>
          <a:bodyPr/>
          <a:lstStyle/>
          <a:p>
            <a:pPr eaLnBrk="1" fontAlgn="auto" hangingPunct="1">
              <a:spcAft>
                <a:spcPts val="0"/>
              </a:spcAft>
              <a:defRPr/>
            </a:pPr>
            <a:r>
              <a:rPr lang="en-US" dirty="0"/>
              <a:t>Controller</a:t>
            </a:r>
          </a:p>
        </p:txBody>
      </p:sp>
      <p:sp>
        <p:nvSpPr>
          <p:cNvPr id="86019" name="Rectangle 3"/>
          <p:cNvSpPr>
            <a:spLocks noGrp="1" noChangeArrowheads="1"/>
          </p:cNvSpPr>
          <p:nvPr>
            <p:ph idx="1"/>
          </p:nvPr>
        </p:nvSpPr>
        <p:spPr>
          <a:xfrm>
            <a:off x="107504" y="1340768"/>
            <a:ext cx="8784976" cy="4876800"/>
          </a:xfrm>
        </p:spPr>
        <p:txBody>
          <a:bodyPr>
            <a:normAutofit/>
          </a:bodyPr>
          <a:lstStyle/>
          <a:p>
            <a:pPr marL="274320" indent="-274320" eaLnBrk="1" fontAlgn="auto" hangingPunct="1">
              <a:lnSpc>
                <a:spcPct val="80000"/>
              </a:lnSpc>
              <a:spcAft>
                <a:spcPts val="0"/>
              </a:spcAft>
              <a:buFontTx/>
              <a:buNone/>
              <a:defRPr/>
            </a:pPr>
            <a:r>
              <a:rPr lang="en-GB" sz="2800" b="1" dirty="0"/>
              <a:t>Example:	</a:t>
            </a:r>
            <a:r>
              <a:rPr lang="en-GB" sz="2800" dirty="0"/>
              <a:t>In the point of sale application the current system operations have been identified as:</a:t>
            </a:r>
          </a:p>
          <a:p>
            <a:pPr marL="525780" indent="-342900">
              <a:lnSpc>
                <a:spcPct val="80000"/>
              </a:lnSpc>
              <a:buClr>
                <a:schemeClr val="accent1">
                  <a:tint val="60000"/>
                </a:schemeClr>
              </a:buClr>
              <a:defRPr/>
            </a:pPr>
            <a:r>
              <a:rPr lang="en-GB" dirty="0" err="1"/>
              <a:t>endSale</a:t>
            </a:r>
            <a:r>
              <a:rPr lang="en-GB" dirty="0"/>
              <a:t>()</a:t>
            </a:r>
          </a:p>
          <a:p>
            <a:pPr marL="525780" indent="-342900">
              <a:lnSpc>
                <a:spcPct val="80000"/>
              </a:lnSpc>
              <a:buClr>
                <a:schemeClr val="accent1">
                  <a:tint val="60000"/>
                </a:schemeClr>
              </a:buClr>
              <a:defRPr/>
            </a:pPr>
            <a:r>
              <a:rPr lang="en-GB" dirty="0" err="1"/>
              <a:t>enterItem</a:t>
            </a:r>
            <a:r>
              <a:rPr lang="en-GB" dirty="0"/>
              <a:t>()</a:t>
            </a:r>
          </a:p>
          <a:p>
            <a:pPr marL="525780" indent="-342900">
              <a:lnSpc>
                <a:spcPct val="80000"/>
              </a:lnSpc>
              <a:buClr>
                <a:schemeClr val="accent1">
                  <a:tint val="60000"/>
                </a:schemeClr>
              </a:buClr>
              <a:defRPr/>
            </a:pPr>
            <a:r>
              <a:rPr lang="en-GB" dirty="0" err="1"/>
              <a:t>makePayment</a:t>
            </a:r>
            <a:r>
              <a:rPr lang="en-GB" dirty="0"/>
              <a:t>()</a:t>
            </a:r>
          </a:p>
          <a:p>
            <a:pPr marL="274320" indent="-274320" eaLnBrk="1" fontAlgn="auto" hangingPunct="1">
              <a:lnSpc>
                <a:spcPct val="80000"/>
              </a:lnSpc>
              <a:spcAft>
                <a:spcPts val="0"/>
              </a:spcAft>
              <a:buFont typeface="Wingdings"/>
              <a:buChar char=""/>
              <a:defRPr/>
            </a:pPr>
            <a:endParaRPr lang="en-GB" sz="2800" dirty="0" smtClean="0"/>
          </a:p>
          <a:p>
            <a:pPr marL="274320" indent="-274320" eaLnBrk="1" fontAlgn="auto" hangingPunct="1">
              <a:lnSpc>
                <a:spcPct val="80000"/>
              </a:lnSpc>
              <a:spcAft>
                <a:spcPts val="0"/>
              </a:spcAft>
              <a:buFont typeface="Wingdings"/>
              <a:buChar char=""/>
              <a:defRPr/>
            </a:pPr>
            <a:endParaRPr lang="en-US" sz="2800" dirty="0"/>
          </a:p>
        </p:txBody>
      </p:sp>
      <p:sp>
        <p:nvSpPr>
          <p:cNvPr id="2662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ECDD811-4C5A-4747-A7C9-7CBA0E8D5735}" type="datetime1">
              <a:rPr lang="en-US" altLang="en-US">
                <a:solidFill>
                  <a:schemeClr val="tx2"/>
                </a:solidFill>
              </a:rPr>
              <a:pPr/>
              <a:t>3/2/2018</a:t>
            </a:fld>
            <a:endParaRPr lang="en-US" altLang="en-US">
              <a:solidFill>
                <a:schemeClr val="tx2"/>
              </a:solidFill>
            </a:endParaRP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pic>
        <p:nvPicPr>
          <p:cNvPr id="4" name="Picture 3"/>
          <p:cNvPicPr>
            <a:picLocks noChangeAspect="1"/>
          </p:cNvPicPr>
          <p:nvPr/>
        </p:nvPicPr>
        <p:blipFill>
          <a:blip r:embed="rId2"/>
          <a:stretch>
            <a:fillRect/>
          </a:stretch>
        </p:blipFill>
        <p:spPr>
          <a:xfrm>
            <a:off x="2790799" y="2770629"/>
            <a:ext cx="6353201" cy="4063355"/>
          </a:xfrm>
          <a:prstGeom prst="rect">
            <a:avLst/>
          </a:prstGeom>
        </p:spPr>
      </p:pic>
    </p:spTree>
    <p:extLst>
      <p:ext uri="{BB962C8B-B14F-4D97-AF65-F5344CB8AC3E}">
        <p14:creationId xmlns:p14="http://schemas.microsoft.com/office/powerpoint/2010/main" val="3957815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472"/>
            <a:ext cx="8229600" cy="990600"/>
          </a:xfrm>
        </p:spPr>
        <p:txBody>
          <a:bodyPr/>
          <a:lstStyle/>
          <a:p>
            <a:r>
              <a:rPr lang="en-US" dirty="0" smtClean="0"/>
              <a:t>Solution</a:t>
            </a:r>
            <a:endParaRPr lang="en-US" dirty="0"/>
          </a:p>
        </p:txBody>
      </p:sp>
      <p:sp>
        <p:nvSpPr>
          <p:cNvPr id="3" name="Content Placeholder 2"/>
          <p:cNvSpPr>
            <a:spLocks noGrp="1"/>
          </p:cNvSpPr>
          <p:nvPr>
            <p:ph idx="1"/>
          </p:nvPr>
        </p:nvSpPr>
        <p:spPr>
          <a:xfrm>
            <a:off x="457200" y="1338072"/>
            <a:ext cx="8435280" cy="4876800"/>
          </a:xfrm>
        </p:spPr>
        <p:txBody>
          <a:bodyPr/>
          <a:lstStyle/>
          <a:p>
            <a:r>
              <a:rPr lang="en-US" dirty="0" smtClean="0"/>
              <a:t>By </a:t>
            </a:r>
            <a:r>
              <a:rPr lang="en-US" dirty="0"/>
              <a:t>the Controller pattern, here are some </a:t>
            </a:r>
            <a:r>
              <a:rPr lang="en-US" dirty="0" smtClean="0"/>
              <a:t>choices:</a:t>
            </a:r>
          </a:p>
          <a:p>
            <a:pPr lvl="1"/>
            <a:r>
              <a:rPr lang="en-US" dirty="0" smtClean="0"/>
              <a:t>Register</a:t>
            </a:r>
            <a:r>
              <a:rPr lang="en-US" dirty="0"/>
              <a:t>, </a:t>
            </a:r>
            <a:r>
              <a:rPr lang="en-US" dirty="0" err="1"/>
              <a:t>POSSystem</a:t>
            </a:r>
            <a:r>
              <a:rPr lang="en-US" dirty="0"/>
              <a:t>: represents the overall "system," device, or subsystem </a:t>
            </a:r>
            <a:endParaRPr lang="en-US" dirty="0" smtClean="0"/>
          </a:p>
          <a:p>
            <a:pPr lvl="1"/>
            <a:r>
              <a:rPr lang="en-US" dirty="0" err="1" smtClean="0"/>
              <a:t>ProcessSaleSession</a:t>
            </a:r>
            <a:r>
              <a:rPr lang="en-US" dirty="0"/>
              <a:t>, </a:t>
            </a:r>
            <a:r>
              <a:rPr lang="en-US" dirty="0" err="1"/>
              <a:t>ProcessSaleHandler</a:t>
            </a:r>
            <a:r>
              <a:rPr lang="en-US" dirty="0"/>
              <a:t>: represents a receiver or handler of all system events of a use case scenario </a:t>
            </a:r>
          </a:p>
        </p:txBody>
      </p:sp>
      <p:sp>
        <p:nvSpPr>
          <p:cNvPr id="4" name="Date Placeholder 3"/>
          <p:cNvSpPr>
            <a:spLocks noGrp="1"/>
          </p:cNvSpPr>
          <p:nvPr>
            <p:ph type="dt" sz="half" idx="10"/>
          </p:nvPr>
        </p:nvSpPr>
        <p:spPr/>
        <p:txBody>
          <a:bodyPr/>
          <a:lstStyle/>
          <a:p>
            <a:pPr>
              <a:defRPr/>
            </a:pPr>
            <a:fld id="{C18AD2A0-F44C-4C05-B448-39B68A6BF185}"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6" name="Picture 5"/>
          <p:cNvPicPr>
            <a:picLocks noChangeAspect="1"/>
          </p:cNvPicPr>
          <p:nvPr/>
        </p:nvPicPr>
        <p:blipFill>
          <a:blip r:embed="rId2"/>
          <a:stretch>
            <a:fillRect/>
          </a:stretch>
        </p:blipFill>
        <p:spPr>
          <a:xfrm>
            <a:off x="1722512" y="3429000"/>
            <a:ext cx="5904656" cy="3143891"/>
          </a:xfrm>
          <a:prstGeom prst="rect">
            <a:avLst/>
          </a:prstGeom>
        </p:spPr>
      </p:pic>
    </p:spTree>
    <p:extLst>
      <p:ext uri="{BB962C8B-B14F-4D97-AF65-F5344CB8AC3E}">
        <p14:creationId xmlns:p14="http://schemas.microsoft.com/office/powerpoint/2010/main" val="3364670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defRPr/>
            </a:pPr>
            <a:r>
              <a:rPr lang="en-GB" altLang="en-US" dirty="0" smtClean="0"/>
              <a:t>Discussion</a:t>
            </a:r>
            <a:endParaRPr lang="en-US" dirty="0"/>
          </a:p>
        </p:txBody>
      </p:sp>
      <p:sp>
        <p:nvSpPr>
          <p:cNvPr id="27651" name="Rectangle 3"/>
          <p:cNvSpPr>
            <a:spLocks noGrp="1" noChangeArrowheads="1"/>
          </p:cNvSpPr>
          <p:nvPr>
            <p:ph idx="1"/>
          </p:nvPr>
        </p:nvSpPr>
        <p:spPr>
          <a:xfrm>
            <a:off x="214312" y="1500188"/>
            <a:ext cx="8750175" cy="5072062"/>
          </a:xfrm>
        </p:spPr>
        <p:txBody>
          <a:bodyPr>
            <a:normAutofit/>
          </a:bodyPr>
          <a:lstStyle/>
          <a:p>
            <a:r>
              <a:rPr lang="en-US" sz="2000" dirty="0" smtClean="0"/>
              <a:t>Normally</a:t>
            </a:r>
            <a:r>
              <a:rPr lang="en-US" sz="2000" dirty="0"/>
              <a:t>, a controller should delegate to other objects the work that needs to be done; it coordinates or controls the activity. It does not do much work </a:t>
            </a:r>
            <a:r>
              <a:rPr lang="en-US" sz="2000" dirty="0" smtClean="0"/>
              <a:t>itself.</a:t>
            </a:r>
          </a:p>
          <a:p>
            <a:r>
              <a:rPr lang="en-US" sz="2000" dirty="0" smtClean="0"/>
              <a:t>Facade </a:t>
            </a:r>
            <a:r>
              <a:rPr lang="en-US" sz="2000" dirty="0"/>
              <a:t>controllers are suitable when there are not "too many" system </a:t>
            </a:r>
            <a:r>
              <a:rPr lang="en-US" sz="2000" dirty="0" smtClean="0"/>
              <a:t>events</a:t>
            </a:r>
          </a:p>
          <a:p>
            <a:r>
              <a:rPr lang="en-US" sz="2000" dirty="0" smtClean="0"/>
              <a:t>A </a:t>
            </a:r>
            <a:r>
              <a:rPr lang="en-US" sz="2000" dirty="0"/>
              <a:t>use case controller is an alternative to consider when placing the responsibilities in a facade controller leads to designs with low cohesion or high coupling</a:t>
            </a:r>
            <a:endParaRPr lang="en-US" sz="2000" dirty="0" smtClean="0"/>
          </a:p>
          <a:p>
            <a:r>
              <a:rPr lang="en-US" sz="2000" dirty="0" smtClean="0"/>
              <a:t>Controller </a:t>
            </a:r>
            <a:r>
              <a:rPr lang="en-US" sz="2000" dirty="0"/>
              <a:t>class is called bloated, if </a:t>
            </a:r>
            <a:endParaRPr lang="en-US" sz="2000" dirty="0" smtClean="0"/>
          </a:p>
          <a:p>
            <a:pPr lvl="1"/>
            <a:r>
              <a:rPr lang="en-US" dirty="0" smtClean="0"/>
              <a:t>The </a:t>
            </a:r>
            <a:r>
              <a:rPr lang="en-US" dirty="0"/>
              <a:t>class is overloaded with too many responsibilities. </a:t>
            </a:r>
            <a:endParaRPr lang="en-US" dirty="0" smtClean="0"/>
          </a:p>
          <a:p>
            <a:pPr marL="274320" lvl="1" indent="0">
              <a:buNone/>
            </a:pPr>
            <a:r>
              <a:rPr lang="en-US" dirty="0" smtClean="0"/>
              <a:t>Solution </a:t>
            </a:r>
            <a:r>
              <a:rPr lang="en-US" dirty="0"/>
              <a:t>– Add more controllers </a:t>
            </a:r>
            <a:endParaRPr lang="en-US" dirty="0" smtClean="0"/>
          </a:p>
          <a:p>
            <a:pPr lvl="1"/>
            <a:r>
              <a:rPr lang="en-US" dirty="0" smtClean="0"/>
              <a:t>Controller </a:t>
            </a:r>
            <a:r>
              <a:rPr lang="en-US" dirty="0"/>
              <a:t>class also performing many tasks instead of delegating to other class. </a:t>
            </a:r>
            <a:endParaRPr lang="en-US" dirty="0" smtClean="0"/>
          </a:p>
          <a:p>
            <a:pPr marL="274320" lvl="1" indent="0">
              <a:buNone/>
            </a:pPr>
            <a:r>
              <a:rPr lang="en-US" dirty="0" smtClean="0"/>
              <a:t>Solution </a:t>
            </a:r>
            <a:r>
              <a:rPr lang="en-US" dirty="0"/>
              <a:t>– controller class has to delegate things to others.</a:t>
            </a:r>
            <a:endParaRPr lang="en-US" altLang="en-US" dirty="0" smtClean="0"/>
          </a:p>
        </p:txBody>
      </p:sp>
      <p:sp>
        <p:nvSpPr>
          <p:cNvPr id="2765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D91DF14-7EF6-4CA4-B9BE-0C4292BDE961}" type="datetime1">
              <a:rPr lang="en-US" altLang="en-US">
                <a:solidFill>
                  <a:schemeClr val="tx2"/>
                </a:solidFill>
              </a:rPr>
              <a:pPr/>
              <a:t>3/2/2018</a:t>
            </a:fld>
            <a:endParaRPr lang="en-US" altLang="en-US">
              <a:solidFill>
                <a:schemeClr val="tx2"/>
              </a:solidFill>
            </a:endParaRPr>
          </a:p>
        </p:txBody>
      </p:sp>
      <p:sp>
        <p:nvSpPr>
          <p:cNvPr id="2765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2780223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fontAlgn="auto" hangingPunct="1">
              <a:spcAft>
                <a:spcPts val="0"/>
              </a:spcAft>
              <a:defRPr/>
            </a:pPr>
            <a:r>
              <a:rPr lang="en-US"/>
              <a:t>Conclusions</a:t>
            </a:r>
          </a:p>
        </p:txBody>
      </p:sp>
      <p:sp>
        <p:nvSpPr>
          <p:cNvPr id="89091" name="Rectangle 3"/>
          <p:cNvSpPr>
            <a:spLocks noGrp="1" noChangeArrowheads="1"/>
          </p:cNvSpPr>
          <p:nvPr>
            <p:ph idx="1"/>
          </p:nvPr>
        </p:nvSpPr>
        <p:spPr/>
        <p:txBody>
          <a:bodyPr>
            <a:normAutofit/>
          </a:bodyPr>
          <a:lstStyle/>
          <a:p>
            <a:pPr marL="274320" indent="-274320" eaLnBrk="1" fontAlgn="auto" hangingPunct="1">
              <a:lnSpc>
                <a:spcPct val="90000"/>
              </a:lnSpc>
              <a:spcAft>
                <a:spcPts val="0"/>
              </a:spcAft>
              <a:buFontTx/>
              <a:buNone/>
              <a:defRPr/>
            </a:pPr>
            <a:r>
              <a:rPr lang="en-GB" sz="2800" b="1" dirty="0"/>
              <a:t>Benefits:	</a:t>
            </a:r>
          </a:p>
          <a:p>
            <a:pPr>
              <a:lnSpc>
                <a:spcPct val="90000"/>
              </a:lnSpc>
              <a:defRPr/>
            </a:pPr>
            <a:r>
              <a:rPr lang="en-GB" sz="2800" dirty="0"/>
              <a:t>Increased potential for reusable components: </a:t>
            </a:r>
          </a:p>
          <a:p>
            <a:pPr marL="708660" lvl="1" indent="-342900">
              <a:lnSpc>
                <a:spcPct val="90000"/>
              </a:lnSpc>
              <a:defRPr/>
            </a:pPr>
            <a:r>
              <a:rPr lang="en-GB" sz="2400" dirty="0"/>
              <a:t>it ensures that business or domain processes are handled by the layer of domain objects rather than by the interface layer.</a:t>
            </a:r>
          </a:p>
          <a:p>
            <a:pPr marL="708660" lvl="1" indent="-342900">
              <a:lnSpc>
                <a:spcPct val="90000"/>
              </a:lnSpc>
              <a:defRPr/>
            </a:pPr>
            <a:r>
              <a:rPr lang="en-GB" sz="2400" dirty="0"/>
              <a:t>t</a:t>
            </a:r>
            <a:r>
              <a:rPr lang="en-GB" sz="2400" dirty="0" smtClean="0"/>
              <a:t>he </a:t>
            </a:r>
            <a:r>
              <a:rPr lang="en-GB" sz="2400" dirty="0"/>
              <a:t>application is not bound to a particular interface.</a:t>
            </a:r>
          </a:p>
          <a:p>
            <a:pPr>
              <a:lnSpc>
                <a:spcPct val="90000"/>
              </a:lnSpc>
              <a:defRPr/>
            </a:pPr>
            <a:r>
              <a:rPr lang="en-GB" sz="2800" dirty="0"/>
              <a:t>Reason about the state of the use </a:t>
            </a:r>
            <a:r>
              <a:rPr lang="en-GB" sz="2800" dirty="0" smtClean="0"/>
              <a:t>case:</a:t>
            </a:r>
          </a:p>
          <a:p>
            <a:pPr marL="708660" lvl="1" indent="-342900">
              <a:lnSpc>
                <a:spcPct val="90000"/>
              </a:lnSpc>
              <a:defRPr/>
            </a:pPr>
            <a:r>
              <a:rPr lang="en-GB" sz="2400" dirty="0"/>
              <a:t>As </a:t>
            </a:r>
            <a:r>
              <a:rPr lang="en-GB" sz="2400" dirty="0"/>
              <a:t>all the system events belonging to a particular use case are assigned to a single class, it is easier to control the sequence of events that may be imposed by a use case (e.g. </a:t>
            </a:r>
            <a:r>
              <a:rPr lang="en-GB" sz="2400" dirty="0" err="1"/>
              <a:t>MakePayment</a:t>
            </a:r>
            <a:r>
              <a:rPr lang="en-GB" sz="2400" dirty="0"/>
              <a:t> cannot occur until </a:t>
            </a:r>
            <a:r>
              <a:rPr lang="en-GB" sz="2400" dirty="0" err="1"/>
              <a:t>EndSale</a:t>
            </a:r>
            <a:r>
              <a:rPr lang="en-GB" sz="2400" dirty="0"/>
              <a:t> has occurred).</a:t>
            </a:r>
          </a:p>
          <a:p>
            <a:pPr marL="274320" indent="-274320" eaLnBrk="1" fontAlgn="auto" hangingPunct="1">
              <a:lnSpc>
                <a:spcPct val="90000"/>
              </a:lnSpc>
              <a:spcAft>
                <a:spcPts val="0"/>
              </a:spcAft>
              <a:buFont typeface="Wingdings"/>
              <a:buChar char=""/>
              <a:defRPr/>
            </a:pPr>
            <a:endParaRPr lang="en-US" sz="2800" dirty="0"/>
          </a:p>
        </p:txBody>
      </p:sp>
      <p:sp>
        <p:nvSpPr>
          <p:cNvPr id="2867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C7B752A-02A7-43E4-862E-D7D1874A4A81}" type="datetime1">
              <a:rPr lang="en-US" altLang="en-US">
                <a:solidFill>
                  <a:schemeClr val="tx2"/>
                </a:solidFill>
              </a:rPr>
              <a:pPr/>
              <a:t>3/2/2018</a:t>
            </a:fld>
            <a:endParaRPr lang="en-US" altLang="en-US">
              <a:solidFill>
                <a:schemeClr val="tx2"/>
              </a:solidFill>
            </a:endParaRPr>
          </a:p>
        </p:txBody>
      </p:sp>
      <p:sp>
        <p:nvSpPr>
          <p:cNvPr id="2867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1725456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Coupling</a:t>
            </a:r>
            <a:endParaRPr lang="en-US" dirty="0"/>
          </a:p>
        </p:txBody>
      </p:sp>
      <p:sp>
        <p:nvSpPr>
          <p:cNvPr id="3" name="Content Placeholder 2"/>
          <p:cNvSpPr>
            <a:spLocks noGrp="1"/>
          </p:cNvSpPr>
          <p:nvPr>
            <p:ph idx="1"/>
          </p:nvPr>
        </p:nvSpPr>
        <p:spPr/>
        <p:txBody>
          <a:bodyPr/>
          <a:lstStyle/>
          <a:p>
            <a:r>
              <a:rPr lang="en-US" dirty="0"/>
              <a:t>How strongly </a:t>
            </a:r>
            <a:r>
              <a:rPr lang="en-US" dirty="0" smtClean="0"/>
              <a:t>are the </a:t>
            </a:r>
            <a:r>
              <a:rPr lang="en-US" dirty="0"/>
              <a:t>objects </a:t>
            </a:r>
            <a:r>
              <a:rPr lang="en-US" dirty="0" smtClean="0"/>
              <a:t>connected </a:t>
            </a:r>
            <a:r>
              <a:rPr lang="en-US" dirty="0"/>
              <a:t>to each </a:t>
            </a:r>
            <a:r>
              <a:rPr lang="en-US" dirty="0" smtClean="0"/>
              <a:t>other?</a:t>
            </a:r>
          </a:p>
          <a:p>
            <a:r>
              <a:rPr lang="en-US" dirty="0" smtClean="0"/>
              <a:t>Coupling </a:t>
            </a:r>
            <a:r>
              <a:rPr lang="en-US" dirty="0"/>
              <a:t>– object depending on other object. </a:t>
            </a:r>
            <a:endParaRPr lang="en-US" dirty="0" smtClean="0"/>
          </a:p>
          <a:p>
            <a:r>
              <a:rPr lang="en-US" dirty="0" smtClean="0"/>
              <a:t>When </a:t>
            </a:r>
            <a:r>
              <a:rPr lang="en-US" dirty="0"/>
              <a:t>depended upon element changes, it affects the </a:t>
            </a:r>
            <a:r>
              <a:rPr lang="en-US" dirty="0" err="1" smtClean="0"/>
              <a:t>dependant</a:t>
            </a:r>
            <a:r>
              <a:rPr lang="en-US" dirty="0" smtClean="0"/>
              <a:t> </a:t>
            </a:r>
            <a:r>
              <a:rPr lang="en-US" dirty="0"/>
              <a:t>also. </a:t>
            </a:r>
            <a:endParaRPr lang="en-US" dirty="0" smtClean="0"/>
          </a:p>
          <a:p>
            <a:endParaRPr lang="en-US" dirty="0" smtClean="0"/>
          </a:p>
          <a:p>
            <a:r>
              <a:rPr lang="en-US" dirty="0" smtClean="0"/>
              <a:t>Prefer </a:t>
            </a:r>
            <a:r>
              <a:rPr lang="en-US" dirty="0"/>
              <a:t>low coupling – assign responsibilities so that coupling </a:t>
            </a:r>
            <a:r>
              <a:rPr lang="en-US" dirty="0" smtClean="0"/>
              <a:t>remains </a:t>
            </a:r>
            <a:r>
              <a:rPr lang="en-US" dirty="0"/>
              <a:t>low. </a:t>
            </a:r>
            <a:endParaRPr lang="en-US" dirty="0" smtClean="0"/>
          </a:p>
          <a:p>
            <a:r>
              <a:rPr lang="en-US" dirty="0" smtClean="0"/>
              <a:t>Minimizes </a:t>
            </a:r>
            <a:r>
              <a:rPr lang="en-US" dirty="0"/>
              <a:t>the dependency hence </a:t>
            </a:r>
            <a:r>
              <a:rPr lang="en-US" dirty="0" smtClean="0"/>
              <a:t>making the </a:t>
            </a:r>
            <a:r>
              <a:rPr lang="en-US" dirty="0"/>
              <a:t>system maintainable, efficient and code reusable </a:t>
            </a:r>
          </a:p>
        </p:txBody>
      </p:sp>
      <p:sp>
        <p:nvSpPr>
          <p:cNvPr id="4" name="Date Placeholder 3"/>
          <p:cNvSpPr>
            <a:spLocks noGrp="1"/>
          </p:cNvSpPr>
          <p:nvPr>
            <p:ph type="dt" sz="half" idx="10"/>
          </p:nvPr>
        </p:nvSpPr>
        <p:spPr/>
        <p:txBody>
          <a:bodyPr/>
          <a:lstStyle/>
          <a:p>
            <a:pPr>
              <a:defRPr/>
            </a:pPr>
            <a:fld id="{C18AD2A0-F44C-4C05-B448-39B68A6BF185}"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3608261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472"/>
            <a:ext cx="8229600" cy="990600"/>
          </a:xfrm>
        </p:spPr>
        <p:txBody>
          <a:bodyPr/>
          <a:lstStyle/>
          <a:p>
            <a:r>
              <a:rPr lang="en-US" dirty="0"/>
              <a:t>C</a:t>
            </a:r>
            <a:r>
              <a:rPr lang="en-US" dirty="0" smtClean="0"/>
              <a:t>oupling</a:t>
            </a:r>
            <a:endParaRPr lang="en-US" dirty="0"/>
          </a:p>
        </p:txBody>
      </p:sp>
      <p:sp>
        <p:nvSpPr>
          <p:cNvPr id="3" name="Content Placeholder 2"/>
          <p:cNvSpPr>
            <a:spLocks noGrp="1"/>
          </p:cNvSpPr>
          <p:nvPr>
            <p:ph idx="1"/>
          </p:nvPr>
        </p:nvSpPr>
        <p:spPr>
          <a:xfrm>
            <a:off x="457200" y="1484784"/>
            <a:ext cx="8507288" cy="4876800"/>
          </a:xfrm>
        </p:spPr>
        <p:txBody>
          <a:bodyPr>
            <a:normAutofit fontScale="92500" lnSpcReduction="10000"/>
          </a:bodyPr>
          <a:lstStyle/>
          <a:p>
            <a:pPr marL="0" indent="0">
              <a:buNone/>
            </a:pPr>
            <a:r>
              <a:rPr lang="en-US" dirty="0" err="1" smtClean="0"/>
              <a:t>TypeX</a:t>
            </a:r>
            <a:r>
              <a:rPr lang="en-US" dirty="0" smtClean="0"/>
              <a:t> depends on </a:t>
            </a:r>
            <a:r>
              <a:rPr lang="en-US" dirty="0" err="1" smtClean="0"/>
              <a:t>TypeY</a:t>
            </a:r>
            <a:r>
              <a:rPr lang="en-US" dirty="0" smtClean="0"/>
              <a:t> if</a:t>
            </a:r>
          </a:p>
          <a:p>
            <a:endParaRPr lang="en-US" dirty="0" smtClean="0"/>
          </a:p>
          <a:p>
            <a:r>
              <a:rPr lang="en-US" dirty="0" err="1" smtClean="0"/>
              <a:t>TypeX</a:t>
            </a:r>
            <a:r>
              <a:rPr lang="en-US" dirty="0" smtClean="0"/>
              <a:t> </a:t>
            </a:r>
            <a:r>
              <a:rPr lang="en-US" dirty="0"/>
              <a:t>has an attribute </a:t>
            </a:r>
            <a:r>
              <a:rPr lang="en-US" dirty="0" smtClean="0"/>
              <a:t>that </a:t>
            </a:r>
            <a:r>
              <a:rPr lang="en-US" dirty="0"/>
              <a:t>refers to a </a:t>
            </a:r>
            <a:r>
              <a:rPr lang="en-US" dirty="0" err="1"/>
              <a:t>TypeY</a:t>
            </a:r>
            <a:r>
              <a:rPr lang="en-US" dirty="0"/>
              <a:t> instance, or </a:t>
            </a:r>
            <a:r>
              <a:rPr lang="en-US" dirty="0" err="1"/>
              <a:t>TypeY</a:t>
            </a:r>
            <a:r>
              <a:rPr lang="en-US" dirty="0"/>
              <a:t> itself. </a:t>
            </a:r>
            <a:endParaRPr lang="en-US" dirty="0" smtClean="0"/>
          </a:p>
          <a:p>
            <a:endParaRPr lang="en-US" dirty="0"/>
          </a:p>
          <a:p>
            <a:r>
              <a:rPr lang="en-US" dirty="0" err="1" smtClean="0"/>
              <a:t>TypeX</a:t>
            </a:r>
            <a:r>
              <a:rPr lang="en-US" dirty="0" smtClean="0"/>
              <a:t> </a:t>
            </a:r>
            <a:r>
              <a:rPr lang="en-US" dirty="0"/>
              <a:t>has a method which references an instance of </a:t>
            </a:r>
            <a:r>
              <a:rPr lang="en-US" dirty="0" err="1"/>
              <a:t>TypeY</a:t>
            </a:r>
            <a:r>
              <a:rPr lang="en-US" dirty="0"/>
              <a:t>, or </a:t>
            </a:r>
            <a:r>
              <a:rPr lang="en-US" dirty="0" err="1"/>
              <a:t>TypeY</a:t>
            </a:r>
            <a:r>
              <a:rPr lang="en-US" dirty="0"/>
              <a:t> itself, by any means. </a:t>
            </a:r>
            <a:r>
              <a:rPr lang="en-US" dirty="0" smtClean="0"/>
              <a:t>(Typically </a:t>
            </a:r>
            <a:r>
              <a:rPr lang="en-US" dirty="0"/>
              <a:t>include a parameter or local variable of type </a:t>
            </a:r>
            <a:r>
              <a:rPr lang="en-US" dirty="0" err="1"/>
              <a:t>TypeY</a:t>
            </a:r>
            <a:r>
              <a:rPr lang="en-US" dirty="0"/>
              <a:t>, or the </a:t>
            </a:r>
            <a:r>
              <a:rPr lang="en-US" dirty="0"/>
              <a:t>returned object </a:t>
            </a:r>
            <a:r>
              <a:rPr lang="en-US" dirty="0" smtClean="0"/>
              <a:t>is</a:t>
            </a:r>
            <a:r>
              <a:rPr lang="en-US" dirty="0" smtClean="0"/>
              <a:t> </a:t>
            </a:r>
            <a:r>
              <a:rPr lang="en-US" dirty="0"/>
              <a:t>an instance of </a:t>
            </a:r>
            <a:r>
              <a:rPr lang="en-US" dirty="0" err="1"/>
              <a:t>TypeY</a:t>
            </a:r>
            <a:r>
              <a:rPr lang="en-US" dirty="0" smtClean="0"/>
              <a:t>.)</a:t>
            </a:r>
          </a:p>
          <a:p>
            <a:endParaRPr lang="en-US" dirty="0" smtClean="0"/>
          </a:p>
          <a:p>
            <a:r>
              <a:rPr lang="en-US" dirty="0" err="1" smtClean="0"/>
              <a:t>TypeX</a:t>
            </a:r>
            <a:r>
              <a:rPr lang="en-US" dirty="0" smtClean="0"/>
              <a:t> </a:t>
            </a:r>
            <a:r>
              <a:rPr lang="en-US" dirty="0"/>
              <a:t>is a direct or indirect subclass of </a:t>
            </a:r>
            <a:r>
              <a:rPr lang="en-US" dirty="0" err="1" smtClean="0"/>
              <a:t>TypeY</a:t>
            </a:r>
            <a:r>
              <a:rPr lang="en-US" dirty="0" smtClean="0"/>
              <a:t>.</a:t>
            </a:r>
          </a:p>
          <a:p>
            <a:endParaRPr lang="en-US" dirty="0" smtClean="0"/>
          </a:p>
          <a:p>
            <a:r>
              <a:rPr lang="en-US" dirty="0" err="1" smtClean="0"/>
              <a:t>TypeY</a:t>
            </a:r>
            <a:r>
              <a:rPr lang="en-US" dirty="0" smtClean="0"/>
              <a:t> </a:t>
            </a:r>
            <a:r>
              <a:rPr lang="en-US" dirty="0"/>
              <a:t>is an interface, and </a:t>
            </a:r>
            <a:r>
              <a:rPr lang="en-US" dirty="0" err="1"/>
              <a:t>TypeX</a:t>
            </a:r>
            <a:r>
              <a:rPr lang="en-US" dirty="0"/>
              <a:t> implements that interface</a:t>
            </a:r>
            <a:r>
              <a:rPr lang="en-US" dirty="0" smtClean="0"/>
              <a:t>.</a:t>
            </a:r>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pPr>
              <a:defRPr/>
            </a:pPr>
            <a:fld id="{C18AD2A0-F44C-4C05-B448-39B68A6BF185}" type="datetime1">
              <a:rPr lang="en-US" smtClean="0"/>
              <a:t>3/3/2018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11542339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is better coupled?</a:t>
            </a:r>
            <a:endParaRPr lang="en-US" dirty="0"/>
          </a:p>
        </p:txBody>
      </p:sp>
      <p:sp>
        <p:nvSpPr>
          <p:cNvPr id="4" name="Date Placeholder 3"/>
          <p:cNvSpPr>
            <a:spLocks noGrp="1"/>
          </p:cNvSpPr>
          <p:nvPr>
            <p:ph type="dt" sz="half" idx="10"/>
          </p:nvPr>
        </p:nvSpPr>
        <p:spPr/>
        <p:txBody>
          <a:bodyPr/>
          <a:lstStyle/>
          <a:p>
            <a:pPr>
              <a:defRPr/>
            </a:pPr>
            <a:fld id="{C18AD2A0-F44C-4C05-B448-39B68A6BF185}"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12" name="Picture 11"/>
          <p:cNvPicPr>
            <a:picLocks noChangeAspect="1"/>
          </p:cNvPicPr>
          <p:nvPr/>
        </p:nvPicPr>
        <p:blipFill>
          <a:blip r:embed="rId2"/>
          <a:stretch>
            <a:fillRect/>
          </a:stretch>
        </p:blipFill>
        <p:spPr>
          <a:xfrm>
            <a:off x="267961" y="1991112"/>
            <a:ext cx="4274335" cy="3894574"/>
          </a:xfrm>
          <a:prstGeom prst="rect">
            <a:avLst/>
          </a:prstGeom>
        </p:spPr>
      </p:pic>
      <p:sp>
        <p:nvSpPr>
          <p:cNvPr id="13" name="Content Placeholder 12"/>
          <p:cNvSpPr>
            <a:spLocks noGrp="1"/>
          </p:cNvSpPr>
          <p:nvPr>
            <p:ph idx="1"/>
          </p:nvPr>
        </p:nvSpPr>
        <p:spPr/>
        <p:txBody>
          <a:bodyPr/>
          <a:lstStyle/>
          <a:p>
            <a:pPr marL="0" indent="0">
              <a:buNone/>
            </a:pPr>
            <a:endParaRPr lang="en-US" dirty="0"/>
          </a:p>
        </p:txBody>
      </p:sp>
      <p:pic>
        <p:nvPicPr>
          <p:cNvPr id="14" name="Picture 13"/>
          <p:cNvPicPr>
            <a:picLocks noChangeAspect="1"/>
          </p:cNvPicPr>
          <p:nvPr/>
        </p:nvPicPr>
        <p:blipFill>
          <a:blip r:embed="rId3"/>
          <a:stretch>
            <a:fillRect/>
          </a:stretch>
        </p:blipFill>
        <p:spPr>
          <a:xfrm>
            <a:off x="4770986" y="1992240"/>
            <a:ext cx="4373014" cy="3893446"/>
          </a:xfrm>
          <a:prstGeom prst="rect">
            <a:avLst/>
          </a:prstGeom>
        </p:spPr>
      </p:pic>
      <p:sp>
        <p:nvSpPr>
          <p:cNvPr id="9" name="Smiley Face 8"/>
          <p:cNvSpPr/>
          <p:nvPr/>
        </p:nvSpPr>
        <p:spPr>
          <a:xfrm>
            <a:off x="6588224" y="1241876"/>
            <a:ext cx="1080120" cy="103499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345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coupling</a:t>
            </a:r>
            <a:endParaRPr lang="en-US" dirty="0"/>
          </a:p>
        </p:txBody>
      </p:sp>
      <p:pic>
        <p:nvPicPr>
          <p:cNvPr id="7" name="Content Placeholder 6"/>
          <p:cNvPicPr>
            <a:picLocks noGrp="1" noChangeAspect="1"/>
          </p:cNvPicPr>
          <p:nvPr>
            <p:ph idx="1"/>
          </p:nvPr>
        </p:nvPicPr>
        <p:blipFill>
          <a:blip r:embed="rId2"/>
          <a:stretch>
            <a:fillRect/>
          </a:stretch>
        </p:blipFill>
        <p:spPr>
          <a:xfrm>
            <a:off x="611560" y="1706504"/>
            <a:ext cx="3352800" cy="2495550"/>
          </a:xfrm>
          <a:prstGeom prst="rect">
            <a:avLst/>
          </a:prstGeom>
        </p:spPr>
      </p:pic>
      <p:sp>
        <p:nvSpPr>
          <p:cNvPr id="4" name="Date Placeholder 3"/>
          <p:cNvSpPr>
            <a:spLocks noGrp="1"/>
          </p:cNvSpPr>
          <p:nvPr>
            <p:ph type="dt" sz="half" idx="10"/>
          </p:nvPr>
        </p:nvSpPr>
        <p:spPr/>
        <p:txBody>
          <a:bodyPr/>
          <a:lstStyle/>
          <a:p>
            <a:pPr>
              <a:defRPr/>
            </a:pPr>
            <a:fld id="{C18AD2A0-F44C-4C05-B448-39B68A6BF185}"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
        <p:nvSpPr>
          <p:cNvPr id="6" name="Rectangle 5"/>
          <p:cNvSpPr/>
          <p:nvPr/>
        </p:nvSpPr>
        <p:spPr>
          <a:xfrm>
            <a:off x="179512" y="6451816"/>
            <a:ext cx="8784976" cy="369332"/>
          </a:xfrm>
          <a:prstGeom prst="rect">
            <a:avLst/>
          </a:prstGeom>
        </p:spPr>
        <p:txBody>
          <a:bodyPr wrap="square">
            <a:spAutoFit/>
          </a:bodyPr>
          <a:lstStyle/>
          <a:p>
            <a:r>
              <a:rPr lang="en-US" dirty="0" smtClean="0"/>
              <a:t>[https</a:t>
            </a:r>
            <a:r>
              <a:rPr lang="en-US" dirty="0"/>
              <a:t>://blogs.msdn.microsoft.com/zainnab/2011/05/25/code-metrics-class-coupling</a:t>
            </a:r>
            <a:r>
              <a:rPr lang="en-US" dirty="0" smtClean="0"/>
              <a:t>/]</a:t>
            </a:r>
            <a:endParaRPr lang="en-US" dirty="0"/>
          </a:p>
        </p:txBody>
      </p:sp>
      <p:pic>
        <p:nvPicPr>
          <p:cNvPr id="8" name="Picture 7"/>
          <p:cNvPicPr>
            <a:picLocks noChangeAspect="1"/>
          </p:cNvPicPr>
          <p:nvPr/>
        </p:nvPicPr>
        <p:blipFill>
          <a:blip r:embed="rId3"/>
          <a:stretch>
            <a:fillRect/>
          </a:stretch>
        </p:blipFill>
        <p:spPr>
          <a:xfrm>
            <a:off x="5498944" y="908720"/>
            <a:ext cx="3352800" cy="5334000"/>
          </a:xfrm>
          <a:prstGeom prst="rect">
            <a:avLst/>
          </a:prstGeom>
        </p:spPr>
      </p:pic>
      <p:pic>
        <p:nvPicPr>
          <p:cNvPr id="9" name="Picture 8"/>
          <p:cNvPicPr>
            <a:picLocks noChangeAspect="1"/>
          </p:cNvPicPr>
          <p:nvPr/>
        </p:nvPicPr>
        <p:blipFill>
          <a:blip r:embed="rId4"/>
          <a:stretch>
            <a:fillRect/>
          </a:stretch>
        </p:blipFill>
        <p:spPr>
          <a:xfrm>
            <a:off x="2483768" y="1939716"/>
            <a:ext cx="3352800" cy="4305300"/>
          </a:xfrm>
          <a:prstGeom prst="rect">
            <a:avLst/>
          </a:prstGeom>
        </p:spPr>
      </p:pic>
    </p:spTree>
    <p:extLst>
      <p:ext uri="{BB962C8B-B14F-4D97-AF65-F5344CB8AC3E}">
        <p14:creationId xmlns:p14="http://schemas.microsoft.com/office/powerpoint/2010/main" val="393731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Cohesion</a:t>
            </a:r>
            <a:endParaRPr lang="en-US" dirty="0"/>
          </a:p>
        </p:txBody>
      </p:sp>
      <p:sp>
        <p:nvSpPr>
          <p:cNvPr id="3" name="Content Placeholder 2"/>
          <p:cNvSpPr>
            <a:spLocks noGrp="1"/>
          </p:cNvSpPr>
          <p:nvPr>
            <p:ph idx="1"/>
          </p:nvPr>
        </p:nvSpPr>
        <p:spPr/>
        <p:txBody>
          <a:bodyPr/>
          <a:lstStyle/>
          <a:p>
            <a:r>
              <a:rPr lang="en-US" dirty="0"/>
              <a:t>How are the operations of any element </a:t>
            </a:r>
            <a:r>
              <a:rPr lang="en-US" dirty="0" smtClean="0"/>
              <a:t>functionally </a:t>
            </a:r>
            <a:r>
              <a:rPr lang="en-US" dirty="0"/>
              <a:t>related? </a:t>
            </a:r>
            <a:endParaRPr lang="en-US" dirty="0" smtClean="0"/>
          </a:p>
          <a:p>
            <a:r>
              <a:rPr lang="en-US" dirty="0" smtClean="0"/>
              <a:t>Related </a:t>
            </a:r>
            <a:r>
              <a:rPr lang="en-US" dirty="0"/>
              <a:t>responsibilities </a:t>
            </a:r>
            <a:r>
              <a:rPr lang="en-US" dirty="0" smtClean="0"/>
              <a:t>into </a:t>
            </a:r>
            <a:r>
              <a:rPr lang="en-US" dirty="0"/>
              <a:t>one manageable unit. </a:t>
            </a:r>
            <a:endParaRPr lang="en-US" dirty="0" smtClean="0"/>
          </a:p>
          <a:p>
            <a:r>
              <a:rPr lang="en-US" dirty="0" smtClean="0"/>
              <a:t>Prefer </a:t>
            </a:r>
            <a:r>
              <a:rPr lang="en-US" dirty="0"/>
              <a:t>high cohesion </a:t>
            </a:r>
            <a:endParaRPr lang="en-US" dirty="0" smtClean="0"/>
          </a:p>
          <a:p>
            <a:r>
              <a:rPr lang="en-US" dirty="0" smtClean="0"/>
              <a:t>Clearly </a:t>
            </a:r>
            <a:r>
              <a:rPr lang="en-US" dirty="0"/>
              <a:t>defines the purpose of the element </a:t>
            </a:r>
            <a:endParaRPr lang="en-US" dirty="0" smtClean="0"/>
          </a:p>
          <a:p>
            <a:r>
              <a:rPr lang="en-US" dirty="0" smtClean="0"/>
              <a:t>Benefits </a:t>
            </a:r>
          </a:p>
          <a:p>
            <a:pPr lvl="1"/>
            <a:r>
              <a:rPr lang="en-US" dirty="0" smtClean="0"/>
              <a:t>Easily </a:t>
            </a:r>
            <a:r>
              <a:rPr lang="en-US" dirty="0"/>
              <a:t>understandable and maintainable. </a:t>
            </a:r>
            <a:endParaRPr lang="en-US" dirty="0" smtClean="0"/>
          </a:p>
          <a:p>
            <a:pPr lvl="1"/>
            <a:r>
              <a:rPr lang="en-US" dirty="0" smtClean="0"/>
              <a:t>Code </a:t>
            </a:r>
            <a:r>
              <a:rPr lang="en-US" dirty="0"/>
              <a:t>reuse </a:t>
            </a:r>
            <a:endParaRPr lang="en-US" dirty="0" smtClean="0"/>
          </a:p>
          <a:p>
            <a:pPr lvl="1"/>
            <a:r>
              <a:rPr lang="en-US" dirty="0" smtClean="0"/>
              <a:t>Low </a:t>
            </a:r>
            <a:r>
              <a:rPr lang="en-US" dirty="0"/>
              <a:t>coupling</a:t>
            </a:r>
          </a:p>
        </p:txBody>
      </p:sp>
      <p:sp>
        <p:nvSpPr>
          <p:cNvPr id="4" name="Date Placeholder 3"/>
          <p:cNvSpPr>
            <a:spLocks noGrp="1"/>
          </p:cNvSpPr>
          <p:nvPr>
            <p:ph type="dt" sz="half" idx="10"/>
          </p:nvPr>
        </p:nvSpPr>
        <p:spPr/>
        <p:txBody>
          <a:bodyPr/>
          <a:lstStyle/>
          <a:p>
            <a:pPr>
              <a:defRPr/>
            </a:pPr>
            <a:fld id="{C18AD2A0-F44C-4C05-B448-39B68A6BF185}"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782039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Cohesive?</a:t>
            </a:r>
            <a:endParaRPr lang="en-US" dirty="0"/>
          </a:p>
        </p:txBody>
      </p:sp>
      <p:sp>
        <p:nvSpPr>
          <p:cNvPr id="4" name="Date Placeholder 3"/>
          <p:cNvSpPr>
            <a:spLocks noGrp="1"/>
          </p:cNvSpPr>
          <p:nvPr>
            <p:ph type="dt" sz="half" idx="10"/>
          </p:nvPr>
        </p:nvSpPr>
        <p:spPr/>
        <p:txBody>
          <a:bodyPr/>
          <a:lstStyle/>
          <a:p>
            <a:pPr>
              <a:defRPr/>
            </a:pPr>
            <a:fld id="{C18AD2A0-F44C-4C05-B448-39B68A6BF185}"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12" name="Picture 11"/>
          <p:cNvPicPr>
            <a:picLocks noChangeAspect="1"/>
          </p:cNvPicPr>
          <p:nvPr/>
        </p:nvPicPr>
        <p:blipFill>
          <a:blip r:embed="rId2"/>
          <a:stretch>
            <a:fillRect/>
          </a:stretch>
        </p:blipFill>
        <p:spPr>
          <a:xfrm>
            <a:off x="267961" y="1991112"/>
            <a:ext cx="4274335" cy="3894574"/>
          </a:xfrm>
          <a:prstGeom prst="rect">
            <a:avLst/>
          </a:prstGeom>
        </p:spPr>
      </p:pic>
      <p:sp>
        <p:nvSpPr>
          <p:cNvPr id="13" name="Content Placeholder 12"/>
          <p:cNvSpPr>
            <a:spLocks noGrp="1"/>
          </p:cNvSpPr>
          <p:nvPr>
            <p:ph idx="1"/>
          </p:nvPr>
        </p:nvSpPr>
        <p:spPr/>
        <p:txBody>
          <a:bodyPr/>
          <a:lstStyle/>
          <a:p>
            <a:pPr marL="0" indent="0">
              <a:buNone/>
            </a:pPr>
            <a:endParaRPr lang="en-US" dirty="0"/>
          </a:p>
        </p:txBody>
      </p:sp>
      <p:pic>
        <p:nvPicPr>
          <p:cNvPr id="14" name="Picture 13"/>
          <p:cNvPicPr>
            <a:picLocks noChangeAspect="1"/>
          </p:cNvPicPr>
          <p:nvPr/>
        </p:nvPicPr>
        <p:blipFill>
          <a:blip r:embed="rId3"/>
          <a:stretch>
            <a:fillRect/>
          </a:stretch>
        </p:blipFill>
        <p:spPr>
          <a:xfrm>
            <a:off x="4770986" y="1992240"/>
            <a:ext cx="4373014" cy="3893446"/>
          </a:xfrm>
          <a:prstGeom prst="rect">
            <a:avLst/>
          </a:prstGeom>
        </p:spPr>
      </p:pic>
      <p:sp>
        <p:nvSpPr>
          <p:cNvPr id="9" name="Smiley Face 8"/>
          <p:cNvSpPr/>
          <p:nvPr/>
        </p:nvSpPr>
        <p:spPr>
          <a:xfrm>
            <a:off x="6588224" y="1241876"/>
            <a:ext cx="1080120" cy="103499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246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dirty="0"/>
              <a:t>References</a:t>
            </a:r>
          </a:p>
        </p:txBody>
      </p:sp>
      <p:sp>
        <p:nvSpPr>
          <p:cNvPr id="5123" name="Rectangle 3"/>
          <p:cNvSpPr>
            <a:spLocks noGrp="1" noChangeArrowheads="1"/>
          </p:cNvSpPr>
          <p:nvPr>
            <p:ph idx="1"/>
          </p:nvPr>
        </p:nvSpPr>
        <p:spPr/>
        <p:txBody>
          <a:bodyPr>
            <a:normAutofit/>
          </a:bodyPr>
          <a:lstStyle/>
          <a:p>
            <a:pPr>
              <a:lnSpc>
                <a:spcPct val="80000"/>
              </a:lnSpc>
              <a:defRPr/>
            </a:pPr>
            <a:r>
              <a:rPr lang="en-US" sz="2000" dirty="0" smtClean="0"/>
              <a:t>Robert Martin </a:t>
            </a:r>
            <a:r>
              <a:rPr lang="en-US" sz="2000" dirty="0" smtClean="0">
                <a:hlinkClick r:id="rId2"/>
              </a:rPr>
              <a:t>http</a:t>
            </a:r>
            <a:r>
              <a:rPr lang="en-US" sz="2000" dirty="0">
                <a:hlinkClick r:id="rId2"/>
              </a:rPr>
              <a:t>://</a:t>
            </a:r>
            <a:r>
              <a:rPr lang="en-US" sz="2000" dirty="0" smtClean="0">
                <a:hlinkClick r:id="rId2"/>
              </a:rPr>
              <a:t>butunclebob.com/ArticleS.UncleBob.PrinciplesOfOod</a:t>
            </a:r>
            <a:endParaRPr lang="en-US" sz="2000" dirty="0" smtClean="0"/>
          </a:p>
          <a:p>
            <a:pPr marL="182563" lvl="1">
              <a:defRPr/>
            </a:pPr>
            <a:endParaRPr lang="en-US" sz="2000" dirty="0" smtClean="0"/>
          </a:p>
          <a:p>
            <a:pPr marL="182563" lvl="1">
              <a:defRPr/>
            </a:pPr>
            <a:r>
              <a:rPr lang="en-US" sz="2000" dirty="0" smtClean="0"/>
              <a:t>Taylor</a:t>
            </a:r>
            <a:r>
              <a:rPr lang="en-US" sz="2000" dirty="0"/>
              <a:t>, R., </a:t>
            </a:r>
            <a:r>
              <a:rPr lang="en-US" sz="2000" dirty="0" err="1"/>
              <a:t>Medvidovic</a:t>
            </a:r>
            <a:r>
              <a:rPr lang="en-US" sz="2000" dirty="0"/>
              <a:t>, N., </a:t>
            </a:r>
            <a:r>
              <a:rPr lang="en-US" sz="2000" dirty="0" err="1"/>
              <a:t>Dashofy</a:t>
            </a:r>
            <a:r>
              <a:rPr lang="en-US" sz="2000" dirty="0"/>
              <a:t>, E., Software Architecture: Foundations, Theory, and Practice, 2010, Wiley </a:t>
            </a:r>
            <a:endParaRPr lang="en-US" sz="2000" dirty="0" smtClean="0"/>
          </a:p>
          <a:p>
            <a:pPr marL="182563" lvl="1">
              <a:defRPr/>
            </a:pPr>
            <a:endParaRPr lang="en-US" sz="2000" dirty="0" smtClean="0"/>
          </a:p>
          <a:p>
            <a:pPr marL="182563" lvl="1">
              <a:defRPr/>
            </a:pPr>
            <a:r>
              <a:rPr lang="en-US" sz="2000" dirty="0" smtClean="0"/>
              <a:t>Craig </a:t>
            </a:r>
            <a:r>
              <a:rPr lang="en-US" sz="2000" dirty="0" err="1"/>
              <a:t>Larman</a:t>
            </a:r>
            <a:r>
              <a:rPr lang="en-US" sz="2000" dirty="0"/>
              <a:t>, Applying UML and Patterns: An Introduction to Object-Oriented Analysis and Design and Iterative Development, 3rd Ed, Addison Wesley, 2004 – Chapters 17, 18.</a:t>
            </a:r>
          </a:p>
          <a:p>
            <a:pPr>
              <a:lnSpc>
                <a:spcPct val="80000"/>
              </a:lnSpc>
              <a:defRPr/>
            </a:pPr>
            <a:endParaRPr lang="en-US" sz="2000" dirty="0" smtClean="0"/>
          </a:p>
          <a:p>
            <a:pPr>
              <a:lnSpc>
                <a:spcPct val="80000"/>
              </a:lnSpc>
              <a:defRPr/>
            </a:pPr>
            <a:r>
              <a:rPr lang="en-US" sz="2000" dirty="0" smtClean="0"/>
              <a:t>Courses</a:t>
            </a:r>
            <a:endParaRPr lang="en-US" sz="2000" dirty="0"/>
          </a:p>
          <a:p>
            <a:pPr marL="708660" lvl="1" indent="-342900">
              <a:lnSpc>
                <a:spcPct val="80000"/>
              </a:lnSpc>
              <a:defRPr/>
            </a:pPr>
            <a:r>
              <a:rPr lang="en-US" dirty="0"/>
              <a:t>B. Meyer (ETH Zurich)</a:t>
            </a:r>
          </a:p>
          <a:p>
            <a:pPr marL="708660" lvl="1" indent="-342900">
              <a:lnSpc>
                <a:spcPct val="80000"/>
              </a:lnSpc>
              <a:defRPr/>
            </a:pPr>
            <a:r>
              <a:rPr lang="en-US" dirty="0"/>
              <a:t>R. </a:t>
            </a:r>
            <a:r>
              <a:rPr lang="en-US" dirty="0" err="1"/>
              <a:t>Marinescu</a:t>
            </a:r>
            <a:r>
              <a:rPr lang="en-US" dirty="0"/>
              <a:t> (Univ. Timisoara</a:t>
            </a:r>
            <a:r>
              <a:rPr lang="en-US" dirty="0" smtClean="0"/>
              <a:t>)</a:t>
            </a:r>
          </a:p>
          <a:p>
            <a:pPr marL="434340" indent="-342900">
              <a:lnSpc>
                <a:spcPct val="80000"/>
              </a:lnSpc>
              <a:defRPr/>
            </a:pPr>
            <a:endParaRPr lang="en-US" sz="2400" dirty="0"/>
          </a:p>
          <a:p>
            <a:pPr>
              <a:defRPr/>
            </a:pPr>
            <a:endParaRPr lang="en-US" sz="2000" dirty="0"/>
          </a:p>
        </p:txBody>
      </p:sp>
      <p:sp>
        <p:nvSpPr>
          <p:cNvPr id="1434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68B2745B-0328-4B86-A0BD-3E8E4CA347EC}" type="datetime1">
              <a:rPr lang="en-US" smtClean="0">
                <a:solidFill>
                  <a:schemeClr val="tx2"/>
                </a:solidFill>
              </a:rPr>
              <a:t>3/2/2018</a:t>
            </a:fld>
            <a:endParaRPr lang="en-US" smtClean="0">
              <a:solidFill>
                <a:schemeClr val="tx2"/>
              </a:solidFill>
            </a:endParaRPr>
          </a:p>
        </p:txBody>
      </p:sp>
      <p:sp>
        <p:nvSpPr>
          <p:cNvPr id="143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defRPr/>
            </a:pPr>
            <a:r>
              <a:rPr lang="en-GB" dirty="0"/>
              <a:t>Lack of cohesion (LCOM)</a:t>
            </a:r>
            <a:endParaRPr lang="en-US" dirty="0"/>
          </a:p>
        </p:txBody>
      </p:sp>
      <p:sp>
        <p:nvSpPr>
          <p:cNvPr id="144387" name="Rectangle 3"/>
          <p:cNvSpPr>
            <a:spLocks noGrp="1" noChangeArrowheads="1"/>
          </p:cNvSpPr>
          <p:nvPr>
            <p:ph type="body" sz="half" idx="1"/>
          </p:nvPr>
        </p:nvSpPr>
        <p:spPr>
          <a:xfrm>
            <a:off x="457200" y="1295400"/>
            <a:ext cx="7924800" cy="5257800"/>
          </a:xfrm>
        </p:spPr>
        <p:txBody>
          <a:bodyPr>
            <a:normAutofit fontScale="85000" lnSpcReduction="20000"/>
          </a:bodyPr>
          <a:lstStyle/>
          <a:p>
            <a:pPr>
              <a:defRPr/>
            </a:pPr>
            <a:r>
              <a:rPr lang="en-US" sz="3400" dirty="0"/>
              <a:t>LCOM measures the dissimilarity of methods in a class by instance variable or attributes. </a:t>
            </a:r>
          </a:p>
          <a:p>
            <a:pPr>
              <a:defRPr/>
            </a:pPr>
            <a:endParaRPr lang="en-US" sz="3400" i="1" dirty="0" smtClean="0"/>
          </a:p>
          <a:p>
            <a:pPr>
              <a:defRPr/>
            </a:pPr>
            <a:r>
              <a:rPr lang="en-US" sz="3400" i="1" dirty="0" smtClean="0"/>
              <a:t>Functional </a:t>
            </a:r>
            <a:r>
              <a:rPr lang="en-US" sz="3400" i="1" dirty="0"/>
              <a:t>cohesion </a:t>
            </a:r>
            <a:r>
              <a:rPr lang="en-US" sz="3400" i="1" dirty="0" smtClean="0"/>
              <a:t>- </a:t>
            </a:r>
            <a:r>
              <a:rPr lang="en-US" sz="3400" dirty="0" smtClean="0"/>
              <a:t>the </a:t>
            </a:r>
            <a:r>
              <a:rPr lang="en-US" sz="3400" dirty="0"/>
              <a:t>design unit (</a:t>
            </a:r>
            <a:r>
              <a:rPr lang="en-US" sz="3400" dirty="0" smtClean="0"/>
              <a:t>module) performs </a:t>
            </a:r>
            <a:r>
              <a:rPr lang="en-US" sz="3400" dirty="0"/>
              <a:t>a single well-defined function or achieves a single goal.</a:t>
            </a:r>
          </a:p>
          <a:p>
            <a:pPr>
              <a:defRPr/>
            </a:pPr>
            <a:r>
              <a:rPr lang="en-US" sz="3400" i="1" dirty="0"/>
              <a:t>Sequential cohesion </a:t>
            </a:r>
            <a:r>
              <a:rPr lang="en-US" sz="3400" dirty="0" smtClean="0"/>
              <a:t>- the </a:t>
            </a:r>
            <a:r>
              <a:rPr lang="en-US" sz="3400" dirty="0"/>
              <a:t>design unit performs more </a:t>
            </a:r>
            <a:r>
              <a:rPr lang="en-US" sz="3400" dirty="0" smtClean="0"/>
              <a:t>than one </a:t>
            </a:r>
            <a:r>
              <a:rPr lang="en-US" sz="3400" dirty="0"/>
              <a:t>function, but these functions occur in an order prescribed by the specification, i.e., they </a:t>
            </a:r>
            <a:r>
              <a:rPr lang="en-US" sz="3400" dirty="0" smtClean="0"/>
              <a:t>are </a:t>
            </a:r>
            <a:r>
              <a:rPr lang="en-GB" sz="3400" dirty="0" smtClean="0"/>
              <a:t>strongly </a:t>
            </a:r>
            <a:r>
              <a:rPr lang="en-GB" sz="3400" dirty="0"/>
              <a:t>related.</a:t>
            </a:r>
          </a:p>
          <a:p>
            <a:pPr>
              <a:defRPr/>
            </a:pPr>
            <a:r>
              <a:rPr lang="en-US" sz="3400" i="1" dirty="0"/>
              <a:t>Communication cohesion </a:t>
            </a:r>
            <a:r>
              <a:rPr lang="en-US" sz="3400" dirty="0" smtClean="0"/>
              <a:t>-  </a:t>
            </a:r>
            <a:r>
              <a:rPr lang="en-US" sz="3400" dirty="0"/>
              <a:t>a design unit performs multiple functions, but all </a:t>
            </a:r>
            <a:r>
              <a:rPr lang="en-US" sz="3400" dirty="0" smtClean="0"/>
              <a:t>are targeted </a:t>
            </a:r>
            <a:r>
              <a:rPr lang="en-US" sz="3400" dirty="0"/>
              <a:t>on the same </a:t>
            </a:r>
            <a:r>
              <a:rPr lang="en-US" sz="3400" dirty="0" smtClean="0"/>
              <a:t>data.</a:t>
            </a:r>
            <a:endParaRPr lang="en-US" sz="3400" dirty="0"/>
          </a:p>
        </p:txBody>
      </p:sp>
      <p:sp>
        <p:nvSpPr>
          <p:cNvPr id="40964" name="Date Placeholder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01F062-52AC-4C24-AAD5-D1C5A464C0EF}" type="datetime1">
              <a:rPr lang="en-US" altLang="en-US" smtClean="0">
                <a:solidFill>
                  <a:srgbClr val="FFFFFF"/>
                </a:solidFill>
              </a:rPr>
              <a:pPr/>
              <a:t>3/2/2018</a:t>
            </a:fld>
            <a:endParaRPr lang="en-US" altLang="en-US" smtClean="0">
              <a:solidFill>
                <a:srgbClr val="FFFFFF"/>
              </a:solidFill>
            </a:endParaRPr>
          </a:p>
        </p:txBody>
      </p:sp>
    </p:spTree>
    <p:extLst>
      <p:ext uri="{BB962C8B-B14F-4D97-AF65-F5344CB8AC3E}">
        <p14:creationId xmlns:p14="http://schemas.microsoft.com/office/powerpoint/2010/main" val="1737729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dirty="0" smtClean="0"/>
              <a:t>LCOM cont’d</a:t>
            </a:r>
            <a:endParaRPr lang="en-GB" dirty="0"/>
          </a:p>
        </p:txBody>
      </p:sp>
      <p:sp>
        <p:nvSpPr>
          <p:cNvPr id="41987" name="Content Placeholder 6"/>
          <p:cNvSpPr>
            <a:spLocks noGrp="1"/>
          </p:cNvSpPr>
          <p:nvPr>
            <p:ph idx="1"/>
          </p:nvPr>
        </p:nvSpPr>
        <p:spPr/>
        <p:txBody>
          <a:bodyPr/>
          <a:lstStyle/>
          <a:p>
            <a:r>
              <a:rPr lang="en-US" altLang="en-US" i="1" smtClean="0"/>
              <a:t>Procedural cohesion </a:t>
            </a:r>
            <a:r>
              <a:rPr lang="en-US" altLang="en-US" smtClean="0"/>
              <a:t>- a design unit performs multiple functions that are procedurally related. The code in each module represents a single piece of functionality defining a control sequence of activities.</a:t>
            </a:r>
          </a:p>
          <a:p>
            <a:r>
              <a:rPr lang="en-US" altLang="en-US" i="1" smtClean="0"/>
              <a:t>Temporal cohesion </a:t>
            </a:r>
            <a:r>
              <a:rPr lang="en-US" altLang="en-US" smtClean="0"/>
              <a:t>- a design unit performs more than one function, and they are related only by the fact that they must occur within the same time span (ex. a design that combines all data initialization into one unit and performs all initialization at the same time even though it may be defined and utilized in other design units).</a:t>
            </a:r>
          </a:p>
          <a:p>
            <a:r>
              <a:rPr lang="en-US" altLang="en-US" i="1" smtClean="0"/>
              <a:t>Logical cohesion </a:t>
            </a:r>
            <a:r>
              <a:rPr lang="en-US" altLang="en-US" smtClean="0"/>
              <a:t>- a design unit that performs a series of similar functions (ex. the Java class java.lang.Math) </a:t>
            </a:r>
            <a:endParaRPr lang="en-US" altLang="en-US" sz="1800" smtClean="0"/>
          </a:p>
          <a:p>
            <a:endParaRPr lang="en-GB" altLang="en-US" smtClean="0"/>
          </a:p>
        </p:txBody>
      </p:sp>
      <p:sp>
        <p:nvSpPr>
          <p:cNvPr id="41988"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79398C-3BC4-4A34-BCFE-8B6ECF388A7F}" type="datetime1">
              <a:rPr lang="en-US" altLang="en-US" smtClean="0">
                <a:solidFill>
                  <a:srgbClr val="FFFFFF"/>
                </a:solidFill>
              </a:rPr>
              <a:pPr/>
              <a:t>3/2/2018</a:t>
            </a:fld>
            <a:endParaRPr lang="en-US" altLang="en-US" smtClean="0">
              <a:solidFill>
                <a:srgbClr val="FFFFFF"/>
              </a:solidFill>
            </a:endParaRPr>
          </a:p>
        </p:txBody>
      </p:sp>
    </p:spTree>
    <p:extLst>
      <p:ext uri="{BB962C8B-B14F-4D97-AF65-F5344CB8AC3E}">
        <p14:creationId xmlns:p14="http://schemas.microsoft.com/office/powerpoint/2010/main" val="1815845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defRPr/>
            </a:pPr>
            <a:r>
              <a:rPr lang="en-GB"/>
              <a:t>LCOM4</a:t>
            </a:r>
            <a:endParaRPr lang="en-US"/>
          </a:p>
        </p:txBody>
      </p:sp>
      <p:sp>
        <p:nvSpPr>
          <p:cNvPr id="43011" name="Rectangle 3"/>
          <p:cNvSpPr>
            <a:spLocks noGrp="1" noChangeArrowheads="1"/>
          </p:cNvSpPr>
          <p:nvPr>
            <p:ph idx="1"/>
          </p:nvPr>
        </p:nvSpPr>
        <p:spPr>
          <a:xfrm>
            <a:off x="457200" y="1600200"/>
            <a:ext cx="7467600" cy="4800600"/>
          </a:xfrm>
        </p:spPr>
        <p:txBody>
          <a:bodyPr/>
          <a:lstStyle/>
          <a:p>
            <a:pPr>
              <a:lnSpc>
                <a:spcPct val="80000"/>
              </a:lnSpc>
            </a:pPr>
            <a:r>
              <a:rPr lang="en-US" altLang="en-US" sz="2800" dirty="0" smtClean="0"/>
              <a:t>LCOM4 measures the number of </a:t>
            </a:r>
            <a:r>
              <a:rPr lang="en-US" altLang="en-US" sz="2800" i="1" dirty="0" smtClean="0"/>
              <a:t>"connected components"</a:t>
            </a:r>
            <a:r>
              <a:rPr lang="en-US" altLang="en-US" sz="2800" dirty="0" smtClean="0"/>
              <a:t> in a class. </a:t>
            </a:r>
          </a:p>
          <a:p>
            <a:pPr>
              <a:lnSpc>
                <a:spcPct val="80000"/>
              </a:lnSpc>
            </a:pPr>
            <a:r>
              <a:rPr lang="en-US" altLang="en-US" sz="2800" dirty="0" smtClean="0"/>
              <a:t>A connected component is a set of related methods (and class-level variables). </a:t>
            </a:r>
          </a:p>
          <a:p>
            <a:pPr>
              <a:lnSpc>
                <a:spcPct val="80000"/>
              </a:lnSpc>
            </a:pPr>
            <a:r>
              <a:rPr lang="en-US" altLang="en-US" sz="2800" dirty="0" smtClean="0"/>
              <a:t>Methods a and b are related if:</a:t>
            </a:r>
          </a:p>
          <a:p>
            <a:pPr lvl="1">
              <a:lnSpc>
                <a:spcPct val="80000"/>
              </a:lnSpc>
            </a:pPr>
            <a:r>
              <a:rPr lang="en-US" altLang="en-US" sz="2400" dirty="0" smtClean="0"/>
              <a:t>they both access the same class-level variable, or </a:t>
            </a:r>
          </a:p>
          <a:p>
            <a:pPr lvl="1">
              <a:lnSpc>
                <a:spcPct val="80000"/>
              </a:lnSpc>
            </a:pPr>
            <a:r>
              <a:rPr lang="en-US" altLang="en-US" sz="2400" dirty="0" smtClean="0"/>
              <a:t>a calls b, or b calls a. </a:t>
            </a:r>
          </a:p>
          <a:p>
            <a:pPr>
              <a:lnSpc>
                <a:spcPct val="80000"/>
              </a:lnSpc>
            </a:pPr>
            <a:endParaRPr lang="en-US" altLang="en-US" dirty="0" smtClean="0"/>
          </a:p>
          <a:p>
            <a:pPr>
              <a:lnSpc>
                <a:spcPct val="80000"/>
              </a:lnSpc>
            </a:pPr>
            <a:r>
              <a:rPr lang="en-US" altLang="en-US" sz="2800" b="1" dirty="0" smtClean="0"/>
              <a:t>There should be only one </a:t>
            </a:r>
            <a:r>
              <a:rPr lang="en-US" altLang="en-US" sz="2800" b="1" dirty="0" smtClean="0"/>
              <a:t>connected </a:t>
            </a:r>
            <a:r>
              <a:rPr lang="en-US" altLang="en-US" sz="2800" b="1" dirty="0" smtClean="0"/>
              <a:t>component in each class. </a:t>
            </a:r>
            <a:endParaRPr lang="en-US" altLang="en-US" sz="2800" b="1" dirty="0" smtClean="0"/>
          </a:p>
          <a:p>
            <a:pPr>
              <a:lnSpc>
                <a:spcPct val="80000"/>
              </a:lnSpc>
            </a:pPr>
            <a:r>
              <a:rPr lang="en-US" altLang="en-US" sz="2800" dirty="0" smtClean="0"/>
              <a:t>If </a:t>
            </a:r>
            <a:r>
              <a:rPr lang="en-US" altLang="en-US" sz="2800" dirty="0" smtClean="0"/>
              <a:t>there are 2 or more components, the class should be split into so many smaller classes.</a:t>
            </a:r>
          </a:p>
        </p:txBody>
      </p:sp>
      <p:sp>
        <p:nvSpPr>
          <p:cNvPr id="430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5AEF2A-2D41-443B-A585-1313FC864D2A}" type="datetime1">
              <a:rPr lang="en-US" altLang="en-US" smtClean="0">
                <a:solidFill>
                  <a:srgbClr val="FFFFFF"/>
                </a:solidFill>
              </a:rPr>
              <a:pPr/>
              <a:t>3/2/2018</a:t>
            </a:fld>
            <a:endParaRPr lang="en-US" altLang="en-US" smtClean="0">
              <a:solidFill>
                <a:srgbClr val="FFFFFF"/>
              </a:solidFill>
            </a:endParaRPr>
          </a:p>
        </p:txBody>
      </p:sp>
    </p:spTree>
    <p:extLst>
      <p:ext uri="{BB962C8B-B14F-4D97-AF65-F5344CB8AC3E}">
        <p14:creationId xmlns:p14="http://schemas.microsoft.com/office/powerpoint/2010/main" val="40466974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defRPr/>
            </a:pPr>
            <a:r>
              <a:rPr lang="en-GB"/>
              <a:t>LCOM4</a:t>
            </a:r>
            <a:endParaRPr lang="en-US"/>
          </a:p>
        </p:txBody>
      </p:sp>
      <p:sp>
        <p:nvSpPr>
          <p:cNvPr id="44035" name="Rectangle 3"/>
          <p:cNvSpPr>
            <a:spLocks noGrp="1" noChangeArrowheads="1"/>
          </p:cNvSpPr>
          <p:nvPr>
            <p:ph idx="1"/>
          </p:nvPr>
        </p:nvSpPr>
        <p:spPr/>
        <p:txBody>
          <a:bodyPr/>
          <a:lstStyle/>
          <a:p>
            <a:endParaRPr lang="en-US" altLang="en-US" smtClean="0"/>
          </a:p>
        </p:txBody>
      </p:sp>
      <p:sp>
        <p:nvSpPr>
          <p:cNvPr id="44036"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7A330D-6EB4-4B8D-9597-E1C13984AE73}" type="datetime1">
              <a:rPr lang="en-US" altLang="en-US" smtClean="0">
                <a:solidFill>
                  <a:srgbClr val="FFFFFF"/>
                </a:solidFill>
              </a:rPr>
              <a:pPr/>
              <a:t>3/2/2018</a:t>
            </a:fld>
            <a:endParaRPr lang="en-US" altLang="en-US" smtClean="0">
              <a:solidFill>
                <a:srgbClr val="FFFFFF"/>
              </a:solidFill>
            </a:endParaRPr>
          </a:p>
        </p:txBody>
      </p:sp>
      <p:pic>
        <p:nvPicPr>
          <p:cNvPr id="44037" name="Picture 5" descr="LCOM4 lack of cohesio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76327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55812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fontAlgn="auto" hangingPunct="1">
              <a:spcAft>
                <a:spcPts val="0"/>
              </a:spcAft>
              <a:defRPr/>
            </a:pPr>
            <a:r>
              <a:rPr lang="en-US"/>
              <a:t>Law of Demeter</a:t>
            </a:r>
          </a:p>
        </p:txBody>
      </p:sp>
      <p:sp>
        <p:nvSpPr>
          <p:cNvPr id="29699" name="Rectangle 3"/>
          <p:cNvSpPr>
            <a:spLocks noGrp="1" noChangeArrowheads="1"/>
          </p:cNvSpPr>
          <p:nvPr>
            <p:ph idx="1"/>
          </p:nvPr>
        </p:nvSpPr>
        <p:spPr/>
        <p:txBody>
          <a:bodyPr/>
          <a:lstStyle/>
          <a:p>
            <a:pPr eaLnBrk="1" hangingPunct="1">
              <a:lnSpc>
                <a:spcPct val="90000"/>
              </a:lnSpc>
            </a:pPr>
            <a:r>
              <a:rPr lang="en-US" altLang="en-US" smtClean="0"/>
              <a:t>Weak Form</a:t>
            </a:r>
          </a:p>
          <a:p>
            <a:pPr eaLnBrk="1" hangingPunct="1">
              <a:lnSpc>
                <a:spcPct val="90000"/>
              </a:lnSpc>
              <a:buFontTx/>
              <a:buNone/>
            </a:pPr>
            <a:r>
              <a:rPr lang="en-US" altLang="en-US" sz="2000" smtClean="0">
                <a:solidFill>
                  <a:srgbClr val="A50021"/>
                </a:solidFill>
              </a:rPr>
              <a:t>Inside of a method M of a class C, data can be accessed in and</a:t>
            </a:r>
          </a:p>
          <a:p>
            <a:pPr eaLnBrk="1" hangingPunct="1">
              <a:lnSpc>
                <a:spcPct val="90000"/>
              </a:lnSpc>
              <a:buFontTx/>
              <a:buNone/>
            </a:pPr>
            <a:r>
              <a:rPr lang="en-US" altLang="en-US" sz="2000" smtClean="0">
                <a:solidFill>
                  <a:srgbClr val="A50021"/>
                </a:solidFill>
              </a:rPr>
              <a:t>messages can be sent to only the following objects: </a:t>
            </a:r>
          </a:p>
          <a:p>
            <a:pPr lvl="1" eaLnBrk="1" hangingPunct="1">
              <a:lnSpc>
                <a:spcPct val="90000"/>
              </a:lnSpc>
            </a:pPr>
            <a:r>
              <a:rPr lang="en-US" altLang="en-US" sz="2000" b="1" smtClean="0"/>
              <a:t>this</a:t>
            </a:r>
            <a:r>
              <a:rPr lang="en-US" altLang="en-US" sz="2000" smtClean="0"/>
              <a:t> and </a:t>
            </a:r>
            <a:r>
              <a:rPr lang="en-US" altLang="en-US" sz="2000" b="1" smtClean="0"/>
              <a:t>super</a:t>
            </a:r>
          </a:p>
          <a:p>
            <a:pPr lvl="1" eaLnBrk="1" hangingPunct="1">
              <a:lnSpc>
                <a:spcPct val="90000"/>
              </a:lnSpc>
            </a:pPr>
            <a:r>
              <a:rPr lang="en-US" altLang="en-US" sz="2000" b="1" smtClean="0"/>
              <a:t>data members </a:t>
            </a:r>
            <a:r>
              <a:rPr lang="en-US" altLang="en-US" sz="2000" smtClean="0"/>
              <a:t>of class C</a:t>
            </a:r>
          </a:p>
          <a:p>
            <a:pPr lvl="1" eaLnBrk="1" hangingPunct="1">
              <a:lnSpc>
                <a:spcPct val="90000"/>
              </a:lnSpc>
            </a:pPr>
            <a:r>
              <a:rPr lang="en-US" altLang="en-US" sz="2000" b="1" smtClean="0"/>
              <a:t>parameters</a:t>
            </a:r>
            <a:r>
              <a:rPr lang="en-US" altLang="en-US" sz="2000" smtClean="0"/>
              <a:t> of the method M</a:t>
            </a:r>
          </a:p>
          <a:p>
            <a:pPr lvl="1" eaLnBrk="1" hangingPunct="1">
              <a:lnSpc>
                <a:spcPct val="90000"/>
              </a:lnSpc>
            </a:pPr>
            <a:r>
              <a:rPr lang="en-US" altLang="en-US" sz="2000" b="1" smtClean="0"/>
              <a:t>object created </a:t>
            </a:r>
            <a:r>
              <a:rPr lang="en-US" altLang="en-US" sz="2000" smtClean="0"/>
              <a:t>within M</a:t>
            </a:r>
          </a:p>
          <a:p>
            <a:pPr lvl="2" eaLnBrk="1" hangingPunct="1">
              <a:lnSpc>
                <a:spcPct val="90000"/>
              </a:lnSpc>
            </a:pPr>
            <a:r>
              <a:rPr lang="en-US" altLang="en-US" smtClean="0"/>
              <a:t>by calling directly a constructor</a:t>
            </a:r>
          </a:p>
          <a:p>
            <a:pPr lvl="2" eaLnBrk="1" hangingPunct="1">
              <a:lnSpc>
                <a:spcPct val="90000"/>
              </a:lnSpc>
            </a:pPr>
            <a:r>
              <a:rPr lang="en-US" altLang="en-US" smtClean="0"/>
              <a:t>by calling a method that creates the object</a:t>
            </a:r>
          </a:p>
          <a:p>
            <a:pPr lvl="1" eaLnBrk="1" hangingPunct="1">
              <a:lnSpc>
                <a:spcPct val="90000"/>
              </a:lnSpc>
            </a:pPr>
            <a:r>
              <a:rPr lang="en-US" altLang="en-US" sz="2000" b="1" smtClean="0"/>
              <a:t>global variables</a:t>
            </a:r>
          </a:p>
          <a:p>
            <a:pPr eaLnBrk="1" hangingPunct="1">
              <a:lnSpc>
                <a:spcPct val="90000"/>
              </a:lnSpc>
            </a:pPr>
            <a:r>
              <a:rPr lang="en-US" altLang="en-US" smtClean="0"/>
              <a:t>Strong Form:</a:t>
            </a:r>
          </a:p>
          <a:p>
            <a:pPr eaLnBrk="1" hangingPunct="1">
              <a:lnSpc>
                <a:spcPct val="90000"/>
              </a:lnSpc>
              <a:buFontTx/>
              <a:buNone/>
            </a:pPr>
            <a:r>
              <a:rPr lang="en-US" altLang="en-US" sz="2000" smtClean="0">
                <a:solidFill>
                  <a:srgbClr val="A50021"/>
                </a:solidFill>
              </a:rPr>
              <a:t>In addition to the Weak Form, you are not allowed to access directly inherited members</a:t>
            </a:r>
          </a:p>
          <a:p>
            <a:pPr eaLnBrk="1" hangingPunct="1">
              <a:lnSpc>
                <a:spcPct val="90000"/>
              </a:lnSpc>
              <a:buFontTx/>
              <a:buNone/>
            </a:pPr>
            <a:endParaRPr lang="en-US" altLang="en-US" smtClean="0">
              <a:solidFill>
                <a:srgbClr val="A50021"/>
              </a:solidFill>
            </a:endParaRPr>
          </a:p>
        </p:txBody>
      </p:sp>
      <p:sp>
        <p:nvSpPr>
          <p:cNvPr id="2970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96B1AA3-50B1-4B95-9CA0-7590925D0ECE}" type="datetime1">
              <a:rPr lang="en-US" altLang="en-US">
                <a:solidFill>
                  <a:schemeClr val="tx2"/>
                </a:solidFill>
              </a:rPr>
              <a:pPr/>
              <a:t>3/2/2018</a:t>
            </a:fld>
            <a:endParaRPr lang="en-US" altLang="en-US">
              <a:solidFill>
                <a:schemeClr val="tx2"/>
              </a:solidFill>
            </a:endParaRPr>
          </a:p>
        </p:txBody>
      </p:sp>
      <p:sp>
        <p:nvSpPr>
          <p:cNvPr id="2970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12286964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fontAlgn="auto" hangingPunct="1">
              <a:spcAft>
                <a:spcPts val="0"/>
              </a:spcAft>
              <a:defRPr/>
            </a:pPr>
            <a:r>
              <a:rPr lang="en-US"/>
              <a:t>LoD Example</a:t>
            </a:r>
          </a:p>
        </p:txBody>
      </p:sp>
      <p:sp>
        <p:nvSpPr>
          <p:cNvPr id="30723" name="Rectangle 3"/>
          <p:cNvSpPr>
            <a:spLocks noGrp="1" noChangeArrowheads="1"/>
          </p:cNvSpPr>
          <p:nvPr>
            <p:ph idx="1"/>
          </p:nvPr>
        </p:nvSpPr>
        <p:spPr/>
        <p:txBody>
          <a:bodyPr>
            <a:noAutofit/>
          </a:bodyPr>
          <a:lstStyle/>
          <a:p>
            <a:pPr eaLnBrk="1" hangingPunct="1">
              <a:lnSpc>
                <a:spcPct val="80000"/>
              </a:lnSpc>
              <a:buFontTx/>
              <a:buNone/>
            </a:pPr>
            <a:r>
              <a:rPr lang="en-US" altLang="en-US" dirty="0" smtClean="0">
                <a:latin typeface="Courier New" pitchFamily="49" charset="0"/>
              </a:rPr>
              <a:t>class </a:t>
            </a:r>
            <a:r>
              <a:rPr lang="en-US" altLang="en-US" dirty="0" smtClean="0">
                <a:latin typeface="Courier New" pitchFamily="49" charset="0"/>
              </a:rPr>
              <a:t>Demeter {</a:t>
            </a:r>
          </a:p>
          <a:p>
            <a:pPr eaLnBrk="1" hangingPunct="1">
              <a:lnSpc>
                <a:spcPct val="80000"/>
              </a:lnSpc>
              <a:buFontTx/>
              <a:buNone/>
            </a:pPr>
            <a:r>
              <a:rPr lang="en-US" altLang="en-US" dirty="0">
                <a:latin typeface="Courier New" pitchFamily="49" charset="0"/>
              </a:rPr>
              <a:t>	</a:t>
            </a:r>
            <a:r>
              <a:rPr lang="en-US" altLang="en-US" dirty="0" smtClean="0">
                <a:latin typeface="Courier New" pitchFamily="49" charset="0"/>
              </a:rPr>
              <a:t>p</a:t>
            </a:r>
            <a:r>
              <a:rPr lang="en-US" altLang="en-US" dirty="0" smtClean="0">
                <a:latin typeface="Courier New" pitchFamily="49" charset="0"/>
              </a:rPr>
              <a:t>rivate A </a:t>
            </a:r>
            <a:r>
              <a:rPr lang="en-US" altLang="en-US" dirty="0" err="1" smtClean="0">
                <a:latin typeface="Courier New" pitchFamily="49" charset="0"/>
              </a:rPr>
              <a:t>a</a:t>
            </a:r>
            <a:r>
              <a:rPr lang="en-US" altLang="en-US" dirty="0" smtClean="0">
                <a:latin typeface="Courier New" pitchFamily="49" charset="0"/>
              </a:rPr>
              <a:t>;</a:t>
            </a:r>
          </a:p>
          <a:p>
            <a:pPr eaLnBrk="1" hangingPunct="1">
              <a:lnSpc>
                <a:spcPct val="80000"/>
              </a:lnSpc>
              <a:buFontTx/>
              <a:buNone/>
            </a:pPr>
            <a:endParaRPr lang="en-US" altLang="en-US" dirty="0" smtClean="0">
              <a:latin typeface="Courier New" pitchFamily="49" charset="0"/>
            </a:endParaRPr>
          </a:p>
          <a:p>
            <a:pPr eaLnBrk="1" hangingPunct="1">
              <a:lnSpc>
                <a:spcPct val="80000"/>
              </a:lnSpc>
              <a:buFontTx/>
              <a:buNone/>
            </a:pPr>
            <a:r>
              <a:rPr lang="en-US" altLang="en-US" dirty="0" smtClean="0">
                <a:latin typeface="Courier New" pitchFamily="49" charset="0"/>
              </a:rPr>
              <a:t>	p</a:t>
            </a:r>
            <a:r>
              <a:rPr lang="en-US" altLang="en-US" dirty="0" smtClean="0">
                <a:latin typeface="Courier New" pitchFamily="49" charset="0"/>
              </a:rPr>
              <a:t>ublic</a:t>
            </a:r>
            <a:r>
              <a:rPr lang="en-US" altLang="en-US" dirty="0" smtClean="0">
                <a:latin typeface="Courier New" pitchFamily="49" charset="0"/>
              </a:rPr>
              <a:t> </a:t>
            </a:r>
            <a:r>
              <a:rPr lang="en-US" altLang="en-US" dirty="0" smtClean="0">
                <a:latin typeface="Courier New" pitchFamily="49" charset="0"/>
              </a:rPr>
              <a:t>void example(B </a:t>
            </a:r>
            <a:r>
              <a:rPr lang="en-US" altLang="en-US" dirty="0" smtClean="0">
                <a:latin typeface="Courier New" pitchFamily="49" charset="0"/>
              </a:rPr>
              <a:t>b</a:t>
            </a:r>
            <a:r>
              <a:rPr lang="en-US" altLang="en-US" dirty="0" smtClean="0">
                <a:latin typeface="Courier New" pitchFamily="49" charset="0"/>
              </a:rPr>
              <a:t>) </a:t>
            </a:r>
          </a:p>
          <a:p>
            <a:pPr eaLnBrk="1" hangingPunct="1">
              <a:lnSpc>
                <a:spcPct val="80000"/>
              </a:lnSpc>
              <a:buFontTx/>
              <a:buNone/>
            </a:pPr>
            <a:r>
              <a:rPr lang="en-US" altLang="en-US" dirty="0" smtClean="0">
                <a:latin typeface="Courier New" pitchFamily="49" charset="0"/>
              </a:rPr>
              <a:t>	{</a:t>
            </a:r>
            <a:endParaRPr lang="en-US" altLang="en-US" dirty="0" smtClean="0">
              <a:latin typeface="Courier New" pitchFamily="49" charset="0"/>
            </a:endParaRPr>
          </a:p>
          <a:p>
            <a:pPr eaLnBrk="1" hangingPunct="1">
              <a:lnSpc>
                <a:spcPct val="80000"/>
              </a:lnSpc>
              <a:buFontTx/>
              <a:buNone/>
            </a:pPr>
            <a:r>
              <a:rPr lang="en-US" altLang="en-US" dirty="0" smtClean="0">
                <a:latin typeface="Courier New" pitchFamily="49" charset="0"/>
              </a:rPr>
              <a:t>  C </a:t>
            </a:r>
            <a:r>
              <a:rPr lang="en-US" altLang="en-US" dirty="0" err="1" smtClean="0">
                <a:latin typeface="Courier New" pitchFamily="49" charset="0"/>
              </a:rPr>
              <a:t>c</a:t>
            </a:r>
            <a:r>
              <a:rPr lang="en-US" altLang="en-US" dirty="0" smtClean="0">
                <a:latin typeface="Courier New" pitchFamily="49" charset="0"/>
              </a:rPr>
              <a:t>;</a:t>
            </a:r>
          </a:p>
          <a:p>
            <a:pPr eaLnBrk="1" hangingPunct="1">
              <a:lnSpc>
                <a:spcPct val="80000"/>
              </a:lnSpc>
              <a:buFontTx/>
              <a:buNone/>
            </a:pPr>
            <a:r>
              <a:rPr lang="en-US" altLang="en-US" dirty="0" smtClean="0">
                <a:latin typeface="Courier New" pitchFamily="49" charset="0"/>
              </a:rPr>
              <a:t>  c = </a:t>
            </a:r>
            <a:r>
              <a:rPr lang="en-US" altLang="en-US" dirty="0" err="1" smtClean="0">
                <a:latin typeface="Courier New" pitchFamily="49" charset="0"/>
              </a:rPr>
              <a:t>func</a:t>
            </a:r>
            <a:r>
              <a:rPr lang="en-US" altLang="en-US" dirty="0" smtClean="0">
                <a:latin typeface="Courier New" pitchFamily="49" charset="0"/>
              </a:rPr>
              <a:t>();</a:t>
            </a:r>
          </a:p>
          <a:p>
            <a:pPr eaLnBrk="1" hangingPunct="1">
              <a:lnSpc>
                <a:spcPct val="80000"/>
              </a:lnSpc>
              <a:buFontTx/>
              <a:buNone/>
            </a:pPr>
            <a:r>
              <a:rPr lang="en-US" altLang="en-US" dirty="0" smtClean="0">
                <a:latin typeface="Courier New" pitchFamily="49" charset="0"/>
              </a:rPr>
              <a:t>  </a:t>
            </a:r>
            <a:r>
              <a:rPr lang="en-US" altLang="en-US" dirty="0" err="1" smtClean="0">
                <a:latin typeface="Courier New" pitchFamily="49" charset="0"/>
              </a:rPr>
              <a:t>b.invert</a:t>
            </a:r>
            <a:r>
              <a:rPr lang="en-US" altLang="en-US" dirty="0" smtClean="0">
                <a:latin typeface="Courier New" pitchFamily="49" charset="0"/>
              </a:rPr>
              <a:t>();</a:t>
            </a:r>
          </a:p>
          <a:p>
            <a:pPr eaLnBrk="1" hangingPunct="1">
              <a:lnSpc>
                <a:spcPct val="80000"/>
              </a:lnSpc>
              <a:buFontTx/>
              <a:buNone/>
            </a:pPr>
            <a:r>
              <a:rPr lang="en-US" altLang="en-US" dirty="0" smtClean="0">
                <a:latin typeface="Courier New" pitchFamily="49" charset="0"/>
              </a:rPr>
              <a:t>  a = new A();</a:t>
            </a:r>
          </a:p>
          <a:p>
            <a:pPr eaLnBrk="1" hangingPunct="1">
              <a:lnSpc>
                <a:spcPct val="80000"/>
              </a:lnSpc>
              <a:buFontTx/>
              <a:buNone/>
            </a:pPr>
            <a:r>
              <a:rPr lang="en-US" altLang="en-US" dirty="0" smtClean="0">
                <a:latin typeface="Courier New" pitchFamily="49" charset="0"/>
              </a:rPr>
              <a:t>  </a:t>
            </a:r>
            <a:r>
              <a:rPr lang="en-US" altLang="en-US" dirty="0" err="1" smtClean="0">
                <a:latin typeface="Courier New" pitchFamily="49" charset="0"/>
              </a:rPr>
              <a:t>a.setActive</a:t>
            </a:r>
            <a:r>
              <a:rPr lang="en-US" altLang="en-US" dirty="0" smtClean="0">
                <a:latin typeface="Courier New" pitchFamily="49" charset="0"/>
              </a:rPr>
              <a:t>();</a:t>
            </a:r>
          </a:p>
          <a:p>
            <a:pPr eaLnBrk="1" hangingPunct="1">
              <a:lnSpc>
                <a:spcPct val="80000"/>
              </a:lnSpc>
              <a:buFontTx/>
              <a:buNone/>
            </a:pPr>
            <a:r>
              <a:rPr lang="en-US" altLang="en-US" dirty="0" smtClean="0">
                <a:latin typeface="Courier New" pitchFamily="49" charset="0"/>
              </a:rPr>
              <a:t>  </a:t>
            </a:r>
            <a:r>
              <a:rPr lang="en-US" altLang="en-US" dirty="0" err="1" smtClean="0">
                <a:latin typeface="Courier New" pitchFamily="49" charset="0"/>
              </a:rPr>
              <a:t>c.print</a:t>
            </a:r>
            <a:r>
              <a:rPr lang="en-US" altLang="en-US" dirty="0" smtClean="0">
                <a:latin typeface="Courier New" pitchFamily="49" charset="0"/>
              </a:rPr>
              <a:t>(); </a:t>
            </a:r>
          </a:p>
          <a:p>
            <a:pPr eaLnBrk="1" hangingPunct="1">
              <a:lnSpc>
                <a:spcPct val="80000"/>
              </a:lnSpc>
              <a:buFontTx/>
              <a:buNone/>
            </a:pPr>
            <a:r>
              <a:rPr lang="en-US" altLang="en-US" dirty="0" smtClean="0">
                <a:latin typeface="Courier New" pitchFamily="49" charset="0"/>
              </a:rPr>
              <a:t>	}</a:t>
            </a:r>
          </a:p>
          <a:p>
            <a:pPr eaLnBrk="1" hangingPunct="1">
              <a:lnSpc>
                <a:spcPct val="80000"/>
              </a:lnSpc>
              <a:buFontTx/>
              <a:buNone/>
            </a:pPr>
            <a:r>
              <a:rPr lang="en-US" altLang="en-US" dirty="0">
                <a:latin typeface="Courier New" pitchFamily="49" charset="0"/>
              </a:rPr>
              <a:t>}</a:t>
            </a:r>
            <a:endParaRPr lang="en-US" altLang="en-US" dirty="0" smtClean="0"/>
          </a:p>
        </p:txBody>
      </p:sp>
      <p:sp>
        <p:nvSpPr>
          <p:cNvPr id="3072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95AD3B5-7197-4C04-821B-2BA2372B0919}" type="datetime1">
              <a:rPr lang="en-US" altLang="en-US">
                <a:solidFill>
                  <a:schemeClr val="tx2"/>
                </a:solidFill>
              </a:rPr>
              <a:pPr/>
              <a:t>3/2/2018</a:t>
            </a:fld>
            <a:endParaRPr lang="en-US" altLang="en-US">
              <a:solidFill>
                <a:schemeClr val="tx2"/>
              </a:solidFill>
            </a:endParaRPr>
          </a:p>
        </p:txBody>
      </p:sp>
      <p:sp>
        <p:nvSpPr>
          <p:cNvPr id="307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
        <p:nvSpPr>
          <p:cNvPr id="68613" name="Rectangle 5"/>
          <p:cNvSpPr>
            <a:spLocks noChangeArrowheads="1"/>
          </p:cNvSpPr>
          <p:nvPr/>
        </p:nvSpPr>
        <p:spPr bwMode="auto">
          <a:xfrm>
            <a:off x="452512" y="4186886"/>
            <a:ext cx="8001000" cy="304800"/>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2000" i="1">
                <a:latin typeface="Times New Roman" pitchFamily="18" charset="0"/>
              </a:rPr>
              <a:t>passed parameters</a:t>
            </a:r>
            <a:endParaRPr lang="en-US" altLang="en-US" sz="2400">
              <a:latin typeface="Times New Roman" pitchFamily="18" charset="0"/>
            </a:endParaRPr>
          </a:p>
        </p:txBody>
      </p:sp>
      <p:sp>
        <p:nvSpPr>
          <p:cNvPr id="68614" name="Rectangle 6"/>
          <p:cNvSpPr>
            <a:spLocks noChangeArrowheads="1"/>
          </p:cNvSpPr>
          <p:nvPr/>
        </p:nvSpPr>
        <p:spPr bwMode="auto">
          <a:xfrm>
            <a:off x="452512" y="4902606"/>
            <a:ext cx="8001000" cy="304800"/>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2000" i="1">
                <a:latin typeface="Times New Roman" pitchFamily="18" charset="0"/>
              </a:rPr>
              <a:t>created objects</a:t>
            </a:r>
          </a:p>
        </p:txBody>
      </p:sp>
      <p:sp>
        <p:nvSpPr>
          <p:cNvPr id="68615" name="Rectangle 7"/>
          <p:cNvSpPr>
            <a:spLocks noChangeArrowheads="1"/>
          </p:cNvSpPr>
          <p:nvPr/>
        </p:nvSpPr>
        <p:spPr bwMode="auto">
          <a:xfrm>
            <a:off x="457200" y="5245506"/>
            <a:ext cx="8001000" cy="304800"/>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2000" i="1" dirty="0">
                <a:latin typeface="Times New Roman" pitchFamily="18" charset="0"/>
              </a:rPr>
              <a:t>directly held component objects</a:t>
            </a:r>
          </a:p>
        </p:txBody>
      </p:sp>
    </p:spTree>
    <p:extLst>
      <p:ext uri="{BB962C8B-B14F-4D97-AF65-F5344CB8AC3E}">
        <p14:creationId xmlns:p14="http://schemas.microsoft.com/office/powerpoint/2010/main" val="2499327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nimBg="1" autoUpdateAnimBg="0"/>
      <p:bldP spid="68614" grpId="0" animBg="1" autoUpdateAnimBg="0"/>
      <p:bldP spid="6861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fontAlgn="auto" hangingPunct="1">
              <a:spcAft>
                <a:spcPts val="0"/>
              </a:spcAft>
              <a:defRPr/>
            </a:pPr>
            <a:r>
              <a:rPr lang="en-US"/>
              <a:t>LoD Counter Example</a:t>
            </a:r>
          </a:p>
        </p:txBody>
      </p:sp>
      <p:sp>
        <p:nvSpPr>
          <p:cNvPr id="31747" name="Rectangle 3"/>
          <p:cNvSpPr>
            <a:spLocks noGrp="1" noChangeArrowheads="1"/>
          </p:cNvSpPr>
          <p:nvPr>
            <p:ph idx="1"/>
          </p:nvPr>
        </p:nvSpPr>
        <p:spPr/>
        <p:txBody>
          <a:bodyPr/>
          <a:lstStyle/>
          <a:p>
            <a:pPr eaLnBrk="1" hangingPunct="1">
              <a:lnSpc>
                <a:spcPct val="80000"/>
              </a:lnSpc>
              <a:buFontTx/>
              <a:buNone/>
            </a:pPr>
            <a:r>
              <a:rPr lang="en-GB" altLang="en-US" sz="2000" dirty="0" smtClean="0"/>
              <a:t>class Course </a:t>
            </a:r>
          </a:p>
          <a:p>
            <a:pPr eaLnBrk="1" hangingPunct="1">
              <a:lnSpc>
                <a:spcPct val="80000"/>
              </a:lnSpc>
              <a:buFontTx/>
              <a:buNone/>
            </a:pPr>
            <a:r>
              <a:rPr lang="en-GB" altLang="en-US" sz="2000" dirty="0" smtClean="0"/>
              <a:t>{     </a:t>
            </a:r>
          </a:p>
          <a:p>
            <a:pPr eaLnBrk="1" hangingPunct="1">
              <a:lnSpc>
                <a:spcPct val="80000"/>
              </a:lnSpc>
              <a:buFontTx/>
              <a:buNone/>
            </a:pPr>
            <a:r>
              <a:rPr lang="en-GB" altLang="en-US" sz="2000" dirty="0" smtClean="0"/>
              <a:t>    Instructor boring = new Instructor();     </a:t>
            </a:r>
          </a:p>
          <a:p>
            <a:pPr eaLnBrk="1" hangingPunct="1">
              <a:lnSpc>
                <a:spcPct val="80000"/>
              </a:lnSpc>
              <a:buFontTx/>
              <a:buNone/>
            </a:pPr>
            <a:r>
              <a:rPr lang="en-GB" altLang="en-US" sz="2000" dirty="0" smtClean="0"/>
              <a:t>    </a:t>
            </a:r>
            <a:r>
              <a:rPr lang="en-GB" altLang="en-US" sz="2000" dirty="0" err="1" smtClean="0"/>
              <a:t>int</a:t>
            </a:r>
            <a:r>
              <a:rPr lang="en-GB" altLang="en-US" sz="2000" dirty="0" smtClean="0"/>
              <a:t> pay = 5;      </a:t>
            </a:r>
          </a:p>
          <a:p>
            <a:pPr eaLnBrk="1" hangingPunct="1">
              <a:lnSpc>
                <a:spcPct val="80000"/>
              </a:lnSpc>
              <a:buFontTx/>
              <a:buNone/>
            </a:pPr>
            <a:r>
              <a:rPr lang="en-GB" altLang="en-US" sz="2000" dirty="0" smtClean="0"/>
              <a:t>    public Instructor </a:t>
            </a:r>
            <a:r>
              <a:rPr lang="en-GB" altLang="en-US" sz="2000" dirty="0" err="1" smtClean="0"/>
              <a:t>getInstructor</a:t>
            </a:r>
            <a:r>
              <a:rPr lang="en-GB" altLang="en-US" sz="2000" dirty="0" smtClean="0"/>
              <a:t>() { return boring; }      </a:t>
            </a:r>
          </a:p>
          <a:p>
            <a:pPr eaLnBrk="1" hangingPunct="1">
              <a:lnSpc>
                <a:spcPct val="80000"/>
              </a:lnSpc>
              <a:buFontTx/>
              <a:buNone/>
            </a:pPr>
            <a:r>
              <a:rPr lang="en-GB" altLang="en-US" sz="2000" dirty="0" smtClean="0"/>
              <a:t>    public Instructor </a:t>
            </a:r>
            <a:r>
              <a:rPr lang="en-GB" altLang="en-US" sz="2000" dirty="0" err="1" smtClean="0"/>
              <a:t>getNewInstructor</a:t>
            </a:r>
            <a:r>
              <a:rPr lang="en-GB" altLang="en-US" sz="2000" dirty="0" smtClean="0"/>
              <a:t>() {return new Instructor(); }      </a:t>
            </a:r>
          </a:p>
          <a:p>
            <a:pPr eaLnBrk="1" hangingPunct="1">
              <a:lnSpc>
                <a:spcPct val="80000"/>
              </a:lnSpc>
              <a:buFontTx/>
              <a:buNone/>
            </a:pPr>
            <a:r>
              <a:rPr lang="en-GB" altLang="en-US" sz="2000" dirty="0" smtClean="0"/>
              <a:t>    public </a:t>
            </a:r>
            <a:r>
              <a:rPr lang="en-GB" altLang="en-US" sz="2000" dirty="0" err="1" smtClean="0"/>
              <a:t>int</a:t>
            </a:r>
            <a:r>
              <a:rPr lang="en-GB" altLang="en-US" sz="2000" dirty="0" smtClean="0"/>
              <a:t> </a:t>
            </a:r>
            <a:r>
              <a:rPr lang="en-GB" altLang="en-US" sz="2000" dirty="0" err="1" smtClean="0"/>
              <a:t>getPay</a:t>
            </a:r>
            <a:r>
              <a:rPr lang="en-GB" altLang="en-US" sz="2000" dirty="0" smtClean="0"/>
              <a:t>() {return pay; } </a:t>
            </a:r>
          </a:p>
          <a:p>
            <a:pPr eaLnBrk="1" hangingPunct="1">
              <a:lnSpc>
                <a:spcPct val="80000"/>
              </a:lnSpc>
              <a:buFontTx/>
              <a:buNone/>
            </a:pPr>
            <a:r>
              <a:rPr lang="en-GB" altLang="en-US" sz="2000" dirty="0" smtClean="0"/>
              <a:t>} </a:t>
            </a:r>
          </a:p>
          <a:p>
            <a:pPr eaLnBrk="1" hangingPunct="1">
              <a:lnSpc>
                <a:spcPct val="80000"/>
              </a:lnSpc>
              <a:buFontTx/>
              <a:buNone/>
            </a:pPr>
            <a:endParaRPr lang="en-GB" altLang="en-US" sz="2000" dirty="0" smtClean="0"/>
          </a:p>
          <a:p>
            <a:pPr eaLnBrk="1" hangingPunct="1">
              <a:lnSpc>
                <a:spcPct val="80000"/>
              </a:lnSpc>
              <a:buFontTx/>
              <a:buNone/>
            </a:pPr>
            <a:r>
              <a:rPr lang="en-GB" altLang="en-US" sz="2000" dirty="0" smtClean="0"/>
              <a:t>class C {     </a:t>
            </a:r>
          </a:p>
          <a:p>
            <a:pPr eaLnBrk="1" hangingPunct="1">
              <a:lnSpc>
                <a:spcPct val="80000"/>
              </a:lnSpc>
              <a:buFontTx/>
              <a:buNone/>
            </a:pPr>
            <a:r>
              <a:rPr lang="en-GB" altLang="en-US" sz="2000" dirty="0" smtClean="0"/>
              <a:t>	Course test = new Course();      </a:t>
            </a:r>
          </a:p>
          <a:p>
            <a:pPr eaLnBrk="1" hangingPunct="1">
              <a:lnSpc>
                <a:spcPct val="80000"/>
              </a:lnSpc>
              <a:buFontTx/>
              <a:buNone/>
            </a:pPr>
            <a:r>
              <a:rPr lang="en-GB" altLang="en-US" sz="2000" dirty="0" smtClean="0"/>
              <a:t>	public void </a:t>
            </a:r>
            <a:r>
              <a:rPr lang="en-GB" altLang="en-US" sz="2000" dirty="0" err="1" smtClean="0"/>
              <a:t>badM</a:t>
            </a:r>
            <a:r>
              <a:rPr lang="en-GB" altLang="en-US" sz="2000" dirty="0" smtClean="0"/>
              <a:t>() { </a:t>
            </a:r>
            <a:r>
              <a:rPr lang="en-GB" altLang="en-US" sz="2000" dirty="0" err="1" smtClean="0"/>
              <a:t>test.</a:t>
            </a:r>
            <a:r>
              <a:rPr lang="en-GB" altLang="en-US" sz="2000" b="1" dirty="0" err="1" smtClean="0"/>
              <a:t>getInstructor</a:t>
            </a:r>
            <a:r>
              <a:rPr lang="en-GB" altLang="en-US" sz="2000" b="1" dirty="0" smtClean="0"/>
              <a:t>().fired()</a:t>
            </a:r>
            <a:r>
              <a:rPr lang="en-GB" altLang="en-US" sz="2000" dirty="0" smtClean="0"/>
              <a:t>; }      </a:t>
            </a:r>
          </a:p>
          <a:p>
            <a:pPr eaLnBrk="1" hangingPunct="1">
              <a:lnSpc>
                <a:spcPct val="80000"/>
              </a:lnSpc>
              <a:buFontTx/>
              <a:buNone/>
            </a:pPr>
            <a:r>
              <a:rPr lang="en-GB" altLang="en-US" sz="2000" dirty="0" smtClean="0"/>
              <a:t>	public void </a:t>
            </a:r>
            <a:r>
              <a:rPr lang="en-GB" altLang="en-US" sz="2000" dirty="0" err="1" smtClean="0"/>
              <a:t>goodM</a:t>
            </a:r>
            <a:r>
              <a:rPr lang="en-GB" altLang="en-US" sz="2000" dirty="0" smtClean="0"/>
              <a:t>() { </a:t>
            </a:r>
            <a:r>
              <a:rPr lang="en-GB" altLang="en-US" sz="2000" dirty="0" err="1" smtClean="0"/>
              <a:t>test.getNewInstructor</a:t>
            </a:r>
            <a:r>
              <a:rPr lang="en-GB" altLang="en-US" sz="2000" dirty="0" smtClean="0"/>
              <a:t>().hired(); }   </a:t>
            </a:r>
          </a:p>
          <a:p>
            <a:pPr eaLnBrk="1" hangingPunct="1">
              <a:lnSpc>
                <a:spcPct val="80000"/>
              </a:lnSpc>
              <a:buFontTx/>
              <a:buNone/>
            </a:pPr>
            <a:r>
              <a:rPr lang="en-GB" altLang="en-US" sz="2000" dirty="0" smtClean="0"/>
              <a:t>	public </a:t>
            </a:r>
            <a:r>
              <a:rPr lang="en-GB" altLang="en-US" sz="2000" dirty="0" err="1" smtClean="0"/>
              <a:t>int</a:t>
            </a:r>
            <a:r>
              <a:rPr lang="en-GB" altLang="en-US" sz="2000" dirty="0" smtClean="0"/>
              <a:t> </a:t>
            </a:r>
            <a:r>
              <a:rPr lang="en-GB" altLang="en-US" sz="2000" dirty="0" err="1" smtClean="0"/>
              <a:t>goodOrBadM</a:t>
            </a:r>
            <a:r>
              <a:rPr lang="en-GB" altLang="en-US" sz="2000" dirty="0" smtClean="0"/>
              <a:t>?() { return </a:t>
            </a:r>
            <a:r>
              <a:rPr lang="en-GB" altLang="en-US" sz="2000" dirty="0" err="1" smtClean="0"/>
              <a:t>test.getpay</a:t>
            </a:r>
            <a:r>
              <a:rPr lang="en-GB" altLang="en-US" sz="2000" dirty="0" smtClean="0"/>
              <a:t>() + 10;}</a:t>
            </a:r>
          </a:p>
          <a:p>
            <a:pPr eaLnBrk="1" hangingPunct="1">
              <a:lnSpc>
                <a:spcPct val="80000"/>
              </a:lnSpc>
              <a:buFontTx/>
              <a:buNone/>
            </a:pPr>
            <a:r>
              <a:rPr lang="en-GB" altLang="en-US" sz="2000" dirty="0" smtClean="0"/>
              <a:t>}  </a:t>
            </a:r>
          </a:p>
          <a:p>
            <a:pPr eaLnBrk="1" hangingPunct="1">
              <a:lnSpc>
                <a:spcPct val="80000"/>
              </a:lnSpc>
              <a:buFontTx/>
              <a:buNone/>
            </a:pPr>
            <a:endParaRPr lang="en-US" altLang="en-US" sz="2000" dirty="0" smtClean="0"/>
          </a:p>
        </p:txBody>
      </p:sp>
      <p:sp>
        <p:nvSpPr>
          <p:cNvPr id="3174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B1C1B5-CF22-4976-8651-B807D6F22122}" type="datetime1">
              <a:rPr lang="en-US" altLang="en-US">
                <a:solidFill>
                  <a:schemeClr val="tx2"/>
                </a:solidFill>
              </a:rPr>
              <a:pPr/>
              <a:t>3/2/2018</a:t>
            </a:fld>
            <a:endParaRPr lang="en-US" altLang="en-US">
              <a:solidFill>
                <a:schemeClr val="tx2"/>
              </a:solidFill>
            </a:endParaRPr>
          </a:p>
        </p:txBody>
      </p:sp>
      <p:sp>
        <p:nvSpPr>
          <p:cNvPr id="3174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40313372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fontAlgn="auto" hangingPunct="1">
              <a:spcAft>
                <a:spcPts val="0"/>
              </a:spcAft>
              <a:defRPr/>
            </a:pPr>
            <a:r>
              <a:rPr lang="en-US"/>
              <a:t>LoD good example</a:t>
            </a:r>
          </a:p>
        </p:txBody>
      </p:sp>
      <p:sp>
        <p:nvSpPr>
          <p:cNvPr id="32771" name="Rectangle 3"/>
          <p:cNvSpPr>
            <a:spLocks noGrp="1" noChangeArrowheads="1"/>
          </p:cNvSpPr>
          <p:nvPr>
            <p:ph idx="1"/>
          </p:nvPr>
        </p:nvSpPr>
        <p:spPr/>
        <p:txBody>
          <a:bodyPr/>
          <a:lstStyle/>
          <a:p>
            <a:pPr eaLnBrk="1" hangingPunct="1">
              <a:lnSpc>
                <a:spcPct val="80000"/>
              </a:lnSpc>
              <a:buFontTx/>
              <a:buNone/>
            </a:pPr>
            <a:r>
              <a:rPr lang="en-GB" altLang="en-US" sz="2000" smtClean="0"/>
              <a:t>class Course {     </a:t>
            </a:r>
          </a:p>
          <a:p>
            <a:pPr eaLnBrk="1" hangingPunct="1">
              <a:lnSpc>
                <a:spcPct val="80000"/>
              </a:lnSpc>
              <a:buFontTx/>
              <a:buNone/>
            </a:pPr>
            <a:r>
              <a:rPr lang="en-GB" altLang="en-US" sz="2000" smtClean="0"/>
              <a:t>	Instructor boring = new Instructor();     </a:t>
            </a:r>
          </a:p>
          <a:p>
            <a:pPr eaLnBrk="1" hangingPunct="1">
              <a:lnSpc>
                <a:spcPct val="80000"/>
              </a:lnSpc>
              <a:buFontTx/>
              <a:buNone/>
            </a:pPr>
            <a:r>
              <a:rPr lang="en-GB" altLang="en-US" sz="2000" smtClean="0"/>
              <a:t>	int pay = 5;      </a:t>
            </a:r>
          </a:p>
          <a:p>
            <a:pPr eaLnBrk="1" hangingPunct="1">
              <a:lnSpc>
                <a:spcPct val="80000"/>
              </a:lnSpc>
              <a:buFontTx/>
              <a:buNone/>
            </a:pPr>
            <a:r>
              <a:rPr lang="en-GB" altLang="en-US" sz="2000" smtClean="0"/>
              <a:t>	public Instructor fireInstructor(){ </a:t>
            </a:r>
            <a:r>
              <a:rPr lang="en-GB" altLang="en-US" sz="2000" b="1" smtClean="0"/>
              <a:t>boring.fired();</a:t>
            </a:r>
            <a:r>
              <a:rPr lang="en-GB" altLang="en-US" sz="2000" smtClean="0"/>
              <a:t> }      </a:t>
            </a:r>
          </a:p>
          <a:p>
            <a:pPr eaLnBrk="1" hangingPunct="1">
              <a:lnSpc>
                <a:spcPct val="80000"/>
              </a:lnSpc>
              <a:buFontTx/>
              <a:buNone/>
            </a:pPr>
            <a:r>
              <a:rPr lang="en-GB" altLang="en-US" sz="2000" smtClean="0"/>
              <a:t>	public Instructor getNewInstructor() { return new Instructor();}</a:t>
            </a:r>
          </a:p>
          <a:p>
            <a:pPr eaLnBrk="1" hangingPunct="1">
              <a:lnSpc>
                <a:spcPct val="80000"/>
              </a:lnSpc>
              <a:buFontTx/>
              <a:buNone/>
            </a:pPr>
            <a:r>
              <a:rPr lang="en-GB" altLang="en-US" sz="2000" smtClean="0"/>
              <a:t>	public int getPay() { return pay ; }</a:t>
            </a:r>
          </a:p>
          <a:p>
            <a:pPr eaLnBrk="1" hangingPunct="1">
              <a:lnSpc>
                <a:spcPct val="80000"/>
              </a:lnSpc>
              <a:buFontTx/>
              <a:buNone/>
            </a:pPr>
            <a:r>
              <a:rPr lang="en-GB" altLang="en-US" sz="2000" smtClean="0"/>
              <a:t>} </a:t>
            </a:r>
          </a:p>
          <a:p>
            <a:pPr eaLnBrk="1" hangingPunct="1">
              <a:lnSpc>
                <a:spcPct val="80000"/>
              </a:lnSpc>
              <a:buFontTx/>
              <a:buNone/>
            </a:pPr>
            <a:endParaRPr lang="en-GB" altLang="en-US" sz="2000" smtClean="0"/>
          </a:p>
          <a:p>
            <a:pPr eaLnBrk="1" hangingPunct="1">
              <a:lnSpc>
                <a:spcPct val="80000"/>
              </a:lnSpc>
              <a:buFontTx/>
              <a:buNone/>
            </a:pPr>
            <a:r>
              <a:rPr lang="en-GB" altLang="en-US" sz="2000" smtClean="0"/>
              <a:t>class C {     </a:t>
            </a:r>
          </a:p>
          <a:p>
            <a:pPr eaLnBrk="1" hangingPunct="1">
              <a:lnSpc>
                <a:spcPct val="80000"/>
              </a:lnSpc>
              <a:buFontTx/>
              <a:buNone/>
            </a:pPr>
            <a:r>
              <a:rPr lang="en-GB" altLang="en-US" sz="2000" smtClean="0"/>
              <a:t>	Course test = new Course();      </a:t>
            </a:r>
          </a:p>
          <a:p>
            <a:pPr eaLnBrk="1" hangingPunct="1">
              <a:lnSpc>
                <a:spcPct val="80000"/>
              </a:lnSpc>
              <a:buFontTx/>
              <a:buNone/>
            </a:pPr>
            <a:r>
              <a:rPr lang="en-GB" altLang="en-US" sz="2000" smtClean="0"/>
              <a:t>	public void reformedBadM() {</a:t>
            </a:r>
            <a:r>
              <a:rPr lang="en-GB" altLang="en-US" sz="2000" b="1" smtClean="0"/>
              <a:t>test.fireInstructor</a:t>
            </a:r>
            <a:r>
              <a:rPr lang="en-GB" altLang="en-US" sz="2000" smtClean="0"/>
              <a:t>();}</a:t>
            </a:r>
          </a:p>
          <a:p>
            <a:pPr eaLnBrk="1" hangingPunct="1">
              <a:lnSpc>
                <a:spcPct val="80000"/>
              </a:lnSpc>
              <a:buFontTx/>
              <a:buNone/>
            </a:pPr>
            <a:r>
              <a:rPr lang="en-GB" altLang="en-US" sz="2000" smtClean="0"/>
              <a:t>     public void goodM() {test.getNewInstructor().hired();}</a:t>
            </a:r>
          </a:p>
          <a:p>
            <a:pPr eaLnBrk="1" hangingPunct="1">
              <a:lnSpc>
                <a:spcPct val="80000"/>
              </a:lnSpc>
              <a:buFontTx/>
              <a:buNone/>
            </a:pPr>
            <a:r>
              <a:rPr lang="en-GB" altLang="en-US" sz="2000" smtClean="0"/>
              <a:t>     public int goodOrBadM() { return  test.getpay() + 10;}</a:t>
            </a:r>
          </a:p>
          <a:p>
            <a:pPr eaLnBrk="1" hangingPunct="1">
              <a:lnSpc>
                <a:spcPct val="80000"/>
              </a:lnSpc>
              <a:buFontTx/>
              <a:buNone/>
            </a:pPr>
            <a:r>
              <a:rPr lang="en-GB" altLang="en-US" sz="2000" smtClean="0"/>
              <a:t>}  </a:t>
            </a:r>
          </a:p>
          <a:p>
            <a:pPr eaLnBrk="1" hangingPunct="1">
              <a:lnSpc>
                <a:spcPct val="80000"/>
              </a:lnSpc>
              <a:buFontTx/>
              <a:buNone/>
            </a:pPr>
            <a:endParaRPr lang="en-US" altLang="en-US" sz="2000" smtClean="0"/>
          </a:p>
        </p:txBody>
      </p:sp>
      <p:sp>
        <p:nvSpPr>
          <p:cNvPr id="3277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41B5FC5-D1F7-471B-9E1A-FDC4EC5D0439}" type="datetime1">
              <a:rPr lang="en-US" altLang="en-US">
                <a:solidFill>
                  <a:schemeClr val="tx2"/>
                </a:solidFill>
              </a:rPr>
              <a:pPr/>
              <a:t>3/2/2018</a:t>
            </a:fld>
            <a:endParaRPr lang="en-US" altLang="en-US">
              <a:solidFill>
                <a:schemeClr val="tx2"/>
              </a:solidFill>
            </a:endParaRPr>
          </a:p>
        </p:txBody>
      </p:sp>
      <p:sp>
        <p:nvSpPr>
          <p:cNvPr id="327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20058141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fontAlgn="auto" hangingPunct="1">
              <a:spcAft>
                <a:spcPts val="0"/>
              </a:spcAft>
              <a:defRPr/>
            </a:pPr>
            <a:r>
              <a:rPr lang="en-US"/>
              <a:t>LoD for children</a:t>
            </a:r>
          </a:p>
        </p:txBody>
      </p:sp>
      <p:sp>
        <p:nvSpPr>
          <p:cNvPr id="33795" name="Rectangle 3"/>
          <p:cNvSpPr>
            <a:spLocks noGrp="1" noChangeArrowheads="1"/>
          </p:cNvSpPr>
          <p:nvPr>
            <p:ph idx="1"/>
          </p:nvPr>
        </p:nvSpPr>
        <p:spPr>
          <a:xfrm>
            <a:off x="457200" y="1981200"/>
            <a:ext cx="8229600" cy="4876800"/>
          </a:xfrm>
        </p:spPr>
        <p:txBody>
          <a:bodyPr/>
          <a:lstStyle/>
          <a:p>
            <a:pPr eaLnBrk="1" hangingPunct="1">
              <a:lnSpc>
                <a:spcPct val="90000"/>
              </a:lnSpc>
            </a:pPr>
            <a:r>
              <a:rPr lang="en-US" altLang="en-US" i="1" dirty="0" smtClean="0"/>
              <a:t>You can play </a:t>
            </a:r>
            <a:r>
              <a:rPr lang="en-US" altLang="en-US" i="1" dirty="0" smtClean="0">
                <a:solidFill>
                  <a:srgbClr val="CC0000"/>
                </a:solidFill>
              </a:rPr>
              <a:t>with yourself</a:t>
            </a:r>
            <a:r>
              <a:rPr lang="en-US" altLang="en-US" i="1" dirty="0" smtClean="0"/>
              <a:t>.</a:t>
            </a:r>
          </a:p>
          <a:p>
            <a:pPr eaLnBrk="1" hangingPunct="1">
              <a:lnSpc>
                <a:spcPct val="90000"/>
              </a:lnSpc>
            </a:pPr>
            <a:endParaRPr lang="en-US" altLang="en-US" i="1" dirty="0" smtClean="0"/>
          </a:p>
          <a:p>
            <a:pPr eaLnBrk="1" hangingPunct="1">
              <a:lnSpc>
                <a:spcPct val="90000"/>
              </a:lnSpc>
            </a:pPr>
            <a:r>
              <a:rPr lang="en-US" altLang="en-US" i="1" dirty="0" smtClean="0"/>
              <a:t>You can play with </a:t>
            </a:r>
            <a:r>
              <a:rPr lang="en-US" altLang="en-US" i="1" dirty="0" smtClean="0">
                <a:solidFill>
                  <a:srgbClr val="CC0000"/>
                </a:solidFill>
              </a:rPr>
              <a:t>your own toys</a:t>
            </a:r>
          </a:p>
          <a:p>
            <a:pPr eaLnBrk="1" hangingPunct="1">
              <a:lnSpc>
                <a:spcPct val="90000"/>
              </a:lnSpc>
              <a:buFontTx/>
              <a:buNone/>
            </a:pPr>
            <a:endParaRPr lang="en-US" altLang="en-US" i="1" dirty="0" smtClean="0"/>
          </a:p>
          <a:p>
            <a:pPr eaLnBrk="1" hangingPunct="1">
              <a:lnSpc>
                <a:spcPct val="90000"/>
              </a:lnSpc>
            </a:pPr>
            <a:r>
              <a:rPr lang="en-US" altLang="en-US" i="1" dirty="0" smtClean="0"/>
              <a:t>You can play with </a:t>
            </a:r>
            <a:r>
              <a:rPr lang="en-US" altLang="en-US" i="1" dirty="0" smtClean="0">
                <a:solidFill>
                  <a:srgbClr val="CC0000"/>
                </a:solidFill>
              </a:rPr>
              <a:t>toys that were given to you</a:t>
            </a:r>
            <a:r>
              <a:rPr lang="en-US" altLang="en-US" i="1" dirty="0" smtClean="0"/>
              <a:t>.</a:t>
            </a:r>
          </a:p>
          <a:p>
            <a:pPr eaLnBrk="1" hangingPunct="1">
              <a:lnSpc>
                <a:spcPct val="90000"/>
              </a:lnSpc>
            </a:pPr>
            <a:endParaRPr lang="en-US" altLang="en-US" i="1" dirty="0" smtClean="0"/>
          </a:p>
          <a:p>
            <a:pPr eaLnBrk="1" hangingPunct="1">
              <a:lnSpc>
                <a:spcPct val="90000"/>
              </a:lnSpc>
            </a:pPr>
            <a:r>
              <a:rPr lang="en-US" altLang="en-US" i="1" dirty="0" smtClean="0"/>
              <a:t>You can play with </a:t>
            </a:r>
            <a:r>
              <a:rPr lang="en-US" altLang="en-US" i="1" dirty="0" smtClean="0">
                <a:solidFill>
                  <a:srgbClr val="CC0000"/>
                </a:solidFill>
              </a:rPr>
              <a:t>toys you've made yourself</a:t>
            </a:r>
            <a:r>
              <a:rPr lang="en-US" altLang="en-US" i="1" dirty="0" smtClean="0"/>
              <a:t>.</a:t>
            </a:r>
          </a:p>
          <a:p>
            <a:pPr eaLnBrk="1" hangingPunct="1">
              <a:lnSpc>
                <a:spcPct val="90000"/>
              </a:lnSpc>
            </a:pPr>
            <a:endParaRPr lang="en-US" altLang="en-US" dirty="0" smtClean="0"/>
          </a:p>
        </p:txBody>
      </p:sp>
      <p:sp>
        <p:nvSpPr>
          <p:cNvPr id="3379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2378C72-BE19-44F4-880B-149170D5392F}" type="datetime1">
              <a:rPr lang="en-US" altLang="en-US">
                <a:solidFill>
                  <a:schemeClr val="tx2"/>
                </a:solidFill>
              </a:rPr>
              <a:pPr/>
              <a:t>3/2/2018</a:t>
            </a:fld>
            <a:endParaRPr lang="en-US" altLang="en-US">
              <a:solidFill>
                <a:schemeClr val="tx2"/>
              </a:solidFill>
            </a:endParaRPr>
          </a:p>
        </p:txBody>
      </p:sp>
      <p:sp>
        <p:nvSpPr>
          <p:cNvPr id="3379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36250945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fontAlgn="auto" hangingPunct="1">
              <a:spcAft>
                <a:spcPts val="0"/>
              </a:spcAft>
              <a:defRPr/>
            </a:pPr>
            <a:r>
              <a:rPr lang="en-US"/>
              <a:t>LoD Benefits</a:t>
            </a:r>
          </a:p>
        </p:txBody>
      </p:sp>
      <p:sp>
        <p:nvSpPr>
          <p:cNvPr id="73731" name="Rectangle 3"/>
          <p:cNvSpPr>
            <a:spLocks noGrp="1" noChangeArrowheads="1"/>
          </p:cNvSpPr>
          <p:nvPr>
            <p:ph idx="1"/>
          </p:nvPr>
        </p:nvSpPr>
        <p:spPr/>
        <p:txBody>
          <a:bodyPr>
            <a:normAutofit/>
          </a:bodyPr>
          <a:lstStyle/>
          <a:p>
            <a:pPr>
              <a:lnSpc>
                <a:spcPct val="90000"/>
              </a:lnSpc>
              <a:defRPr/>
            </a:pPr>
            <a:r>
              <a:rPr lang="en-US" sz="2800" dirty="0"/>
              <a:t>Coupling Control</a:t>
            </a:r>
          </a:p>
          <a:p>
            <a:pPr marL="708660" lvl="1" indent="-342900">
              <a:lnSpc>
                <a:spcPct val="90000"/>
              </a:lnSpc>
              <a:defRPr/>
            </a:pPr>
            <a:r>
              <a:rPr lang="en-US" sz="2400" dirty="0"/>
              <a:t>reduces data coupling</a:t>
            </a:r>
          </a:p>
          <a:p>
            <a:pPr>
              <a:lnSpc>
                <a:spcPct val="90000"/>
              </a:lnSpc>
              <a:defRPr/>
            </a:pPr>
            <a:r>
              <a:rPr lang="en-US" sz="2800" dirty="0"/>
              <a:t>Information hiding</a:t>
            </a:r>
          </a:p>
          <a:p>
            <a:pPr marL="708660" lvl="1" indent="-342900">
              <a:lnSpc>
                <a:spcPct val="90000"/>
              </a:lnSpc>
              <a:defRPr/>
            </a:pPr>
            <a:r>
              <a:rPr lang="en-US" sz="2400" dirty="0"/>
              <a:t>prevents from retrieving subparts of an object</a:t>
            </a:r>
          </a:p>
          <a:p>
            <a:pPr>
              <a:lnSpc>
                <a:spcPct val="90000"/>
              </a:lnSpc>
              <a:defRPr/>
            </a:pPr>
            <a:r>
              <a:rPr lang="en-US" sz="2800" dirty="0"/>
              <a:t>Information restriction</a:t>
            </a:r>
          </a:p>
          <a:p>
            <a:pPr marL="708660" lvl="1" indent="-342900">
              <a:lnSpc>
                <a:spcPct val="90000"/>
              </a:lnSpc>
              <a:defRPr/>
            </a:pPr>
            <a:r>
              <a:rPr lang="en-US" sz="2400" dirty="0"/>
              <a:t>restricts the use of methods that provide information</a:t>
            </a:r>
          </a:p>
          <a:p>
            <a:pPr>
              <a:lnSpc>
                <a:spcPct val="90000"/>
              </a:lnSpc>
              <a:defRPr/>
            </a:pPr>
            <a:r>
              <a:rPr lang="en-US" sz="2800" dirty="0"/>
              <a:t>Few Interfaces</a:t>
            </a:r>
          </a:p>
          <a:p>
            <a:pPr marL="708660" lvl="1" indent="-342900">
              <a:lnSpc>
                <a:spcPct val="90000"/>
              </a:lnSpc>
              <a:defRPr/>
            </a:pPr>
            <a:r>
              <a:rPr lang="en-US" sz="2400" dirty="0"/>
              <a:t>restricts the classes that can be used in a method</a:t>
            </a:r>
          </a:p>
          <a:p>
            <a:pPr>
              <a:lnSpc>
                <a:spcPct val="90000"/>
              </a:lnSpc>
              <a:defRPr/>
            </a:pPr>
            <a:r>
              <a:rPr lang="en-US" sz="2800" dirty="0"/>
              <a:t>Explicit Interfaces</a:t>
            </a:r>
          </a:p>
          <a:p>
            <a:pPr marL="708660" lvl="1" indent="-342900" fontAlgn="auto">
              <a:lnSpc>
                <a:spcPct val="90000"/>
              </a:lnSpc>
              <a:spcAft>
                <a:spcPts val="0"/>
              </a:spcAft>
              <a:defRPr/>
            </a:pPr>
            <a:r>
              <a:rPr lang="en-US" sz="2400" dirty="0"/>
              <a:t>states explicitly which classes can be used in a method</a:t>
            </a:r>
          </a:p>
          <a:p>
            <a:pPr marL="274320" indent="-274320" eaLnBrk="1" fontAlgn="auto" hangingPunct="1">
              <a:lnSpc>
                <a:spcPct val="90000"/>
              </a:lnSpc>
              <a:spcAft>
                <a:spcPts val="0"/>
              </a:spcAft>
              <a:buFont typeface="Wingdings"/>
              <a:buChar char=""/>
              <a:defRPr/>
            </a:pPr>
            <a:endParaRPr lang="en-US" sz="2800" dirty="0"/>
          </a:p>
        </p:txBody>
      </p:sp>
      <p:sp>
        <p:nvSpPr>
          <p:cNvPr id="3482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CE3D6C-2396-499B-9B48-57C201FDEE55}" type="datetime1">
              <a:rPr lang="en-US" altLang="en-US">
                <a:solidFill>
                  <a:schemeClr val="tx2"/>
                </a:solidFill>
              </a:rPr>
              <a:pPr/>
              <a:t>3/2/2018</a:t>
            </a:fld>
            <a:endParaRPr lang="en-US" altLang="en-US">
              <a:solidFill>
                <a:schemeClr val="tx2"/>
              </a:solidFill>
            </a:endParaRPr>
          </a:p>
        </p:txBody>
      </p:sp>
      <p:sp>
        <p:nvSpPr>
          <p:cNvPr id="3482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3886455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time</a:t>
            </a:r>
            <a:endParaRPr lang="en-US" dirty="0"/>
          </a:p>
        </p:txBody>
      </p:sp>
      <p:sp>
        <p:nvSpPr>
          <p:cNvPr id="3" name="Content Placeholder 2"/>
          <p:cNvSpPr>
            <a:spLocks noGrp="1"/>
          </p:cNvSpPr>
          <p:nvPr>
            <p:ph idx="1"/>
          </p:nvPr>
        </p:nvSpPr>
        <p:spPr>
          <a:xfrm>
            <a:off x="457200" y="1524000"/>
            <a:ext cx="8229600" cy="4953000"/>
          </a:xfrm>
        </p:spPr>
        <p:txBody>
          <a:bodyPr/>
          <a:lstStyle/>
          <a:p>
            <a:r>
              <a:rPr lang="en-US" dirty="0" smtClean="0"/>
              <a:t>OOP concepts +</a:t>
            </a:r>
          </a:p>
          <a:p>
            <a:endParaRPr lang="en-US" dirty="0" smtClean="0"/>
          </a:p>
          <a:p>
            <a:r>
              <a:rPr lang="en-US" b="1" dirty="0"/>
              <a:t>S</a:t>
            </a:r>
            <a:r>
              <a:rPr lang="en-US" dirty="0"/>
              <a:t>ingle Responsibility </a:t>
            </a:r>
          </a:p>
          <a:p>
            <a:endParaRPr lang="en-US" dirty="0"/>
          </a:p>
          <a:p>
            <a:r>
              <a:rPr lang="en-US" b="1" dirty="0"/>
              <a:t>O</a:t>
            </a:r>
            <a:r>
              <a:rPr lang="en-US" dirty="0"/>
              <a:t>pen-Closed</a:t>
            </a:r>
          </a:p>
          <a:p>
            <a:endParaRPr lang="en-US" dirty="0"/>
          </a:p>
          <a:p>
            <a:r>
              <a:rPr lang="en-US" b="1" dirty="0" err="1"/>
              <a:t>L</a:t>
            </a:r>
            <a:r>
              <a:rPr lang="en-US" dirty="0" err="1"/>
              <a:t>iskov</a:t>
            </a:r>
            <a:r>
              <a:rPr lang="en-US" dirty="0"/>
              <a:t> Substitution</a:t>
            </a:r>
          </a:p>
          <a:p>
            <a:endParaRPr lang="en-US" dirty="0"/>
          </a:p>
          <a:p>
            <a:r>
              <a:rPr lang="en-US" b="1" dirty="0"/>
              <a:t>I</a:t>
            </a:r>
            <a:r>
              <a:rPr lang="en-US" dirty="0"/>
              <a:t>nterface Segregation</a:t>
            </a:r>
          </a:p>
          <a:p>
            <a:endParaRPr lang="en-US" dirty="0"/>
          </a:p>
          <a:p>
            <a:r>
              <a:rPr lang="en-US" b="1" dirty="0"/>
              <a:t>D</a:t>
            </a:r>
            <a:r>
              <a:rPr lang="en-US" dirty="0"/>
              <a:t>ependency Inversion</a:t>
            </a:r>
            <a:endParaRPr lang="en-GB" dirty="0"/>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pPr>
              <a:defRPr/>
            </a:pPr>
            <a:fld id="{C18AD2A0-F44C-4C05-B448-39B68A6BF185}"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2335647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fontAlgn="auto" hangingPunct="1">
              <a:spcAft>
                <a:spcPts val="0"/>
              </a:spcAft>
              <a:defRPr/>
            </a:pPr>
            <a:r>
              <a:rPr lang="en-US"/>
              <a:t>Acceptable LoD Violations</a:t>
            </a:r>
          </a:p>
        </p:txBody>
      </p:sp>
      <p:sp>
        <p:nvSpPr>
          <p:cNvPr id="35843" name="Rectangle 3"/>
          <p:cNvSpPr>
            <a:spLocks noGrp="1" noChangeArrowheads="1"/>
          </p:cNvSpPr>
          <p:nvPr>
            <p:ph idx="1"/>
          </p:nvPr>
        </p:nvSpPr>
        <p:spPr/>
        <p:txBody>
          <a:bodyPr/>
          <a:lstStyle/>
          <a:p>
            <a:pPr eaLnBrk="1" hangingPunct="1"/>
            <a:r>
              <a:rPr lang="en-US" altLang="en-US" dirty="0" smtClean="0"/>
              <a:t>If optimization requires violation</a:t>
            </a:r>
          </a:p>
          <a:p>
            <a:pPr lvl="1" eaLnBrk="1" hangingPunct="1"/>
            <a:r>
              <a:rPr lang="en-US" altLang="en-US" dirty="0" smtClean="0"/>
              <a:t>Speed or memory restrictions</a:t>
            </a:r>
          </a:p>
          <a:p>
            <a:pPr eaLnBrk="1" hangingPunct="1"/>
            <a:endParaRPr lang="en-US" altLang="en-US" dirty="0" smtClean="0"/>
          </a:p>
          <a:p>
            <a:pPr eaLnBrk="1" hangingPunct="1"/>
            <a:r>
              <a:rPr lang="en-US" altLang="en-US" dirty="0" smtClean="0"/>
              <a:t>If </a:t>
            </a:r>
            <a:r>
              <a:rPr lang="en-US" altLang="en-US" dirty="0" smtClean="0"/>
              <a:t>module accessed is a fully stabilized “Black Box”</a:t>
            </a:r>
          </a:p>
          <a:p>
            <a:pPr lvl="1" eaLnBrk="1" hangingPunct="1"/>
            <a:r>
              <a:rPr lang="en-US" altLang="en-US" dirty="0" smtClean="0"/>
              <a:t>No changes to interface can </a:t>
            </a:r>
            <a:r>
              <a:rPr lang="en-US" altLang="en-US" u="sng" dirty="0" smtClean="0"/>
              <a:t>reasonably</a:t>
            </a:r>
            <a:r>
              <a:rPr lang="en-US" altLang="en-US" dirty="0" smtClean="0"/>
              <a:t> be expected due to extensive testing, usage, etc.</a:t>
            </a:r>
          </a:p>
          <a:p>
            <a:pPr eaLnBrk="1" hangingPunct="1"/>
            <a:endParaRPr lang="en-US" altLang="en-US" dirty="0" smtClean="0"/>
          </a:p>
          <a:p>
            <a:pPr eaLnBrk="1" hangingPunct="1"/>
            <a:r>
              <a:rPr lang="en-US" altLang="en-US" dirty="0" smtClean="0"/>
              <a:t>Otherwise</a:t>
            </a:r>
            <a:r>
              <a:rPr lang="en-US" altLang="en-US" dirty="0" smtClean="0"/>
              <a:t>, do not violate this law!!</a:t>
            </a:r>
          </a:p>
          <a:p>
            <a:pPr lvl="1" eaLnBrk="1" hangingPunct="1"/>
            <a:r>
              <a:rPr lang="en-US" altLang="en-US" dirty="0" smtClean="0"/>
              <a:t>Long-term costs will be very prohibitive</a:t>
            </a:r>
          </a:p>
          <a:p>
            <a:pPr eaLnBrk="1" hangingPunct="1"/>
            <a:endParaRPr lang="en-US" altLang="en-US" dirty="0" smtClean="0"/>
          </a:p>
        </p:txBody>
      </p:sp>
      <p:sp>
        <p:nvSpPr>
          <p:cNvPr id="3584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0755AF-D33A-46C7-A0DF-8EA288A46C78}" type="datetime1">
              <a:rPr lang="en-US" altLang="en-US">
                <a:solidFill>
                  <a:schemeClr val="tx2"/>
                </a:solidFill>
              </a:rPr>
              <a:pPr/>
              <a:t>3/2/2018</a:t>
            </a:fld>
            <a:endParaRPr lang="en-US" altLang="en-US">
              <a:solidFill>
                <a:schemeClr val="tx2"/>
              </a:solidFill>
            </a:endParaRPr>
          </a:p>
        </p:txBody>
      </p:sp>
      <p:sp>
        <p:nvSpPr>
          <p:cNvPr id="358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6259066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Design</a:t>
            </a:r>
            <a:endParaRPr lang="en-US" dirty="0"/>
          </a:p>
        </p:txBody>
      </p:sp>
      <p:pic>
        <p:nvPicPr>
          <p:cNvPr id="6" name="Content Placeholder 5"/>
          <p:cNvPicPr>
            <a:picLocks noGrp="1" noChangeAspect="1"/>
          </p:cNvPicPr>
          <p:nvPr>
            <p:ph idx="1"/>
          </p:nvPr>
        </p:nvPicPr>
        <p:blipFill>
          <a:blip r:embed="rId2"/>
          <a:stretch>
            <a:fillRect/>
          </a:stretch>
        </p:blipFill>
        <p:spPr>
          <a:xfrm>
            <a:off x="827584" y="1338840"/>
            <a:ext cx="7483144" cy="5519160"/>
          </a:xfrm>
          <a:prstGeom prst="rect">
            <a:avLst/>
          </a:prstGeom>
        </p:spPr>
      </p:pic>
      <p:sp>
        <p:nvSpPr>
          <p:cNvPr id="4" name="Date Placeholder 3"/>
          <p:cNvSpPr>
            <a:spLocks noGrp="1"/>
          </p:cNvSpPr>
          <p:nvPr>
            <p:ph type="dt" sz="half" idx="10"/>
          </p:nvPr>
        </p:nvSpPr>
        <p:spPr/>
        <p:txBody>
          <a:bodyPr/>
          <a:lstStyle/>
          <a:p>
            <a:pPr>
              <a:defRPr/>
            </a:pPr>
            <a:fld id="{C18AD2A0-F44C-4C05-B448-39B68A6BF185}"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1478597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fontAlgn="auto" hangingPunct="1">
              <a:spcAft>
                <a:spcPts val="0"/>
              </a:spcAft>
              <a:defRPr/>
            </a:pPr>
            <a:r>
              <a:rPr lang="en-US"/>
              <a:t>High-level Design</a:t>
            </a:r>
          </a:p>
        </p:txBody>
      </p:sp>
      <p:sp>
        <p:nvSpPr>
          <p:cNvPr id="11267" name="Rectangle 3"/>
          <p:cNvSpPr>
            <a:spLocks noGrp="1" noChangeArrowheads="1"/>
          </p:cNvSpPr>
          <p:nvPr>
            <p:ph idx="1"/>
          </p:nvPr>
        </p:nvSpPr>
        <p:spPr/>
        <p:txBody>
          <a:bodyPr/>
          <a:lstStyle/>
          <a:p>
            <a:pPr eaLnBrk="1" hangingPunct="1">
              <a:lnSpc>
                <a:spcPct val="90000"/>
              </a:lnSpc>
            </a:pPr>
            <a:r>
              <a:rPr lang="en-US" altLang="en-US" smtClean="0"/>
              <a:t>Dealing with </a:t>
            </a:r>
            <a:r>
              <a:rPr lang="en-US" altLang="en-US" i="1" smtClean="0"/>
              <a:t>large-scale systems</a:t>
            </a:r>
          </a:p>
          <a:p>
            <a:pPr lvl="1" eaLnBrk="1" hangingPunct="1">
              <a:lnSpc>
                <a:spcPct val="90000"/>
              </a:lnSpc>
            </a:pPr>
            <a:r>
              <a:rPr lang="en-US" altLang="en-US" smtClean="0"/>
              <a:t>team of developers, rather than an individual </a:t>
            </a:r>
          </a:p>
          <a:p>
            <a:pPr lvl="1" eaLnBrk="1" hangingPunct="1">
              <a:lnSpc>
                <a:spcPct val="90000"/>
              </a:lnSpc>
            </a:pPr>
            <a:endParaRPr lang="en-US" altLang="en-US" smtClean="0"/>
          </a:p>
          <a:p>
            <a:pPr eaLnBrk="1" hangingPunct="1">
              <a:lnSpc>
                <a:spcPct val="90000"/>
              </a:lnSpc>
            </a:pPr>
            <a:r>
              <a:rPr lang="en-GB" altLang="en-US" smtClean="0"/>
              <a:t>Classes are a valuable but not sufficient mechanism </a:t>
            </a:r>
            <a:endParaRPr lang="en-US" altLang="en-US" smtClean="0"/>
          </a:p>
          <a:p>
            <a:pPr lvl="1" eaLnBrk="1" hangingPunct="1">
              <a:lnSpc>
                <a:spcPct val="90000"/>
              </a:lnSpc>
            </a:pPr>
            <a:r>
              <a:rPr lang="en-US" altLang="en-US" smtClean="0"/>
              <a:t>too </a:t>
            </a:r>
            <a:r>
              <a:rPr lang="en-US" altLang="en-US" i="1" smtClean="0"/>
              <a:t>fine-grained</a:t>
            </a:r>
            <a:r>
              <a:rPr lang="en-US" altLang="en-US" smtClean="0"/>
              <a:t> </a:t>
            </a:r>
            <a:r>
              <a:rPr lang="en-GB" altLang="en-US" smtClean="0"/>
              <a:t>for organizing a</a:t>
            </a:r>
            <a:r>
              <a:rPr lang="en-US" altLang="en-US" smtClean="0"/>
              <a:t> large scale </a:t>
            </a:r>
            <a:r>
              <a:rPr lang="en-GB" altLang="en-US" smtClean="0"/>
              <a:t>design</a:t>
            </a:r>
            <a:endParaRPr lang="en-US" altLang="en-US" smtClean="0"/>
          </a:p>
          <a:p>
            <a:pPr lvl="1" eaLnBrk="1" hangingPunct="1">
              <a:lnSpc>
                <a:spcPct val="90000"/>
              </a:lnSpc>
            </a:pPr>
            <a:r>
              <a:rPr lang="en-US" altLang="en-US" smtClean="0"/>
              <a:t>need mechanism that </a:t>
            </a:r>
            <a:r>
              <a:rPr lang="en-GB" altLang="en-US" smtClean="0"/>
              <a:t>impose a higher level of</a:t>
            </a:r>
            <a:r>
              <a:rPr lang="en-US" altLang="en-US" smtClean="0"/>
              <a:t> </a:t>
            </a:r>
            <a:r>
              <a:rPr lang="en-GB" altLang="en-US" smtClean="0"/>
              <a:t>order</a:t>
            </a:r>
            <a:endParaRPr lang="en-US" altLang="en-US" smtClean="0"/>
          </a:p>
          <a:p>
            <a:pPr lvl="1" eaLnBrk="1" hangingPunct="1">
              <a:lnSpc>
                <a:spcPct val="90000"/>
              </a:lnSpc>
            </a:pPr>
            <a:endParaRPr lang="en-GB" altLang="en-US" sz="1200" smtClean="0"/>
          </a:p>
          <a:p>
            <a:pPr eaLnBrk="1" hangingPunct="1">
              <a:lnSpc>
                <a:spcPct val="90000"/>
              </a:lnSpc>
              <a:buFontTx/>
              <a:buNone/>
            </a:pPr>
            <a:r>
              <a:rPr lang="en-GB" altLang="en-US" b="1" smtClean="0"/>
              <a:t>Packages</a:t>
            </a:r>
            <a:r>
              <a:rPr lang="en-GB" altLang="en-US" smtClean="0"/>
              <a:t> </a:t>
            </a:r>
            <a:endParaRPr lang="en-US" altLang="en-US" smtClean="0"/>
          </a:p>
          <a:p>
            <a:pPr lvl="1" eaLnBrk="1" hangingPunct="1">
              <a:lnSpc>
                <a:spcPct val="90000"/>
              </a:lnSpc>
            </a:pPr>
            <a:r>
              <a:rPr lang="en-US" altLang="en-US" smtClean="0"/>
              <a:t>a logical grouping of declarations that can be imported in other programs</a:t>
            </a:r>
          </a:p>
          <a:p>
            <a:pPr lvl="1" eaLnBrk="1" hangingPunct="1">
              <a:lnSpc>
                <a:spcPct val="90000"/>
              </a:lnSpc>
            </a:pPr>
            <a:r>
              <a:rPr lang="en-US" altLang="en-US" smtClean="0"/>
              <a:t>containers for a group of classes (UML)</a:t>
            </a:r>
          </a:p>
          <a:p>
            <a:pPr lvl="2" eaLnBrk="1" hangingPunct="1">
              <a:lnSpc>
                <a:spcPct val="90000"/>
              </a:lnSpc>
            </a:pPr>
            <a:r>
              <a:rPr lang="en-US" altLang="en-US" smtClean="0"/>
              <a:t>reason at a higher-level of abstraction</a:t>
            </a:r>
            <a:endParaRPr lang="en-GB" altLang="en-US" smtClean="0"/>
          </a:p>
          <a:p>
            <a:pPr eaLnBrk="1" hangingPunct="1">
              <a:lnSpc>
                <a:spcPct val="90000"/>
              </a:lnSpc>
            </a:pPr>
            <a:endParaRPr lang="en-US" altLang="en-US" smtClean="0"/>
          </a:p>
        </p:txBody>
      </p:sp>
      <p:sp>
        <p:nvSpPr>
          <p:cNvPr id="112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16DB0A7D-7FE7-4D8E-B938-B3699F918F5E}"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112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40094830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fontAlgn="auto" hangingPunct="1">
              <a:spcAft>
                <a:spcPts val="0"/>
              </a:spcAft>
              <a:defRPr/>
            </a:pPr>
            <a:r>
              <a:rPr lang="en-US" dirty="0"/>
              <a:t>Issues of High-Level Design</a:t>
            </a:r>
          </a:p>
        </p:txBody>
      </p:sp>
      <p:sp>
        <p:nvSpPr>
          <p:cNvPr id="12291" name="Rectangle 3"/>
          <p:cNvSpPr>
            <a:spLocks noGrp="1" noChangeArrowheads="1"/>
          </p:cNvSpPr>
          <p:nvPr>
            <p:ph idx="1"/>
          </p:nvPr>
        </p:nvSpPr>
        <p:spPr/>
        <p:txBody>
          <a:bodyPr/>
          <a:lstStyle/>
          <a:p>
            <a:pPr eaLnBrk="1" hangingPunct="1">
              <a:lnSpc>
                <a:spcPct val="80000"/>
              </a:lnSpc>
              <a:buFontTx/>
              <a:buNone/>
            </a:pPr>
            <a:r>
              <a:rPr lang="en-US" altLang="en-US" sz="2800" smtClean="0"/>
              <a:t>Goal</a:t>
            </a:r>
          </a:p>
          <a:p>
            <a:pPr lvl="1" eaLnBrk="1" hangingPunct="1">
              <a:lnSpc>
                <a:spcPct val="80000"/>
              </a:lnSpc>
            </a:pPr>
            <a:r>
              <a:rPr lang="en-US" altLang="en-US" sz="2400" i="1" smtClean="0">
                <a:solidFill>
                  <a:srgbClr val="000099"/>
                </a:solidFill>
              </a:rPr>
              <a:t>partition</a:t>
            </a:r>
            <a:r>
              <a:rPr lang="en-US" altLang="en-US" sz="2400" smtClean="0">
                <a:solidFill>
                  <a:srgbClr val="000099"/>
                </a:solidFill>
              </a:rPr>
              <a:t> </a:t>
            </a:r>
            <a:r>
              <a:rPr lang="en-US" altLang="en-US" sz="2400" smtClean="0"/>
              <a:t>the classes in an application according to some </a:t>
            </a:r>
            <a:r>
              <a:rPr lang="en-US" altLang="en-US" sz="2400" i="1" smtClean="0">
                <a:solidFill>
                  <a:srgbClr val="000099"/>
                </a:solidFill>
              </a:rPr>
              <a:t>criteria</a:t>
            </a:r>
            <a:r>
              <a:rPr lang="en-US" altLang="en-US" sz="2400" i="1" smtClean="0"/>
              <a:t> </a:t>
            </a:r>
            <a:r>
              <a:rPr lang="en-US" altLang="en-US" sz="2400" smtClean="0"/>
              <a:t>and then </a:t>
            </a:r>
            <a:r>
              <a:rPr lang="en-US" altLang="en-US" sz="2400" i="1" smtClean="0">
                <a:solidFill>
                  <a:srgbClr val="000099"/>
                </a:solidFill>
              </a:rPr>
              <a:t>allocate</a:t>
            </a:r>
            <a:r>
              <a:rPr lang="en-US" altLang="en-US" sz="2400" smtClean="0"/>
              <a:t> those partitions to packages</a:t>
            </a:r>
          </a:p>
          <a:p>
            <a:pPr eaLnBrk="1" hangingPunct="1">
              <a:lnSpc>
                <a:spcPct val="80000"/>
              </a:lnSpc>
              <a:buFontTx/>
              <a:buNone/>
            </a:pPr>
            <a:r>
              <a:rPr lang="en-US" altLang="en-US" sz="2800" smtClean="0"/>
              <a:t>Issues</a:t>
            </a:r>
          </a:p>
          <a:p>
            <a:pPr lvl="1" eaLnBrk="1" hangingPunct="1">
              <a:lnSpc>
                <a:spcPct val="80000"/>
              </a:lnSpc>
            </a:pPr>
            <a:r>
              <a:rPr lang="en-US" altLang="en-US" sz="2400" smtClean="0"/>
              <a:t>What are the best partitioning criteria?</a:t>
            </a:r>
          </a:p>
          <a:p>
            <a:pPr lvl="1" eaLnBrk="1" hangingPunct="1">
              <a:lnSpc>
                <a:spcPct val="80000"/>
              </a:lnSpc>
            </a:pPr>
            <a:r>
              <a:rPr lang="en-US" altLang="en-US" sz="2400" smtClean="0"/>
              <a:t>What principles govern the design of packages?</a:t>
            </a:r>
          </a:p>
          <a:p>
            <a:pPr lvl="2" eaLnBrk="1" hangingPunct="1">
              <a:lnSpc>
                <a:spcPct val="80000"/>
              </a:lnSpc>
            </a:pPr>
            <a:r>
              <a:rPr lang="en-US" altLang="en-US" sz="2000" i="1" smtClean="0"/>
              <a:t>creation </a:t>
            </a:r>
            <a:r>
              <a:rPr lang="en-US" altLang="en-US" sz="2000" smtClean="0"/>
              <a:t>and </a:t>
            </a:r>
            <a:r>
              <a:rPr lang="en-US" altLang="en-US" sz="2000" i="1" smtClean="0"/>
              <a:t>dependencies </a:t>
            </a:r>
            <a:r>
              <a:rPr lang="en-US" altLang="en-US" sz="2000" smtClean="0"/>
              <a:t>between packages</a:t>
            </a:r>
          </a:p>
          <a:p>
            <a:pPr lvl="1" eaLnBrk="1" hangingPunct="1">
              <a:lnSpc>
                <a:spcPct val="80000"/>
              </a:lnSpc>
            </a:pPr>
            <a:r>
              <a:rPr lang="en-US" altLang="en-US" sz="2400" smtClean="0"/>
              <a:t>Design packages first? Or classes first?</a:t>
            </a:r>
          </a:p>
          <a:p>
            <a:pPr lvl="2" eaLnBrk="1" hangingPunct="1">
              <a:lnSpc>
                <a:spcPct val="80000"/>
              </a:lnSpc>
            </a:pPr>
            <a:r>
              <a:rPr lang="en-US" altLang="en-US" sz="2000" smtClean="0"/>
              <a:t>i.e. </a:t>
            </a:r>
            <a:r>
              <a:rPr lang="en-US" altLang="en-US" sz="2000" i="1" smtClean="0"/>
              <a:t>top-down </a:t>
            </a:r>
            <a:r>
              <a:rPr lang="en-US" altLang="en-US" sz="2000" smtClean="0"/>
              <a:t>vs. </a:t>
            </a:r>
            <a:r>
              <a:rPr lang="en-US" altLang="en-US" sz="2000" i="1" smtClean="0"/>
              <a:t>bottom-up approach</a:t>
            </a:r>
          </a:p>
          <a:p>
            <a:pPr eaLnBrk="1" hangingPunct="1">
              <a:lnSpc>
                <a:spcPct val="80000"/>
              </a:lnSpc>
              <a:buFontTx/>
              <a:buNone/>
            </a:pPr>
            <a:r>
              <a:rPr lang="en-US" altLang="en-US" sz="2800" smtClean="0"/>
              <a:t>Approach</a:t>
            </a:r>
          </a:p>
          <a:p>
            <a:pPr lvl="1" eaLnBrk="1" hangingPunct="1">
              <a:lnSpc>
                <a:spcPct val="80000"/>
              </a:lnSpc>
            </a:pPr>
            <a:r>
              <a:rPr lang="en-US" altLang="en-US" sz="2400" smtClean="0"/>
              <a:t>Define principles that govern package design </a:t>
            </a:r>
          </a:p>
          <a:p>
            <a:pPr lvl="2" eaLnBrk="1" hangingPunct="1">
              <a:lnSpc>
                <a:spcPct val="80000"/>
              </a:lnSpc>
            </a:pPr>
            <a:r>
              <a:rPr lang="en-US" altLang="en-US" sz="2000" smtClean="0"/>
              <a:t>the creation and interrelationship and use of packages</a:t>
            </a:r>
            <a:endParaRPr lang="en-GB" altLang="en-US" sz="2000" smtClean="0"/>
          </a:p>
          <a:p>
            <a:pPr eaLnBrk="1" hangingPunct="1">
              <a:lnSpc>
                <a:spcPct val="80000"/>
              </a:lnSpc>
            </a:pPr>
            <a:endParaRPr lang="en-US" altLang="en-US" sz="2800" smtClean="0"/>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5200F22C-8E50-433B-AC52-670ED69AFBC6}"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122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37330686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fontAlgn="auto" hangingPunct="1">
              <a:spcAft>
                <a:spcPts val="0"/>
              </a:spcAft>
              <a:defRPr/>
            </a:pPr>
            <a:r>
              <a:rPr lang="en-US"/>
              <a:t>Principles of OO High-Level Design</a:t>
            </a:r>
          </a:p>
        </p:txBody>
      </p:sp>
      <p:sp>
        <p:nvSpPr>
          <p:cNvPr id="13315" name="Rectangle 3"/>
          <p:cNvSpPr>
            <a:spLocks noGrp="1" noChangeArrowheads="1"/>
          </p:cNvSpPr>
          <p:nvPr>
            <p:ph idx="1"/>
          </p:nvPr>
        </p:nvSpPr>
        <p:spPr/>
        <p:txBody>
          <a:bodyPr/>
          <a:lstStyle/>
          <a:p>
            <a:pPr eaLnBrk="1" hangingPunct="1"/>
            <a:r>
              <a:rPr lang="en-US" altLang="en-US" smtClean="0"/>
              <a:t>Cohesion Principles </a:t>
            </a:r>
          </a:p>
          <a:p>
            <a:pPr lvl="1" eaLnBrk="1" hangingPunct="1"/>
            <a:r>
              <a:rPr lang="en-US" altLang="en-US" smtClean="0"/>
              <a:t>Reuse/Release Equivalency Principle (REP)</a:t>
            </a:r>
          </a:p>
          <a:p>
            <a:pPr lvl="1" eaLnBrk="1" hangingPunct="1"/>
            <a:r>
              <a:rPr lang="en-US" altLang="en-US" smtClean="0"/>
              <a:t>Common Reuse Principle (CRP)</a:t>
            </a:r>
          </a:p>
          <a:p>
            <a:pPr lvl="1" eaLnBrk="1" hangingPunct="1"/>
            <a:r>
              <a:rPr lang="en-US" altLang="en-US" smtClean="0"/>
              <a:t>Common Closure Principle (CCP)</a:t>
            </a:r>
          </a:p>
          <a:p>
            <a:pPr eaLnBrk="1" hangingPunct="1"/>
            <a:endParaRPr lang="en-US" altLang="en-US" smtClean="0"/>
          </a:p>
          <a:p>
            <a:pPr eaLnBrk="1" hangingPunct="1"/>
            <a:r>
              <a:rPr lang="en-US" altLang="en-US" smtClean="0"/>
              <a:t>Coupling Principles </a:t>
            </a:r>
          </a:p>
          <a:p>
            <a:pPr lvl="1" eaLnBrk="1" hangingPunct="1"/>
            <a:r>
              <a:rPr lang="en-US" altLang="en-US" smtClean="0"/>
              <a:t>Acyclic Dependencies Principle (ADP)	</a:t>
            </a:r>
          </a:p>
          <a:p>
            <a:pPr lvl="1" eaLnBrk="1" hangingPunct="1"/>
            <a:r>
              <a:rPr lang="en-US" altLang="en-US" smtClean="0"/>
              <a:t>Stable Dependencies Principle (SDP)</a:t>
            </a:r>
          </a:p>
          <a:p>
            <a:pPr lvl="1" eaLnBrk="1" hangingPunct="1"/>
            <a:r>
              <a:rPr lang="en-US" altLang="en-US" smtClean="0"/>
              <a:t>Stable Abstractions Principle (SAP)</a:t>
            </a:r>
          </a:p>
          <a:p>
            <a:pPr eaLnBrk="1" hangingPunct="1"/>
            <a:endParaRPr lang="en-US" altLang="en-US" smtClean="0"/>
          </a:p>
        </p:txBody>
      </p:sp>
      <p:sp>
        <p:nvSpPr>
          <p:cNvPr id="133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9538C3E2-A26C-49A2-80EE-33E6D0864F6E}"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133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10137971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fontAlgn="auto" hangingPunct="1">
              <a:spcAft>
                <a:spcPts val="0"/>
              </a:spcAft>
              <a:defRPr/>
            </a:pPr>
            <a:r>
              <a:rPr lang="en-US"/>
              <a:t>What is really Reusability ?</a:t>
            </a:r>
          </a:p>
        </p:txBody>
      </p:sp>
      <p:sp>
        <p:nvSpPr>
          <p:cNvPr id="14339" name="Rectangle 3"/>
          <p:cNvSpPr>
            <a:spLocks noGrp="1" noChangeArrowheads="1"/>
          </p:cNvSpPr>
          <p:nvPr>
            <p:ph idx="1"/>
          </p:nvPr>
        </p:nvSpPr>
        <p:spPr/>
        <p:txBody>
          <a:bodyPr/>
          <a:lstStyle/>
          <a:p>
            <a:pPr eaLnBrk="1" hangingPunct="1">
              <a:lnSpc>
                <a:spcPct val="90000"/>
              </a:lnSpc>
            </a:pPr>
            <a:r>
              <a:rPr lang="en-US" altLang="en-US" smtClean="0"/>
              <a:t>Does copy-paste mean reusability?</a:t>
            </a:r>
          </a:p>
          <a:p>
            <a:pPr lvl="1" eaLnBrk="1" hangingPunct="1">
              <a:lnSpc>
                <a:spcPct val="90000"/>
              </a:lnSpc>
            </a:pPr>
            <a:r>
              <a:rPr lang="en-US" altLang="en-US" smtClean="0"/>
              <a:t>Disadvantage: </a:t>
            </a:r>
            <a:r>
              <a:rPr lang="en-US" altLang="en-US" b="1" smtClean="0">
                <a:solidFill>
                  <a:srgbClr val="CC0000"/>
                </a:solidFill>
              </a:rPr>
              <a:t>You </a:t>
            </a:r>
            <a:r>
              <a:rPr lang="en-US" altLang="en-US" smtClean="0">
                <a:solidFill>
                  <a:srgbClr val="CC0000"/>
                </a:solidFill>
              </a:rPr>
              <a:t>own that copy!</a:t>
            </a:r>
            <a:endParaRPr lang="en-US" altLang="en-US" smtClean="0"/>
          </a:p>
          <a:p>
            <a:pPr lvl="2" eaLnBrk="1" hangingPunct="1">
              <a:lnSpc>
                <a:spcPct val="90000"/>
              </a:lnSpc>
            </a:pPr>
            <a:r>
              <a:rPr lang="en-US" altLang="en-US" smtClean="0"/>
              <a:t>you must change it, fix bugs.</a:t>
            </a:r>
          </a:p>
          <a:p>
            <a:pPr lvl="2" eaLnBrk="1" hangingPunct="1">
              <a:lnSpc>
                <a:spcPct val="90000"/>
              </a:lnSpc>
            </a:pPr>
            <a:r>
              <a:rPr lang="en-US" altLang="en-US" smtClean="0"/>
              <a:t>eventually the code diverges</a:t>
            </a:r>
          </a:p>
          <a:p>
            <a:pPr lvl="1" eaLnBrk="1" hangingPunct="1">
              <a:lnSpc>
                <a:spcPct val="90000"/>
              </a:lnSpc>
            </a:pPr>
            <a:r>
              <a:rPr lang="en-US" altLang="en-US" smtClean="0"/>
              <a:t>Maintenance is a nightmare</a:t>
            </a:r>
          </a:p>
          <a:p>
            <a:pPr eaLnBrk="1" hangingPunct="1">
              <a:lnSpc>
                <a:spcPct val="90000"/>
              </a:lnSpc>
            </a:pPr>
            <a:endParaRPr lang="en-US" altLang="en-US" smtClean="0"/>
          </a:p>
          <a:p>
            <a:pPr eaLnBrk="1" hangingPunct="1">
              <a:lnSpc>
                <a:spcPct val="90000"/>
              </a:lnSpc>
            </a:pPr>
            <a:r>
              <a:rPr lang="en-US" altLang="en-US" smtClean="0"/>
              <a:t>Martin’s Definition: </a:t>
            </a:r>
          </a:p>
          <a:p>
            <a:pPr lvl="1" eaLnBrk="1" hangingPunct="1">
              <a:lnSpc>
                <a:spcPct val="90000"/>
              </a:lnSpc>
            </a:pPr>
            <a:r>
              <a:rPr lang="en-US" altLang="en-US" i="1" smtClean="0">
                <a:solidFill>
                  <a:srgbClr val="CC0000"/>
                </a:solidFill>
              </a:rPr>
              <a:t>I reuse code if, and only if, I never need to look at the source-code</a:t>
            </a:r>
            <a:r>
              <a:rPr lang="en-US" altLang="en-US" smtClean="0"/>
              <a:t> </a:t>
            </a:r>
          </a:p>
          <a:p>
            <a:pPr lvl="1" eaLnBrk="1" hangingPunct="1">
              <a:lnSpc>
                <a:spcPct val="90000"/>
              </a:lnSpc>
            </a:pPr>
            <a:r>
              <a:rPr lang="en-US" altLang="en-US" smtClean="0"/>
              <a:t>treat reused code like a </a:t>
            </a:r>
            <a:r>
              <a:rPr lang="en-US" altLang="en-US" i="1" smtClean="0"/>
              <a:t>product </a:t>
            </a:r>
            <a:r>
              <a:rPr lang="en-US" altLang="en-US" smtClean="0">
                <a:sym typeface="Symbol" panose="05050102010706020507" pitchFamily="18" charset="2"/>
              </a:rPr>
              <a:t> don’t have to maintain it</a:t>
            </a:r>
          </a:p>
          <a:p>
            <a:pPr lvl="1" eaLnBrk="1" hangingPunct="1">
              <a:lnSpc>
                <a:spcPct val="90000"/>
              </a:lnSpc>
            </a:pPr>
            <a:endParaRPr lang="en-US" altLang="en-US" smtClean="0"/>
          </a:p>
          <a:p>
            <a:pPr eaLnBrk="1" hangingPunct="1">
              <a:lnSpc>
                <a:spcPct val="90000"/>
              </a:lnSpc>
            </a:pPr>
            <a:r>
              <a:rPr lang="en-US" altLang="en-US" smtClean="0"/>
              <a:t>Clients (re-users) may decide on an appropriate time to use a newer version of a component release</a:t>
            </a:r>
          </a:p>
          <a:p>
            <a:pPr eaLnBrk="1" hangingPunct="1">
              <a:lnSpc>
                <a:spcPct val="90000"/>
              </a:lnSpc>
            </a:pPr>
            <a:endParaRPr lang="en-US" altLang="en-US" smtClean="0"/>
          </a:p>
        </p:txBody>
      </p:sp>
      <p:sp>
        <p:nvSpPr>
          <p:cNvPr id="143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97E2B28E-1B36-46AC-A211-9ED62A09B136}"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143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22862008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Autofit/>
          </a:bodyPr>
          <a:lstStyle/>
          <a:p>
            <a:pPr eaLnBrk="1" fontAlgn="auto" hangingPunct="1">
              <a:spcAft>
                <a:spcPts val="0"/>
              </a:spcAft>
              <a:defRPr/>
            </a:pPr>
            <a:r>
              <a:rPr lang="en-US" dirty="0"/>
              <a:t>Reuse/Release Equivalency Principle (REP)</a:t>
            </a:r>
          </a:p>
        </p:txBody>
      </p:sp>
      <p:sp>
        <p:nvSpPr>
          <p:cNvPr id="15363" name="Rectangle 3"/>
          <p:cNvSpPr>
            <a:spLocks noGrp="1" noChangeArrowheads="1"/>
          </p:cNvSpPr>
          <p:nvPr>
            <p:ph idx="1"/>
          </p:nvPr>
        </p:nvSpPr>
        <p:spPr/>
        <p:txBody>
          <a:bodyPr/>
          <a:lstStyle/>
          <a:p>
            <a:pPr eaLnBrk="1" hangingPunct="1"/>
            <a:endParaRPr lang="en-US" altLang="en-US" i="1" dirty="0" smtClean="0"/>
          </a:p>
          <a:p>
            <a:pPr eaLnBrk="1" hangingPunct="1"/>
            <a:r>
              <a:rPr lang="en-US" altLang="en-US" sz="2800" i="1" dirty="0" smtClean="0"/>
              <a:t>The granule of reuse is the granule of release. Only components that are released through a tracking system can be efficiently reused.</a:t>
            </a:r>
            <a:r>
              <a:rPr lang="en-US" altLang="en-US" sz="2800" dirty="0" smtClean="0">
                <a:solidFill>
                  <a:srgbClr val="A50021"/>
                </a:solidFill>
              </a:rPr>
              <a:t> </a:t>
            </a:r>
            <a:r>
              <a:rPr lang="en-US" altLang="en-US" sz="2800" dirty="0" smtClean="0"/>
              <a:t>[R. Martin]</a:t>
            </a:r>
          </a:p>
          <a:p>
            <a:pPr eaLnBrk="1" hangingPunct="1"/>
            <a:endParaRPr lang="en-US" altLang="en-US" sz="2800" dirty="0" smtClean="0">
              <a:solidFill>
                <a:srgbClr val="A50021"/>
              </a:solidFill>
            </a:endParaRPr>
          </a:p>
          <a:p>
            <a:pPr eaLnBrk="1" hangingPunct="1"/>
            <a:r>
              <a:rPr lang="en-US" altLang="en-US" sz="2800" i="1" dirty="0" smtClean="0"/>
              <a:t>Either all the classes in a package are reusable or none of it is! </a:t>
            </a:r>
            <a:r>
              <a:rPr lang="en-US" altLang="en-US" sz="2800" dirty="0" smtClean="0"/>
              <a:t>[R. Martin]</a:t>
            </a:r>
          </a:p>
          <a:p>
            <a:pPr eaLnBrk="1" hangingPunct="1"/>
            <a:endParaRPr lang="en-US" altLang="en-US" dirty="0" smtClean="0"/>
          </a:p>
        </p:txBody>
      </p:sp>
      <p:sp>
        <p:nvSpPr>
          <p:cNvPr id="153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212551B5-C44F-4AC6-8549-A70E61C2914F}"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153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3901812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fontAlgn="auto" hangingPunct="1">
              <a:spcAft>
                <a:spcPts val="0"/>
              </a:spcAft>
              <a:defRPr/>
            </a:pPr>
            <a:r>
              <a:rPr lang="en-US" dirty="0"/>
              <a:t>What does this mean?</a:t>
            </a:r>
          </a:p>
        </p:txBody>
      </p:sp>
      <p:sp>
        <p:nvSpPr>
          <p:cNvPr id="16387" name="Rectangle 3"/>
          <p:cNvSpPr>
            <a:spLocks noGrp="1" noChangeArrowheads="1"/>
          </p:cNvSpPr>
          <p:nvPr>
            <p:ph idx="1"/>
          </p:nvPr>
        </p:nvSpPr>
        <p:spPr/>
        <p:txBody>
          <a:bodyPr/>
          <a:lstStyle/>
          <a:p>
            <a:pPr eaLnBrk="1" hangingPunct="1"/>
            <a:r>
              <a:rPr lang="en-US" altLang="en-US" sz="2800" smtClean="0"/>
              <a:t>Reused code = product</a:t>
            </a:r>
          </a:p>
          <a:p>
            <a:pPr lvl="1" eaLnBrk="1" hangingPunct="1"/>
            <a:r>
              <a:rPr lang="en-US" altLang="en-US" sz="2400" smtClean="0"/>
              <a:t>Released, named and maintained by the producer.</a:t>
            </a:r>
          </a:p>
          <a:p>
            <a:pPr eaLnBrk="1" hangingPunct="1"/>
            <a:endParaRPr lang="en-US" altLang="en-US" sz="2800" smtClean="0"/>
          </a:p>
          <a:p>
            <a:pPr eaLnBrk="1" hangingPunct="1"/>
            <a:r>
              <a:rPr lang="en-US" altLang="en-US" sz="2800" smtClean="0"/>
              <a:t>Programmer = client</a:t>
            </a:r>
          </a:p>
          <a:p>
            <a:pPr lvl="1" eaLnBrk="1" hangingPunct="1"/>
            <a:r>
              <a:rPr lang="en-US" altLang="en-US" sz="2400" smtClean="0"/>
              <a:t>Doesn’t have to maintain reused code</a:t>
            </a:r>
          </a:p>
          <a:p>
            <a:pPr lvl="1" eaLnBrk="1" hangingPunct="1"/>
            <a:r>
              <a:rPr lang="en-US" altLang="en-US" sz="2400" smtClean="0"/>
              <a:t>Doesn’t have to name reused code</a:t>
            </a:r>
          </a:p>
          <a:p>
            <a:pPr lvl="1" eaLnBrk="1" hangingPunct="1"/>
            <a:r>
              <a:rPr lang="en-US" altLang="en-US" sz="2400" smtClean="0"/>
              <a:t>May choose to use an older release</a:t>
            </a:r>
          </a:p>
        </p:txBody>
      </p:sp>
      <p:sp>
        <p:nvSpPr>
          <p:cNvPr id="163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97F24BA6-3E8A-493D-858F-8362842F48F5}"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163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26005827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fontAlgn="auto" hangingPunct="1">
              <a:spcAft>
                <a:spcPts val="0"/>
              </a:spcAft>
              <a:defRPr/>
            </a:pPr>
            <a:r>
              <a:rPr lang="en-US"/>
              <a:t>The Common Reuse Principle</a:t>
            </a:r>
          </a:p>
        </p:txBody>
      </p:sp>
      <p:sp>
        <p:nvSpPr>
          <p:cNvPr id="17411" name="Rectangle 3"/>
          <p:cNvSpPr>
            <a:spLocks noGrp="1" noChangeArrowheads="1"/>
          </p:cNvSpPr>
          <p:nvPr>
            <p:ph idx="1"/>
          </p:nvPr>
        </p:nvSpPr>
        <p:spPr/>
        <p:txBody>
          <a:bodyPr/>
          <a:lstStyle/>
          <a:p>
            <a:pPr eaLnBrk="1" hangingPunct="1">
              <a:buFontTx/>
              <a:buNone/>
            </a:pPr>
            <a:r>
              <a:rPr lang="en-US" altLang="en-US" sz="2800" i="1" dirty="0" smtClean="0"/>
              <a:t>All classes in a package [library] should be reused together. If you reuse one of the classes in the package, you reuse them all. </a:t>
            </a:r>
            <a:r>
              <a:rPr lang="en-US" altLang="en-US" sz="2800" dirty="0" smtClean="0"/>
              <a:t>[</a:t>
            </a:r>
            <a:r>
              <a:rPr lang="en-US" altLang="en-US" sz="2800" dirty="0" err="1" smtClean="0"/>
              <a:t>R.Martin</a:t>
            </a:r>
            <a:r>
              <a:rPr lang="en-US" altLang="en-US" sz="2800" dirty="0" smtClean="0"/>
              <a:t>]</a:t>
            </a:r>
          </a:p>
          <a:p>
            <a:pPr eaLnBrk="1" hangingPunct="1">
              <a:buFontTx/>
              <a:buNone/>
            </a:pPr>
            <a:endParaRPr lang="en-US" altLang="en-US" sz="3500" dirty="0" smtClean="0"/>
          </a:p>
          <a:p>
            <a:pPr eaLnBrk="1" hangingPunct="1">
              <a:buFontTx/>
              <a:buNone/>
            </a:pPr>
            <a:r>
              <a:rPr lang="en-US" altLang="en-US" sz="2800" i="1" dirty="0" smtClean="0"/>
              <a:t>If I depend on a package, I want to depend on every class in that package! </a:t>
            </a:r>
            <a:r>
              <a:rPr lang="en-US" altLang="en-US" sz="2800" dirty="0" smtClean="0"/>
              <a:t>[</a:t>
            </a:r>
            <a:r>
              <a:rPr lang="en-US" altLang="en-US" sz="2800" dirty="0" err="1" smtClean="0"/>
              <a:t>R.Martin</a:t>
            </a:r>
            <a:r>
              <a:rPr lang="en-US" altLang="en-US" sz="2800" dirty="0" smtClean="0"/>
              <a:t>]</a:t>
            </a:r>
            <a:endParaRPr lang="en-US" altLang="en-US" sz="2800" i="1" dirty="0" smtClean="0"/>
          </a:p>
          <a:p>
            <a:pPr eaLnBrk="1" hangingPunct="1">
              <a:buFontTx/>
              <a:buNone/>
            </a:pPr>
            <a:endParaRPr lang="en-US" altLang="en-US" sz="2800" i="1" dirty="0" smtClean="0"/>
          </a:p>
          <a:p>
            <a:pPr eaLnBrk="1" hangingPunct="1"/>
            <a:endParaRPr lang="en-US" altLang="en-US" dirty="0" smtClean="0"/>
          </a:p>
        </p:txBody>
      </p:sp>
      <p:sp>
        <p:nvSpPr>
          <p:cNvPr id="174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A097A146-9A42-46C4-89A9-7FA8BE60D08E}"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174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30073888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fontAlgn="auto" hangingPunct="1">
              <a:spcAft>
                <a:spcPts val="0"/>
              </a:spcAft>
              <a:defRPr/>
            </a:pPr>
            <a:r>
              <a:rPr lang="en-US" dirty="0"/>
              <a:t>What does this mean?</a:t>
            </a:r>
          </a:p>
        </p:txBody>
      </p:sp>
      <p:sp>
        <p:nvSpPr>
          <p:cNvPr id="18435" name="Rectangle 3"/>
          <p:cNvSpPr>
            <a:spLocks noGrp="1" noChangeArrowheads="1"/>
          </p:cNvSpPr>
          <p:nvPr>
            <p:ph idx="1"/>
          </p:nvPr>
        </p:nvSpPr>
        <p:spPr/>
        <p:txBody>
          <a:bodyPr/>
          <a:lstStyle/>
          <a:p>
            <a:pPr eaLnBrk="1" hangingPunct="1"/>
            <a:r>
              <a:rPr lang="en-US" altLang="en-US" sz="2800" smtClean="0"/>
              <a:t>Criteria for grouping classes in a package</a:t>
            </a:r>
            <a:r>
              <a:rPr lang="en-US" altLang="en-US" smtClean="0"/>
              <a:t>:</a:t>
            </a:r>
          </a:p>
          <a:p>
            <a:pPr lvl="1" eaLnBrk="1" hangingPunct="1"/>
            <a:r>
              <a:rPr lang="en-US" altLang="en-US" sz="2400" smtClean="0"/>
              <a:t>Classes that tend to be reused together.</a:t>
            </a:r>
          </a:p>
          <a:p>
            <a:pPr eaLnBrk="1" hangingPunct="1"/>
            <a:endParaRPr lang="en-US" altLang="en-US" smtClean="0"/>
          </a:p>
          <a:p>
            <a:pPr eaLnBrk="1" hangingPunct="1"/>
            <a:r>
              <a:rPr lang="en-US" altLang="en-US" sz="2800" smtClean="0"/>
              <a:t>Packages have physical representations (shared libraries, DLLs, assembly)</a:t>
            </a:r>
          </a:p>
          <a:p>
            <a:pPr lvl="1" eaLnBrk="1" hangingPunct="1"/>
            <a:r>
              <a:rPr lang="en-US" altLang="en-US" sz="2400" smtClean="0"/>
              <a:t>Changing just one class in the package -&gt; re-release the package -&gt; revalidate the application that uses the package.</a:t>
            </a:r>
          </a:p>
          <a:p>
            <a:pPr eaLnBrk="1" hangingPunct="1">
              <a:buFontTx/>
              <a:buNone/>
            </a:pPr>
            <a:endParaRPr lang="en-US" altLang="en-US" smtClean="0"/>
          </a:p>
        </p:txBody>
      </p:sp>
      <p:sp>
        <p:nvSpPr>
          <p:cNvPr id="1843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AC80EA6D-C6B8-436F-B95F-AB213A3C7743}"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184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3845571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lstStyle/>
          <a:p>
            <a:pPr marL="0" indent="0">
              <a:buNone/>
            </a:pPr>
            <a:r>
              <a:rPr lang="en-US" dirty="0" smtClean="0"/>
              <a:t>Overloading</a:t>
            </a:r>
          </a:p>
          <a:p>
            <a:pPr marL="0" indent="0">
              <a:buNone/>
            </a:pPr>
            <a:endParaRPr lang="en-US" dirty="0" smtClean="0"/>
          </a:p>
          <a:p>
            <a:pPr marL="0" indent="0">
              <a:buNone/>
            </a:pPr>
            <a:r>
              <a:rPr lang="en-US" dirty="0" smtClean="0"/>
              <a:t>Compiler error?</a:t>
            </a:r>
          </a:p>
          <a:p>
            <a:pPr marL="0" indent="0">
              <a:buNone/>
            </a:pPr>
            <a:r>
              <a:rPr lang="en-US" dirty="0" smtClean="0"/>
              <a:t>Output?</a:t>
            </a:r>
            <a:endParaRPr lang="en-US" dirty="0"/>
          </a:p>
        </p:txBody>
      </p:sp>
      <p:sp>
        <p:nvSpPr>
          <p:cNvPr id="4" name="Date Placeholder 3"/>
          <p:cNvSpPr>
            <a:spLocks noGrp="1"/>
          </p:cNvSpPr>
          <p:nvPr>
            <p:ph type="dt" sz="half" idx="10"/>
          </p:nvPr>
        </p:nvSpPr>
        <p:spPr/>
        <p:txBody>
          <a:bodyPr/>
          <a:lstStyle/>
          <a:p>
            <a:pPr>
              <a:defRPr/>
            </a:pPr>
            <a:fld id="{C18AD2A0-F44C-4C05-B448-39B68A6BF185}"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7" name="Picture 6"/>
          <p:cNvPicPr>
            <a:picLocks noChangeAspect="1"/>
          </p:cNvPicPr>
          <p:nvPr/>
        </p:nvPicPr>
        <p:blipFill>
          <a:blip r:embed="rId2"/>
          <a:stretch>
            <a:fillRect/>
          </a:stretch>
        </p:blipFill>
        <p:spPr>
          <a:xfrm>
            <a:off x="3023185" y="464104"/>
            <a:ext cx="6156247" cy="6393896"/>
          </a:xfrm>
          <a:prstGeom prst="rect">
            <a:avLst/>
          </a:prstGeom>
        </p:spPr>
      </p:pic>
      <p:pic>
        <p:nvPicPr>
          <p:cNvPr id="8" name="Picture 7"/>
          <p:cNvPicPr>
            <a:picLocks noChangeAspect="1"/>
          </p:cNvPicPr>
          <p:nvPr/>
        </p:nvPicPr>
        <p:blipFill>
          <a:blip r:embed="rId3"/>
          <a:stretch>
            <a:fillRect/>
          </a:stretch>
        </p:blipFill>
        <p:spPr>
          <a:xfrm>
            <a:off x="0" y="5301208"/>
            <a:ext cx="5678904" cy="1548792"/>
          </a:xfrm>
          <a:prstGeom prst="rect">
            <a:avLst/>
          </a:prstGeom>
        </p:spPr>
      </p:pic>
    </p:spTree>
    <p:extLst>
      <p:ext uri="{BB962C8B-B14F-4D97-AF65-F5344CB8AC3E}">
        <p14:creationId xmlns:p14="http://schemas.microsoft.com/office/powerpoint/2010/main" val="7886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fontAlgn="auto" hangingPunct="1">
              <a:spcAft>
                <a:spcPts val="0"/>
              </a:spcAft>
              <a:defRPr/>
            </a:pPr>
            <a:r>
              <a:rPr lang="en-US"/>
              <a:t>Common Closure Principle (CCP)</a:t>
            </a:r>
          </a:p>
        </p:txBody>
      </p:sp>
      <p:sp>
        <p:nvSpPr>
          <p:cNvPr id="19459" name="Rectangle 3"/>
          <p:cNvSpPr>
            <a:spLocks noGrp="1" noChangeArrowheads="1"/>
          </p:cNvSpPr>
          <p:nvPr>
            <p:ph idx="1"/>
          </p:nvPr>
        </p:nvSpPr>
        <p:spPr/>
        <p:txBody>
          <a:bodyPr/>
          <a:lstStyle/>
          <a:p>
            <a:pPr eaLnBrk="1" hangingPunct="1">
              <a:buFontTx/>
              <a:buNone/>
            </a:pPr>
            <a:r>
              <a:rPr lang="en-US" altLang="en-US" sz="2800" i="1" smtClean="0"/>
              <a:t>The classes in a package should be closed against the same kinds of changes.</a:t>
            </a:r>
          </a:p>
          <a:p>
            <a:pPr eaLnBrk="1" hangingPunct="1">
              <a:buFontTx/>
              <a:buNone/>
            </a:pPr>
            <a:endParaRPr lang="en-US" altLang="en-US" sz="2800" i="1" smtClean="0"/>
          </a:p>
          <a:p>
            <a:pPr eaLnBrk="1" hangingPunct="1">
              <a:buFontTx/>
              <a:buNone/>
            </a:pPr>
            <a:r>
              <a:rPr lang="en-US" altLang="en-US" sz="2800" i="1" smtClean="0"/>
              <a:t>A change that affects a package affects all the classes in that package</a:t>
            </a:r>
            <a:r>
              <a:rPr lang="en-US" altLang="en-US" sz="2800" smtClean="0">
                <a:solidFill>
                  <a:srgbClr val="A50021"/>
                </a:solidFill>
              </a:rPr>
              <a:t> </a:t>
            </a:r>
          </a:p>
          <a:p>
            <a:pPr eaLnBrk="1" hangingPunct="1">
              <a:buFontTx/>
              <a:buNone/>
            </a:pPr>
            <a:r>
              <a:rPr lang="en-US" altLang="en-US" sz="2800" smtClean="0">
                <a:solidFill>
                  <a:srgbClr val="A50021"/>
                </a:solidFill>
              </a:rPr>
              <a:t>						</a:t>
            </a:r>
            <a:r>
              <a:rPr lang="en-US" altLang="en-US" sz="2800" smtClean="0"/>
              <a:t>[R. Martin]</a:t>
            </a:r>
          </a:p>
        </p:txBody>
      </p:sp>
      <p:sp>
        <p:nvSpPr>
          <p:cNvPr id="1946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B9D92AFA-7EB7-4456-84B9-315D7EC25366}"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194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17687252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fontAlgn="auto" hangingPunct="1">
              <a:spcAft>
                <a:spcPts val="0"/>
              </a:spcAft>
              <a:defRPr/>
            </a:pPr>
            <a:r>
              <a:rPr lang="en-US"/>
              <a:t>What does this mean?</a:t>
            </a:r>
          </a:p>
        </p:txBody>
      </p:sp>
      <p:sp>
        <p:nvSpPr>
          <p:cNvPr id="20483" name="Rectangle 3"/>
          <p:cNvSpPr>
            <a:spLocks noGrp="1" noChangeArrowheads="1"/>
          </p:cNvSpPr>
          <p:nvPr>
            <p:ph idx="1"/>
          </p:nvPr>
        </p:nvSpPr>
        <p:spPr/>
        <p:txBody>
          <a:bodyPr/>
          <a:lstStyle/>
          <a:p>
            <a:pPr eaLnBrk="1" hangingPunct="1"/>
            <a:r>
              <a:rPr lang="en-US" altLang="en-US" sz="2800" smtClean="0"/>
              <a:t>Another criteria of grouping classes:</a:t>
            </a:r>
          </a:p>
          <a:p>
            <a:pPr lvl="1" eaLnBrk="1" hangingPunct="1"/>
            <a:r>
              <a:rPr lang="en-US" altLang="en-US" sz="2400" smtClean="0"/>
              <a:t>Maintainability!	</a:t>
            </a:r>
          </a:p>
          <a:p>
            <a:pPr lvl="1" eaLnBrk="1" hangingPunct="1"/>
            <a:r>
              <a:rPr lang="en-US" altLang="en-US" sz="2400" smtClean="0"/>
              <a:t>Classes that tend to change together for the same reasons</a:t>
            </a:r>
          </a:p>
          <a:p>
            <a:pPr lvl="1" eaLnBrk="1" hangingPunct="1"/>
            <a:r>
              <a:rPr lang="en-US" altLang="en-US" sz="2400" smtClean="0"/>
              <a:t>Classes highly dependent</a:t>
            </a:r>
          </a:p>
          <a:p>
            <a:pPr eaLnBrk="1" hangingPunct="1"/>
            <a:endParaRPr lang="en-US" altLang="en-US" sz="2800" smtClean="0"/>
          </a:p>
          <a:p>
            <a:pPr eaLnBrk="1" hangingPunct="1"/>
            <a:r>
              <a:rPr lang="en-US" altLang="en-US" sz="2800" smtClean="0"/>
              <a:t>Related to OCP</a:t>
            </a:r>
          </a:p>
          <a:p>
            <a:pPr lvl="1" eaLnBrk="1" hangingPunct="1"/>
            <a:r>
              <a:rPr lang="en-US" altLang="en-US" sz="2400" smtClean="0"/>
              <a:t>How?</a:t>
            </a:r>
          </a:p>
        </p:txBody>
      </p:sp>
      <p:sp>
        <p:nvSpPr>
          <p:cNvPr id="204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38AC9520-E2EA-4A57-9C85-E0C405BE2618}"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204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6629771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fontAlgn="auto" hangingPunct="1">
              <a:spcAft>
                <a:spcPts val="0"/>
              </a:spcAft>
              <a:defRPr/>
            </a:pPr>
            <a:r>
              <a:rPr lang="en-US"/>
              <a:t>Reuse vs. Maintenance</a:t>
            </a:r>
          </a:p>
        </p:txBody>
      </p:sp>
      <p:sp>
        <p:nvSpPr>
          <p:cNvPr id="21507" name="Rectangle 3"/>
          <p:cNvSpPr>
            <a:spLocks noGrp="1" noChangeArrowheads="1"/>
          </p:cNvSpPr>
          <p:nvPr>
            <p:ph idx="1"/>
          </p:nvPr>
        </p:nvSpPr>
        <p:spPr/>
        <p:txBody>
          <a:bodyPr/>
          <a:lstStyle/>
          <a:p>
            <a:pPr eaLnBrk="1" hangingPunct="1"/>
            <a:r>
              <a:rPr lang="en-US" altLang="en-US" sz="2800" smtClean="0"/>
              <a:t>REP and CRP makes life easier for </a:t>
            </a:r>
            <a:r>
              <a:rPr lang="en-US" altLang="en-US" sz="2800" smtClean="0">
                <a:solidFill>
                  <a:srgbClr val="CC0000"/>
                </a:solidFill>
              </a:rPr>
              <a:t>reuser</a:t>
            </a:r>
          </a:p>
          <a:p>
            <a:pPr lvl="1" eaLnBrk="1" hangingPunct="1"/>
            <a:r>
              <a:rPr lang="en-US" altLang="en-US" sz="2400" smtClean="0"/>
              <a:t>packages very small</a:t>
            </a:r>
          </a:p>
          <a:p>
            <a:pPr eaLnBrk="1" hangingPunct="1"/>
            <a:endParaRPr lang="en-US" altLang="en-US" smtClean="0"/>
          </a:p>
          <a:p>
            <a:pPr eaLnBrk="1" hangingPunct="1"/>
            <a:r>
              <a:rPr lang="en-US" altLang="en-US" sz="2800" smtClean="0"/>
              <a:t>CCP makes life easier for </a:t>
            </a:r>
            <a:r>
              <a:rPr lang="en-US" altLang="en-US" sz="2800" smtClean="0">
                <a:solidFill>
                  <a:srgbClr val="CC0000"/>
                </a:solidFill>
              </a:rPr>
              <a:t>maintainer</a:t>
            </a:r>
          </a:p>
          <a:p>
            <a:pPr lvl="1" eaLnBrk="1" hangingPunct="1"/>
            <a:r>
              <a:rPr lang="en-US" altLang="en-US" sz="2400" smtClean="0"/>
              <a:t>large packages</a:t>
            </a:r>
          </a:p>
          <a:p>
            <a:pPr eaLnBrk="1" hangingPunct="1"/>
            <a:endParaRPr lang="en-US" altLang="en-US" smtClean="0">
              <a:solidFill>
                <a:srgbClr val="CC0000"/>
              </a:solidFill>
            </a:endParaRPr>
          </a:p>
          <a:p>
            <a:pPr eaLnBrk="1" hangingPunct="1"/>
            <a:r>
              <a:rPr lang="en-US" altLang="en-US" sz="2800" smtClean="0">
                <a:solidFill>
                  <a:srgbClr val="CC0000"/>
                </a:solidFill>
              </a:rPr>
              <a:t>Packages are not fixed in stone</a:t>
            </a:r>
          </a:p>
          <a:p>
            <a:pPr lvl="1" eaLnBrk="1" hangingPunct="1"/>
            <a:r>
              <a:rPr lang="en-US" altLang="en-US" sz="2400" smtClean="0"/>
              <a:t>early in project focus on CCP </a:t>
            </a:r>
          </a:p>
          <a:p>
            <a:pPr lvl="1" eaLnBrk="1" hangingPunct="1"/>
            <a:r>
              <a:rPr lang="en-US" altLang="en-US" sz="2400" smtClean="0"/>
              <a:t>later when architecture stabilizes: focus on REP and CRP</a:t>
            </a:r>
            <a:endParaRPr lang="en-GB" altLang="en-US" sz="2400" smtClean="0"/>
          </a:p>
          <a:p>
            <a:pPr eaLnBrk="1" hangingPunct="1"/>
            <a:endParaRPr lang="en-US" altLang="en-US" smtClean="0"/>
          </a:p>
        </p:txBody>
      </p:sp>
      <p:sp>
        <p:nvSpPr>
          <p:cNvPr id="2150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486FCA8C-E745-4EA5-929B-EFF25E6E98F5}"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215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38774173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fontScale="90000"/>
          </a:bodyPr>
          <a:lstStyle/>
          <a:p>
            <a:pPr eaLnBrk="1" fontAlgn="auto" hangingPunct="1">
              <a:spcAft>
                <a:spcPts val="0"/>
              </a:spcAft>
              <a:defRPr/>
            </a:pPr>
            <a:r>
              <a:rPr lang="en-US"/>
              <a:t>Acyclic Dependencies Principles (ADP)</a:t>
            </a:r>
          </a:p>
        </p:txBody>
      </p:sp>
      <p:sp>
        <p:nvSpPr>
          <p:cNvPr id="22531" name="Rectangle 3"/>
          <p:cNvSpPr>
            <a:spLocks noGrp="1" noChangeArrowheads="1"/>
          </p:cNvSpPr>
          <p:nvPr>
            <p:ph idx="1"/>
          </p:nvPr>
        </p:nvSpPr>
        <p:spPr/>
        <p:txBody>
          <a:bodyPr/>
          <a:lstStyle/>
          <a:p>
            <a:pPr eaLnBrk="1" hangingPunct="1">
              <a:buFontTx/>
              <a:buNone/>
            </a:pPr>
            <a:r>
              <a:rPr lang="en-US" altLang="en-US" sz="2800" i="1" smtClean="0"/>
              <a:t>The dependency structure for released component must be a Directed Acyclic Graph (DAG).There can be no cycles. </a:t>
            </a:r>
            <a:r>
              <a:rPr lang="en-US" altLang="en-US" sz="2800" smtClean="0"/>
              <a:t>[R</a:t>
            </a:r>
            <a:r>
              <a:rPr lang="en-US" altLang="en-US" sz="2800" b="1" smtClean="0"/>
              <a:t>. </a:t>
            </a:r>
            <a:r>
              <a:rPr lang="en-US" altLang="en-US" sz="2800" smtClean="0"/>
              <a:t>Martin]</a:t>
            </a:r>
          </a:p>
          <a:p>
            <a:pPr eaLnBrk="1" hangingPunct="1">
              <a:buFontTx/>
              <a:buNone/>
            </a:pPr>
            <a:endParaRPr lang="en-US" altLang="en-US" smtClean="0"/>
          </a:p>
          <a:p>
            <a:pPr eaLnBrk="1" hangingPunct="1"/>
            <a:endParaRPr lang="en-US" altLang="en-US" smtClean="0"/>
          </a:p>
        </p:txBody>
      </p:sp>
      <p:sp>
        <p:nvSpPr>
          <p:cNvPr id="2253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5FDBF2F5-4125-429F-AD9B-F5034292BCBD}"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225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pic>
        <p:nvPicPr>
          <p:cNvPr id="225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573463"/>
            <a:ext cx="7456487"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21775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fontAlgn="auto" hangingPunct="1">
              <a:spcAft>
                <a:spcPts val="0"/>
              </a:spcAft>
              <a:defRPr/>
            </a:pPr>
            <a:r>
              <a:rPr lang="en-US"/>
              <a:t>Dependency Graphs</a:t>
            </a:r>
          </a:p>
        </p:txBody>
      </p:sp>
      <p:sp>
        <p:nvSpPr>
          <p:cNvPr id="23555" name="Rectangle 4"/>
          <p:cNvSpPr>
            <a:spLocks noGrp="1" noChangeArrowheads="1"/>
          </p:cNvSpPr>
          <p:nvPr>
            <p:ph sz="half" idx="1"/>
          </p:nvPr>
        </p:nvSpPr>
        <p:spPr>
          <a:xfrm>
            <a:off x="533400" y="1219200"/>
            <a:ext cx="4038600" cy="4830763"/>
          </a:xfrm>
        </p:spPr>
        <p:txBody>
          <a:bodyPr/>
          <a:lstStyle/>
          <a:p>
            <a:pPr eaLnBrk="1" hangingPunct="1"/>
            <a:endParaRPr lang="en-US" altLang="en-US" smtClean="0"/>
          </a:p>
        </p:txBody>
      </p:sp>
      <p:pic>
        <p:nvPicPr>
          <p:cNvPr id="23556"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1214438"/>
            <a:ext cx="4495800" cy="5291137"/>
          </a:xfrm>
        </p:spPr>
      </p:pic>
      <p:sp>
        <p:nvSpPr>
          <p:cNvPr id="23557"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2D486B19-4816-4677-83C9-109A04CF3107}"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23558"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pic>
        <p:nvPicPr>
          <p:cNvPr id="235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500188"/>
            <a:ext cx="4589462" cy="509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85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fontAlgn="auto" hangingPunct="1">
              <a:spcAft>
                <a:spcPts val="0"/>
              </a:spcAft>
              <a:defRPr/>
            </a:pPr>
            <a:r>
              <a:rPr lang="en-US"/>
              <a:t>Breaking the Cycle</a:t>
            </a:r>
          </a:p>
        </p:txBody>
      </p:sp>
      <p:sp>
        <p:nvSpPr>
          <p:cNvPr id="24579" name="Rectangle 3"/>
          <p:cNvSpPr>
            <a:spLocks noGrp="1" noChangeArrowheads="1"/>
          </p:cNvSpPr>
          <p:nvPr>
            <p:ph idx="1"/>
          </p:nvPr>
        </p:nvSpPr>
        <p:spPr/>
        <p:txBody>
          <a:bodyPr/>
          <a:lstStyle/>
          <a:p>
            <a:pPr eaLnBrk="1" hangingPunct="1"/>
            <a:r>
              <a:rPr lang="en-US" altLang="en-US" smtClean="0"/>
              <a:t>Add a new package</a:t>
            </a:r>
          </a:p>
          <a:p>
            <a:pPr eaLnBrk="1" hangingPunct="1">
              <a:buFontTx/>
              <a:buNone/>
            </a:pPr>
            <a:endParaRPr lang="en-US" altLang="en-US" smtClean="0"/>
          </a:p>
        </p:txBody>
      </p:sp>
      <p:sp>
        <p:nvSpPr>
          <p:cNvPr id="245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B702C86D-3A64-42FE-B16A-4934D89C44AC}"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245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pic>
        <p:nvPicPr>
          <p:cNvPr id="245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501775"/>
            <a:ext cx="4630738"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1776"/>
            <a:ext cx="44958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01" y="1524000"/>
            <a:ext cx="4589462"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a:xfrm>
            <a:off x="179512" y="1709927"/>
            <a:ext cx="1149871" cy="596562"/>
            <a:chOff x="179512" y="1709927"/>
            <a:chExt cx="1149871" cy="596562"/>
          </a:xfrm>
        </p:grpSpPr>
        <p:sp>
          <p:nvSpPr>
            <p:cNvPr id="2" name="TextBox 1"/>
            <p:cNvSpPr txBox="1"/>
            <p:nvPr/>
          </p:nvSpPr>
          <p:spPr>
            <a:xfrm>
              <a:off x="179512" y="1844824"/>
              <a:ext cx="1149871" cy="461665"/>
            </a:xfrm>
            <a:prstGeom prst="rect">
              <a:avLst/>
            </a:prstGeom>
            <a:noFill/>
            <a:ln>
              <a:solidFill>
                <a:schemeClr val="tx1"/>
              </a:solidFill>
            </a:ln>
          </p:spPr>
          <p:txBody>
            <a:bodyPr wrap="square" rtlCol="0">
              <a:spAutoFit/>
            </a:bodyPr>
            <a:lstStyle/>
            <a:p>
              <a:r>
                <a:rPr lang="en-US" sz="1200" dirty="0" smtClean="0"/>
                <a:t>Message Manager</a:t>
              </a:r>
              <a:endParaRPr lang="en-US" sz="1200" dirty="0"/>
            </a:p>
          </p:txBody>
        </p:sp>
        <p:sp>
          <p:nvSpPr>
            <p:cNvPr id="3" name="Rectangle 2"/>
            <p:cNvSpPr/>
            <p:nvPr/>
          </p:nvSpPr>
          <p:spPr>
            <a:xfrm>
              <a:off x="179512" y="1709927"/>
              <a:ext cx="360040" cy="1348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p:cNvCxnSpPr>
            <a:endCxn id="2" idx="3"/>
          </p:cNvCxnSpPr>
          <p:nvPr/>
        </p:nvCxnSpPr>
        <p:spPr>
          <a:xfrm flipH="1">
            <a:off x="1329383" y="2060848"/>
            <a:ext cx="434305" cy="14809"/>
          </a:xfrm>
          <a:prstGeom prst="straightConnector1">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29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fontAlgn="auto" hangingPunct="1">
              <a:spcAft>
                <a:spcPts val="0"/>
              </a:spcAft>
              <a:defRPr/>
            </a:pPr>
            <a:r>
              <a:rPr lang="en-US"/>
              <a:t>Breaking the Cycle</a:t>
            </a:r>
          </a:p>
        </p:txBody>
      </p:sp>
      <p:sp>
        <p:nvSpPr>
          <p:cNvPr id="25603" name="Rectangle 3"/>
          <p:cNvSpPr>
            <a:spLocks noGrp="1" noChangeArrowheads="1"/>
          </p:cNvSpPr>
          <p:nvPr>
            <p:ph idx="1"/>
          </p:nvPr>
        </p:nvSpPr>
        <p:spPr/>
        <p:txBody>
          <a:bodyPr/>
          <a:lstStyle/>
          <a:p>
            <a:pPr eaLnBrk="1" hangingPunct="1"/>
            <a:r>
              <a:rPr lang="en-US" altLang="en-US" smtClean="0"/>
              <a:t>DIP + ISP</a:t>
            </a:r>
          </a:p>
          <a:p>
            <a:pPr eaLnBrk="1" hangingPunct="1">
              <a:buFontTx/>
              <a:buNone/>
            </a:pPr>
            <a:endParaRPr lang="en-US" altLang="en-US" smtClean="0"/>
          </a:p>
        </p:txBody>
      </p:sp>
      <p:sp>
        <p:nvSpPr>
          <p:cNvPr id="2560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633B4EB1-3AE8-4C65-9B03-409C608A4558}"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256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pic>
        <p:nvPicPr>
          <p:cNvPr id="2560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371600"/>
            <a:ext cx="6016625" cy="529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69551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fontAlgn="auto" hangingPunct="1">
              <a:spcAft>
                <a:spcPts val="0"/>
              </a:spcAft>
              <a:defRPr/>
            </a:pPr>
            <a:r>
              <a:rPr lang="en-US"/>
              <a:t>Stability</a:t>
            </a:r>
          </a:p>
        </p:txBody>
      </p:sp>
      <p:sp>
        <p:nvSpPr>
          <p:cNvPr id="27651" name="Rectangle 3"/>
          <p:cNvSpPr>
            <a:spLocks noGrp="1" noChangeArrowheads="1"/>
          </p:cNvSpPr>
          <p:nvPr>
            <p:ph idx="1"/>
          </p:nvPr>
        </p:nvSpPr>
        <p:spPr>
          <a:xfrm>
            <a:off x="285750" y="1500188"/>
            <a:ext cx="8229600" cy="5025156"/>
          </a:xfrm>
        </p:spPr>
        <p:txBody>
          <a:bodyPr>
            <a:normAutofit lnSpcReduction="10000"/>
          </a:bodyPr>
          <a:lstStyle/>
          <a:p>
            <a:pPr marL="0" indent="0" eaLnBrk="1" hangingPunct="1">
              <a:buNone/>
            </a:pPr>
            <a:r>
              <a:rPr lang="en-US" altLang="en-US" dirty="0" smtClean="0"/>
              <a:t>Stability is related to the amount of work in order to make a change.</a:t>
            </a:r>
          </a:p>
          <a:p>
            <a:pPr eaLnBrk="1" hangingPunct="1"/>
            <a:endParaRPr lang="en-US" altLang="en-US" dirty="0" smtClean="0"/>
          </a:p>
          <a:p>
            <a:pPr eaLnBrk="1" hangingPunct="1">
              <a:buFontTx/>
              <a:buNone/>
            </a:pPr>
            <a:endParaRPr lang="en-US" altLang="en-US" dirty="0" smtClean="0"/>
          </a:p>
          <a:p>
            <a:pPr eaLnBrk="1" hangingPunct="1"/>
            <a:endParaRPr lang="en-US" altLang="en-US" dirty="0" smtClean="0"/>
          </a:p>
          <a:p>
            <a:pPr eaLnBrk="1" hangingPunct="1"/>
            <a:endParaRPr lang="en-US" altLang="en-US" dirty="0" smtClean="0"/>
          </a:p>
          <a:p>
            <a:pPr eaLnBrk="1" hangingPunct="1">
              <a:buFontTx/>
              <a:buNone/>
            </a:pPr>
            <a:endParaRPr lang="en-US" altLang="en-US" dirty="0" smtClean="0"/>
          </a:p>
          <a:p>
            <a:pPr eaLnBrk="1" hangingPunct="1">
              <a:buFontTx/>
              <a:buNone/>
            </a:pPr>
            <a:endParaRPr lang="en-US" altLang="en-US" dirty="0" smtClean="0"/>
          </a:p>
          <a:p>
            <a:pPr eaLnBrk="1" hangingPunct="1">
              <a:buFontTx/>
              <a:buNone/>
            </a:pPr>
            <a:endParaRPr lang="en-US" altLang="en-US" dirty="0" smtClean="0"/>
          </a:p>
          <a:p>
            <a:pPr eaLnBrk="1" hangingPunct="1">
              <a:buFontTx/>
              <a:buNone/>
            </a:pPr>
            <a:r>
              <a:rPr lang="en-US" altLang="en-US" dirty="0" smtClean="0"/>
              <a:t>Stability defined by:</a:t>
            </a:r>
          </a:p>
          <a:p>
            <a:pPr eaLnBrk="1" hangingPunct="1"/>
            <a:r>
              <a:rPr lang="en-US" altLang="en-US" dirty="0" smtClean="0"/>
              <a:t>Responsibility </a:t>
            </a:r>
            <a:r>
              <a:rPr lang="en-US" altLang="en-US" dirty="0" smtClean="0"/>
              <a:t>and</a:t>
            </a:r>
            <a:endParaRPr lang="en-US" altLang="en-US" dirty="0" smtClean="0"/>
          </a:p>
          <a:p>
            <a:pPr eaLnBrk="1" hangingPunct="1"/>
            <a:r>
              <a:rPr lang="en-US" altLang="en-US" dirty="0" smtClean="0"/>
              <a:t>Independence</a:t>
            </a:r>
          </a:p>
          <a:p>
            <a:pPr eaLnBrk="1" hangingPunct="1">
              <a:buFontTx/>
              <a:buNone/>
            </a:pPr>
            <a:endParaRPr lang="en-US" altLang="en-US" dirty="0" smtClean="0"/>
          </a:p>
        </p:txBody>
      </p:sp>
      <p:sp>
        <p:nvSpPr>
          <p:cNvPr id="2765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DA40B87F-6DEE-4843-94D4-30176A119206}"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2765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pic>
        <p:nvPicPr>
          <p:cNvPr id="276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571750"/>
            <a:ext cx="4214813"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438400"/>
            <a:ext cx="4297363"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Callout 1"/>
          <p:cNvSpPr/>
          <p:nvPr/>
        </p:nvSpPr>
        <p:spPr>
          <a:xfrm>
            <a:off x="6053919" y="5801091"/>
            <a:ext cx="2979762" cy="855898"/>
          </a:xfrm>
          <a:prstGeom prst="wedgeEllipseCallout">
            <a:avLst>
              <a:gd name="adj1" fmla="val -24714"/>
              <a:gd name="adj2" fmla="val -33695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irresponsible and dependent</a:t>
            </a:r>
            <a:endParaRPr lang="en-US" dirty="0"/>
          </a:p>
        </p:txBody>
      </p:sp>
      <p:sp>
        <p:nvSpPr>
          <p:cNvPr id="9" name="Oval Callout 8"/>
          <p:cNvSpPr/>
          <p:nvPr/>
        </p:nvSpPr>
        <p:spPr>
          <a:xfrm>
            <a:off x="3328814" y="5205178"/>
            <a:ext cx="2979762" cy="855898"/>
          </a:xfrm>
          <a:prstGeom prst="wedgeEllipseCallout">
            <a:avLst>
              <a:gd name="adj1" fmla="val -66482"/>
              <a:gd name="adj2" fmla="val -1173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responsible and independent</a:t>
            </a:r>
            <a:endParaRPr lang="en-US" dirty="0"/>
          </a:p>
        </p:txBody>
      </p:sp>
    </p:spTree>
    <p:extLst>
      <p:ext uri="{BB962C8B-B14F-4D97-AF65-F5344CB8AC3E}">
        <p14:creationId xmlns:p14="http://schemas.microsoft.com/office/powerpoint/2010/main" val="169730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fontAlgn="auto" hangingPunct="1">
              <a:spcAft>
                <a:spcPts val="0"/>
              </a:spcAft>
              <a:defRPr/>
            </a:pPr>
            <a:r>
              <a:rPr lang="en-US"/>
              <a:t>Stability metrics</a:t>
            </a:r>
          </a:p>
        </p:txBody>
      </p:sp>
      <p:sp>
        <p:nvSpPr>
          <p:cNvPr id="29699" name="Rectangle 3"/>
          <p:cNvSpPr>
            <a:spLocks noGrp="1" noChangeArrowheads="1"/>
          </p:cNvSpPr>
          <p:nvPr>
            <p:ph idx="1"/>
          </p:nvPr>
        </p:nvSpPr>
        <p:spPr/>
        <p:txBody>
          <a:bodyPr/>
          <a:lstStyle/>
          <a:p>
            <a:pPr eaLnBrk="1" hangingPunct="1">
              <a:lnSpc>
                <a:spcPct val="90000"/>
              </a:lnSpc>
              <a:defRPr/>
            </a:pPr>
            <a:r>
              <a:rPr lang="en-US" altLang="en-US" sz="2800" i="1" dirty="0" smtClean="0"/>
              <a:t>Ca – </a:t>
            </a:r>
            <a:r>
              <a:rPr lang="en-US" altLang="en-US" sz="2800" dirty="0" smtClean="0"/>
              <a:t>Afferent coupling (incoming dependencies)</a:t>
            </a:r>
          </a:p>
          <a:p>
            <a:pPr lvl="1" eaLnBrk="1" hangingPunct="1">
              <a:lnSpc>
                <a:spcPct val="90000"/>
              </a:lnSpc>
              <a:defRPr/>
            </a:pPr>
            <a:r>
              <a:rPr lang="en-US" altLang="en-US" sz="2400" dirty="0" smtClean="0"/>
              <a:t>How responsible am I?</a:t>
            </a:r>
          </a:p>
          <a:p>
            <a:pPr lvl="1" eaLnBrk="1" hangingPunct="1">
              <a:lnSpc>
                <a:spcPct val="90000"/>
              </a:lnSpc>
              <a:defRPr/>
            </a:pPr>
            <a:endParaRPr lang="en-US" altLang="en-US" dirty="0" smtClean="0"/>
          </a:p>
          <a:p>
            <a:pPr eaLnBrk="1" hangingPunct="1">
              <a:lnSpc>
                <a:spcPct val="90000"/>
              </a:lnSpc>
              <a:defRPr/>
            </a:pPr>
            <a:r>
              <a:rPr lang="en-US" altLang="en-US" sz="2800" i="1" dirty="0" smtClean="0"/>
              <a:t>Ce</a:t>
            </a:r>
            <a:r>
              <a:rPr lang="en-US" altLang="en-US" sz="2800" dirty="0" smtClean="0"/>
              <a:t> – Efferent coupling (outgoing dependencies)</a:t>
            </a:r>
          </a:p>
          <a:p>
            <a:pPr lvl="1" eaLnBrk="1" hangingPunct="1">
              <a:lnSpc>
                <a:spcPct val="90000"/>
              </a:lnSpc>
              <a:defRPr/>
            </a:pPr>
            <a:r>
              <a:rPr lang="en-US" altLang="en-US" sz="2400" dirty="0" smtClean="0"/>
              <a:t>How </a:t>
            </a:r>
            <a:r>
              <a:rPr lang="en-US" altLang="en-US" sz="2400" dirty="0" err="1" smtClean="0"/>
              <a:t>dependant</a:t>
            </a:r>
            <a:r>
              <a:rPr lang="en-US" altLang="en-US" sz="2400" dirty="0" smtClean="0"/>
              <a:t> am I?</a:t>
            </a:r>
          </a:p>
          <a:p>
            <a:pPr lvl="1" eaLnBrk="1" hangingPunct="1">
              <a:lnSpc>
                <a:spcPct val="90000"/>
              </a:lnSpc>
              <a:defRPr/>
            </a:pPr>
            <a:endParaRPr lang="en-US" altLang="en-US" dirty="0" smtClean="0"/>
          </a:p>
          <a:p>
            <a:pPr eaLnBrk="1" hangingPunct="1">
              <a:lnSpc>
                <a:spcPct val="90000"/>
              </a:lnSpc>
              <a:defRPr/>
            </a:pPr>
            <a:r>
              <a:rPr lang="en-US" altLang="en-US" sz="2800" dirty="0" smtClean="0"/>
              <a:t>Instability</a:t>
            </a:r>
            <a:r>
              <a:rPr lang="en-US" altLang="en-US" sz="2800" i="1" dirty="0" smtClean="0"/>
              <a:t> I</a:t>
            </a:r>
          </a:p>
          <a:p>
            <a:pPr marL="0" indent="0" eaLnBrk="1" hangingPunct="1">
              <a:lnSpc>
                <a:spcPct val="90000"/>
              </a:lnSpc>
              <a:buFont typeface="Arial" panose="020B0604020202020204" pitchFamily="34" charset="0"/>
              <a:buNone/>
              <a:defRPr/>
            </a:pPr>
            <a:r>
              <a:rPr lang="en-US" altLang="en-US" sz="2800" i="1" dirty="0" smtClean="0"/>
              <a:t>I = Ce/(</a:t>
            </a:r>
            <a:r>
              <a:rPr lang="en-US" altLang="en-US" sz="2800" i="1" dirty="0" err="1" smtClean="0"/>
              <a:t>Ca+Ce</a:t>
            </a:r>
            <a:r>
              <a:rPr lang="en-US" altLang="en-US" sz="2800" i="1" dirty="0" smtClean="0"/>
              <a:t>)</a:t>
            </a:r>
            <a:endParaRPr lang="en-US" altLang="en-US" sz="2800" dirty="0" smtClean="0"/>
          </a:p>
          <a:p>
            <a:pPr marL="0" indent="0" eaLnBrk="1" hangingPunct="1">
              <a:lnSpc>
                <a:spcPct val="90000"/>
              </a:lnSpc>
              <a:buFont typeface="Arial" panose="020B0604020202020204" pitchFamily="34" charset="0"/>
              <a:buNone/>
              <a:defRPr/>
            </a:pPr>
            <a:endParaRPr lang="en-US" altLang="en-US" dirty="0" smtClean="0"/>
          </a:p>
          <a:p>
            <a:pPr eaLnBrk="1" hangingPunct="1">
              <a:lnSpc>
                <a:spcPct val="90000"/>
              </a:lnSpc>
              <a:buFontTx/>
              <a:buNone/>
              <a:defRPr/>
            </a:pPr>
            <a:r>
              <a:rPr lang="en-US" altLang="en-US" sz="2800" dirty="0" smtClean="0"/>
              <a:t>Example for X:</a:t>
            </a:r>
          </a:p>
          <a:p>
            <a:pPr eaLnBrk="1" hangingPunct="1">
              <a:lnSpc>
                <a:spcPct val="90000"/>
              </a:lnSpc>
              <a:buFontTx/>
              <a:buNone/>
              <a:defRPr/>
            </a:pPr>
            <a:r>
              <a:rPr lang="en-US" altLang="en-US" sz="2800" i="1" dirty="0" smtClean="0"/>
              <a:t>Ca = </a:t>
            </a:r>
            <a:r>
              <a:rPr lang="en-US" altLang="en-US" sz="2800" dirty="0" smtClean="0"/>
              <a:t>3, </a:t>
            </a:r>
            <a:r>
              <a:rPr lang="en-US" altLang="en-US" sz="2800" i="1" dirty="0" smtClean="0"/>
              <a:t>Ce</a:t>
            </a:r>
            <a:r>
              <a:rPr lang="en-US" altLang="en-US" sz="2800" dirty="0" smtClean="0"/>
              <a:t> = 0 =&gt; </a:t>
            </a:r>
            <a:r>
              <a:rPr lang="en-US" altLang="en-US" sz="2800" i="1" dirty="0" smtClean="0"/>
              <a:t>I</a:t>
            </a:r>
            <a:r>
              <a:rPr lang="en-US" altLang="en-US" sz="2800" dirty="0" smtClean="0"/>
              <a:t> = 0 (very stable) </a:t>
            </a:r>
            <a:endParaRPr lang="en-US" altLang="en-US" sz="2800" i="1" dirty="0" smtClean="0"/>
          </a:p>
        </p:txBody>
      </p:sp>
      <p:sp>
        <p:nvSpPr>
          <p:cNvPr id="297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CF015002-8F97-4B0C-B7BD-CD74FFC8ECE5}"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2970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41751617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fontAlgn="auto" hangingPunct="1">
              <a:spcAft>
                <a:spcPts val="0"/>
              </a:spcAft>
              <a:defRPr/>
            </a:pPr>
            <a:r>
              <a:rPr lang="en-US"/>
              <a:t>Stable Dependency Principle (SDP)</a:t>
            </a:r>
          </a:p>
        </p:txBody>
      </p:sp>
      <p:sp>
        <p:nvSpPr>
          <p:cNvPr id="30723" name="Rectangle 3"/>
          <p:cNvSpPr>
            <a:spLocks noGrp="1" noChangeArrowheads="1"/>
          </p:cNvSpPr>
          <p:nvPr>
            <p:ph idx="1"/>
          </p:nvPr>
        </p:nvSpPr>
        <p:spPr/>
        <p:txBody>
          <a:bodyPr/>
          <a:lstStyle/>
          <a:p>
            <a:pPr eaLnBrk="1" hangingPunct="1"/>
            <a:r>
              <a:rPr lang="en-US" altLang="en-US" smtClean="0"/>
              <a:t>Depend in the direction of stability.</a:t>
            </a:r>
          </a:p>
          <a:p>
            <a:pPr eaLnBrk="1" hangingPunct="1"/>
            <a:r>
              <a:rPr lang="en-US" altLang="en-US" smtClean="0"/>
              <a:t>What does this mean?</a:t>
            </a:r>
          </a:p>
          <a:p>
            <a:pPr lvl="1" eaLnBrk="1" hangingPunct="1"/>
            <a:r>
              <a:rPr lang="en-US" altLang="en-US" smtClean="0"/>
              <a:t>Depend upon packages whose I is lower than yours.</a:t>
            </a:r>
          </a:p>
          <a:p>
            <a:pPr eaLnBrk="1" hangingPunct="1"/>
            <a:r>
              <a:rPr lang="en-US" altLang="en-US" smtClean="0"/>
              <a:t>Counter-example</a:t>
            </a:r>
          </a:p>
          <a:p>
            <a:pPr eaLnBrk="1" hangingPunct="1">
              <a:buFontTx/>
              <a:buNone/>
            </a:pPr>
            <a:endParaRPr lang="en-US" altLang="en-US" smtClean="0"/>
          </a:p>
        </p:txBody>
      </p:sp>
      <p:sp>
        <p:nvSpPr>
          <p:cNvPr id="307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FA65C43B-EBC8-4EFF-987D-F57D9BBDA54D}"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307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pic>
        <p:nvPicPr>
          <p:cNvPr id="307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5" y="3214688"/>
            <a:ext cx="41433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pic>
    </p:spTree>
    <p:extLst>
      <p:ext uri="{BB962C8B-B14F-4D97-AF65-F5344CB8AC3E}">
        <p14:creationId xmlns:p14="http://schemas.microsoft.com/office/powerpoint/2010/main" val="3042182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Delete one method</a:t>
            </a:r>
          </a:p>
          <a:p>
            <a:endParaRPr lang="en-US" dirty="0"/>
          </a:p>
          <a:p>
            <a:r>
              <a:rPr lang="en-US" dirty="0" smtClean="0"/>
              <a:t>Error?</a:t>
            </a:r>
          </a:p>
          <a:p>
            <a:r>
              <a:rPr lang="en-US" dirty="0" smtClean="0"/>
              <a:t>Output?</a:t>
            </a:r>
            <a:endParaRPr lang="en-US" dirty="0"/>
          </a:p>
        </p:txBody>
      </p:sp>
      <p:sp>
        <p:nvSpPr>
          <p:cNvPr id="4" name="Date Placeholder 3"/>
          <p:cNvSpPr>
            <a:spLocks noGrp="1"/>
          </p:cNvSpPr>
          <p:nvPr>
            <p:ph type="dt" sz="half" idx="10"/>
          </p:nvPr>
        </p:nvSpPr>
        <p:spPr/>
        <p:txBody>
          <a:bodyPr/>
          <a:lstStyle/>
          <a:p>
            <a:pPr>
              <a:defRPr/>
            </a:pPr>
            <a:fld id="{C18AD2A0-F44C-4C05-B448-39B68A6BF185}"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6" name="Picture 5"/>
          <p:cNvPicPr>
            <a:picLocks noChangeAspect="1"/>
          </p:cNvPicPr>
          <p:nvPr/>
        </p:nvPicPr>
        <p:blipFill>
          <a:blip r:embed="rId2"/>
          <a:stretch>
            <a:fillRect/>
          </a:stretch>
        </p:blipFill>
        <p:spPr>
          <a:xfrm>
            <a:off x="3189896" y="347472"/>
            <a:ext cx="5954104" cy="6393896"/>
          </a:xfrm>
          <a:prstGeom prst="rect">
            <a:avLst/>
          </a:prstGeom>
        </p:spPr>
      </p:pic>
      <p:pic>
        <p:nvPicPr>
          <p:cNvPr id="7" name="Picture 6"/>
          <p:cNvPicPr>
            <a:picLocks noChangeAspect="1"/>
          </p:cNvPicPr>
          <p:nvPr/>
        </p:nvPicPr>
        <p:blipFill>
          <a:blip r:embed="rId3"/>
          <a:stretch>
            <a:fillRect/>
          </a:stretch>
        </p:blipFill>
        <p:spPr>
          <a:xfrm>
            <a:off x="107503" y="5229201"/>
            <a:ext cx="5895541" cy="1512168"/>
          </a:xfrm>
          <a:prstGeom prst="rect">
            <a:avLst/>
          </a:prstGeom>
        </p:spPr>
      </p:pic>
    </p:spTree>
    <p:extLst>
      <p:ext uri="{BB962C8B-B14F-4D97-AF65-F5344CB8AC3E}">
        <p14:creationId xmlns:p14="http://schemas.microsoft.com/office/powerpoint/2010/main" val="1178978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fontAlgn="auto" hangingPunct="1">
              <a:spcAft>
                <a:spcPts val="0"/>
              </a:spcAft>
              <a:defRPr/>
            </a:pPr>
            <a:r>
              <a:rPr lang="en-US"/>
              <a:t>Where to Put High-Level Design?</a:t>
            </a:r>
          </a:p>
        </p:txBody>
      </p:sp>
      <p:sp>
        <p:nvSpPr>
          <p:cNvPr id="31747" name="Rectangle 3"/>
          <p:cNvSpPr>
            <a:spLocks noGrp="1" noChangeArrowheads="1"/>
          </p:cNvSpPr>
          <p:nvPr>
            <p:ph idx="1"/>
          </p:nvPr>
        </p:nvSpPr>
        <p:spPr/>
        <p:txBody>
          <a:bodyPr>
            <a:normAutofit lnSpcReduction="10000"/>
          </a:bodyPr>
          <a:lstStyle/>
          <a:p>
            <a:pPr eaLnBrk="1" hangingPunct="1"/>
            <a:r>
              <a:rPr lang="en-US" altLang="en-US" sz="2800" dirty="0" smtClean="0"/>
              <a:t>High-level architecture and design decisions don't change often</a:t>
            </a:r>
          </a:p>
          <a:p>
            <a:pPr lvl="1" eaLnBrk="1" hangingPunct="1"/>
            <a:r>
              <a:rPr lang="en-US" altLang="en-US" sz="2400" dirty="0" smtClean="0"/>
              <a:t>shouldn't be volatile </a:t>
            </a:r>
            <a:r>
              <a:rPr lang="en-US" altLang="en-US" sz="2400" dirty="0" smtClean="0">
                <a:sym typeface="Symbol" panose="05050102010706020507" pitchFamily="18" charset="2"/>
              </a:rPr>
              <a:t> place them in stable packages</a:t>
            </a:r>
          </a:p>
          <a:p>
            <a:pPr lvl="1" eaLnBrk="1" hangingPunct="1"/>
            <a:r>
              <a:rPr lang="en-US" altLang="en-US" sz="2400" dirty="0" smtClean="0">
                <a:sym typeface="Symbol" panose="05050102010706020507" pitchFamily="18" charset="2"/>
              </a:rPr>
              <a:t>design becomes hard to change  </a:t>
            </a:r>
            <a:r>
              <a:rPr lang="en-US" altLang="en-US" sz="2400" i="1" dirty="0" smtClean="0">
                <a:sym typeface="Symbol" panose="05050102010706020507" pitchFamily="18" charset="2"/>
              </a:rPr>
              <a:t>inflexible design</a:t>
            </a:r>
            <a:endParaRPr lang="en-US" altLang="en-US" sz="2400" dirty="0" smtClean="0">
              <a:sym typeface="Symbol" panose="05050102010706020507" pitchFamily="18" charset="2"/>
            </a:endParaRPr>
          </a:p>
          <a:p>
            <a:pPr eaLnBrk="1" hangingPunct="1"/>
            <a:r>
              <a:rPr lang="en-US" altLang="en-US" sz="2800" dirty="0" smtClean="0"/>
              <a:t>How can a totally stable package (I = 0) be flexible enough to withstand change? </a:t>
            </a:r>
          </a:p>
          <a:p>
            <a:pPr lvl="1" eaLnBrk="1" hangingPunct="1"/>
            <a:r>
              <a:rPr lang="en-US" altLang="en-US" sz="2400" dirty="0" smtClean="0"/>
              <a:t>improve it without modifying it... </a:t>
            </a:r>
          </a:p>
          <a:p>
            <a:pPr eaLnBrk="1" hangingPunct="1"/>
            <a:endParaRPr lang="en-US" altLang="en-US" sz="2800" dirty="0" smtClean="0"/>
          </a:p>
          <a:p>
            <a:pPr eaLnBrk="1" hangingPunct="1"/>
            <a:r>
              <a:rPr lang="en-US" altLang="en-US" sz="2800" dirty="0" smtClean="0"/>
              <a:t>Answer</a:t>
            </a:r>
            <a:r>
              <a:rPr lang="en-US" altLang="en-US" sz="2800" dirty="0" smtClean="0"/>
              <a:t>: </a:t>
            </a:r>
            <a:r>
              <a:rPr lang="en-US" altLang="en-US" sz="2800" b="1" i="1" dirty="0" smtClean="0"/>
              <a:t>The Open-Closed Principle</a:t>
            </a:r>
          </a:p>
          <a:p>
            <a:pPr lvl="1" eaLnBrk="1" hangingPunct="1"/>
            <a:r>
              <a:rPr lang="en-US" altLang="en-US" sz="2400" dirty="0" smtClean="0"/>
              <a:t>classes that can be extended without modifying them </a:t>
            </a:r>
            <a:r>
              <a:rPr lang="en-US" altLang="en-US" sz="2400" dirty="0" smtClean="0">
                <a:sym typeface="Symbol" panose="05050102010706020507" pitchFamily="18" charset="2"/>
              </a:rPr>
              <a:t> </a:t>
            </a:r>
            <a:r>
              <a:rPr lang="en-US" altLang="en-US" sz="2400" dirty="0" smtClean="0">
                <a:solidFill>
                  <a:srgbClr val="CC0000"/>
                </a:solidFill>
                <a:sym typeface="Symbol" panose="05050102010706020507" pitchFamily="18" charset="2"/>
              </a:rPr>
              <a:t>Abstract Classes</a:t>
            </a:r>
            <a:endParaRPr lang="en-US" altLang="en-US" sz="2400" b="1" i="1" dirty="0" smtClean="0">
              <a:solidFill>
                <a:srgbClr val="CC0000"/>
              </a:solidFill>
              <a:sym typeface="Symbol" panose="05050102010706020507" pitchFamily="18" charset="2"/>
            </a:endParaRPr>
          </a:p>
          <a:p>
            <a:pPr lvl="2" eaLnBrk="1" hangingPunct="1"/>
            <a:endParaRPr lang="en-US" altLang="en-US" sz="2000" b="1" i="1" dirty="0" smtClean="0">
              <a:solidFill>
                <a:srgbClr val="000099"/>
              </a:solidFill>
            </a:endParaRPr>
          </a:p>
          <a:p>
            <a:pPr eaLnBrk="1" hangingPunct="1"/>
            <a:endParaRPr lang="en-US" altLang="en-US" sz="2800" dirty="0" smtClean="0"/>
          </a:p>
          <a:p>
            <a:pPr eaLnBrk="1" hangingPunct="1"/>
            <a:endParaRPr lang="en-US" altLang="en-US" sz="2800" dirty="0" smtClean="0"/>
          </a:p>
          <a:p>
            <a:pPr eaLnBrk="1" hangingPunct="1"/>
            <a:endParaRPr lang="en-US" altLang="en-US" sz="2800" dirty="0" smtClean="0"/>
          </a:p>
        </p:txBody>
      </p:sp>
      <p:sp>
        <p:nvSpPr>
          <p:cNvPr id="317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73DC026D-CBEA-4AF3-BA74-0052E00695B9}"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3174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39724684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fontAlgn="auto" hangingPunct="1">
              <a:spcAft>
                <a:spcPts val="0"/>
              </a:spcAft>
              <a:defRPr/>
            </a:pPr>
            <a:r>
              <a:rPr lang="en-US" dirty="0"/>
              <a:t>Stable Abstractions Principle (SAP)</a:t>
            </a:r>
          </a:p>
        </p:txBody>
      </p:sp>
      <p:sp>
        <p:nvSpPr>
          <p:cNvPr id="32771" name="Rectangle 3"/>
          <p:cNvSpPr>
            <a:spLocks noGrp="1" noChangeArrowheads="1"/>
          </p:cNvSpPr>
          <p:nvPr>
            <p:ph idx="1"/>
          </p:nvPr>
        </p:nvSpPr>
        <p:spPr/>
        <p:txBody>
          <a:bodyPr/>
          <a:lstStyle/>
          <a:p>
            <a:pPr eaLnBrk="1" hangingPunct="1"/>
            <a:r>
              <a:rPr lang="en-US" altLang="en-US" sz="2800" smtClean="0"/>
              <a:t>Stable packages should be abstract packages.</a:t>
            </a:r>
          </a:p>
          <a:p>
            <a:pPr eaLnBrk="1" hangingPunct="1"/>
            <a:r>
              <a:rPr lang="en-US" altLang="en-US" sz="2800" smtClean="0"/>
              <a:t>What does this mean?</a:t>
            </a:r>
          </a:p>
          <a:p>
            <a:pPr lvl="1" eaLnBrk="1" hangingPunct="1"/>
            <a:r>
              <a:rPr lang="en-US" altLang="en-US" smtClean="0"/>
              <a:t>Stable packages should be on the bottom of the design (depended upon) </a:t>
            </a:r>
          </a:p>
          <a:p>
            <a:pPr lvl="1" eaLnBrk="1" hangingPunct="1"/>
            <a:r>
              <a:rPr lang="en-US" altLang="en-US" smtClean="0"/>
              <a:t>Flexible packages should be on top of the design (dependent)</a:t>
            </a:r>
          </a:p>
          <a:p>
            <a:pPr lvl="1" eaLnBrk="1" hangingPunct="1"/>
            <a:r>
              <a:rPr lang="en-US" altLang="en-US" smtClean="0"/>
              <a:t>OCP =&gt; Stable packages should be highly abstract</a:t>
            </a:r>
          </a:p>
        </p:txBody>
      </p:sp>
      <p:sp>
        <p:nvSpPr>
          <p:cNvPr id="327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9BB728DA-B7FF-4D5E-AFEC-7C3C8923699D}"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327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30468849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fontAlgn="auto" hangingPunct="1">
              <a:spcAft>
                <a:spcPts val="0"/>
              </a:spcAft>
              <a:defRPr/>
            </a:pPr>
            <a:r>
              <a:rPr lang="en-US" dirty="0"/>
              <a:t>Abstractness metrics</a:t>
            </a:r>
          </a:p>
        </p:txBody>
      </p:sp>
      <p:sp>
        <p:nvSpPr>
          <p:cNvPr id="33795" name="Rectangle 3"/>
          <p:cNvSpPr>
            <a:spLocks noGrp="1" noChangeArrowheads="1"/>
          </p:cNvSpPr>
          <p:nvPr>
            <p:ph idx="1"/>
          </p:nvPr>
        </p:nvSpPr>
        <p:spPr/>
        <p:txBody>
          <a:bodyPr/>
          <a:lstStyle/>
          <a:p>
            <a:pPr eaLnBrk="1" hangingPunct="1"/>
            <a:r>
              <a:rPr lang="en-US" altLang="en-US" sz="2800" i="1" smtClean="0"/>
              <a:t>Nc</a:t>
            </a:r>
            <a:r>
              <a:rPr lang="en-US" altLang="en-US" sz="2800" smtClean="0"/>
              <a:t> = number of classes in the package</a:t>
            </a:r>
          </a:p>
          <a:p>
            <a:pPr eaLnBrk="1" hangingPunct="1"/>
            <a:r>
              <a:rPr lang="en-US" altLang="en-US" sz="2800" i="1" smtClean="0"/>
              <a:t>Na</a:t>
            </a:r>
            <a:r>
              <a:rPr lang="en-US" altLang="en-US" sz="2800" smtClean="0"/>
              <a:t> = number of abstract classes in the package</a:t>
            </a:r>
          </a:p>
          <a:p>
            <a:pPr eaLnBrk="1" hangingPunct="1"/>
            <a:r>
              <a:rPr lang="en-US" altLang="en-US" sz="2800" i="1" smtClean="0"/>
              <a:t>A</a:t>
            </a:r>
            <a:r>
              <a:rPr lang="en-US" altLang="en-US" sz="2800" smtClean="0"/>
              <a:t> = </a:t>
            </a:r>
            <a:r>
              <a:rPr lang="en-US" altLang="en-US" sz="2800" i="1" smtClean="0"/>
              <a:t>Na</a:t>
            </a:r>
            <a:r>
              <a:rPr lang="en-US" altLang="en-US" sz="2800" smtClean="0"/>
              <a:t>/</a:t>
            </a:r>
            <a:r>
              <a:rPr lang="en-US" altLang="en-US" sz="2800" i="1" smtClean="0"/>
              <a:t>Nc (</a:t>
            </a:r>
            <a:r>
              <a:rPr lang="en-US" altLang="en-US" sz="2800" smtClean="0"/>
              <a:t>Abstractness)</a:t>
            </a:r>
          </a:p>
          <a:p>
            <a:pPr eaLnBrk="1" hangingPunct="1"/>
            <a:endParaRPr lang="en-US" altLang="en-US" sz="2800" smtClean="0"/>
          </a:p>
          <a:p>
            <a:pPr eaLnBrk="1" hangingPunct="1"/>
            <a:r>
              <a:rPr lang="en-US" altLang="en-US" sz="2800" smtClean="0"/>
              <a:t>Example:</a:t>
            </a:r>
          </a:p>
          <a:p>
            <a:pPr lvl="1" eaLnBrk="1" hangingPunct="1"/>
            <a:r>
              <a:rPr lang="en-US" altLang="en-US" sz="2400" i="1" smtClean="0"/>
              <a:t>Na = </a:t>
            </a:r>
            <a:r>
              <a:rPr lang="en-US" altLang="en-US" sz="2400" smtClean="0"/>
              <a:t>0 =&gt; A = 0</a:t>
            </a:r>
          </a:p>
          <a:p>
            <a:pPr eaLnBrk="1" hangingPunct="1"/>
            <a:r>
              <a:rPr lang="en-US" altLang="en-US" sz="2800" smtClean="0"/>
              <a:t>What about hybrid classes?</a:t>
            </a:r>
          </a:p>
        </p:txBody>
      </p:sp>
      <p:sp>
        <p:nvSpPr>
          <p:cNvPr id="337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B2B6B4F3-B15A-488E-9098-BAE58F4758F4}"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3379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822070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fontAlgn="auto" hangingPunct="1">
              <a:spcAft>
                <a:spcPts val="0"/>
              </a:spcAft>
              <a:defRPr/>
            </a:pPr>
            <a:r>
              <a:rPr lang="en-US"/>
              <a:t>The Main Sequence</a:t>
            </a:r>
          </a:p>
        </p:txBody>
      </p:sp>
      <p:sp>
        <p:nvSpPr>
          <p:cNvPr id="34819" name="Rectangle 3"/>
          <p:cNvSpPr>
            <a:spLocks noGrp="1" noChangeArrowheads="1"/>
          </p:cNvSpPr>
          <p:nvPr>
            <p:ph idx="1"/>
          </p:nvPr>
        </p:nvSpPr>
        <p:spPr/>
        <p:txBody>
          <a:bodyPr/>
          <a:lstStyle/>
          <a:p>
            <a:pPr eaLnBrk="1" hangingPunct="1"/>
            <a:r>
              <a:rPr lang="en-US" altLang="en-US" i="1" smtClean="0"/>
              <a:t>I</a:t>
            </a:r>
            <a:r>
              <a:rPr lang="en-US" altLang="en-US" smtClean="0"/>
              <a:t> should increase as </a:t>
            </a:r>
            <a:r>
              <a:rPr lang="en-US" altLang="en-US" i="1" smtClean="0"/>
              <a:t>A</a:t>
            </a:r>
            <a:r>
              <a:rPr lang="en-US" altLang="en-US" smtClean="0"/>
              <a:t> decreases</a:t>
            </a:r>
          </a:p>
          <a:p>
            <a:pPr eaLnBrk="1" hangingPunct="1"/>
            <a:endParaRPr lang="en-US" altLang="en-US" i="1" smtClean="0"/>
          </a:p>
        </p:txBody>
      </p:sp>
      <p:sp>
        <p:nvSpPr>
          <p:cNvPr id="3482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A6009DAA-27E5-4591-80C9-8223267DE6E1}"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3482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pic>
        <p:nvPicPr>
          <p:cNvPr id="348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060575"/>
            <a:ext cx="4868862"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pic>
    </p:spTree>
    <p:extLst>
      <p:ext uri="{BB962C8B-B14F-4D97-AF65-F5344CB8AC3E}">
        <p14:creationId xmlns:p14="http://schemas.microsoft.com/office/powerpoint/2010/main" val="24152697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fontAlgn="auto" hangingPunct="1">
              <a:spcAft>
                <a:spcPts val="0"/>
              </a:spcAft>
              <a:defRPr/>
            </a:pPr>
            <a:r>
              <a:rPr lang="en-US"/>
              <a:t>The Main Sequence</a:t>
            </a:r>
          </a:p>
        </p:txBody>
      </p:sp>
      <p:sp>
        <p:nvSpPr>
          <p:cNvPr id="35843" name="Rectangle 3"/>
          <p:cNvSpPr>
            <a:spLocks noGrp="1" noChangeArrowheads="1"/>
          </p:cNvSpPr>
          <p:nvPr>
            <p:ph idx="1"/>
          </p:nvPr>
        </p:nvSpPr>
        <p:spPr/>
        <p:txBody>
          <a:bodyPr/>
          <a:lstStyle/>
          <a:p>
            <a:pPr eaLnBrk="1" hangingPunct="1">
              <a:lnSpc>
                <a:spcPct val="90000"/>
              </a:lnSpc>
            </a:pPr>
            <a:r>
              <a:rPr lang="en-US" altLang="en-US" smtClean="0"/>
              <a:t>Zone of Pain</a:t>
            </a:r>
          </a:p>
          <a:p>
            <a:pPr lvl="1" eaLnBrk="1" hangingPunct="1">
              <a:lnSpc>
                <a:spcPct val="90000"/>
              </a:lnSpc>
            </a:pPr>
            <a:r>
              <a:rPr lang="en-US" altLang="en-US" smtClean="0"/>
              <a:t>highly stable and concrete </a:t>
            </a:r>
            <a:r>
              <a:rPr lang="en-US" altLang="en-US" smtClean="0">
                <a:sym typeface="Symbol" panose="05050102010706020507" pitchFamily="18" charset="2"/>
              </a:rPr>
              <a:t> rigid</a:t>
            </a:r>
          </a:p>
          <a:p>
            <a:pPr lvl="1" eaLnBrk="1" hangingPunct="1">
              <a:lnSpc>
                <a:spcPct val="90000"/>
              </a:lnSpc>
            </a:pPr>
            <a:r>
              <a:rPr lang="en-US" altLang="en-US" smtClean="0">
                <a:sym typeface="Symbol" panose="05050102010706020507" pitchFamily="18" charset="2"/>
              </a:rPr>
              <a:t>famous examples: </a:t>
            </a:r>
          </a:p>
          <a:p>
            <a:pPr lvl="2" eaLnBrk="1" hangingPunct="1">
              <a:lnSpc>
                <a:spcPct val="90000"/>
              </a:lnSpc>
            </a:pPr>
            <a:r>
              <a:rPr lang="en-US" altLang="en-US" smtClean="0">
                <a:sym typeface="Symbol" panose="05050102010706020507" pitchFamily="18" charset="2"/>
              </a:rPr>
              <a:t>database-schemas (volatile and highly depended-upon)</a:t>
            </a:r>
          </a:p>
          <a:p>
            <a:pPr lvl="2" eaLnBrk="1" hangingPunct="1">
              <a:lnSpc>
                <a:spcPct val="90000"/>
              </a:lnSpc>
            </a:pPr>
            <a:r>
              <a:rPr lang="en-US" altLang="en-US" smtClean="0">
                <a:sym typeface="Symbol" panose="05050102010706020507" pitchFamily="18" charset="2"/>
              </a:rPr>
              <a:t>concrete utility libraries (instable but non-volatile)</a:t>
            </a:r>
          </a:p>
          <a:p>
            <a:pPr lvl="2" eaLnBrk="1" hangingPunct="1">
              <a:lnSpc>
                <a:spcPct val="90000"/>
              </a:lnSpc>
            </a:pPr>
            <a:endParaRPr lang="en-US" altLang="en-US" smtClean="0">
              <a:sym typeface="Symbol" panose="05050102010706020507" pitchFamily="18" charset="2"/>
            </a:endParaRPr>
          </a:p>
          <a:p>
            <a:pPr eaLnBrk="1" hangingPunct="1">
              <a:lnSpc>
                <a:spcPct val="90000"/>
              </a:lnSpc>
            </a:pPr>
            <a:r>
              <a:rPr lang="en-US" altLang="en-US" smtClean="0"/>
              <a:t>Zone of Uselessness</a:t>
            </a:r>
          </a:p>
          <a:p>
            <a:pPr lvl="1" eaLnBrk="1" hangingPunct="1">
              <a:lnSpc>
                <a:spcPct val="90000"/>
              </a:lnSpc>
            </a:pPr>
            <a:r>
              <a:rPr lang="en-US" altLang="en-US" smtClean="0"/>
              <a:t>instable and abstract </a:t>
            </a:r>
            <a:r>
              <a:rPr lang="en-US" altLang="en-US" smtClean="0">
                <a:sym typeface="Symbol" panose="05050102010706020507" pitchFamily="18" charset="2"/>
              </a:rPr>
              <a:t> useless</a:t>
            </a:r>
          </a:p>
          <a:p>
            <a:pPr lvl="2" eaLnBrk="1" hangingPunct="1">
              <a:lnSpc>
                <a:spcPct val="90000"/>
              </a:lnSpc>
            </a:pPr>
            <a:r>
              <a:rPr lang="en-US" altLang="en-US" smtClean="0">
                <a:sym typeface="Symbol" panose="05050102010706020507" pitchFamily="18" charset="2"/>
              </a:rPr>
              <a:t>no one depends on those classes </a:t>
            </a:r>
          </a:p>
          <a:p>
            <a:pPr lvl="2" eaLnBrk="1" hangingPunct="1">
              <a:lnSpc>
                <a:spcPct val="90000"/>
              </a:lnSpc>
            </a:pPr>
            <a:endParaRPr lang="en-US" altLang="en-US" smtClean="0">
              <a:sym typeface="Symbol" panose="05050102010706020507" pitchFamily="18" charset="2"/>
            </a:endParaRPr>
          </a:p>
          <a:p>
            <a:pPr eaLnBrk="1" hangingPunct="1">
              <a:lnSpc>
                <a:spcPct val="90000"/>
              </a:lnSpc>
            </a:pPr>
            <a:r>
              <a:rPr lang="en-US" altLang="en-US" smtClean="0">
                <a:sym typeface="Symbol" panose="05050102010706020507" pitchFamily="18" charset="2"/>
              </a:rPr>
              <a:t>Main Sequence</a:t>
            </a:r>
          </a:p>
          <a:p>
            <a:pPr lvl="1" eaLnBrk="1" hangingPunct="1">
              <a:lnSpc>
                <a:spcPct val="90000"/>
              </a:lnSpc>
            </a:pPr>
            <a:r>
              <a:rPr lang="en-US" altLang="en-US" smtClean="0">
                <a:sym typeface="Symbol" panose="05050102010706020507" pitchFamily="18" charset="2"/>
              </a:rPr>
              <a:t>maximizes the distance between the zones we want to avoid</a:t>
            </a:r>
          </a:p>
          <a:p>
            <a:pPr lvl="1" eaLnBrk="1" hangingPunct="1">
              <a:lnSpc>
                <a:spcPct val="90000"/>
              </a:lnSpc>
            </a:pPr>
            <a:r>
              <a:rPr lang="en-US" altLang="en-US" smtClean="0">
                <a:sym typeface="Symbol" panose="05050102010706020507" pitchFamily="18" charset="2"/>
              </a:rPr>
              <a:t>depicts the balance between abstractness and stability.</a:t>
            </a:r>
          </a:p>
          <a:p>
            <a:pPr eaLnBrk="1" hangingPunct="1">
              <a:lnSpc>
                <a:spcPct val="90000"/>
              </a:lnSpc>
            </a:pPr>
            <a:endParaRPr lang="en-US" altLang="en-US" smtClean="0"/>
          </a:p>
        </p:txBody>
      </p:sp>
      <p:sp>
        <p:nvSpPr>
          <p:cNvPr id="358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F010CF41-6F13-4A14-8A4E-A8C603DBFB05}" type="datetime1">
              <a:rPr lang="en-US" altLang="en-US" sz="1200" smtClean="0">
                <a:solidFill>
                  <a:schemeClr val="tx2"/>
                </a:solidFill>
              </a:rPr>
              <a:pPr>
                <a:spcBef>
                  <a:spcPct val="0"/>
                </a:spcBef>
                <a:buClrTx/>
                <a:buSzTx/>
                <a:buFontTx/>
                <a:buNone/>
              </a:pPr>
              <a:t>3/2/2018</a:t>
            </a:fld>
            <a:endParaRPr lang="en-US" altLang="en-US" sz="1200" smtClean="0">
              <a:solidFill>
                <a:schemeClr val="tx2"/>
              </a:solidFill>
            </a:endParaRPr>
          </a:p>
        </p:txBody>
      </p:sp>
      <p:sp>
        <p:nvSpPr>
          <p:cNvPr id="358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r>
              <a:rPr lang="en-US" altLang="en-US" sz="1200" smtClean="0">
                <a:solidFill>
                  <a:schemeClr val="tx2"/>
                </a:solidFill>
              </a:rPr>
              <a:t>Computer Science Department, TUC-N</a:t>
            </a:r>
          </a:p>
        </p:txBody>
      </p:sp>
    </p:spTree>
    <p:extLst>
      <p:ext uri="{BB962C8B-B14F-4D97-AF65-F5344CB8AC3E}">
        <p14:creationId xmlns:p14="http://schemas.microsoft.com/office/powerpoint/2010/main" val="38807441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Wrap-up</a:t>
            </a:r>
            <a:endParaRPr lang="en-GB" dirty="0"/>
          </a:p>
        </p:txBody>
      </p:sp>
      <p:sp>
        <p:nvSpPr>
          <p:cNvPr id="3" name="Content Placeholder 2"/>
          <p:cNvSpPr>
            <a:spLocks noGrp="1"/>
          </p:cNvSpPr>
          <p:nvPr>
            <p:ph idx="1"/>
          </p:nvPr>
        </p:nvSpPr>
        <p:spPr/>
        <p:txBody>
          <a:bodyPr/>
          <a:lstStyle/>
          <a:p>
            <a:r>
              <a:rPr lang="en-US" dirty="0" smtClean="0"/>
              <a:t>Principles for good class design related to</a:t>
            </a:r>
          </a:p>
          <a:p>
            <a:pPr lvl="1"/>
            <a:r>
              <a:rPr lang="en-US" dirty="0" smtClean="0"/>
              <a:t>Assigning Responsibilities (GRASP)</a:t>
            </a:r>
          </a:p>
          <a:p>
            <a:pPr lvl="1"/>
            <a:r>
              <a:rPr lang="en-US" dirty="0" smtClean="0"/>
              <a:t>Package design</a:t>
            </a:r>
          </a:p>
          <a:p>
            <a:pPr lvl="2"/>
            <a:r>
              <a:rPr lang="en-US" dirty="0" smtClean="0"/>
              <a:t>Coupling</a:t>
            </a:r>
          </a:p>
          <a:p>
            <a:pPr lvl="2"/>
            <a:r>
              <a:rPr lang="en-US" smtClean="0"/>
              <a:t>Cohesion</a:t>
            </a:r>
          </a:p>
          <a:p>
            <a:pPr lvl="2"/>
            <a:endParaRPr lang="en-GB" dirty="0"/>
          </a:p>
        </p:txBody>
      </p:sp>
      <p:sp>
        <p:nvSpPr>
          <p:cNvPr id="4" name="Date Placeholder 3"/>
          <p:cNvSpPr>
            <a:spLocks noGrp="1"/>
          </p:cNvSpPr>
          <p:nvPr>
            <p:ph type="dt" sz="half" idx="10"/>
          </p:nvPr>
        </p:nvSpPr>
        <p:spPr/>
        <p:txBody>
          <a:bodyPr/>
          <a:lstStyle/>
          <a:p>
            <a:pPr>
              <a:defRPr/>
            </a:pPr>
            <a:fld id="{C18AD2A0-F44C-4C05-B448-39B68A6BF185}" type="datetime1">
              <a:rPr lang="en-US" smtClean="0"/>
              <a:t>3/2/2018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878381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fontAlgn="auto" hangingPunct="1">
              <a:spcAft>
                <a:spcPts val="0"/>
              </a:spcAft>
              <a:defRPr/>
            </a:pPr>
            <a:r>
              <a:rPr lang="en-US" dirty="0"/>
              <a:t>GRASP</a:t>
            </a:r>
          </a:p>
        </p:txBody>
      </p:sp>
      <p:sp>
        <p:nvSpPr>
          <p:cNvPr id="13315" name="Rectangle 3"/>
          <p:cNvSpPr>
            <a:spLocks noGrp="1" noChangeArrowheads="1"/>
          </p:cNvSpPr>
          <p:nvPr>
            <p:ph idx="1"/>
          </p:nvPr>
        </p:nvSpPr>
        <p:spPr/>
        <p:txBody>
          <a:bodyPr/>
          <a:lstStyle/>
          <a:p>
            <a:pPr eaLnBrk="1" hangingPunct="1">
              <a:lnSpc>
                <a:spcPct val="80000"/>
              </a:lnSpc>
            </a:pPr>
            <a:r>
              <a:rPr lang="en-GB" altLang="en-US" dirty="0" smtClean="0"/>
              <a:t>General Responsibility Assignment Software Patterns</a:t>
            </a:r>
          </a:p>
          <a:p>
            <a:pPr eaLnBrk="1" hangingPunct="1">
              <a:lnSpc>
                <a:spcPct val="80000"/>
              </a:lnSpc>
              <a:buFontTx/>
              <a:buNone/>
            </a:pPr>
            <a:endParaRPr lang="en-GB" altLang="en-US" dirty="0" smtClean="0"/>
          </a:p>
          <a:p>
            <a:pPr eaLnBrk="1" hangingPunct="1">
              <a:lnSpc>
                <a:spcPct val="80000"/>
              </a:lnSpc>
            </a:pPr>
            <a:r>
              <a:rPr lang="en-GB" altLang="en-US" dirty="0" smtClean="0"/>
              <a:t>OO system = objects sending messages to other objects to complete operations.</a:t>
            </a:r>
          </a:p>
          <a:p>
            <a:pPr eaLnBrk="1" hangingPunct="1">
              <a:lnSpc>
                <a:spcPct val="80000"/>
              </a:lnSpc>
            </a:pPr>
            <a:endParaRPr lang="en-GB" altLang="en-US" dirty="0" smtClean="0"/>
          </a:p>
          <a:p>
            <a:pPr eaLnBrk="1" hangingPunct="1">
              <a:lnSpc>
                <a:spcPct val="80000"/>
              </a:lnSpc>
            </a:pPr>
            <a:r>
              <a:rPr lang="en-GB" altLang="en-US" dirty="0" smtClean="0"/>
              <a:t>Issues:</a:t>
            </a:r>
          </a:p>
          <a:p>
            <a:pPr lvl="1" eaLnBrk="1" hangingPunct="1">
              <a:lnSpc>
                <a:spcPct val="80000"/>
              </a:lnSpc>
            </a:pPr>
            <a:r>
              <a:rPr lang="en-GB" altLang="en-US" sz="2400" dirty="0" smtClean="0"/>
              <a:t>Responsibilities assigned to objects</a:t>
            </a:r>
          </a:p>
          <a:p>
            <a:pPr lvl="1" eaLnBrk="1" hangingPunct="1">
              <a:lnSpc>
                <a:spcPct val="80000"/>
              </a:lnSpc>
            </a:pPr>
            <a:r>
              <a:rPr lang="en-GB" altLang="en-US" sz="2400" dirty="0" smtClean="0"/>
              <a:t>Interaction ways between objects</a:t>
            </a:r>
          </a:p>
          <a:p>
            <a:pPr eaLnBrk="1" hangingPunct="1">
              <a:lnSpc>
                <a:spcPct val="80000"/>
              </a:lnSpc>
            </a:pPr>
            <a:endParaRPr lang="en-GB" altLang="en-US" dirty="0" smtClean="0"/>
          </a:p>
          <a:p>
            <a:pPr eaLnBrk="1" hangingPunct="1">
              <a:lnSpc>
                <a:spcPct val="80000"/>
              </a:lnSpc>
            </a:pPr>
            <a:r>
              <a:rPr lang="en-GB" altLang="en-US" dirty="0" smtClean="0"/>
              <a:t>To arrive at a good object-oriented design we use principles applied during the creation of interaction diagrams and/or responsibility assignment: e.g. GRASP patterns. </a:t>
            </a:r>
            <a:endParaRPr lang="en-US" altLang="en-US" dirty="0" smtClean="0"/>
          </a:p>
        </p:txBody>
      </p:sp>
      <p:sp>
        <p:nvSpPr>
          <p:cNvPr id="1331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AD78C09-11E6-4D8F-B7F3-87E6F09AB025}" type="datetime1">
              <a:rPr lang="en-US" altLang="en-US">
                <a:solidFill>
                  <a:schemeClr val="tx2"/>
                </a:solidFill>
              </a:rPr>
              <a:pPr/>
              <a:t>3/2/2018</a:t>
            </a:fld>
            <a:endParaRPr lang="en-US" altLang="en-US">
              <a:solidFill>
                <a:schemeClr val="tx2"/>
              </a:solidFill>
            </a:endParaRPr>
          </a:p>
        </p:txBody>
      </p:sp>
      <p:sp>
        <p:nvSpPr>
          <p:cNvPr id="133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3310246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fontAlgn="auto" hangingPunct="1">
              <a:spcAft>
                <a:spcPts val="0"/>
              </a:spcAft>
              <a:defRPr/>
            </a:pPr>
            <a:r>
              <a:rPr lang="en-US" dirty="0"/>
              <a:t>Responsibilities</a:t>
            </a:r>
          </a:p>
        </p:txBody>
      </p:sp>
      <p:sp>
        <p:nvSpPr>
          <p:cNvPr id="62467" name="Rectangle 3"/>
          <p:cNvSpPr>
            <a:spLocks noGrp="1" noChangeArrowheads="1"/>
          </p:cNvSpPr>
          <p:nvPr>
            <p:ph idx="1"/>
          </p:nvPr>
        </p:nvSpPr>
        <p:spPr/>
        <p:txBody>
          <a:bodyPr>
            <a:normAutofit lnSpcReduction="10000"/>
          </a:bodyPr>
          <a:lstStyle/>
          <a:p>
            <a:pPr>
              <a:lnSpc>
                <a:spcPct val="90000"/>
              </a:lnSpc>
              <a:defRPr/>
            </a:pPr>
            <a:r>
              <a:rPr lang="en-GB" sz="2800" dirty="0"/>
              <a:t>Knowing responsibilities:</a:t>
            </a:r>
          </a:p>
          <a:p>
            <a:pPr marL="708660" lvl="1" indent="-342900">
              <a:lnSpc>
                <a:spcPct val="90000"/>
              </a:lnSpc>
              <a:defRPr/>
            </a:pPr>
            <a:r>
              <a:rPr lang="en-GB" sz="2400" dirty="0"/>
              <a:t>knowing about private encapsulated data;</a:t>
            </a:r>
          </a:p>
          <a:p>
            <a:pPr marL="708660" lvl="1" indent="-342900">
              <a:lnSpc>
                <a:spcPct val="90000"/>
              </a:lnSpc>
              <a:defRPr/>
            </a:pPr>
            <a:r>
              <a:rPr lang="en-GB" sz="2400" dirty="0"/>
              <a:t>knowing about related objects;</a:t>
            </a:r>
          </a:p>
          <a:p>
            <a:pPr marL="708660" lvl="1" indent="-342900">
              <a:lnSpc>
                <a:spcPct val="90000"/>
              </a:lnSpc>
              <a:defRPr/>
            </a:pPr>
            <a:r>
              <a:rPr lang="en-GB" sz="2400" dirty="0"/>
              <a:t>knowing about things it can derive or calculate;</a:t>
            </a:r>
          </a:p>
          <a:p>
            <a:pPr>
              <a:lnSpc>
                <a:spcPct val="90000"/>
              </a:lnSpc>
              <a:defRPr/>
            </a:pPr>
            <a:endParaRPr lang="en-GB" sz="2800" dirty="0" smtClean="0"/>
          </a:p>
          <a:p>
            <a:pPr>
              <a:lnSpc>
                <a:spcPct val="90000"/>
              </a:lnSpc>
              <a:defRPr/>
            </a:pPr>
            <a:r>
              <a:rPr lang="en-GB" sz="2800" dirty="0" smtClean="0"/>
              <a:t>Doing </a:t>
            </a:r>
            <a:r>
              <a:rPr lang="en-GB" sz="2800" dirty="0"/>
              <a:t>responsibilities:</a:t>
            </a:r>
          </a:p>
          <a:p>
            <a:pPr marL="708660" lvl="1" indent="-342900">
              <a:lnSpc>
                <a:spcPct val="90000"/>
              </a:lnSpc>
              <a:defRPr/>
            </a:pPr>
            <a:r>
              <a:rPr lang="en-GB" sz="2400" dirty="0"/>
              <a:t>doing something itself;</a:t>
            </a:r>
          </a:p>
          <a:p>
            <a:pPr marL="708660" lvl="1" indent="-342900">
              <a:lnSpc>
                <a:spcPct val="90000"/>
              </a:lnSpc>
              <a:defRPr/>
            </a:pPr>
            <a:r>
              <a:rPr lang="en-GB" sz="2400" dirty="0"/>
              <a:t>initiating action in other objects;</a:t>
            </a:r>
          </a:p>
          <a:p>
            <a:pPr marL="708660" lvl="1" indent="-342900">
              <a:lnSpc>
                <a:spcPct val="90000"/>
              </a:lnSpc>
              <a:defRPr/>
            </a:pPr>
            <a:r>
              <a:rPr lang="en-GB" sz="2400" dirty="0"/>
              <a:t>controlling and coordinating activities in other objects;</a:t>
            </a:r>
          </a:p>
          <a:p>
            <a:pPr>
              <a:lnSpc>
                <a:spcPct val="90000"/>
              </a:lnSpc>
              <a:defRPr/>
            </a:pPr>
            <a:endParaRPr lang="en-GB" sz="2800" dirty="0" smtClean="0"/>
          </a:p>
          <a:p>
            <a:pPr>
              <a:lnSpc>
                <a:spcPct val="90000"/>
              </a:lnSpc>
              <a:defRPr/>
            </a:pPr>
            <a:r>
              <a:rPr lang="en-GB" sz="2800" dirty="0" smtClean="0"/>
              <a:t>A </a:t>
            </a:r>
            <a:r>
              <a:rPr lang="en-GB" sz="2800" dirty="0"/>
              <a:t>responsibility is not the same as a method, but methods are implemented to fulfil responsibilities.</a:t>
            </a:r>
          </a:p>
          <a:p>
            <a:pPr marL="274320" indent="-274320" eaLnBrk="1" fontAlgn="auto" hangingPunct="1">
              <a:lnSpc>
                <a:spcPct val="90000"/>
              </a:lnSpc>
              <a:spcAft>
                <a:spcPts val="0"/>
              </a:spcAft>
              <a:buFont typeface="Wingdings"/>
              <a:buChar char=""/>
              <a:defRPr/>
            </a:pPr>
            <a:endParaRPr lang="en-US" sz="2800" dirty="0"/>
          </a:p>
        </p:txBody>
      </p:sp>
      <p:sp>
        <p:nvSpPr>
          <p:cNvPr id="1434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AE00ABC-9C33-41C6-A20A-E7304A47A899}" type="datetime1">
              <a:rPr lang="en-US" altLang="en-US">
                <a:solidFill>
                  <a:schemeClr val="tx2"/>
                </a:solidFill>
              </a:rPr>
              <a:pPr/>
              <a:t>3/2/2018</a:t>
            </a:fld>
            <a:endParaRPr lang="en-US" altLang="en-US">
              <a:solidFill>
                <a:schemeClr val="tx2"/>
              </a:solidFill>
            </a:endParaRPr>
          </a:p>
        </p:txBody>
      </p:sp>
      <p:sp>
        <p:nvSpPr>
          <p:cNvPr id="143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2622367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07504" y="0"/>
            <a:ext cx="9036496" cy="1846263"/>
          </a:xfrm>
        </p:spPr>
        <p:txBody>
          <a:bodyPr>
            <a:normAutofit fontScale="90000"/>
          </a:bodyPr>
          <a:lstStyle/>
          <a:p>
            <a:pPr eaLnBrk="1" fontAlgn="auto" hangingPunct="1">
              <a:spcAft>
                <a:spcPts val="0"/>
              </a:spcAft>
              <a:defRPr/>
            </a:pPr>
            <a:r>
              <a:rPr lang="en-GB" sz="3200" dirty="0"/>
              <a:t/>
            </a:r>
            <a:br>
              <a:rPr lang="en-GB" sz="3200" dirty="0"/>
            </a:br>
            <a:r>
              <a:rPr lang="en-GB" sz="3200" dirty="0" smtClean="0"/>
              <a:t/>
            </a:r>
            <a:br>
              <a:rPr lang="en-GB" sz="3200" dirty="0" smtClean="0"/>
            </a:br>
            <a:r>
              <a:rPr lang="en-GB" sz="4400" dirty="0" smtClean="0"/>
              <a:t>GRASP</a:t>
            </a:r>
            <a:r>
              <a:rPr lang="en-GB" sz="4400" dirty="0"/>
              <a:t>: </a:t>
            </a:r>
            <a:r>
              <a:rPr lang="en-GB" sz="4400" dirty="0" smtClean="0"/>
              <a:t>General </a:t>
            </a:r>
            <a:r>
              <a:rPr lang="en-GB" sz="4400" dirty="0"/>
              <a:t>Principles in Assigning Responsibilities</a:t>
            </a:r>
            <a:r>
              <a:rPr lang="en-GB" sz="3200" dirty="0"/>
              <a:t/>
            </a:r>
            <a:br>
              <a:rPr lang="en-GB" sz="3200" dirty="0"/>
            </a:br>
            <a:endParaRPr lang="en-US" sz="3200" dirty="0"/>
          </a:p>
        </p:txBody>
      </p:sp>
      <p:sp>
        <p:nvSpPr>
          <p:cNvPr id="15363" name="Rectangle 3"/>
          <p:cNvSpPr>
            <a:spLocks noGrp="1" noChangeArrowheads="1"/>
          </p:cNvSpPr>
          <p:nvPr>
            <p:ph idx="1"/>
          </p:nvPr>
        </p:nvSpPr>
        <p:spPr>
          <a:xfrm>
            <a:off x="417893" y="2276872"/>
            <a:ext cx="8229600" cy="4876800"/>
          </a:xfrm>
        </p:spPr>
        <p:txBody>
          <a:bodyPr/>
          <a:lstStyle/>
          <a:p>
            <a:pPr eaLnBrk="1" hangingPunct="1">
              <a:lnSpc>
                <a:spcPct val="90000"/>
              </a:lnSpc>
            </a:pPr>
            <a:r>
              <a:rPr lang="en-GB" altLang="en-US" dirty="0" smtClean="0"/>
              <a:t>From Craig </a:t>
            </a:r>
            <a:r>
              <a:rPr lang="en-GB" altLang="en-US" dirty="0" err="1" smtClean="0"/>
              <a:t>Larman's</a:t>
            </a:r>
            <a:r>
              <a:rPr lang="en-GB" altLang="en-US" dirty="0" smtClean="0"/>
              <a:t> 9 patterns:</a:t>
            </a:r>
          </a:p>
          <a:p>
            <a:pPr lvl="1" eaLnBrk="1" hangingPunct="1">
              <a:lnSpc>
                <a:spcPct val="90000"/>
              </a:lnSpc>
            </a:pPr>
            <a:r>
              <a:rPr lang="en-GB" altLang="en-US" b="1" dirty="0" smtClean="0"/>
              <a:t>Expert</a:t>
            </a:r>
          </a:p>
          <a:p>
            <a:pPr lvl="1" eaLnBrk="1" hangingPunct="1">
              <a:lnSpc>
                <a:spcPct val="90000"/>
              </a:lnSpc>
            </a:pPr>
            <a:r>
              <a:rPr lang="en-GB" altLang="en-US" b="1" dirty="0" smtClean="0"/>
              <a:t>Creator</a:t>
            </a:r>
          </a:p>
          <a:p>
            <a:pPr lvl="1" eaLnBrk="1" hangingPunct="1">
              <a:lnSpc>
                <a:spcPct val="90000"/>
              </a:lnSpc>
            </a:pPr>
            <a:r>
              <a:rPr lang="en-GB" altLang="en-US" b="1" dirty="0" smtClean="0"/>
              <a:t>Controller</a:t>
            </a:r>
          </a:p>
          <a:p>
            <a:pPr lvl="1" eaLnBrk="1" hangingPunct="1">
              <a:lnSpc>
                <a:spcPct val="90000"/>
              </a:lnSpc>
            </a:pPr>
            <a:r>
              <a:rPr lang="en-GB" altLang="en-US" b="1" dirty="0" smtClean="0"/>
              <a:t>Low Coupling</a:t>
            </a:r>
          </a:p>
          <a:p>
            <a:pPr lvl="1" eaLnBrk="1" hangingPunct="1">
              <a:lnSpc>
                <a:spcPct val="90000"/>
              </a:lnSpc>
            </a:pPr>
            <a:r>
              <a:rPr lang="en-GB" altLang="en-US" b="1" dirty="0" smtClean="0"/>
              <a:t>High Cohesion</a:t>
            </a:r>
          </a:p>
          <a:p>
            <a:pPr lvl="1" eaLnBrk="1" hangingPunct="1">
              <a:lnSpc>
                <a:spcPct val="90000"/>
              </a:lnSpc>
            </a:pPr>
            <a:r>
              <a:rPr lang="en-GB" altLang="en-US" dirty="0" smtClean="0"/>
              <a:t>Polymorphism</a:t>
            </a:r>
          </a:p>
          <a:p>
            <a:pPr lvl="1" eaLnBrk="1" hangingPunct="1">
              <a:lnSpc>
                <a:spcPct val="90000"/>
              </a:lnSpc>
            </a:pPr>
            <a:r>
              <a:rPr lang="en-GB" altLang="en-US" dirty="0" smtClean="0"/>
              <a:t>Pure Fabrication</a:t>
            </a:r>
          </a:p>
          <a:p>
            <a:pPr lvl="1" eaLnBrk="1" hangingPunct="1">
              <a:lnSpc>
                <a:spcPct val="90000"/>
              </a:lnSpc>
            </a:pPr>
            <a:r>
              <a:rPr lang="en-GB" altLang="en-US" dirty="0" smtClean="0"/>
              <a:t>Indirection</a:t>
            </a:r>
          </a:p>
          <a:p>
            <a:pPr lvl="1" eaLnBrk="1" hangingPunct="1">
              <a:lnSpc>
                <a:spcPct val="90000"/>
              </a:lnSpc>
            </a:pPr>
            <a:r>
              <a:rPr lang="en-GB" altLang="en-US" b="1" dirty="0" smtClean="0"/>
              <a:t>Don't Talk to Strangers (Law of Demeter)</a:t>
            </a:r>
            <a:endParaRPr lang="en-US" altLang="en-US" b="1" dirty="0" smtClean="0"/>
          </a:p>
        </p:txBody>
      </p:sp>
      <p:sp>
        <p:nvSpPr>
          <p:cNvPr id="1536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C5492B2-9AB4-4E61-9B71-F3E4E76F9875}" type="datetime1">
              <a:rPr lang="en-US" altLang="en-US">
                <a:solidFill>
                  <a:schemeClr val="tx2"/>
                </a:solidFill>
              </a:rPr>
              <a:pPr/>
              <a:t>3/2/2018</a:t>
            </a:fld>
            <a:endParaRPr lang="en-US" altLang="en-US">
              <a:solidFill>
                <a:schemeClr val="tx2"/>
              </a:solidFill>
            </a:endParaRPr>
          </a:p>
        </p:txBody>
      </p:sp>
      <p:sp>
        <p:nvSpPr>
          <p:cNvPr id="153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16610007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_CursS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Theme_CursSE" id="{F3D0179C-6B02-4EFD-819C-DD9F7A2F7E25}" vid="{A4DBB83C-D429-4A1C-ADEF-2E36D8ECA10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Theme_CursSE</Template>
  <TotalTime>12748</TotalTime>
  <Words>2810</Words>
  <Application>Microsoft Office PowerPoint</Application>
  <PresentationFormat>On-screen Show (4:3)</PresentationFormat>
  <Paragraphs>610</Paragraphs>
  <Slides>65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Courier New</vt:lpstr>
      <vt:lpstr>Symbol</vt:lpstr>
      <vt:lpstr>Times New Roman</vt:lpstr>
      <vt:lpstr>Wingdings</vt:lpstr>
      <vt:lpstr>Theme_CursSE</vt:lpstr>
      <vt:lpstr>Software Design</vt:lpstr>
      <vt:lpstr>Content </vt:lpstr>
      <vt:lpstr>References</vt:lpstr>
      <vt:lpstr>Last time</vt:lpstr>
      <vt:lpstr>Challenge</vt:lpstr>
      <vt:lpstr>PowerPoint Presentation</vt:lpstr>
      <vt:lpstr>GRASP</vt:lpstr>
      <vt:lpstr>Responsibilities</vt:lpstr>
      <vt:lpstr>  GRASP: General Principles in Assigning Responsibilities </vt:lpstr>
      <vt:lpstr>Case Study – POS System</vt:lpstr>
      <vt:lpstr>Models</vt:lpstr>
      <vt:lpstr>Design Model</vt:lpstr>
      <vt:lpstr>Information Expert</vt:lpstr>
      <vt:lpstr>Information Expert – Sale class</vt:lpstr>
      <vt:lpstr>Conclusion</vt:lpstr>
      <vt:lpstr>Creator</vt:lpstr>
      <vt:lpstr>Creator</vt:lpstr>
      <vt:lpstr>Conclusion</vt:lpstr>
      <vt:lpstr>Controller</vt:lpstr>
      <vt:lpstr>Controller</vt:lpstr>
      <vt:lpstr>Solution</vt:lpstr>
      <vt:lpstr>Discussion</vt:lpstr>
      <vt:lpstr>Conclusions</vt:lpstr>
      <vt:lpstr>Low Coupling</vt:lpstr>
      <vt:lpstr>Coupling</vt:lpstr>
      <vt:lpstr>Which is better coupled?</vt:lpstr>
      <vt:lpstr>Measuring coupling</vt:lpstr>
      <vt:lpstr>High Cohesion</vt:lpstr>
      <vt:lpstr>Cohesive?</vt:lpstr>
      <vt:lpstr>Lack of cohesion (LCOM)</vt:lpstr>
      <vt:lpstr>LCOM cont’d</vt:lpstr>
      <vt:lpstr>LCOM4</vt:lpstr>
      <vt:lpstr>LCOM4</vt:lpstr>
      <vt:lpstr>Law of Demeter</vt:lpstr>
      <vt:lpstr>LoD Example</vt:lpstr>
      <vt:lpstr>LoD Counter Example</vt:lpstr>
      <vt:lpstr>LoD good example</vt:lpstr>
      <vt:lpstr>LoD for children</vt:lpstr>
      <vt:lpstr>LoD Benefits</vt:lpstr>
      <vt:lpstr>Acceptable LoD Violations</vt:lpstr>
      <vt:lpstr>Final Design</vt:lpstr>
      <vt:lpstr>High-level Design</vt:lpstr>
      <vt:lpstr>Issues of High-Level Design</vt:lpstr>
      <vt:lpstr>Principles of OO High-Level Design</vt:lpstr>
      <vt:lpstr>What is really Reusability ?</vt:lpstr>
      <vt:lpstr>Reuse/Release Equivalency Principle (REP)</vt:lpstr>
      <vt:lpstr>What does this mean?</vt:lpstr>
      <vt:lpstr>The Common Reuse Principle</vt:lpstr>
      <vt:lpstr>What does this mean?</vt:lpstr>
      <vt:lpstr>Common Closure Principle (CCP)</vt:lpstr>
      <vt:lpstr>What does this mean?</vt:lpstr>
      <vt:lpstr>Reuse vs. Maintenance</vt:lpstr>
      <vt:lpstr>Acyclic Dependencies Principles (ADP)</vt:lpstr>
      <vt:lpstr>Dependency Graphs</vt:lpstr>
      <vt:lpstr>Breaking the Cycle</vt:lpstr>
      <vt:lpstr>Breaking the Cycle</vt:lpstr>
      <vt:lpstr>Stability</vt:lpstr>
      <vt:lpstr>Stability metrics</vt:lpstr>
      <vt:lpstr>Stable Dependency Principle (SDP)</vt:lpstr>
      <vt:lpstr>Where to Put High-Level Design?</vt:lpstr>
      <vt:lpstr>Stable Abstractions Principle (SAP)</vt:lpstr>
      <vt:lpstr>Abstractness metrics</vt:lpstr>
      <vt:lpstr>The Main Sequence</vt:lpstr>
      <vt:lpstr>The Main Sequence</vt:lpstr>
      <vt:lpstr>Wrap-up</vt:lpstr>
    </vt:vector>
  </TitlesOfParts>
  <Company>TUCN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Methods</dc:title>
  <dc:creator>Mihaela Dansoreanu</dc:creator>
  <cp:lastModifiedBy>Mihaela Dinsoreanu</cp:lastModifiedBy>
  <cp:revision>165</cp:revision>
  <dcterms:created xsi:type="dcterms:W3CDTF">2006-02-23T10:31:17Z</dcterms:created>
  <dcterms:modified xsi:type="dcterms:W3CDTF">2018-03-03T18:16:32Z</dcterms:modified>
</cp:coreProperties>
</file>