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79"/>
  </p:notesMasterIdLst>
  <p:sldIdLst>
    <p:sldId id="256" r:id="rId2"/>
    <p:sldId id="257" r:id="rId3"/>
    <p:sldId id="258" r:id="rId4"/>
    <p:sldId id="518" r:id="rId5"/>
    <p:sldId id="408" r:id="rId6"/>
    <p:sldId id="412" r:id="rId7"/>
    <p:sldId id="413" r:id="rId8"/>
    <p:sldId id="414" r:id="rId9"/>
    <p:sldId id="415" r:id="rId10"/>
    <p:sldId id="416" r:id="rId11"/>
    <p:sldId id="418" r:id="rId12"/>
    <p:sldId id="419" r:id="rId13"/>
    <p:sldId id="420" r:id="rId14"/>
    <p:sldId id="511" r:id="rId15"/>
    <p:sldId id="477" r:id="rId16"/>
    <p:sldId id="421" r:id="rId17"/>
    <p:sldId id="426" r:id="rId18"/>
    <p:sldId id="512" r:id="rId19"/>
    <p:sldId id="427" r:id="rId20"/>
    <p:sldId id="475" r:id="rId21"/>
    <p:sldId id="422" r:id="rId22"/>
    <p:sldId id="428" r:id="rId23"/>
    <p:sldId id="429" r:id="rId24"/>
    <p:sldId id="478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79" r:id="rId39"/>
    <p:sldId id="480" r:id="rId40"/>
    <p:sldId id="481" r:id="rId41"/>
    <p:sldId id="448" r:id="rId42"/>
    <p:sldId id="451" r:id="rId43"/>
    <p:sldId id="450" r:id="rId44"/>
    <p:sldId id="452" r:id="rId45"/>
    <p:sldId id="453" r:id="rId46"/>
    <p:sldId id="454" r:id="rId47"/>
    <p:sldId id="455" r:id="rId48"/>
    <p:sldId id="456" r:id="rId49"/>
    <p:sldId id="465" r:id="rId50"/>
    <p:sldId id="457" r:id="rId51"/>
    <p:sldId id="458" r:id="rId52"/>
    <p:sldId id="459" r:id="rId53"/>
    <p:sldId id="460" r:id="rId54"/>
    <p:sldId id="461" r:id="rId55"/>
    <p:sldId id="513" r:id="rId56"/>
    <p:sldId id="466" r:id="rId57"/>
    <p:sldId id="520" r:id="rId58"/>
    <p:sldId id="467" r:id="rId59"/>
    <p:sldId id="468" r:id="rId60"/>
    <p:sldId id="519" r:id="rId61"/>
    <p:sldId id="510" r:id="rId62"/>
    <p:sldId id="521" r:id="rId63"/>
    <p:sldId id="476" r:id="rId64"/>
    <p:sldId id="523" r:id="rId65"/>
    <p:sldId id="524" r:id="rId66"/>
    <p:sldId id="525" r:id="rId67"/>
    <p:sldId id="526" r:id="rId68"/>
    <p:sldId id="469" r:id="rId69"/>
    <p:sldId id="470" r:id="rId70"/>
    <p:sldId id="514" r:id="rId71"/>
    <p:sldId id="516" r:id="rId72"/>
    <p:sldId id="471" r:id="rId73"/>
    <p:sldId id="474" r:id="rId74"/>
    <p:sldId id="522" r:id="rId75"/>
    <p:sldId id="527" r:id="rId76"/>
    <p:sldId id="528" r:id="rId77"/>
    <p:sldId id="517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>
      <p:cViewPr varScale="1">
        <p:scale>
          <a:sx n="89" d="100"/>
          <a:sy n="89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96C7B61-D608-4001-AFE6-531E545C1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0B2323-5A8F-444A-9F18-B6648FBADDAD}" type="slidenum">
              <a:rPr lang="en-US" altLang="en-US" smtClean="0">
                <a:ea typeface="ＭＳ Ｐゴシック" panose="020B0600070205080204" pitchFamily="34" charset="-128"/>
              </a:rPr>
              <a:pPr/>
              <a:t>17</a:t>
            </a:fld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7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A652A-3597-42B0-A45D-390325D3BFE8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7FAB9-C1D0-44E5-8929-A16E21C29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AF73-CABD-4263-A749-5F166F586286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2F641-E212-41F6-A026-230B71E5B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3C50B-24AA-453A-A77E-769029581900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86A85-431F-457B-B15E-0B513C3D7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3003C-296B-4986-82A7-6E715BA5E50F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EFD1E-FE52-489B-A940-4E9D8F0AF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890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03870-4E16-4AD7-A781-4C26648F830E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CCF9-9BCF-4107-96C3-9B70F15D6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C2C58-ECE8-4507-A949-C95ECB7361DA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B73EC-9F76-4F51-9899-FEFB88D59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2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D60AD-4328-44D3-8ADA-30C55F68390D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5400-D683-481A-B00B-BF39047C2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5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A2292-A3DC-4C7F-82C7-AFB490625EC7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DA707-0713-486C-8151-3CCA1FC0C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6AB8C-9536-48A5-B8BA-E98343D21873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F00B1-60C2-4C35-9A06-EE749C943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11CE8-F76E-414A-BAE0-09AD514352D6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18599-BA72-4099-AA61-FA16F4F20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0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12089-39F0-431E-ABFD-2275C3C09E16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EE21B-722C-4F7B-9E43-AA535F082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DD06-0429-466D-9558-A68BDF6E360E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323DD-F5AB-4D27-A5C5-FC0025CBE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16549D-0B08-4C77-A987-4E11F155EDD8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Computer Science Department, TUC-N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7F6DF6-7969-4A9D-AC89-04F5AC4F1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05" r:id="rId2"/>
    <p:sldLayoutId id="2147484213" r:id="rId3"/>
    <p:sldLayoutId id="2147484206" r:id="rId4"/>
    <p:sldLayoutId id="2147484214" r:id="rId5"/>
    <p:sldLayoutId id="2147484207" r:id="rId6"/>
    <p:sldLayoutId id="2147484208" r:id="rId7"/>
    <p:sldLayoutId id="2147484215" r:id="rId8"/>
    <p:sldLayoutId id="2147484209" r:id="rId9"/>
    <p:sldLayoutId id="2147484210" r:id="rId10"/>
    <p:sldLayoutId id="2147484211" r:id="rId11"/>
    <p:sldLayoutId id="2147484216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megali.com/en/model-view-presenter-mvp-in-android-part-2/" TargetMode="External"/><Relationship Id="rId2" Type="http://schemas.openxmlformats.org/officeDocument/2006/relationships/hyperlink" Target="http://www.codeproject.com/KB/architecture/MVC_MVP_MVVM_design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q.com/articles/no-more-mvc-frameworks?utm_source=infoq&amp;utm_campaign=user_page&amp;utm_medium=link" TargetMode="External"/><Relationship Id="rId4" Type="http://schemas.openxmlformats.org/officeDocument/2006/relationships/hyperlink" Target="https://academy.realm.io/posts/mvc-vs-mvp-vs-mvvm-vs-mvi-mobilization-moskala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ical-recipes.com/2015/the-model-view-presenter-pattern-in-c-a-minimalist-implementation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realm.io/posts/mvc-vs-mvp-vs-mvvm-vs-mvi-mobilization-moskala/" TargetMode="External"/><Relationship Id="rId2" Type="http://schemas.openxmlformats.org/officeDocument/2006/relationships/hyperlink" Target="https://blogs.msdn.microsoft.com/ivo_manolov/2012/03/17/model-view-viewmodel-mvvm-applications-general-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73238"/>
            <a:ext cx="67691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Lecture 3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704AC5-278A-4B59-A0D5-819F0953CB20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175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Constraints [2]</a:t>
            </a:r>
            <a:endParaRPr lang="en-GB" sz="36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50825" y="1700213"/>
            <a:ext cx="864235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 dirty="0" smtClean="0"/>
              <a:t>Similar responsibilities should be grouped</a:t>
            </a:r>
            <a:r>
              <a:rPr lang="en-US" altLang="en-US" sz="2800" dirty="0" smtClean="0"/>
              <a:t> to help understandability and maintainability.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/>
              <a:t>There is </a:t>
            </a:r>
            <a:r>
              <a:rPr lang="en-US" altLang="en-US" sz="2800" b="1" dirty="0" smtClean="0"/>
              <a:t>no 'standard' component granularity</a:t>
            </a:r>
            <a:r>
              <a:rPr lang="en-US" altLang="en-US" sz="2800" dirty="0" smtClean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/>
              <a:t>Complex components need further </a:t>
            </a:r>
            <a:r>
              <a:rPr lang="en-US" altLang="en-US" sz="2800" b="1" dirty="0" smtClean="0"/>
              <a:t>decomposition</a:t>
            </a:r>
            <a:r>
              <a:rPr lang="en-US" altLang="en-US" sz="2800" dirty="0" smtClean="0"/>
              <a:t>.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/>
              <a:t>The system will be built by a team of programmers, and work has to be subdivided along clear boundaries.</a:t>
            </a:r>
          </a:p>
          <a:p>
            <a:pPr eaLnBrk="1" hangingPunct="1">
              <a:defRPr/>
            </a:pPr>
            <a:endParaRPr lang="en-GB" altLang="en-US" dirty="0" smtClean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3636D7-3F2D-4AD7-BD3D-A4DD7550CB54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506413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Key concepts</a:t>
            </a:r>
            <a:endParaRPr lang="en-US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54013" y="1497013"/>
            <a:ext cx="8435975" cy="5062537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dirty="0" smtClean="0"/>
              <a:t>Closed layers </a:t>
            </a:r>
          </a:p>
          <a:p>
            <a:pPr>
              <a:defRPr/>
            </a:pPr>
            <a:r>
              <a:rPr lang="en-US" dirty="0" smtClean="0"/>
              <a:t>Layers of isolation: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changes </a:t>
            </a:r>
            <a:r>
              <a:rPr lang="en-US" dirty="0"/>
              <a:t>made in </a:t>
            </a:r>
            <a:r>
              <a:rPr lang="en-US" dirty="0" smtClean="0"/>
              <a:t>one layer </a:t>
            </a:r>
            <a:r>
              <a:rPr lang="en-US" dirty="0"/>
              <a:t>of the architecture </a:t>
            </a:r>
            <a:r>
              <a:rPr lang="en-US" dirty="0" smtClean="0"/>
              <a:t>don’t </a:t>
            </a:r>
            <a:r>
              <a:rPr lang="en-US" dirty="0"/>
              <a:t>impact </a:t>
            </a:r>
            <a:r>
              <a:rPr lang="en-US" dirty="0" smtClean="0"/>
              <a:t>components in </a:t>
            </a:r>
            <a:r>
              <a:rPr lang="en-US" dirty="0"/>
              <a:t>other layers</a:t>
            </a:r>
            <a:endParaRPr lang="en-US" dirty="0" smtClean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59A042-AF49-4F27-97FA-99A898636893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741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294063"/>
            <a:ext cx="52101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Variants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2438" y="1477963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Relaxed layered system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41134-F32C-47FA-9BB8-F789982809DE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84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33588"/>
            <a:ext cx="5832475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0963" y="1341438"/>
            <a:ext cx="8578850" cy="48768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Customer Screen: </a:t>
            </a:r>
          </a:p>
          <a:p>
            <a:pPr lvl="1" eaLnBrk="1" hangingPunct="1"/>
            <a:r>
              <a:rPr lang="en-US" altLang="en-US" smtClean="0"/>
              <a:t>Java Server Faces</a:t>
            </a:r>
          </a:p>
          <a:p>
            <a:pPr lvl="1" eaLnBrk="1" hangingPunct="1"/>
            <a:r>
              <a:rPr lang="en-US" altLang="en-US" smtClean="0"/>
              <a:t>ASP (MS)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Customer Delegate: </a:t>
            </a:r>
          </a:p>
          <a:p>
            <a:pPr lvl="1" eaLnBrk="1" hangingPunct="1"/>
            <a:r>
              <a:rPr lang="en-US" altLang="en-US" smtClean="0"/>
              <a:t>managed bean component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Customer Object: </a:t>
            </a:r>
          </a:p>
          <a:p>
            <a:pPr lvl="1" eaLnBrk="1" hangingPunct="1"/>
            <a:r>
              <a:rPr lang="en-US" altLang="en-US" smtClean="0"/>
              <a:t>Local Spring Bean</a:t>
            </a:r>
          </a:p>
          <a:p>
            <a:pPr lvl="1" eaLnBrk="1" hangingPunct="1"/>
            <a:r>
              <a:rPr lang="en-US" altLang="en-US" smtClean="0"/>
              <a:t>Remote EJB3 component</a:t>
            </a:r>
          </a:p>
          <a:p>
            <a:pPr lvl="1" eaLnBrk="1" hangingPunct="1"/>
            <a:r>
              <a:rPr lang="en-US" altLang="en-US" smtClean="0"/>
              <a:t>C# (MS)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DAOs:</a:t>
            </a:r>
          </a:p>
          <a:p>
            <a:pPr lvl="1" eaLnBrk="1" hangingPunct="1"/>
            <a:r>
              <a:rPr lang="en-US" altLang="en-US" smtClean="0"/>
              <a:t>POJOs</a:t>
            </a:r>
          </a:p>
          <a:p>
            <a:pPr lvl="1" eaLnBrk="1" hangingPunct="1"/>
            <a:r>
              <a:rPr lang="en-US" altLang="en-US" smtClean="0"/>
              <a:t>MyBatis XML Mapper files</a:t>
            </a:r>
          </a:p>
          <a:p>
            <a:pPr lvl="1"/>
            <a:r>
              <a:rPr lang="en-US" altLang="en-US" smtClean="0"/>
              <a:t>Objects encapsulating raw JDBC calls or Hibernate queries</a:t>
            </a:r>
          </a:p>
          <a:p>
            <a:pPr lvl="1"/>
            <a:r>
              <a:rPr lang="en-US" altLang="en-US" smtClean="0"/>
              <a:t>ADO (MS)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AD275A-3ADD-4E2F-8E93-EE96F828D1DC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94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8" y="1260475"/>
            <a:ext cx="5148262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Implementation steps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Define abstraction criterion for grouping tasks into layers</a:t>
            </a:r>
          </a:p>
          <a:p>
            <a:r>
              <a:rPr lang="en-US" altLang="en-US" smtClean="0"/>
              <a:t>Determine number of abstraction levels</a:t>
            </a:r>
          </a:p>
          <a:p>
            <a:r>
              <a:rPr lang="en-US" altLang="en-US" smtClean="0"/>
              <a:t>Name the layers and assign tasks to each of them</a:t>
            </a:r>
          </a:p>
          <a:p>
            <a:r>
              <a:rPr lang="en-US" altLang="en-US" smtClean="0"/>
              <a:t>Specify services (from a layer to another)</a:t>
            </a:r>
          </a:p>
          <a:p>
            <a:r>
              <a:rPr lang="en-US" altLang="en-US" smtClean="0"/>
              <a:t>Refine layering (iterate steps above)</a:t>
            </a:r>
          </a:p>
          <a:p>
            <a:r>
              <a:rPr lang="en-US" altLang="en-US" smtClean="0"/>
              <a:t>Specify interface for each layer</a:t>
            </a:r>
          </a:p>
          <a:p>
            <a:r>
              <a:rPr lang="en-US" altLang="en-US" smtClean="0"/>
              <a:t>Structure individual layers</a:t>
            </a:r>
          </a:p>
          <a:p>
            <a:r>
              <a:rPr lang="en-US" altLang="en-US" smtClean="0"/>
              <a:t>Specify communication between adjacent layers</a:t>
            </a:r>
          </a:p>
          <a:p>
            <a:r>
              <a:rPr lang="en-US" altLang="en-US" smtClean="0"/>
              <a:t>Decouple adjacent layers (callbacks for bottom-up)</a:t>
            </a:r>
          </a:p>
          <a:p>
            <a:r>
              <a:rPr lang="en-US" altLang="en-US" smtClean="0"/>
              <a:t>Design error-handling strategy</a:t>
            </a:r>
          </a:p>
          <a:p>
            <a:endParaRPr lang="en-US" altLang="en-US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2DA507-933B-416F-BB90-6A0BE5419902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altLang="en-US" smtClean="0"/>
              <a:t>Sink-hole anti-pattern</a:t>
            </a:r>
          </a:p>
          <a:p>
            <a:pPr lvl="1"/>
            <a:r>
              <a:rPr lang="en-US" altLang="en-US" smtClean="0"/>
              <a:t>requests flow through multiple layers of the architecture as simple pass-through processing with little or no logic performed within each layer.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7E7E65-CB80-4410-91B1-9B47BCA8198A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42988" y="3068638"/>
          <a:ext cx="7058025" cy="35290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29475"/>
                <a:gridCol w="2528550"/>
              </a:tblGrid>
              <a:tr h="504145"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Non functional req.</a:t>
                      </a:r>
                      <a:endParaRPr lang="en-US" sz="1800" i="1" dirty="0"/>
                    </a:p>
                  </a:txBody>
                  <a:tcPr marL="91463" marR="91463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/>
                        <a:t>Rating</a:t>
                      </a:r>
                    </a:p>
                  </a:txBody>
                  <a:tcPr marL="91463" marR="91463" marT="45704" marB="45704"/>
                </a:tc>
              </a:tr>
              <a:tr h="50414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Overall agility</a:t>
                      </a:r>
                      <a:endParaRPr lang="en-US" sz="1800" b="0" i="0" dirty="0"/>
                    </a:p>
                  </a:txBody>
                  <a:tcPr marL="91463" marR="91463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Low</a:t>
                      </a:r>
                    </a:p>
                  </a:txBody>
                  <a:tcPr marL="91463" marR="91463" marT="45704" marB="45704"/>
                </a:tc>
              </a:tr>
              <a:tr h="504145">
                <a:tc>
                  <a:txBody>
                    <a:bodyPr/>
                    <a:lstStyle/>
                    <a:p>
                      <a:r>
                        <a:rPr lang="en-US" sz="1800" b="0" i="0" dirty="0" smtClean="0"/>
                        <a:t>Ease of deployment</a:t>
                      </a:r>
                      <a:endParaRPr lang="en-US" sz="1800" b="0" i="0" dirty="0"/>
                    </a:p>
                  </a:txBody>
                  <a:tcPr marL="91463" marR="91463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/>
                        <a:t>Low</a:t>
                      </a:r>
                    </a:p>
                  </a:txBody>
                  <a:tcPr marL="91463" marR="91463" marT="45704" marB="45704"/>
                </a:tc>
              </a:tr>
              <a:tr h="50414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Testability</a:t>
                      </a:r>
                      <a:endParaRPr lang="en-US" sz="1800" b="0" i="0" dirty="0"/>
                    </a:p>
                  </a:txBody>
                  <a:tcPr marL="91463" marR="91463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/>
                        <a:t>High</a:t>
                      </a:r>
                    </a:p>
                  </a:txBody>
                  <a:tcPr marL="91463" marR="91463" marT="45704" marB="45704"/>
                </a:tc>
              </a:tr>
              <a:tr h="504145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Performance</a:t>
                      </a:r>
                      <a:endParaRPr lang="en-US" sz="1800" i="0" dirty="0"/>
                    </a:p>
                  </a:txBody>
                  <a:tcPr marL="91463" marR="91463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Low</a:t>
                      </a:r>
                    </a:p>
                  </a:txBody>
                  <a:tcPr marL="91463" marR="91463" marT="45704" marB="45704"/>
                </a:tc>
              </a:tr>
              <a:tr h="504145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Scalability</a:t>
                      </a:r>
                      <a:endParaRPr lang="en-US" sz="1800" i="0" dirty="0"/>
                    </a:p>
                  </a:txBody>
                  <a:tcPr marL="91463" marR="91463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Low</a:t>
                      </a:r>
                    </a:p>
                  </a:txBody>
                  <a:tcPr marL="91463" marR="91463" marT="45704" marB="45704"/>
                </a:tc>
              </a:tr>
              <a:tr h="504145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Ease of development</a:t>
                      </a:r>
                      <a:endParaRPr lang="en-US" sz="1800" i="0" dirty="0"/>
                    </a:p>
                  </a:txBody>
                  <a:tcPr marL="91463" marR="91463" marT="45704" marB="45704"/>
                </a:tc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High</a:t>
                      </a:r>
                    </a:p>
                  </a:txBody>
                  <a:tcPr marL="91463" marR="91463" marT="45704" marB="4570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Consequences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Benefits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Reuse of layers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Support for standardization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Local dependencies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Exchangeability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Liabilities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Lower efficiency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Increased design effort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Difficulty of establishing the correct granularity of layers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CA0A0C-33DF-4CDC-ABC0-971909A157B2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Client-Server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95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Partition tasks and workload between provider of a resource (server) and requester (client)</a:t>
            </a:r>
          </a:p>
          <a:p>
            <a:pPr eaLnBrk="1" hangingPunct="1"/>
            <a:r>
              <a:rPr lang="en-US" altLang="en-US" dirty="0" smtClean="0"/>
              <a:t>Client does not share resources</a:t>
            </a:r>
          </a:p>
          <a:p>
            <a:pPr eaLnBrk="1" hangingPunct="1"/>
            <a:r>
              <a:rPr lang="en-US" altLang="en-US" dirty="0" smtClean="0"/>
              <a:t>Server hosts one or more server programs</a:t>
            </a:r>
          </a:p>
        </p:txBody>
      </p:sp>
      <p:sp>
        <p:nvSpPr>
          <p:cNvPr id="235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189D5C-2B90-4BB1-AFC6-4F68662FF1C4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355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35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3789363"/>
            <a:ext cx="89138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Server</a:t>
            </a:r>
          </a:p>
          <a:p>
            <a:pPr lvl="1"/>
            <a:r>
              <a:rPr lang="en-US" altLang="en-US" smtClean="0"/>
              <a:t>Provides function or service</a:t>
            </a:r>
          </a:p>
          <a:p>
            <a:pPr lvl="1"/>
            <a:r>
              <a:rPr lang="en-US" altLang="en-US" smtClean="0"/>
              <a:t>E.g. web server, web page, file server</a:t>
            </a:r>
          </a:p>
          <a:p>
            <a:pPr lvl="1"/>
            <a:r>
              <a:rPr lang="en-US" altLang="en-US" smtClean="0"/>
              <a:t>Can service multiple clients</a:t>
            </a:r>
          </a:p>
          <a:p>
            <a:r>
              <a:rPr lang="en-US" altLang="en-US" smtClean="0"/>
              <a:t>Client</a:t>
            </a:r>
          </a:p>
          <a:p>
            <a:pPr lvl="1"/>
            <a:r>
              <a:rPr lang="en-US" altLang="en-US" smtClean="0"/>
              <a:t>Consumes services</a:t>
            </a:r>
          </a:p>
          <a:p>
            <a:pPr lvl="1"/>
            <a:r>
              <a:rPr lang="en-US" altLang="en-US" smtClean="0"/>
              <a:t>Interacts with server to retrieve data</a:t>
            </a:r>
          </a:p>
          <a:p>
            <a:pPr lvl="1"/>
            <a:r>
              <a:rPr lang="en-US" altLang="en-US" smtClean="0"/>
              <a:t>Must understand response based on application protocol</a:t>
            </a:r>
          </a:p>
          <a:p>
            <a:r>
              <a:rPr lang="en-US" altLang="en-US" smtClean="0"/>
              <a:t>Both can process data</a:t>
            </a:r>
          </a:p>
          <a:p>
            <a:endParaRPr lang="en-US" altLang="en-US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6A06F9-BADD-4FA6-9D3F-D31D012B66D5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Types of servers and clients</a:t>
            </a:r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Servers</a:t>
            </a:r>
          </a:p>
          <a:p>
            <a:pPr lvl="1" eaLnBrk="1" hangingPunct="1"/>
            <a:r>
              <a:rPr lang="en-US" altLang="en-US" smtClean="0"/>
              <a:t>Iterative (UDP-based servers, ex. Internet services like echo, daytime)</a:t>
            </a:r>
          </a:p>
          <a:p>
            <a:pPr lvl="1" eaLnBrk="1" hangingPunct="1"/>
            <a:r>
              <a:rPr lang="en-US" altLang="en-US" smtClean="0"/>
              <a:t>Concurrent (TCP-based servers, ex. HTTP, FTP)</a:t>
            </a:r>
          </a:p>
          <a:p>
            <a:pPr lvl="2" eaLnBrk="1" hangingPunct="1"/>
            <a:r>
              <a:rPr lang="en-US" altLang="en-US" smtClean="0"/>
              <a:t>Thread-per-client</a:t>
            </a:r>
          </a:p>
          <a:p>
            <a:pPr lvl="2" eaLnBrk="1" hangingPunct="1"/>
            <a:r>
              <a:rPr lang="en-US" altLang="en-US" smtClean="0"/>
              <a:t>Thread pool</a:t>
            </a:r>
          </a:p>
          <a:p>
            <a:pPr eaLnBrk="1" hangingPunct="1"/>
            <a:r>
              <a:rPr lang="en-US" altLang="en-US" smtClean="0"/>
              <a:t>Clients</a:t>
            </a:r>
          </a:p>
          <a:p>
            <a:pPr lvl="1" eaLnBrk="1" hangingPunct="1"/>
            <a:r>
              <a:rPr lang="en-US" altLang="en-US" smtClean="0"/>
              <a:t>Thin</a:t>
            </a:r>
          </a:p>
          <a:p>
            <a:pPr lvl="1" eaLnBrk="1" hangingPunct="1"/>
            <a:r>
              <a:rPr lang="en-US" altLang="en-US" smtClean="0"/>
              <a:t>Fat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266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C6D4AB-B54A-4D56-B4F2-16A85AE21396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662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66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4283075"/>
            <a:ext cx="67945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Content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Architectural Patterns</a:t>
            </a:r>
          </a:p>
          <a:p>
            <a:pPr lvl="1" eaLnBrk="1" hangingPunct="1"/>
            <a:r>
              <a:rPr lang="en-US" altLang="en-US" smtClean="0"/>
              <a:t>Layers</a:t>
            </a:r>
          </a:p>
          <a:p>
            <a:pPr lvl="2" eaLnBrk="1" hangingPunct="1"/>
            <a:r>
              <a:rPr lang="en-US" altLang="en-US" smtClean="0"/>
              <a:t>Client-Server</a:t>
            </a:r>
          </a:p>
          <a:p>
            <a:pPr lvl="1" eaLnBrk="1" hangingPunct="1"/>
            <a:r>
              <a:rPr lang="en-US" altLang="en-US" smtClean="0"/>
              <a:t>Event-driven </a:t>
            </a:r>
          </a:p>
          <a:p>
            <a:pPr lvl="2" eaLnBrk="1" hangingPunct="1"/>
            <a:r>
              <a:rPr lang="en-US" altLang="en-US" smtClean="0"/>
              <a:t>Broker</a:t>
            </a:r>
          </a:p>
          <a:p>
            <a:pPr lvl="2" eaLnBrk="1" hangingPunct="1"/>
            <a:r>
              <a:rPr lang="en-US" altLang="en-US" smtClean="0"/>
              <a:t>Mediator</a:t>
            </a:r>
          </a:p>
          <a:p>
            <a:pPr lvl="1" eaLnBrk="1" hangingPunct="1"/>
            <a:r>
              <a:rPr lang="en-US" altLang="en-US" smtClean="0"/>
              <a:t>MVC (and variants)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B90788-9ECE-4356-9E96-860F90AF0B03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863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Layers vs. tiers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76800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dirty="0" smtClean="0"/>
              <a:t>Layers – logical (ex. presentation, business logic, data access)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dirty="0" smtClean="0"/>
              <a:t>Tiers – physical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8F1456-EFB0-4CA2-BC80-248F9957C538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  <p:pic>
        <p:nvPicPr>
          <p:cNvPr id="2765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2803525"/>
            <a:ext cx="7766050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Considerations </a:t>
            </a:r>
            <a:endParaRPr lang="en-GB" sz="36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GB" altLang="en-US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6E16C5-F24C-4341-8547-48CBD5D6C4DE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1528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66713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Peer-to-Peer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76363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State and behavior are distributed among peers which can act as either clients or servers. </a:t>
            </a:r>
          </a:p>
          <a:p>
            <a:pPr eaLnBrk="1" hangingPunct="1"/>
            <a:r>
              <a:rPr lang="en-US" altLang="en-US" smtClean="0"/>
              <a:t>Peers: independent components, having their own state and control thread.</a:t>
            </a:r>
          </a:p>
          <a:p>
            <a:pPr eaLnBrk="1" hangingPunct="1"/>
            <a:r>
              <a:rPr lang="en-US" altLang="en-US" smtClean="0"/>
              <a:t>Connectors: Network protocols, often custom.</a:t>
            </a:r>
          </a:p>
          <a:p>
            <a:pPr eaLnBrk="1" hangingPunct="1"/>
            <a:r>
              <a:rPr lang="en-US" altLang="en-US" smtClean="0"/>
              <a:t>Data Elements: Network messages </a:t>
            </a:r>
          </a:p>
        </p:txBody>
      </p:sp>
      <p:sp>
        <p:nvSpPr>
          <p:cNvPr id="297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A60271-B43A-4DA6-8F39-511A9DBF07A7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2970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2970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860800"/>
            <a:ext cx="8461375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Peer-to-Peer [2]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8713787" cy="5040312"/>
          </a:xfrm>
        </p:spPr>
        <p:txBody>
          <a:bodyPr/>
          <a:lstStyle/>
          <a:p>
            <a:pPr eaLnBrk="1" hangingPunct="1"/>
            <a:r>
              <a:rPr lang="en-US" altLang="en-US" smtClean="0"/>
              <a:t>Topology: Network (may have redundant connections between peers); can vary arbitrarily and dynamically</a:t>
            </a:r>
          </a:p>
          <a:p>
            <a:pPr eaLnBrk="1" hangingPunct="1"/>
            <a:r>
              <a:rPr lang="en-US" altLang="en-US" smtClean="0"/>
              <a:t>Supports decentralized computing with flow of control and resources distributed among peers. </a:t>
            </a:r>
          </a:p>
          <a:p>
            <a:pPr eaLnBrk="1" hangingPunct="1"/>
            <a:r>
              <a:rPr lang="en-US" altLang="en-US" smtClean="0"/>
              <a:t>Highly robust in the face of failure of any given node.</a:t>
            </a:r>
          </a:p>
          <a:p>
            <a:pPr eaLnBrk="1" hangingPunct="1"/>
            <a:r>
              <a:rPr lang="en-US" altLang="en-US" smtClean="0"/>
              <a:t>Scalable in terms of access to resources and computing power. </a:t>
            </a:r>
          </a:p>
          <a:p>
            <a:pPr eaLnBrk="1" hangingPunct="1"/>
            <a:r>
              <a:rPr lang="en-US" altLang="en-US" smtClean="0"/>
              <a:t>Drawbacks:</a:t>
            </a:r>
          </a:p>
          <a:p>
            <a:pPr lvl="1" eaLnBrk="1" hangingPunct="1"/>
            <a:r>
              <a:rPr lang="en-US" altLang="en-US" smtClean="0"/>
              <a:t>Poor security</a:t>
            </a:r>
          </a:p>
          <a:p>
            <a:pPr lvl="1" eaLnBrk="1" hangingPunct="1"/>
            <a:r>
              <a:rPr lang="en-US" altLang="en-US" smtClean="0"/>
              <a:t>Nodes with shared resources have poor performance </a:t>
            </a:r>
          </a:p>
        </p:txBody>
      </p:sp>
      <p:sp>
        <p:nvSpPr>
          <p:cNvPr id="307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E465BC-4744-4395-9F6B-5A887A484515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072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Event-driven (distributed) architectures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(Distributed) asynchronous architecture pattern</a:t>
            </a:r>
          </a:p>
          <a:p>
            <a:r>
              <a:rPr lang="en-US" altLang="en-US" smtClean="0"/>
              <a:t>Highly scalable applications</a:t>
            </a:r>
          </a:p>
          <a:p>
            <a:r>
              <a:rPr lang="en-US" altLang="en-US" smtClean="0"/>
              <a:t>Highly adaptable by integrating highly decoupled, single-purpose event processing components that asynchronously receive and process events</a:t>
            </a:r>
          </a:p>
          <a:p>
            <a:endParaRPr lang="en-US" altLang="en-US" smtClean="0"/>
          </a:p>
          <a:p>
            <a:r>
              <a:rPr lang="en-US" altLang="en-US" smtClean="0"/>
              <a:t>2 main topologies</a:t>
            </a:r>
          </a:p>
          <a:p>
            <a:pPr lvl="1"/>
            <a:r>
              <a:rPr lang="en-US" altLang="en-US" smtClean="0"/>
              <a:t>Broker</a:t>
            </a:r>
          </a:p>
          <a:p>
            <a:pPr lvl="1"/>
            <a:r>
              <a:rPr lang="en-US" altLang="en-US" smtClean="0"/>
              <a:t>Mediator</a:t>
            </a:r>
          </a:p>
          <a:p>
            <a:pPr lvl="1"/>
            <a:endParaRPr lang="en-US" altLang="en-US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E8D81F-62BA-48C2-8D15-650E3E9B4343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Broker </a:t>
            </a:r>
            <a:endParaRPr lang="en-US" sz="36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Definition</a:t>
            </a:r>
          </a:p>
          <a:p>
            <a:pPr lvl="1" eaLnBrk="1" hangingPunct="1"/>
            <a:r>
              <a:rPr lang="en-US" altLang="en-US" dirty="0" smtClean="0"/>
              <a:t>The Broker architectural pattern can be used to structure distributed software systems with decoupled components that interact by remote service invocations. A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broker component is responsible for coordinating communication.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Example</a:t>
            </a:r>
          </a:p>
          <a:p>
            <a:pPr lvl="1" eaLnBrk="1" hangingPunct="1"/>
            <a:r>
              <a:rPr lang="en-US" altLang="en-US" dirty="0" smtClean="0"/>
              <a:t>SOA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22FDF1-937D-4AE6-84E7-761A289F79FF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Broker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Context</a:t>
            </a:r>
          </a:p>
          <a:p>
            <a:pPr lvl="1" eaLnBrk="1" hangingPunct="1"/>
            <a:r>
              <a:rPr lang="en-US" altLang="en-US" sz="2400" smtClean="0"/>
              <a:t>The environment is a distributed and possibly heterogeneous system with independent, cooperating components.</a:t>
            </a:r>
          </a:p>
          <a:p>
            <a:pPr eaLnBrk="1" hangingPunct="1"/>
            <a:r>
              <a:rPr lang="en-US" altLang="en-US" sz="2800" smtClean="0"/>
              <a:t>Problems</a:t>
            </a:r>
          </a:p>
          <a:p>
            <a:pPr lvl="1" eaLnBrk="1" hangingPunct="1"/>
            <a:r>
              <a:rPr lang="en-US" altLang="en-US" sz="2400" smtClean="0"/>
              <a:t>System = set of decoupled and inter-operating components</a:t>
            </a:r>
          </a:p>
          <a:p>
            <a:pPr lvl="1" eaLnBrk="1" hangingPunct="1"/>
            <a:r>
              <a:rPr lang="en-US" altLang="en-US" sz="2400" smtClean="0"/>
              <a:t>Inter-process communication</a:t>
            </a:r>
          </a:p>
          <a:p>
            <a:pPr lvl="1" eaLnBrk="1" hangingPunct="1"/>
            <a:r>
              <a:rPr lang="en-US" altLang="en-US" sz="2400" smtClean="0"/>
              <a:t>Services for adding, removing, exchanging, activating and locating components are also needed.</a:t>
            </a:r>
          </a:p>
          <a:p>
            <a:pPr lvl="1" eaLnBrk="1" hangingPunct="1">
              <a:buFontTx/>
              <a:buNone/>
            </a:pPr>
            <a:endParaRPr lang="en-US" altLang="en-US" sz="2400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EEB863-424D-4D30-B62D-05FCC8056852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Forces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should be able to access services provided by others through remote, location-transparent service invocations.</a:t>
            </a:r>
          </a:p>
          <a:p>
            <a:pPr eaLnBrk="1" hangingPunct="1"/>
            <a:r>
              <a:rPr lang="en-US" altLang="en-US" smtClean="0"/>
              <a:t>You need to exchange, add, or remove components at run-time.</a:t>
            </a:r>
          </a:p>
          <a:p>
            <a:pPr eaLnBrk="1" hangingPunct="1"/>
            <a:r>
              <a:rPr lang="en-US" altLang="en-US" smtClean="0"/>
              <a:t>The architecture should hide system- and implementation-specific details from the users of components and services.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BC1409-0624-4F31-8AD1-9EF1B2ACEACF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Non-distributed system [MSDN]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4170B6-1C36-4C07-ABE4-12E61FA2F849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5846" name="Picture 4" descr="ms9787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048000"/>
            <a:ext cx="74168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Distributed System [MSDN]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5843E9-E88C-40B0-87C7-88CB16DA2B24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6870" name="Picture 4" descr="ms9787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6" y="1712959"/>
            <a:ext cx="73294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579296" cy="5400675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100" dirty="0" smtClean="0"/>
              <a:t>Books</a:t>
            </a:r>
          </a:p>
          <a:p>
            <a:pPr>
              <a:defRPr/>
            </a:pPr>
            <a:r>
              <a:rPr lang="en-US" sz="2100" dirty="0" smtClean="0"/>
              <a:t>Mark Richards, Software </a:t>
            </a:r>
            <a:r>
              <a:rPr lang="en-US" sz="2100" dirty="0"/>
              <a:t>Architecture </a:t>
            </a:r>
            <a:r>
              <a:rPr lang="en-US" sz="2100" dirty="0" smtClean="0"/>
              <a:t>Patterns, O’Reilly, 2015 [SAP]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Taylor, R., </a:t>
            </a:r>
            <a:r>
              <a:rPr lang="en-US" sz="2000" dirty="0" err="1" smtClean="0"/>
              <a:t>Medvidovic</a:t>
            </a:r>
            <a:r>
              <a:rPr lang="en-US" sz="2000" dirty="0" smtClean="0"/>
              <a:t>, N., </a:t>
            </a:r>
            <a:r>
              <a:rPr lang="en-US" sz="2000" dirty="0" err="1" smtClean="0"/>
              <a:t>Dashofy</a:t>
            </a:r>
            <a:r>
              <a:rPr lang="en-US" sz="2000" dirty="0" smtClean="0"/>
              <a:t>, E., Software Architecture: Foundations, Theory, and Practice, 2010, Wiley [Taylor]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F. </a:t>
            </a:r>
            <a:r>
              <a:rPr lang="en-US" sz="2000" dirty="0" err="1" smtClean="0"/>
              <a:t>Buschmann</a:t>
            </a:r>
            <a:r>
              <a:rPr lang="en-US" sz="2000" dirty="0" smtClean="0"/>
              <a:t> et. al, PATTERN-ORIENTED SOFTWARE ARCHITECTURE: A System of Patterns, </a:t>
            </a:r>
            <a:r>
              <a:rPr lang="en-US" sz="2000" dirty="0" err="1" smtClean="0"/>
              <a:t>Wiley&amp;Sons</a:t>
            </a:r>
            <a:r>
              <a:rPr lang="en-US" sz="2000" dirty="0" smtClean="0"/>
              <a:t>, 2001.[POSA]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2000" dirty="0" err="1"/>
              <a:t>Artem</a:t>
            </a:r>
            <a:r>
              <a:rPr lang="en-US" sz="2000" dirty="0"/>
              <a:t> </a:t>
            </a:r>
            <a:r>
              <a:rPr lang="en-US" sz="2000" dirty="0" err="1"/>
              <a:t>Syromiatnikov</a:t>
            </a:r>
            <a:r>
              <a:rPr lang="en-US" sz="2000" dirty="0"/>
              <a:t>, A Journey Through the Land of Model-View-* Design </a:t>
            </a:r>
            <a:r>
              <a:rPr lang="en-US" sz="2000" dirty="0" smtClean="0"/>
              <a:t>Patterns, MSc Thesis, 2014.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Reid Holmes, MVC/MCP, Univ. of Waterloo </a:t>
            </a:r>
            <a:r>
              <a:rPr lang="en-US" sz="2000" smtClean="0"/>
              <a:t>course materials</a:t>
            </a:r>
            <a:endParaRPr lang="en-US" sz="2000" dirty="0" smtClean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endParaRPr lang="en-US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/>
              <a:t>Online resources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O. </a:t>
            </a:r>
            <a:r>
              <a:rPr lang="en-US" sz="2000" dirty="0" err="1" smtClean="0"/>
              <a:t>Shelest</a:t>
            </a:r>
            <a:r>
              <a:rPr lang="en-US" sz="2000" dirty="0" smtClean="0"/>
              <a:t>, MVC, MVP, MVVM design patterns,</a:t>
            </a:r>
          </a:p>
          <a:p>
            <a:pPr marL="182880" indent="-18288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hlinkClick r:id="rId2"/>
              </a:rPr>
              <a:t>http://www.codeproject.com/KB/architecture/MVC_MVP_MVVM_design.aspx</a:t>
            </a:r>
            <a:endParaRPr lang="en-US" sz="2000" dirty="0" smtClean="0"/>
          </a:p>
          <a:p>
            <a:pPr marL="182880" indent="-18288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hlinkClick r:id="rId3"/>
              </a:rPr>
              <a:t>http://www.tinmegali.com/en/model-view-presenter-mvp-in-android-part-2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>
                <a:hlinkClick r:id="rId4"/>
              </a:rPr>
              <a:t>https://academy.realm.io/posts/mvc-vs-mvp-vs-mvvm-vs-mvi-mobilization-moskala/</a:t>
            </a:r>
            <a:endParaRPr lang="en-US" sz="20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www.infoq.com/articles/no-more-mvc-frameworks?utm_source=infoq&amp;utm_campaign=user_page&amp;utm_medium=link</a:t>
            </a:r>
            <a:endParaRPr lang="en-US" sz="2000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GB" sz="2000" dirty="0" smtClean="0"/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Univ. of Aarhus Course Materials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n-GB" sz="2000" dirty="0" smtClean="0"/>
              <a:t>Univ. of Utrecht Course Materials</a:t>
            </a:r>
          </a:p>
          <a:p>
            <a:pPr lvl="1" indent="-18288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400" dirty="0" smtClean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 smtClean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sz="2800" dirty="0" smtClean="0"/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DAC7BE-9ED9-4460-ABE6-55B0ECAB87C4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Distributed System – Problems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B8D1C6-5FDB-41FE-A313-02AEF074503A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7894" name="Picture 4" descr="ms9787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1196752"/>
            <a:ext cx="6048375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Solution</a:t>
            </a:r>
          </a:p>
        </p:txBody>
      </p:sp>
      <p:sp>
        <p:nvSpPr>
          <p:cNvPr id="389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D8A17B-AA4F-4704-AB4C-4F5408F9CE4B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" y="1515963"/>
            <a:ext cx="835183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Scenario </a:t>
            </a:r>
            <a:r>
              <a:rPr lang="en-US" sz="3600" dirty="0" smtClean="0"/>
              <a:t>I – Server registration </a:t>
            </a:r>
            <a:endParaRPr lang="en-US" sz="3600" dirty="0"/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709737"/>
            <a:ext cx="7798662" cy="4476042"/>
          </a:xfrm>
        </p:spPr>
      </p:pic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5F0958-7DD7-450A-BE9F-FA6D68178162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Scenario </a:t>
            </a:r>
            <a:r>
              <a:rPr lang="en-US" sz="3600" dirty="0" smtClean="0"/>
              <a:t>II – Broker connecting Client and Server</a:t>
            </a:r>
            <a:endParaRPr lang="en-US" sz="3600" dirty="0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1524000"/>
            <a:ext cx="5300663" cy="5186363"/>
          </a:xfrm>
        </p:spPr>
      </p:pic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83A6CA-4465-4C84-AAC8-E5039E86586A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Scenario </a:t>
            </a:r>
            <a:r>
              <a:rPr lang="en-US" sz="3600" dirty="0" smtClean="0"/>
              <a:t>III – Bridge connecting Brokers</a:t>
            </a:r>
            <a:endParaRPr lang="en-US" sz="3600" dirty="0"/>
          </a:p>
        </p:txBody>
      </p:sp>
      <p:pic>
        <p:nvPicPr>
          <p:cNvPr id="41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637" y="1844824"/>
            <a:ext cx="8594725" cy="4667250"/>
          </a:xfrm>
        </p:spPr>
      </p:pic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3B5342-5415-4876-927E-B7F0DB60588F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Event-driven perspective</a:t>
            </a:r>
            <a:endParaRPr lang="en-US" sz="3600" dirty="0"/>
          </a:p>
        </p:txBody>
      </p:sp>
      <p:pic>
        <p:nvPicPr>
          <p:cNvPr id="43011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520825"/>
            <a:ext cx="7704137" cy="5219700"/>
          </a:xfrm>
        </p:spPr>
      </p:pic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358739-7335-4439-BB59-F1ECCA868B6E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Consequences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Benefits</a:t>
            </a:r>
          </a:p>
          <a:p>
            <a:pPr lvl="1" eaLnBrk="1" hangingPunct="1"/>
            <a:r>
              <a:rPr lang="en-US" altLang="en-US" smtClean="0"/>
              <a:t>Location transparency</a:t>
            </a:r>
          </a:p>
          <a:p>
            <a:pPr lvl="1" eaLnBrk="1" hangingPunct="1"/>
            <a:r>
              <a:rPr lang="en-US" altLang="en-US" smtClean="0"/>
              <a:t>Changeability and extensibility of components</a:t>
            </a:r>
          </a:p>
          <a:p>
            <a:pPr lvl="1" eaLnBrk="1" hangingPunct="1"/>
            <a:r>
              <a:rPr lang="en-US" altLang="en-US" smtClean="0"/>
              <a:t>Portability of a Broker System</a:t>
            </a:r>
          </a:p>
          <a:p>
            <a:pPr lvl="1" eaLnBrk="1" hangingPunct="1"/>
            <a:r>
              <a:rPr lang="en-US" altLang="en-US" smtClean="0"/>
              <a:t>Interoperability between Broker Systems</a:t>
            </a:r>
          </a:p>
          <a:p>
            <a:pPr lvl="1" eaLnBrk="1" hangingPunct="1"/>
            <a:r>
              <a:rPr lang="en-US" altLang="en-US" smtClean="0"/>
              <a:t>Reusability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Liabilities</a:t>
            </a:r>
          </a:p>
          <a:p>
            <a:pPr lvl="1" eaLnBrk="1" hangingPunct="1"/>
            <a:r>
              <a:rPr lang="en-US" altLang="en-US" smtClean="0"/>
              <a:t>Reliability – remote process availability, lack of responsiveness, broker reconnection</a:t>
            </a:r>
          </a:p>
          <a:p>
            <a:pPr lvl="1"/>
            <a:r>
              <a:rPr lang="en-US" altLang="en-US" smtClean="0"/>
              <a:t>Lack of atomic transactions for a single business process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146118-D6F7-44FB-B75B-EB35ABD94B84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Considerations</a:t>
            </a:r>
            <a:endParaRPr lang="en-GB" sz="3600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GB" altLang="en-US" smtClean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7DCD30-4696-440F-8D83-688ABB26F485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89063"/>
            <a:ext cx="80645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M</a:t>
            </a:r>
            <a:r>
              <a:rPr lang="en-US" dirty="0" smtClean="0"/>
              <a:t>ediator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76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for events that have multiple steps and require some level of orchestration to process the event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4B319B-73A6-44E5-B3E6-AC0867257DF5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  <p:pic>
        <p:nvPicPr>
          <p:cNvPr id="4608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55825"/>
            <a:ext cx="6049963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Components 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997450"/>
          </a:xfrm>
        </p:spPr>
        <p:txBody>
          <a:bodyPr/>
          <a:lstStyle/>
          <a:p>
            <a:r>
              <a:rPr lang="en-US" altLang="en-US" smtClean="0"/>
              <a:t>Event queue (hosts initial events)</a:t>
            </a:r>
          </a:p>
          <a:p>
            <a:pPr lvl="1"/>
            <a:r>
              <a:rPr lang="en-US" altLang="en-US" smtClean="0"/>
              <a:t>Message queue</a:t>
            </a:r>
          </a:p>
          <a:p>
            <a:pPr lvl="1"/>
            <a:r>
              <a:rPr lang="en-US" altLang="en-US" smtClean="0"/>
              <a:t>Web service endpoint</a:t>
            </a:r>
          </a:p>
          <a:p>
            <a:r>
              <a:rPr lang="en-US" altLang="en-US" smtClean="0"/>
              <a:t>Events</a:t>
            </a:r>
          </a:p>
          <a:p>
            <a:pPr lvl="1"/>
            <a:r>
              <a:rPr lang="en-US" altLang="en-US" smtClean="0"/>
              <a:t>Initial </a:t>
            </a:r>
          </a:p>
          <a:p>
            <a:pPr lvl="1"/>
            <a:r>
              <a:rPr lang="en-US" altLang="en-US" smtClean="0"/>
              <a:t>Processing</a:t>
            </a:r>
          </a:p>
          <a:p>
            <a:r>
              <a:rPr lang="en-US" altLang="en-US" smtClean="0"/>
              <a:t>Event channel (passes processing events)</a:t>
            </a:r>
          </a:p>
          <a:p>
            <a:pPr lvl="1"/>
            <a:r>
              <a:rPr lang="en-US" altLang="en-US" smtClean="0"/>
              <a:t>Message queue</a:t>
            </a:r>
          </a:p>
          <a:p>
            <a:pPr lvl="1"/>
            <a:r>
              <a:rPr lang="en-US" altLang="en-US" smtClean="0"/>
              <a:t>Message topic</a:t>
            </a:r>
          </a:p>
          <a:p>
            <a:r>
              <a:rPr lang="en-US" altLang="en-US" smtClean="0"/>
              <a:t>Event processor</a:t>
            </a:r>
          </a:p>
          <a:p>
            <a:pPr lvl="1"/>
            <a:r>
              <a:rPr lang="en-US" altLang="en-US" smtClean="0"/>
              <a:t>self-contained, independent, highly decoupled business logic components</a:t>
            </a:r>
          </a:p>
          <a:p>
            <a:endParaRPr lang="en-US" altLang="en-US" smtClean="0"/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9443D-7465-464D-8B9A-CB361462EEF4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GRASP </a:t>
            </a:r>
          </a:p>
          <a:p>
            <a:r>
              <a:rPr lang="en-US" dirty="0" smtClean="0"/>
              <a:t>Package design principles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107950" y="347663"/>
            <a:ext cx="8229600" cy="4876800"/>
          </a:xfrm>
        </p:spPr>
        <p:txBody>
          <a:bodyPr/>
          <a:lstStyle/>
          <a:p>
            <a:r>
              <a:rPr lang="en-US" altLang="en-US" smtClean="0"/>
              <a:t>Event mediator</a:t>
            </a:r>
          </a:p>
          <a:p>
            <a:pPr lvl="1"/>
            <a:r>
              <a:rPr lang="en-US" altLang="en-US" smtClean="0"/>
              <a:t>open source integration hubs such as Spring Integration, Apache Camel, or Mule ESB</a:t>
            </a:r>
          </a:p>
          <a:p>
            <a:pPr lvl="1"/>
            <a:r>
              <a:rPr lang="en-US" altLang="en-US" smtClean="0"/>
              <a:t>BPEL (business process execution language) coupled with a BPEL engine (ex. Apache ODE)</a:t>
            </a:r>
          </a:p>
          <a:p>
            <a:pPr lvl="1"/>
            <a:r>
              <a:rPr lang="en-US" altLang="en-US" smtClean="0"/>
              <a:t>business process manager (BPM) (ex. jBPM)</a:t>
            </a:r>
          </a:p>
        </p:txBody>
      </p:sp>
      <p:sp>
        <p:nvSpPr>
          <p:cNvPr id="4813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7768B1-2AEE-4839-9CBF-94CDD641DE63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  <p:pic>
        <p:nvPicPr>
          <p:cNvPr id="4813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2492375"/>
            <a:ext cx="53594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Interactive Systems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Interactive applications with a flexible human-computer interface.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User interfaces are especially prone to change requests.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Different users place conflicting requirements on the user interface.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6ACC31-CADF-4A83-9A94-7F72FF680DB0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MVC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Solution</a:t>
            </a:r>
          </a:p>
          <a:p>
            <a:pPr lvl="1" eaLnBrk="1" hangingPunct="1"/>
            <a:r>
              <a:rPr lang="en-US" altLang="en-US" sz="2400" dirty="0" smtClean="0"/>
              <a:t>3 areas: handle input, processing, output</a:t>
            </a:r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The </a:t>
            </a:r>
            <a:r>
              <a:rPr lang="en-US" altLang="en-US" sz="2400" b="1" dirty="0" smtClean="0"/>
              <a:t>Model</a:t>
            </a:r>
            <a:r>
              <a:rPr lang="en-US" altLang="en-US" sz="2400" b="1" i="1" dirty="0" smtClean="0"/>
              <a:t> </a:t>
            </a:r>
            <a:r>
              <a:rPr lang="en-US" altLang="en-US" sz="2400" dirty="0" smtClean="0"/>
              <a:t>component encapsulates core data and functionality (processing).</a:t>
            </a:r>
          </a:p>
          <a:p>
            <a:pPr lvl="1" eaLnBrk="1" hangingPunct="1"/>
            <a:endParaRPr lang="en-US" altLang="en-US" sz="2400" b="1" dirty="0" smtClean="0"/>
          </a:p>
          <a:p>
            <a:pPr lvl="1" eaLnBrk="1" hangingPunct="1"/>
            <a:r>
              <a:rPr lang="en-US" altLang="en-US" sz="2400" b="1" dirty="0" smtClean="0"/>
              <a:t>View</a:t>
            </a:r>
            <a:r>
              <a:rPr lang="en-US" altLang="en-US" sz="2400" b="1" i="1" dirty="0" smtClean="0"/>
              <a:t> </a:t>
            </a:r>
            <a:r>
              <a:rPr lang="en-US" altLang="en-US" sz="2400" dirty="0" smtClean="0"/>
              <a:t>components display information to the user. A view obtains the data from the model (output).</a:t>
            </a:r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Each view has an associated </a:t>
            </a:r>
            <a:r>
              <a:rPr lang="en-US" altLang="en-US" sz="2400" b="1" dirty="0" smtClean="0"/>
              <a:t>Controller</a:t>
            </a:r>
            <a:r>
              <a:rPr lang="en-US" altLang="en-US" sz="2400" dirty="0" smtClean="0"/>
              <a:t> component. Controllers handle input.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3F74CD-77C1-4C2D-99AC-1D389DF0F303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MVC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same information is presented differently in different windows, for example, in a bar or pie chart.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The display and behavior of the application must reflect data manipulations immediately.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Changes to the user interface should be easy, and even possible at run-time.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Supporting different 'look and feel' standards or porting the user interface should not affect code in the core of the application.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5C2EF2-E95C-4597-B6C8-C0465FA67A4E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MVC Structure</a:t>
            </a:r>
          </a:p>
        </p:txBody>
      </p:sp>
      <p:sp>
        <p:nvSpPr>
          <p:cNvPr id="5222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242E99-D1EB-4E12-B65D-0B71D81DD3C8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0"/>
            <a:ext cx="8785225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MVC more detailed</a:t>
            </a:r>
            <a:endParaRPr lang="en-GB" sz="3600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E43970-8885-4DB9-9A94-67FF36048F4B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32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600200"/>
            <a:ext cx="8435975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The Model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model encapsulates and manipulates the domain data to be rendered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model has no idea how to display the information is has nor does it interact with the user or receive any user input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model encapsulates the functionality necessary to manipulate, obtain, and deliver that data to others, </a:t>
            </a:r>
            <a:r>
              <a:rPr lang="en-US" altLang="en-US" i="1" dirty="0" smtClean="0"/>
              <a:t>independent </a:t>
            </a:r>
            <a:r>
              <a:rPr lang="en-US" altLang="en-US" dirty="0" smtClean="0"/>
              <a:t>of any user interface or any user input device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37E28C-DB2C-4B32-A280-351D4CD1EF55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The View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View is a specific visual rendering of the information contained in the model (graphical, text-based).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Multiple views may present multiple renditions of the data in the model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Each view is a </a:t>
            </a:r>
            <a:r>
              <a:rPr lang="en-US" altLang="en-US" i="1" dirty="0" smtClean="0"/>
              <a:t>dependent </a:t>
            </a:r>
            <a:r>
              <a:rPr lang="en-US" altLang="en-US" dirty="0" smtClean="0"/>
              <a:t>of a model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When the model changes, all dependent views are updated</a:t>
            </a: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CD4E0C-251B-446E-844C-C8E2210534B6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The Controller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Controllers handle user input.  They “listen” for user direction, and </a:t>
            </a:r>
            <a:r>
              <a:rPr lang="en-US" altLang="en-US" i="1" dirty="0" smtClean="0"/>
              <a:t>handle </a:t>
            </a:r>
            <a:r>
              <a:rPr lang="en-US" altLang="en-US" dirty="0" smtClean="0"/>
              <a:t>requests using the model and 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Controllers often watch mouse events and keyboard events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controller allows the decoupling of the model and its views, allowing views to simply render data and models to simply encapsulate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Controllers are “paired up” with collections of view types, so that a “pie graph” view would be associated with its own “pie graph” controller,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The </a:t>
            </a:r>
            <a:r>
              <a:rPr lang="en-US" altLang="en-US" b="1" i="1" dirty="0" smtClean="0"/>
              <a:t>behavior </a:t>
            </a:r>
            <a:r>
              <a:rPr lang="en-US" altLang="en-US" b="1" dirty="0" smtClean="0"/>
              <a:t>of the controller is dependent upon the </a:t>
            </a:r>
            <a:r>
              <a:rPr lang="en-US" altLang="en-US" b="1" i="1" dirty="0" smtClean="0"/>
              <a:t>state </a:t>
            </a:r>
            <a:r>
              <a:rPr lang="en-US" altLang="en-US" b="1" dirty="0" smtClean="0"/>
              <a:t>of the model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EF5775-24EA-4548-A52B-2D509139CAE5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MVC Code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en-GB" altLang="en-US" smtClean="0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879FD2-640F-4FC5-BD67-CACC593138BF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24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979488"/>
            <a:ext cx="4981575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190625"/>
            <a:ext cx="3605213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4532313"/>
            <a:ext cx="37496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Architectural Patterns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</a:t>
            </a:r>
          </a:p>
          <a:p>
            <a:pPr lvl="1" eaLnBrk="1" hangingPunct="1"/>
            <a:r>
              <a:rPr lang="en-US" altLang="en-US" smtClean="0"/>
              <a:t>An </a:t>
            </a:r>
            <a:r>
              <a:rPr lang="en-US" altLang="en-US" i="1" smtClean="0"/>
              <a:t>architectural pattern </a:t>
            </a:r>
            <a:r>
              <a:rPr lang="en-US" altLang="en-US" smtClean="0"/>
              <a:t>expresses a fundamental structural organization schema for software systems. It provides a set of predefined subsystems, specifies their responsibilities, and includes rules and guidelines for organizing the relationships between them.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				[POSA, vol.1]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Different books present different taxonomies of patterns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567B3B-5DBF-485B-B9F7-03D14691B4AF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663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How does this work?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2438" y="1196975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model has a list of views </a:t>
            </a:r>
            <a:r>
              <a:rPr lang="en-US" altLang="en-US" dirty="0" smtClean="0"/>
              <a:t>it supports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Each </a:t>
            </a:r>
            <a:r>
              <a:rPr lang="en-US" altLang="en-US" b="1" dirty="0" smtClean="0"/>
              <a:t>view has a reference to its model</a:t>
            </a:r>
            <a:r>
              <a:rPr lang="en-US" altLang="en-US" dirty="0" smtClean="0"/>
              <a:t>, as well as </a:t>
            </a:r>
            <a:r>
              <a:rPr lang="en-US" altLang="en-US" b="1" dirty="0" smtClean="0"/>
              <a:t>its supporting controller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Each </a:t>
            </a:r>
            <a:r>
              <a:rPr lang="en-US" altLang="en-US" b="1" dirty="0" smtClean="0"/>
              <a:t>controller has a reference to the view </a:t>
            </a:r>
            <a:r>
              <a:rPr lang="en-US" altLang="en-US" dirty="0" smtClean="0"/>
              <a:t>it controls, as well as </a:t>
            </a:r>
            <a:r>
              <a:rPr lang="en-US" altLang="en-US" b="1" dirty="0" smtClean="0"/>
              <a:t>to the model </a:t>
            </a:r>
            <a:r>
              <a:rPr lang="en-US" altLang="en-US" dirty="0" smtClean="0"/>
              <a:t>the view is based on.  However, models know nothing about controllers.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On user input, the controller notifies the model which in turn notifies its views of a change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Changing a controller’s view will give a different </a:t>
            </a:r>
            <a:r>
              <a:rPr lang="en-US" altLang="en-US" i="1" dirty="0" smtClean="0"/>
              <a:t>look</a:t>
            </a:r>
            <a:r>
              <a:rPr lang="en-US" altLang="en-US" dirty="0" smtClean="0"/>
              <a:t>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Changing a view’s controller will give a different </a:t>
            </a:r>
            <a:r>
              <a:rPr lang="en-US" altLang="en-US" i="1" dirty="0" smtClean="0"/>
              <a:t>feel</a:t>
            </a:r>
            <a:r>
              <a:rPr lang="en-US" altLang="en-US" dirty="0" smtClean="0"/>
              <a:t>.</a:t>
            </a:r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5805E5-9D72-4662-8F3A-F2AC917B9B65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Scenario </a:t>
            </a:r>
            <a:r>
              <a:rPr lang="en-US" sz="3600" dirty="0" smtClean="0"/>
              <a:t>I – Creating the M,V,C objects</a:t>
            </a:r>
            <a:endParaRPr lang="en-US" sz="3600" dirty="0"/>
          </a:p>
        </p:txBody>
      </p:sp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575" y="1341438"/>
            <a:ext cx="8070850" cy="5327650"/>
          </a:xfrm>
        </p:spPr>
      </p:pic>
      <p:sp>
        <p:nvSpPr>
          <p:cNvPr id="583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BD9717-B3D1-41B0-83C5-79ED2C348FC3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Scenario </a:t>
            </a:r>
            <a:r>
              <a:rPr lang="en-US" sz="3600" dirty="0" smtClean="0"/>
              <a:t>II – Event handling</a:t>
            </a:r>
            <a:endParaRPr lang="en-US" sz="3600" dirty="0"/>
          </a:p>
        </p:txBody>
      </p:sp>
      <p:pic>
        <p:nvPicPr>
          <p:cNvPr id="593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709738"/>
            <a:ext cx="8715375" cy="4568825"/>
          </a:xfrm>
        </p:spPr>
      </p:pic>
      <p:sp>
        <p:nvSpPr>
          <p:cNvPr id="593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2DB5A5-7A94-4952-BF49-F95F3C834052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085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Consequences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5068888"/>
          </a:xfrm>
        </p:spPr>
        <p:txBody>
          <a:bodyPr/>
          <a:lstStyle/>
          <a:p>
            <a:pPr eaLnBrk="1" hangingPunct="1"/>
            <a:r>
              <a:rPr lang="en-US" altLang="en-US" smtClean="0"/>
              <a:t>Benefits</a:t>
            </a:r>
          </a:p>
          <a:p>
            <a:pPr lvl="1" eaLnBrk="1" hangingPunct="1"/>
            <a:r>
              <a:rPr lang="en-US" altLang="en-US" smtClean="0"/>
              <a:t>Multiple views of the same model.</a:t>
            </a:r>
          </a:p>
          <a:p>
            <a:pPr lvl="1" eaLnBrk="1" hangingPunct="1"/>
            <a:r>
              <a:rPr lang="en-US" altLang="en-US" smtClean="0"/>
              <a:t>Synchronized views.</a:t>
            </a:r>
          </a:p>
          <a:p>
            <a:pPr lvl="1" eaLnBrk="1" hangingPunct="1"/>
            <a:r>
              <a:rPr lang="en-US" altLang="en-US" smtClean="0"/>
              <a:t>'Pluggable' views and controllers</a:t>
            </a:r>
          </a:p>
          <a:p>
            <a:pPr lvl="1" eaLnBrk="1" hangingPunct="1"/>
            <a:r>
              <a:rPr lang="en-US" altLang="en-US" smtClean="0"/>
              <a:t>Exchangeability of 'look and feel'.</a:t>
            </a:r>
          </a:p>
          <a:p>
            <a:pPr lvl="1" eaLnBrk="1" hangingPunct="1"/>
            <a:r>
              <a:rPr lang="en-US" altLang="en-US" smtClean="0"/>
              <a:t>Framework potential.</a:t>
            </a:r>
          </a:p>
          <a:p>
            <a:pPr lvl="1" eaLnBrk="1" hangingPunct="1"/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Liabilities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Increased complexity.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Potential for excessive number of updates.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Intimate connection between view and controller.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Close coupling of views and controllers to 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Inefficiency of data access in view.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Inevitability of change to view and controller when porting.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0977CF-06E1-4EF5-BE04-974C656FB0F1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7825"/>
            <a:ext cx="8229600" cy="8413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MVC Example</a:t>
            </a:r>
            <a:endParaRPr lang="en-US" sz="3600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8768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E67114-6167-400D-8E07-939339A65FD9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14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200943"/>
            <a:ext cx="35814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568575"/>
            <a:ext cx="6804025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MVP</a:t>
            </a:r>
            <a:endParaRPr 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Intent</a:t>
            </a:r>
          </a:p>
          <a:p>
            <a:pPr lvl="1"/>
            <a:r>
              <a:rPr lang="en-US" altLang="en-US" dirty="0" smtClean="0"/>
              <a:t>Separation between</a:t>
            </a:r>
          </a:p>
          <a:p>
            <a:pPr lvl="2"/>
            <a:r>
              <a:rPr lang="en-US" altLang="en-US" dirty="0" smtClean="0"/>
              <a:t>Data</a:t>
            </a:r>
          </a:p>
          <a:p>
            <a:pPr lvl="2"/>
            <a:r>
              <a:rPr lang="en-US" altLang="en-US" dirty="0" smtClean="0"/>
              <a:t>Business Logic</a:t>
            </a:r>
          </a:p>
          <a:p>
            <a:pPr lvl="2"/>
            <a:r>
              <a:rPr lang="en-US" altLang="en-US" dirty="0" smtClean="0"/>
              <a:t>UI</a:t>
            </a:r>
          </a:p>
          <a:p>
            <a:pPr lvl="1"/>
            <a:r>
              <a:rPr lang="en-US" altLang="en-US" dirty="0" smtClean="0"/>
              <a:t>Enforce single responsibility: M-V-P</a:t>
            </a:r>
          </a:p>
          <a:p>
            <a:pPr lvl="1"/>
            <a:r>
              <a:rPr lang="en-US" altLang="en-US" dirty="0" smtClean="0"/>
              <a:t>Reduce coupling</a:t>
            </a:r>
          </a:p>
          <a:p>
            <a:pPr lvl="1"/>
            <a:r>
              <a:rPr lang="en-US" altLang="en-US" dirty="0" smtClean="0"/>
              <a:t>Facilitate isolated testing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56CBB4-D9AB-44B7-9DA2-4F2F89A8EB72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8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MVP Structure </a:t>
            </a:r>
            <a:endParaRPr lang="en-US" sz="3600" dirty="0"/>
          </a:p>
        </p:txBody>
      </p:sp>
      <p:pic>
        <p:nvPicPr>
          <p:cNvPr id="64515" name="Content Placeholder 5" descr="MVC_MVP_MVVM_figure6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571625"/>
            <a:ext cx="7931150" cy="4922838"/>
          </a:xfrm>
        </p:spPr>
      </p:pic>
      <p:sp>
        <p:nvSpPr>
          <p:cNvPr id="645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ACBA32-50A7-45D0-B903-C8698A856990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41168"/>
          </a:xfrm>
        </p:spPr>
        <p:txBody>
          <a:bodyPr/>
          <a:lstStyle/>
          <a:p>
            <a:r>
              <a:rPr lang="en-US" sz="2200" dirty="0"/>
              <a:t>View and Model are decoupled</a:t>
            </a:r>
          </a:p>
          <a:p>
            <a:r>
              <a:rPr lang="en-US" sz="2200" dirty="0"/>
              <a:t>Presenter coordinates events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between </a:t>
            </a:r>
            <a:r>
              <a:rPr lang="en-US" sz="2200" dirty="0"/>
              <a:t>View and Model</a:t>
            </a:r>
          </a:p>
          <a:p>
            <a:r>
              <a:rPr lang="en-US" sz="2200" dirty="0"/>
              <a:t>Passive </a:t>
            </a:r>
            <a:r>
              <a:rPr lang="en-US" sz="2200" dirty="0" smtClean="0"/>
              <a:t>View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/>
              <a:t>View and Model no longer separated</a:t>
            </a:r>
          </a:p>
          <a:p>
            <a:r>
              <a:rPr lang="en-US" sz="2200" dirty="0"/>
              <a:t>Presenter coordinates events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between </a:t>
            </a:r>
            <a:r>
              <a:rPr lang="en-US" sz="2200" dirty="0"/>
              <a:t>View and Model</a:t>
            </a:r>
          </a:p>
          <a:p>
            <a:r>
              <a:rPr lang="en-US" sz="2200" dirty="0"/>
              <a:t>Model contains only what View needs</a:t>
            </a:r>
          </a:p>
          <a:p>
            <a:r>
              <a:rPr lang="en-US" sz="2200" dirty="0"/>
              <a:t>Presenter interacts with </a:t>
            </a:r>
            <a:r>
              <a:rPr lang="en-US" sz="2200" dirty="0" smtClean="0"/>
              <a:t>Domain</a:t>
            </a:r>
          </a:p>
          <a:p>
            <a:pPr marL="0" indent="0">
              <a:buNone/>
            </a:pPr>
            <a:r>
              <a:rPr lang="en-US" sz="2200" dirty="0" smtClean="0"/>
              <a:t>Layer/Data </a:t>
            </a:r>
            <a:r>
              <a:rPr lang="en-US" dirty="0"/>
              <a:t>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7" name="Shape 1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60032" y="836712"/>
            <a:ext cx="4174646" cy="24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588" y="3717032"/>
            <a:ext cx="3911150" cy="289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56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528638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MVP Responsibilities</a:t>
            </a:r>
            <a:endParaRPr lang="en-US" sz="3600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611188" y="1700213"/>
            <a:ext cx="8229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Model</a:t>
            </a:r>
          </a:p>
          <a:p>
            <a:pPr lvl="1" eaLnBrk="1" hangingPunct="1">
              <a:defRPr/>
            </a:pPr>
            <a:r>
              <a:rPr lang="en-US" altLang="en-US" dirty="0" smtClean="0"/>
              <a:t>Holds </a:t>
            </a:r>
            <a:r>
              <a:rPr lang="en-US" altLang="en-US" dirty="0"/>
              <a:t>data to be displayed by View</a:t>
            </a:r>
          </a:p>
          <a:p>
            <a:pPr eaLnBrk="1" hangingPunct="1">
              <a:defRPr/>
            </a:pPr>
            <a:r>
              <a:rPr lang="en-US" altLang="en-US" dirty="0"/>
              <a:t>View</a:t>
            </a:r>
          </a:p>
          <a:p>
            <a:pPr lvl="1" eaLnBrk="1" hangingPunct="1">
              <a:defRPr/>
            </a:pPr>
            <a:r>
              <a:rPr lang="en-US" altLang="en-US" dirty="0"/>
              <a:t>Instantiate Presenter</a:t>
            </a:r>
          </a:p>
          <a:p>
            <a:pPr lvl="1" eaLnBrk="1" hangingPunct="1">
              <a:defRPr/>
            </a:pPr>
            <a:r>
              <a:rPr lang="en-US" altLang="en-US" dirty="0"/>
              <a:t>Ask Presenter to do work</a:t>
            </a:r>
          </a:p>
          <a:p>
            <a:pPr lvl="1" eaLnBrk="1" hangingPunct="1">
              <a:defRPr/>
            </a:pPr>
            <a:r>
              <a:rPr lang="en-US" altLang="en-US" dirty="0"/>
              <a:t>Could have reference to Model</a:t>
            </a:r>
          </a:p>
          <a:p>
            <a:pPr eaLnBrk="1" hangingPunct="1">
              <a:defRPr/>
            </a:pPr>
            <a:r>
              <a:rPr lang="en-US" altLang="en-US" dirty="0"/>
              <a:t>Presenter</a:t>
            </a:r>
          </a:p>
          <a:p>
            <a:pPr lvl="1" eaLnBrk="1" hangingPunct="1">
              <a:defRPr/>
            </a:pPr>
            <a:r>
              <a:rPr lang="en-US" altLang="en-US" dirty="0"/>
              <a:t>Responds to View Requests</a:t>
            </a:r>
          </a:p>
          <a:p>
            <a:pPr lvl="1" eaLnBrk="1" hangingPunct="1">
              <a:defRPr/>
            </a:pPr>
            <a:r>
              <a:rPr lang="en-US" altLang="en-US" dirty="0"/>
              <a:t>May know when data is updated</a:t>
            </a:r>
          </a:p>
          <a:p>
            <a:pPr lvl="1" eaLnBrk="1" hangingPunct="1">
              <a:defRPr/>
            </a:pPr>
            <a:r>
              <a:rPr lang="en-US" altLang="en-US" dirty="0"/>
              <a:t>Update View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sp>
        <p:nvSpPr>
          <p:cNvPr id="655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4185EF-0225-4277-B99C-B1FDA10F179D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7663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MVP Example</a:t>
            </a:r>
            <a:endParaRPr lang="en-GB" dirty="0"/>
          </a:p>
        </p:txBody>
      </p:sp>
      <p:sp>
        <p:nvSpPr>
          <p:cNvPr id="665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BDE9D-B4E9-4711-86E8-CA8B0A7D7717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268760"/>
            <a:ext cx="5146068" cy="52565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6525344"/>
            <a:ext cx="8416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hlinkClick r:id="rId3"/>
              </a:rPr>
              <a:t>http://www.technical-recipes.com/2015/the-model-view-presenter-pattern-in-c-a-minimalist-implementation/</a:t>
            </a:r>
            <a:endParaRPr lang="en-US" alt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045" y="347663"/>
            <a:ext cx="3283955" cy="257728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3203848" y="1268760"/>
            <a:ext cx="2475620" cy="990600"/>
          </a:xfrm>
          <a:prstGeom prst="wedgeEllipseCallout">
            <a:avLst>
              <a:gd name="adj1" fmla="val -80657"/>
              <a:gd name="adj2" fmla="val 312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injection in constructor </a:t>
            </a:r>
            <a:endParaRPr lang="en-US" dirty="0">
              <a:noFill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3384425" y="2556383"/>
            <a:ext cx="2475620" cy="990600"/>
          </a:xfrm>
          <a:prstGeom prst="wedgeEllipseCallout">
            <a:avLst>
              <a:gd name="adj1" fmla="val -77521"/>
              <a:gd name="adj2" fmla="val -49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Creates Presenter</a:t>
            </a:r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663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Structural AP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From Mud to Structure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Direct mapping Requirements -&gt; Architecture?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Problems: non-functional qualities like portability, stability, maintainability, understandability…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6830F-D10D-49C1-AD28-EAEE3C4538A1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533400"/>
            <a:ext cx="5400675" cy="524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065" y="0"/>
            <a:ext cx="519493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991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MVP Consequences</a:t>
            </a:r>
            <a:endParaRPr lang="en-US" dirty="0"/>
          </a:p>
        </p:txBody>
      </p:sp>
      <p:sp>
        <p:nvSpPr>
          <p:cNvPr id="655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Testable components</a:t>
            </a:r>
          </a:p>
          <a:p>
            <a:pPr>
              <a:defRPr/>
            </a:pPr>
            <a:r>
              <a:rPr lang="en-US" altLang="en-US" dirty="0" smtClean="0"/>
              <a:t>Separation of concerns</a:t>
            </a:r>
          </a:p>
          <a:p>
            <a:pPr>
              <a:defRPr/>
            </a:pPr>
            <a:r>
              <a:rPr lang="en-US" altLang="en-US" dirty="0" smtClean="0"/>
              <a:t>Single Responsibility</a:t>
            </a:r>
          </a:p>
          <a:p>
            <a:pPr>
              <a:defRPr/>
            </a:pPr>
            <a:r>
              <a:rPr lang="en-US" altLang="en-US" dirty="0" smtClean="0"/>
              <a:t>Readable</a:t>
            </a:r>
          </a:p>
          <a:p>
            <a:pPr>
              <a:defRPr/>
            </a:pPr>
            <a:r>
              <a:rPr lang="en-US" altLang="en-US" dirty="0" smtClean="0"/>
              <a:t>Maintainable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sp>
        <p:nvSpPr>
          <p:cNvPr id="67588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C3CB65-E78A-469A-BCF5-DD8533AF61A2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6758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share a project with a designer, and </a:t>
            </a:r>
            <a:r>
              <a:rPr lang="en-US" dirty="0" smtClean="0"/>
              <a:t>flexibility </a:t>
            </a:r>
            <a:r>
              <a:rPr lang="en-US" dirty="0"/>
              <a:t>for design work and development work to happen </a:t>
            </a:r>
            <a:r>
              <a:rPr lang="en-US" dirty="0" smtClean="0"/>
              <a:t>near-simultaneously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Thorough </a:t>
            </a:r>
            <a:r>
              <a:rPr lang="en-US" dirty="0"/>
              <a:t>unit testing for your </a:t>
            </a:r>
            <a:r>
              <a:rPr lang="en-US" dirty="0" smtClean="0"/>
              <a:t>solutions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Important to </a:t>
            </a:r>
            <a:r>
              <a:rPr lang="en-US" dirty="0"/>
              <a:t>have reusable components, both within and across projects in your </a:t>
            </a:r>
            <a:r>
              <a:rPr lang="en-US" dirty="0" smtClean="0"/>
              <a:t>organization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Flexibility </a:t>
            </a:r>
            <a:r>
              <a:rPr lang="en-US" dirty="0"/>
              <a:t>to change </a:t>
            </a:r>
            <a:r>
              <a:rPr lang="en-US" dirty="0" smtClean="0"/>
              <a:t>the </a:t>
            </a:r>
            <a:r>
              <a:rPr lang="en-US" dirty="0"/>
              <a:t>user interface without having to refactor other logic in the code </a:t>
            </a:r>
            <a:r>
              <a:rPr lang="en-US" dirty="0" smtClean="0"/>
              <a:t>base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965" y="6416159"/>
            <a:ext cx="8511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https://www.wintellect.com/model-view-viewmodel-mvvm-explained/</a:t>
            </a:r>
          </a:p>
        </p:txBody>
      </p:sp>
    </p:spTree>
    <p:extLst>
      <p:ext uri="{BB962C8B-B14F-4D97-AF65-F5344CB8AC3E}">
        <p14:creationId xmlns:p14="http://schemas.microsoft.com/office/powerpoint/2010/main" val="16631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55" y="836712"/>
            <a:ext cx="82296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MV* Example [</a:t>
            </a:r>
            <a:r>
              <a:rPr lang="en-US" sz="1800" dirty="0">
                <a:hlinkClick r:id="rId2"/>
              </a:rPr>
              <a:t>https://blogs.msdn.microsoft.com/ivo_manolov/2012/03/17/model-view-viewmodel-mvvm-applications-general-introduction</a:t>
            </a:r>
            <a:r>
              <a:rPr lang="en-US" sz="1800" b="1" dirty="0" smtClean="0">
                <a:hlinkClick r:id="rId2"/>
              </a:rPr>
              <a:t>/</a:t>
            </a:r>
            <a:r>
              <a:rPr lang="en-US" sz="3600" b="1" dirty="0" smtClean="0"/>
              <a:t>]</a:t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55" y="2060848"/>
            <a:ext cx="8229600" cy="3984104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800" dirty="0" smtClean="0"/>
              <a:t>UI Contacts App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hlinkClick r:id="rId3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hlinkClick r:id="rId3"/>
            </a:endParaRPr>
          </a:p>
        </p:txBody>
      </p:sp>
      <p:sp>
        <p:nvSpPr>
          <p:cNvPr id="757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2E9F48-273E-4336-8CA0-BFE722D47BBC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dirty="0" smtClean="0">
              <a:solidFill>
                <a:srgbClr val="FFFFFF"/>
              </a:solidFill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  <p:sp>
        <p:nvSpPr>
          <p:cNvPr id="75782" name="Rectangle 4"/>
          <p:cNvSpPr>
            <a:spLocks noChangeArrowheads="1"/>
          </p:cNvSpPr>
          <p:nvPr/>
        </p:nvSpPr>
        <p:spPr bwMode="auto">
          <a:xfrm>
            <a:off x="0" y="-227013"/>
            <a:ext cx="244475" cy="91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-4761" tIns="-6348" rIns="-4761" bIns="-634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"/>
            <a:r>
              <a:rPr lang="en-US" altLang="en-US" sz="600"/>
              <a:t>  </a:t>
            </a:r>
            <a:r>
              <a:rPr lang="en-US" altLang="en-US" sz="6000"/>
              <a:t> 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52936"/>
            <a:ext cx="8605443" cy="3312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M-V separation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745" y="1709737"/>
            <a:ext cx="7998605" cy="497714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>
            <a:off x="5868144" y="5877272"/>
            <a:ext cx="2232249" cy="720080"/>
          </a:xfrm>
          <a:prstGeom prst="wedgeRectCallout">
            <a:avLst>
              <a:gd name="adj1" fmla="val -89217"/>
              <a:gd name="adj2" fmla="val -1285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Instance of the Observer Pattern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Simplistic WPF/Silverlight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Databinding</a:t>
            </a:r>
            <a:r>
              <a:rPr lang="en-US" dirty="0"/>
              <a:t> is the ability to bind UI elements to any data.</a:t>
            </a:r>
          </a:p>
          <a:p>
            <a:r>
              <a:rPr lang="en-US" i="1" dirty="0"/>
              <a:t>Commands</a:t>
            </a:r>
            <a:r>
              <a:rPr lang="en-US" dirty="0"/>
              <a:t> provide the ability to notify the underlying data of changes in the UI.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08648"/>
            <a:ext cx="8774804" cy="316835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2782144" y="2027774"/>
            <a:ext cx="5904656" cy="2448272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New features: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1. Track </a:t>
            </a:r>
            <a:r>
              <a:rPr lang="en-US" dirty="0">
                <a:solidFill>
                  <a:schemeClr val="tx1"/>
                </a:solidFill>
              </a:rPr>
              <a:t>the selected item, so that we update </a:t>
            </a:r>
            <a:r>
              <a:rPr lang="en-US" dirty="0" err="1">
                <a:solidFill>
                  <a:schemeClr val="tx1"/>
                </a:solidFill>
              </a:rPr>
              <a:t>RecordView</a:t>
            </a:r>
            <a:r>
              <a:rPr lang="en-US" dirty="0">
                <a:solidFill>
                  <a:schemeClr val="tx1"/>
                </a:solidFill>
              </a:rPr>
              <a:t> whenever the selection in </a:t>
            </a:r>
            <a:r>
              <a:rPr lang="en-US" dirty="0" err="1">
                <a:solidFill>
                  <a:schemeClr val="tx1"/>
                </a:solidFill>
              </a:rPr>
              <a:t>TableView</a:t>
            </a:r>
            <a:r>
              <a:rPr lang="en-US" dirty="0">
                <a:solidFill>
                  <a:schemeClr val="tx1"/>
                </a:solidFill>
              </a:rPr>
              <a:t> changes, and vice versa.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2. Enable </a:t>
            </a:r>
            <a:r>
              <a:rPr lang="en-US" dirty="0">
                <a:solidFill>
                  <a:schemeClr val="tx1"/>
                </a:solidFill>
              </a:rPr>
              <a:t>or disable parts of the UI of </a:t>
            </a:r>
            <a:r>
              <a:rPr lang="en-US" dirty="0" err="1">
                <a:solidFill>
                  <a:schemeClr val="tx1"/>
                </a:solidFill>
              </a:rPr>
              <a:t>RecordView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TableView</a:t>
            </a:r>
            <a:r>
              <a:rPr lang="en-US" dirty="0">
                <a:solidFill>
                  <a:schemeClr val="tx1"/>
                </a:solidFill>
              </a:rPr>
              <a:t> based on some rule (for example, highlight any entry that has an e-mail in the live.com domain).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39660"/>
            <a:ext cx="8077200" cy="24955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975" y="4240911"/>
            <a:ext cx="82248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n-lt"/>
              </a:rPr>
              <a:t>The 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views know of the </a:t>
            </a:r>
            <a:r>
              <a:rPr lang="en-US" dirty="0" err="1">
                <a:solidFill>
                  <a:srgbClr val="333333"/>
                </a:solidFill>
                <a:latin typeface="+mn-lt"/>
              </a:rPr>
              <a:t>ViewModel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and bind to its data, to be able to reflect any changes in it. </a:t>
            </a:r>
            <a:endParaRPr lang="en-US" dirty="0" smtClean="0">
              <a:solidFill>
                <a:srgbClr val="333333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n-lt"/>
              </a:rPr>
              <a:t>The </a:t>
            </a:r>
            <a:r>
              <a:rPr lang="en-US" dirty="0" err="1">
                <a:solidFill>
                  <a:srgbClr val="333333"/>
                </a:solidFill>
                <a:latin typeface="+mn-lt"/>
              </a:rPr>
              <a:t>ViewModel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has no reference to the views—it holds only a reference to the </a:t>
            </a:r>
            <a:r>
              <a:rPr lang="en-US" dirty="0" smtClean="0">
                <a:solidFill>
                  <a:srgbClr val="333333"/>
                </a:solidFill>
                <a:latin typeface="+mn-lt"/>
              </a:rPr>
              <a:t>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n-lt"/>
              </a:rPr>
              <a:t>For 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the views, the </a:t>
            </a:r>
            <a:r>
              <a:rPr lang="en-US" dirty="0" err="1">
                <a:solidFill>
                  <a:srgbClr val="333333"/>
                </a:solidFill>
                <a:latin typeface="+mn-lt"/>
              </a:rPr>
              <a:t>ViewModel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acts both </a:t>
            </a:r>
            <a:r>
              <a:rPr lang="en-US" dirty="0" smtClean="0">
                <a:solidFill>
                  <a:srgbClr val="333333"/>
                </a:solidFill>
                <a:latin typeface="+mn-lt"/>
              </a:rPr>
              <a:t>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n-lt"/>
              </a:rPr>
              <a:t>a 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façade to the model, </a:t>
            </a:r>
            <a:endParaRPr lang="en-US" dirty="0" smtClean="0">
              <a:solidFill>
                <a:srgbClr val="333333"/>
              </a:solidFill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n-lt"/>
              </a:rPr>
              <a:t>a 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way to share state between views (</a:t>
            </a:r>
            <a:r>
              <a:rPr lang="en-US" dirty="0" err="1">
                <a:solidFill>
                  <a:srgbClr val="333333"/>
                </a:solidFill>
                <a:latin typeface="+mn-lt"/>
              </a:rPr>
              <a:t>selectedContacts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in the example</a:t>
            </a:r>
            <a:r>
              <a:rPr lang="en-US" dirty="0" smtClean="0">
                <a:solidFill>
                  <a:srgbClr val="333333"/>
                </a:solidFill>
                <a:latin typeface="+mn-lt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+mn-lt"/>
              </a:rPr>
              <a:t>The </a:t>
            </a:r>
            <a:r>
              <a:rPr lang="en-US" dirty="0" err="1">
                <a:solidFill>
                  <a:srgbClr val="333333"/>
                </a:solidFill>
                <a:latin typeface="+mn-lt"/>
              </a:rPr>
              <a:t>ViewModel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often exposes commands that the views can bind to and </a:t>
            </a:r>
            <a:r>
              <a:rPr lang="en-US" dirty="0" smtClean="0">
                <a:solidFill>
                  <a:srgbClr val="333333"/>
                </a:solidFill>
                <a:latin typeface="+mn-lt"/>
              </a:rPr>
              <a:t>trigger.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r>
              <a:rPr lang="en-US" dirty="0">
                <a:solidFill>
                  <a:srgbClr val="333333"/>
                </a:solidFill>
                <a:latin typeface="Segoe UI Light" panose="020B0502040204020203" pitchFamily="34" charset="0"/>
              </a:rPr>
              <a:t> </a:t>
            </a:r>
            <a:endParaRPr lang="en-US" b="0" i="0" dirty="0">
              <a:solidFill>
                <a:srgbClr val="333333"/>
              </a:solidFill>
              <a:effectLst/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in MVVM apps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9632"/>
            <a:ext cx="8229600" cy="35103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572000" y="5649933"/>
            <a:ext cx="3528392" cy="612648"/>
          </a:xfrm>
          <a:prstGeom prst="wedgeRectCallout">
            <a:avLst>
              <a:gd name="adj1" fmla="val -27437"/>
              <a:gd name="adj2" fmla="val -3669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of the Command Design Pattern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MVVM </a:t>
            </a:r>
            <a:endParaRPr lang="en-US" sz="3600" dirty="0"/>
          </a:p>
        </p:txBody>
      </p:sp>
      <p:pic>
        <p:nvPicPr>
          <p:cNvPr id="68611" name="Content Placeholder 5" descr="MVC_MVP_MVVM_figure8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00200"/>
            <a:ext cx="8748713" cy="4924425"/>
          </a:xfrm>
        </p:spPr>
      </p:pic>
      <p:sp>
        <p:nvSpPr>
          <p:cNvPr id="686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208EDE-F50E-40A3-9F4B-FA7DFB5174CA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sp>
        <p:nvSpPr>
          <p:cNvPr id="3" name="Rectangle 2"/>
          <p:cNvSpPr/>
          <p:nvPr/>
        </p:nvSpPr>
        <p:spPr>
          <a:xfrm>
            <a:off x="632965" y="6416159"/>
            <a:ext cx="8511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https://www.wintellect.com/model-view-viewmodel-mvvm-explained/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47663"/>
            <a:ext cx="7467600" cy="8397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MVVM Structure</a:t>
            </a:r>
            <a:endParaRPr lang="en-US" sz="3600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322263" y="1155700"/>
            <a:ext cx="6567487" cy="5857875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</a:t>
            </a:r>
          </a:p>
          <a:p>
            <a:pPr lvl="1" eaLnBrk="1" hangingPunct="1"/>
            <a:r>
              <a:rPr lang="en-US" altLang="en-US" smtClean="0"/>
              <a:t>Represents the data</a:t>
            </a:r>
          </a:p>
          <a:p>
            <a:pPr lvl="2" eaLnBrk="1" hangingPunct="1"/>
            <a:r>
              <a:rPr lang="en-US" altLang="en-US" smtClean="0"/>
              <a:t>2 perspectives</a:t>
            </a:r>
          </a:p>
          <a:p>
            <a:pPr lvl="3" eaLnBrk="1" hangingPunct="1"/>
            <a:r>
              <a:rPr lang="en-US" altLang="en-US" smtClean="0"/>
              <a:t>OO approach: Domain Objects</a:t>
            </a:r>
          </a:p>
          <a:p>
            <a:pPr lvl="3" eaLnBrk="1" hangingPunct="1"/>
            <a:r>
              <a:rPr lang="en-US" altLang="en-US" smtClean="0"/>
              <a:t>Data-centric approach: XML, DAL, etc.</a:t>
            </a:r>
          </a:p>
          <a:p>
            <a:pPr lvl="1" eaLnBrk="1" hangingPunct="1"/>
            <a:r>
              <a:rPr lang="en-US" altLang="en-US" smtClean="0"/>
              <a:t>No knowledge of how and where it will be presented</a:t>
            </a:r>
          </a:p>
          <a:p>
            <a:pPr lvl="1" eaLnBrk="1" hangingPunct="1"/>
            <a:r>
              <a:rPr lang="en-US" altLang="en-US" smtClean="0"/>
              <a:t>Implements INotifyPropertyChanged</a:t>
            </a:r>
          </a:p>
          <a:p>
            <a:pPr eaLnBrk="1" hangingPunct="1"/>
            <a:r>
              <a:rPr lang="en-US" altLang="en-US" smtClean="0"/>
              <a:t>ViewModel</a:t>
            </a:r>
          </a:p>
          <a:p>
            <a:pPr lvl="1" eaLnBrk="1" hangingPunct="1"/>
            <a:r>
              <a:rPr lang="en-US" altLang="en-US" smtClean="0"/>
              <a:t>Contains Properties, Commands, etc. to facilitate communication between View and Model</a:t>
            </a:r>
          </a:p>
          <a:p>
            <a:pPr lvl="1" eaLnBrk="1" hangingPunct="1"/>
            <a:r>
              <a:rPr lang="en-US" altLang="en-US" smtClean="0"/>
              <a:t>Properties that expose instances of Model objects</a:t>
            </a:r>
          </a:p>
          <a:p>
            <a:pPr lvl="1" eaLnBrk="1" hangingPunct="1"/>
            <a:r>
              <a:rPr lang="en-US" altLang="en-US" smtClean="0"/>
              <a:t>Commands and events that interact with Views for user interactions</a:t>
            </a:r>
          </a:p>
          <a:p>
            <a:pPr lvl="1" eaLnBrk="1" hangingPunct="1"/>
            <a:r>
              <a:rPr lang="en-US" altLang="en-US" smtClean="0"/>
              <a:t>Implements INotifyPropertyChanged</a:t>
            </a:r>
          </a:p>
          <a:p>
            <a:pPr lvl="1" eaLnBrk="1" hangingPunct="1"/>
            <a:r>
              <a:rPr lang="en-US" altLang="en-US" smtClean="0"/>
              <a:t>Pushes data up to the View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696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891317-A21F-4E23-B29E-92CCE4FA552F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1052513"/>
            <a:ext cx="21621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Layers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</a:t>
            </a:r>
          </a:p>
          <a:p>
            <a:pPr lvl="1" eaLnBrk="1" hangingPunct="1"/>
            <a:r>
              <a:rPr lang="en-US" altLang="en-US" sz="2400" smtClean="0"/>
              <a:t>The </a:t>
            </a:r>
            <a:r>
              <a:rPr lang="en-US" altLang="en-US" sz="2400" b="1" smtClean="0"/>
              <a:t>Layers </a:t>
            </a:r>
            <a:r>
              <a:rPr lang="en-US" altLang="en-US" sz="2400" smtClean="0"/>
              <a:t>architectural pattern helps to structure applications that can be decomposed into groups of subtasks in which each group of subtasks is at a particular level of abstraction.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</a:t>
            </a:r>
          </a:p>
          <a:p>
            <a:pPr lvl="1" eaLnBrk="1" hangingPunct="1"/>
            <a:r>
              <a:rPr lang="en-US" altLang="en-US" sz="2400" smtClean="0"/>
              <a:t>Networking: OSI 7-Layer Model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173034-BC72-4A36-8CB5-592FEC191366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13318" name="Shape 11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3754438"/>
            <a:ext cx="3143250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MVVM Structure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View</a:t>
            </a:r>
          </a:p>
          <a:p>
            <a:pPr lvl="1"/>
            <a:r>
              <a:rPr lang="en-US" altLang="en-US" sz="2400" dirty="0" smtClean="0"/>
              <a:t>Visual display</a:t>
            </a:r>
          </a:p>
          <a:p>
            <a:pPr lvl="1"/>
            <a:r>
              <a:rPr lang="en-US" altLang="en-US" sz="2400" dirty="0" smtClean="0"/>
              <a:t>Buttons, windows, graphics, etc.</a:t>
            </a:r>
          </a:p>
          <a:p>
            <a:pPr lvl="1"/>
            <a:r>
              <a:rPr lang="en-US" altLang="en-US" sz="2400" dirty="0" smtClean="0"/>
              <a:t>Responsible for displaying data</a:t>
            </a:r>
          </a:p>
          <a:p>
            <a:pPr lvl="1"/>
            <a:r>
              <a:rPr lang="en-US" altLang="en-US" sz="2400" dirty="0" smtClean="0"/>
              <a:t>Not responsible for retrieving data, business logic, business rules or validation</a:t>
            </a:r>
          </a:p>
          <a:p>
            <a:pPr lvl="1"/>
            <a:r>
              <a:rPr lang="en-US" altLang="en-US" sz="2400" dirty="0" smtClean="0"/>
              <a:t>Contains binding extensions</a:t>
            </a:r>
          </a:p>
          <a:p>
            <a:pPr lvl="2"/>
            <a:r>
              <a:rPr lang="en-US" altLang="en-US" sz="2400" dirty="0" smtClean="0"/>
              <a:t>Identify data points represented to the user</a:t>
            </a:r>
          </a:p>
          <a:p>
            <a:pPr lvl="2"/>
            <a:r>
              <a:rPr lang="en-US" altLang="en-US" sz="2400" dirty="0" smtClean="0"/>
              <a:t>Point to the names of the data point properties</a:t>
            </a:r>
          </a:p>
          <a:p>
            <a:pPr lvl="1"/>
            <a:endParaRPr lang="en-US" altLang="en-US" sz="2400" dirty="0" smtClean="0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FE63D6-28EE-477B-BFD6-3196F8BF71B7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MVVM Interactions</a:t>
            </a:r>
            <a:endParaRPr lang="en-US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Collaboration</a:t>
            </a:r>
          </a:p>
          <a:p>
            <a:pPr lvl="1"/>
            <a:r>
              <a:rPr lang="en-US" altLang="en-US" sz="2400" dirty="0" smtClean="0"/>
              <a:t>Model = The data</a:t>
            </a:r>
          </a:p>
          <a:p>
            <a:pPr lvl="1"/>
            <a:r>
              <a:rPr lang="en-US" altLang="en-US" sz="2400" dirty="0" smtClean="0"/>
              <a:t>View</a:t>
            </a:r>
          </a:p>
          <a:p>
            <a:pPr lvl="2"/>
            <a:r>
              <a:rPr lang="en-US" altLang="en-US" sz="2400" dirty="0" smtClean="0"/>
              <a:t>Binding to </a:t>
            </a:r>
            <a:r>
              <a:rPr lang="en-US" altLang="en-US" sz="2400" dirty="0" err="1" smtClean="0"/>
              <a:t>ViewModel</a:t>
            </a:r>
            <a:endParaRPr lang="en-US" altLang="en-US" sz="2400" dirty="0" smtClean="0"/>
          </a:p>
          <a:p>
            <a:pPr lvl="2"/>
            <a:r>
              <a:rPr lang="en-US" altLang="en-US" sz="2400" dirty="0" smtClean="0"/>
              <a:t>Set </a:t>
            </a:r>
            <a:r>
              <a:rPr lang="en-US" altLang="en-US" sz="2400" dirty="0" err="1" smtClean="0"/>
              <a:t>DataContext</a:t>
            </a:r>
            <a:r>
              <a:rPr lang="en-US" altLang="en-US" sz="2400" dirty="0" smtClean="0"/>
              <a:t> to instance of </a:t>
            </a:r>
            <a:r>
              <a:rPr lang="en-US" altLang="en-US" sz="2400" dirty="0" err="1" smtClean="0"/>
              <a:t>ViewModel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ViewModel</a:t>
            </a:r>
            <a:endParaRPr lang="en-US" altLang="en-US" sz="2400" dirty="0" smtClean="0"/>
          </a:p>
          <a:p>
            <a:pPr lvl="2"/>
            <a:r>
              <a:rPr lang="en-US" altLang="en-US" sz="2400" dirty="0" smtClean="0"/>
              <a:t>Keeps state &amp; behavior of View</a:t>
            </a:r>
          </a:p>
          <a:p>
            <a:pPr lvl="2"/>
            <a:r>
              <a:rPr lang="en-US" altLang="en-US" sz="2400" dirty="0" smtClean="0"/>
              <a:t>Facade to Model</a:t>
            </a:r>
          </a:p>
          <a:p>
            <a:pPr lvl="2"/>
            <a:r>
              <a:rPr lang="en-US" altLang="en-US" sz="2400" dirty="0" smtClean="0"/>
              <a:t>Abstraction of code-behind</a:t>
            </a:r>
          </a:p>
          <a:p>
            <a:pPr lvl="2"/>
            <a:r>
              <a:rPr lang="en-US" altLang="en-US" sz="2400" dirty="0" smtClean="0"/>
              <a:t>No hard dependencies of View</a:t>
            </a:r>
          </a:p>
          <a:p>
            <a:pPr lvl="2"/>
            <a:r>
              <a:rPr lang="en-US" altLang="en-US" sz="2400" dirty="0" smtClean="0"/>
              <a:t>Can be reused</a:t>
            </a:r>
          </a:p>
          <a:p>
            <a:pPr lvl="1"/>
            <a:endParaRPr lang="en-US" altLang="en-US" dirty="0" smtClean="0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A9C876-0FCF-4D2B-B637-4A2A7297F8F7}" type="datetime1">
              <a:rPr lang="en-US" altLang="en-US" smtClean="0">
                <a:solidFill>
                  <a:srgbClr val="FFFFFF"/>
                </a:solidFill>
              </a:rPr>
              <a:pPr/>
              <a:t>3/13/2018</a:t>
            </a:fld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FFFFFF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MVVM Code Example</a:t>
            </a:r>
            <a:br>
              <a:rPr lang="en-US" dirty="0" smtClean="0"/>
            </a:br>
            <a:endParaRPr lang="en-GB" dirty="0"/>
          </a:p>
        </p:txBody>
      </p:sp>
      <p:pic>
        <p:nvPicPr>
          <p:cNvPr id="73731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125538"/>
            <a:ext cx="6048375" cy="5630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ABBF57-D8FB-480A-96F4-DB77A13AFAC8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747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" y="347663"/>
            <a:ext cx="4940300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360BF5-5D53-4F54-8755-764C5EBC56C7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  <p:pic>
        <p:nvPicPr>
          <p:cNvPr id="747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022475"/>
            <a:ext cx="51117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Discussion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r>
              <a:rPr lang="en-US" dirty="0"/>
              <a:t> is a derivative of MVC that takes advantage of particular strengths of the Windows Presentation Foundation (WPF) architecture </a:t>
            </a:r>
            <a:endParaRPr lang="en-US" dirty="0" smtClean="0"/>
          </a:p>
          <a:p>
            <a:r>
              <a:rPr lang="en-US" dirty="0" smtClean="0"/>
              <a:t>separates </a:t>
            </a:r>
            <a:r>
              <a:rPr lang="en-US" dirty="0"/>
              <a:t>the Model and the View by introducing an abstract layer between them: a </a:t>
            </a:r>
            <a:r>
              <a:rPr lang="en-US" dirty="0" smtClean="0"/>
              <a:t>“View of the Model,” </a:t>
            </a:r>
            <a:r>
              <a:rPr lang="en-US" dirty="0"/>
              <a:t>or </a:t>
            </a:r>
            <a:r>
              <a:rPr lang="en-US" dirty="0" err="1"/>
              <a:t>ViewModel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The typical relationship between a </a:t>
            </a:r>
            <a:r>
              <a:rPr lang="en-US" dirty="0" err="1"/>
              <a:t>ViewModel</a:t>
            </a:r>
            <a:r>
              <a:rPr lang="en-US" dirty="0"/>
              <a:t> and the corresponding Views is one-to-many, but </a:t>
            </a:r>
            <a:r>
              <a:rPr lang="en-US" dirty="0" smtClean="0"/>
              <a:t>not always.</a:t>
            </a:r>
            <a:endParaRPr lang="en-US" dirty="0"/>
          </a:p>
          <a:p>
            <a:r>
              <a:rPr lang="en-US" dirty="0"/>
              <a:t>There are situations when one </a:t>
            </a:r>
            <a:r>
              <a:rPr lang="en-US" dirty="0" err="1"/>
              <a:t>ViewModel</a:t>
            </a:r>
            <a:r>
              <a:rPr lang="en-US" dirty="0"/>
              <a:t> is aware of another </a:t>
            </a:r>
            <a:r>
              <a:rPr lang="en-US" dirty="0" err="1"/>
              <a:t>ViewModel</a:t>
            </a:r>
            <a:r>
              <a:rPr lang="en-US" dirty="0"/>
              <a:t> within the same application. </a:t>
            </a:r>
            <a:r>
              <a:rPr lang="en-US" dirty="0" smtClean="0"/>
              <a:t>When </a:t>
            </a:r>
            <a:r>
              <a:rPr lang="en-US" dirty="0"/>
              <a:t>this happens, one </a:t>
            </a:r>
            <a:r>
              <a:rPr lang="en-US" dirty="0" err="1"/>
              <a:t>ViewModel</a:t>
            </a:r>
            <a:r>
              <a:rPr lang="en-US" dirty="0"/>
              <a:t> can represent a collection of </a:t>
            </a:r>
            <a:r>
              <a:rPr lang="en-US" dirty="0" err="1"/>
              <a:t>ViewModels</a:t>
            </a:r>
            <a:r>
              <a:rPr lang="en-US" dirty="0"/>
              <a:t>.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876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ViewModel</a:t>
            </a:r>
            <a:r>
              <a:rPr lang="en-US" dirty="0"/>
              <a:t> provides a single store for presentation policy and state, thus improving the reusability of the Model (by decoupling it from the Views) and the </a:t>
            </a:r>
            <a:r>
              <a:rPr lang="en-US" dirty="0" err="1"/>
              <a:t>replaceability</a:t>
            </a:r>
            <a:r>
              <a:rPr lang="en-US" dirty="0"/>
              <a:t> of the Views (by removing specific presentation policy from them).</a:t>
            </a:r>
          </a:p>
          <a:p>
            <a:endParaRPr lang="en-US" dirty="0" smtClean="0"/>
          </a:p>
          <a:p>
            <a:r>
              <a:rPr lang="en-US" dirty="0" smtClean="0"/>
              <a:t>MVVM improves </a:t>
            </a:r>
            <a:r>
              <a:rPr lang="en-US" dirty="0"/>
              <a:t>the overall testability of the application.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MVVM also </a:t>
            </a:r>
            <a:r>
              <a:rPr lang="en-US" dirty="0"/>
              <a:t>improves the “</a:t>
            </a:r>
            <a:r>
              <a:rPr lang="en-US" dirty="0" err="1"/>
              <a:t>mockability</a:t>
            </a:r>
            <a:r>
              <a:rPr lang="en-US" dirty="0"/>
              <a:t>” of the </a:t>
            </a:r>
            <a:r>
              <a:rPr lang="en-US" dirty="0" smtClean="0"/>
              <a:t>application.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MVVM is </a:t>
            </a:r>
            <a:r>
              <a:rPr lang="en-US" dirty="0"/>
              <a:t>a very loosely coupled design. The View holds a reference to the </a:t>
            </a:r>
            <a:r>
              <a:rPr lang="en-US" dirty="0" err="1"/>
              <a:t>ViewModel</a:t>
            </a:r>
            <a:r>
              <a:rPr lang="en-US" dirty="0"/>
              <a:t>, and the </a:t>
            </a:r>
            <a:r>
              <a:rPr lang="en-US" dirty="0" err="1"/>
              <a:t>ViewModel</a:t>
            </a:r>
            <a:r>
              <a:rPr lang="en-US" dirty="0"/>
              <a:t> holds a reference to the Model. The rest is done by the data-binding and commanding infrastructure of WPF.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MV* in </a:t>
            </a:r>
            <a:r>
              <a:rPr lang="en-US" smtClean="0"/>
              <a:t>a Nutshell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709736"/>
            <a:ext cx="8883284" cy="43115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7504" y="6207023"/>
            <a:ext cx="8883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</a:t>
            </a:r>
            <a:r>
              <a:rPr lang="en-US" sz="1400" dirty="0"/>
              <a:t>://merroun.wordpress.com/2012/03/28/mvvm-mvp-and-mvc-software-patterns-againts-3-layered-architecture/</a:t>
            </a:r>
          </a:p>
        </p:txBody>
      </p:sp>
    </p:spTree>
    <p:extLst>
      <p:ext uri="{BB962C8B-B14F-4D97-AF65-F5344CB8AC3E}">
        <p14:creationId xmlns:p14="http://schemas.microsoft.com/office/powerpoint/2010/main" val="33022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Patterns</a:t>
            </a:r>
          </a:p>
          <a:p>
            <a:pPr lvl="1"/>
            <a:r>
              <a:rPr lang="en-US" dirty="0" smtClean="0"/>
              <a:t>High-level design of an architecture</a:t>
            </a:r>
          </a:p>
          <a:p>
            <a:pPr lvl="1"/>
            <a:r>
              <a:rPr lang="en-US" dirty="0" smtClean="0"/>
              <a:t>Patterns may have several variants</a:t>
            </a:r>
          </a:p>
          <a:p>
            <a:pPr lvl="1"/>
            <a:r>
              <a:rPr lang="en-US" dirty="0" smtClean="0"/>
              <a:t>Need to be adapted/customized for the specific needs</a:t>
            </a:r>
          </a:p>
          <a:p>
            <a:pPr lvl="1"/>
            <a:r>
              <a:rPr lang="en-US" dirty="0" smtClean="0"/>
              <a:t>Use more basic design patterns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03870-4E16-4AD7-A781-4C26648F830E}" type="datetime1">
              <a:rPr lang="en-US" smtClean="0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Department, TUC-N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Layers AP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Addressed problems</a:t>
            </a:r>
          </a:p>
          <a:p>
            <a:pPr lvl="1" eaLnBrk="1" hangingPunct="1"/>
            <a:r>
              <a:rPr lang="en-US" altLang="en-US" sz="2400" smtClean="0"/>
              <a:t>High-level and low-level operations</a:t>
            </a:r>
          </a:p>
          <a:p>
            <a:pPr lvl="1" eaLnBrk="1" hangingPunct="1"/>
            <a:r>
              <a:rPr lang="en-US" altLang="en-US" sz="2400" smtClean="0"/>
              <a:t>High-level operations rely on low-level ones</a:t>
            </a:r>
          </a:p>
          <a:p>
            <a:pPr lvl="1" eaLnBrk="1" hangingPunct="1">
              <a:buFont typeface="Symbol" panose="05050102010706020507" pitchFamily="18" charset="2"/>
              <a:buChar char="Þ"/>
            </a:pPr>
            <a:r>
              <a:rPr lang="en-US" altLang="en-US" sz="2400" smtClean="0"/>
              <a:t>Vertical structuring</a:t>
            </a:r>
          </a:p>
          <a:p>
            <a:pPr lvl="1" eaLnBrk="1" hangingPunct="1">
              <a:buFont typeface="Symbol" panose="05050102010706020507" pitchFamily="18" charset="2"/>
              <a:buChar char="Þ"/>
            </a:pP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Several operations on the same level on abstraction but highly independent</a:t>
            </a:r>
          </a:p>
          <a:p>
            <a:pPr lvl="1" eaLnBrk="1" hangingPunct="1">
              <a:buFont typeface="Symbol" panose="05050102010706020507" pitchFamily="18" charset="2"/>
              <a:buChar char="Þ"/>
            </a:pPr>
            <a:r>
              <a:rPr lang="en-US" altLang="en-US" sz="2400" smtClean="0"/>
              <a:t>Horizontal structuring</a:t>
            </a:r>
          </a:p>
          <a:p>
            <a:pPr lvl="1" eaLnBrk="1" hangingPunct="1">
              <a:buFont typeface="Symbol" panose="05050102010706020507" pitchFamily="18" charset="2"/>
              <a:buChar char="Þ"/>
            </a:pPr>
            <a:endParaRPr lang="en-US" altLang="en-US" sz="240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8AEE3E-4A0A-426A-9614-6F6C5C789677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Constraints</a:t>
            </a:r>
            <a:endParaRPr lang="en-US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1535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Late source code </a:t>
            </a:r>
            <a:r>
              <a:rPr lang="en-US" altLang="en-US" sz="2800" b="1" smtClean="0"/>
              <a:t>changes should not ripple through the system</a:t>
            </a:r>
            <a:r>
              <a:rPr lang="en-US" altLang="en-US" sz="28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Interfaces should be stable </a:t>
            </a:r>
            <a:r>
              <a:rPr lang="en-US" altLang="en-US" sz="2800" smtClean="0"/>
              <a:t>and may even be prescribed by a standards body.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Parts</a:t>
            </a:r>
            <a:r>
              <a:rPr lang="en-US" altLang="en-US" sz="2800" smtClean="0"/>
              <a:t> of the system </a:t>
            </a:r>
            <a:r>
              <a:rPr lang="en-US" altLang="en-US" sz="2800" b="1" smtClean="0"/>
              <a:t>should be exchangeable</a:t>
            </a:r>
            <a:r>
              <a:rPr lang="en-US" altLang="en-US" sz="28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It may be necessary to </a:t>
            </a:r>
            <a:r>
              <a:rPr lang="en-US" altLang="en-US" sz="2800" b="1" smtClean="0"/>
              <a:t>build other systems </a:t>
            </a:r>
            <a:r>
              <a:rPr lang="en-US" altLang="en-US" sz="2800" smtClean="0"/>
              <a:t>at a later date </a:t>
            </a:r>
            <a:r>
              <a:rPr lang="en-US" altLang="en-US" sz="2800" b="1" smtClean="0"/>
              <a:t>with the same low-level issues</a:t>
            </a:r>
            <a:r>
              <a:rPr lang="en-US" altLang="en-US" sz="2800" smtClean="0"/>
              <a:t> as the system you are currently designing.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8201C2-9C51-4015-A329-C0C2A02B154B}" type="datetime1">
              <a:rPr lang="en-US" altLang="en-US" smtClean="0">
                <a:solidFill>
                  <a:schemeClr val="tx2"/>
                </a:solidFill>
              </a:rPr>
              <a:pPr/>
              <a:t>3/13/2018</a:t>
            </a:fld>
            <a:endParaRPr lang="en-US" altLang="en-US" smtClean="0">
              <a:solidFill>
                <a:schemeClr val="tx2"/>
              </a:solidFill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chemeClr val="tx2"/>
                </a:solidFill>
              </a:rPr>
              <a:t>Computer Science Department, TUC-N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ursS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ursSE" id="{F3D0179C-6B02-4EFD-819C-DD9F7A2F7E25}" vid="{A4DBB83C-D429-4A1C-ADEF-2E36D8ECA10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Theme_CursSE</Template>
  <TotalTime>20719</TotalTime>
  <Words>2832</Words>
  <Application>Microsoft Office PowerPoint</Application>
  <PresentationFormat>On-screen Show (4:3)</PresentationFormat>
  <Paragraphs>617</Paragraphs>
  <Slides>77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ＭＳ Ｐゴシック</vt:lpstr>
      <vt:lpstr>Arial</vt:lpstr>
      <vt:lpstr>Segoe UI Light</vt:lpstr>
      <vt:lpstr>Symbol</vt:lpstr>
      <vt:lpstr>Wingdings</vt:lpstr>
      <vt:lpstr>Theme_CursSE</vt:lpstr>
      <vt:lpstr>Software Design</vt:lpstr>
      <vt:lpstr>Content</vt:lpstr>
      <vt:lpstr>References</vt:lpstr>
      <vt:lpstr>Last time</vt:lpstr>
      <vt:lpstr>Architectural Patterns</vt:lpstr>
      <vt:lpstr>Structural AP</vt:lpstr>
      <vt:lpstr>Layers</vt:lpstr>
      <vt:lpstr>Layers AP </vt:lpstr>
      <vt:lpstr>Constraints</vt:lpstr>
      <vt:lpstr>Constraints [2]</vt:lpstr>
      <vt:lpstr>Key concepts</vt:lpstr>
      <vt:lpstr>Variants</vt:lpstr>
      <vt:lpstr>Example</vt:lpstr>
      <vt:lpstr>Implementation steps</vt:lpstr>
      <vt:lpstr>Considerations</vt:lpstr>
      <vt:lpstr>Consequences</vt:lpstr>
      <vt:lpstr>Client-Server</vt:lpstr>
      <vt:lpstr>Structure</vt:lpstr>
      <vt:lpstr>Types of servers and clients</vt:lpstr>
      <vt:lpstr>Layers vs. tiers</vt:lpstr>
      <vt:lpstr>Considerations </vt:lpstr>
      <vt:lpstr>Peer-to-Peer</vt:lpstr>
      <vt:lpstr>Peer-to-Peer [2]</vt:lpstr>
      <vt:lpstr>Event-driven (distributed) architectures</vt:lpstr>
      <vt:lpstr>Broker </vt:lpstr>
      <vt:lpstr>Broker</vt:lpstr>
      <vt:lpstr>Forces</vt:lpstr>
      <vt:lpstr>Non-distributed system [MSDN]</vt:lpstr>
      <vt:lpstr>Distributed System [MSDN]</vt:lpstr>
      <vt:lpstr>Distributed System – Problems? </vt:lpstr>
      <vt:lpstr>Solution</vt:lpstr>
      <vt:lpstr>Scenario I – Server registration </vt:lpstr>
      <vt:lpstr>Scenario II – Broker connecting Client and Server</vt:lpstr>
      <vt:lpstr>Scenario III – Bridge connecting Brokers</vt:lpstr>
      <vt:lpstr>Event-driven perspective</vt:lpstr>
      <vt:lpstr>Consequences</vt:lpstr>
      <vt:lpstr>Considerations</vt:lpstr>
      <vt:lpstr>Mediator</vt:lpstr>
      <vt:lpstr>Components </vt:lpstr>
      <vt:lpstr>PowerPoint Presentation</vt:lpstr>
      <vt:lpstr>Interactive Systems</vt:lpstr>
      <vt:lpstr>MVC</vt:lpstr>
      <vt:lpstr>MVC</vt:lpstr>
      <vt:lpstr>MVC Structure</vt:lpstr>
      <vt:lpstr>MVC more detailed</vt:lpstr>
      <vt:lpstr>The Model</vt:lpstr>
      <vt:lpstr>The View</vt:lpstr>
      <vt:lpstr>The Controller</vt:lpstr>
      <vt:lpstr>MVC Code </vt:lpstr>
      <vt:lpstr>How does this work?</vt:lpstr>
      <vt:lpstr>Scenario I – Creating the M,V,C objects</vt:lpstr>
      <vt:lpstr>Scenario II – Event handling</vt:lpstr>
      <vt:lpstr>Consequences</vt:lpstr>
      <vt:lpstr>MVC Example</vt:lpstr>
      <vt:lpstr>MVP</vt:lpstr>
      <vt:lpstr>MVP Structure </vt:lpstr>
      <vt:lpstr>Variants</vt:lpstr>
      <vt:lpstr>MVP Responsibilities</vt:lpstr>
      <vt:lpstr>MVP Example</vt:lpstr>
      <vt:lpstr>PowerPoint Presentation</vt:lpstr>
      <vt:lpstr>MVP Consequences</vt:lpstr>
      <vt:lpstr>MVVM</vt:lpstr>
      <vt:lpstr>MV* Example [https://blogs.msdn.microsoft.com/ivo_manolov/2012/03/17/model-view-viewmodel-mvvm-applications-general-introduction/] </vt:lpstr>
      <vt:lpstr>M-V separation</vt:lpstr>
      <vt:lpstr>Simplistic WPF/Silverlight design</vt:lpstr>
      <vt:lpstr>MVVM Design</vt:lpstr>
      <vt:lpstr>Commands in MVVM apps</vt:lpstr>
      <vt:lpstr>MVVM </vt:lpstr>
      <vt:lpstr>MVVM Structure</vt:lpstr>
      <vt:lpstr>MVVM Structure</vt:lpstr>
      <vt:lpstr>MVVM Interactions</vt:lpstr>
      <vt:lpstr>MVVM Code Example </vt:lpstr>
      <vt:lpstr>PowerPoint Presentation</vt:lpstr>
      <vt:lpstr>MVVM Discussion </vt:lpstr>
      <vt:lpstr>MVVM benefits</vt:lpstr>
      <vt:lpstr>MV* in a Nutshell</vt:lpstr>
      <vt:lpstr>Wrap-up</vt:lpstr>
    </vt:vector>
  </TitlesOfParts>
  <Company>TUCN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Methods</dc:title>
  <dc:creator>Mihaela Dansoreanu</dc:creator>
  <cp:lastModifiedBy>Mihaela Dinsoreanu</cp:lastModifiedBy>
  <cp:revision>348</cp:revision>
  <cp:lastPrinted>1601-01-01T00:00:00Z</cp:lastPrinted>
  <dcterms:created xsi:type="dcterms:W3CDTF">2006-03-13T21:14:59Z</dcterms:created>
  <dcterms:modified xsi:type="dcterms:W3CDTF">2018-03-13T17:19:36Z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