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57" r:id="rId2"/>
  </p:sldMasterIdLst>
  <p:notesMasterIdLst>
    <p:notesMasterId r:id="rId71"/>
  </p:notesMasterIdLst>
  <p:sldIdLst>
    <p:sldId id="256" r:id="rId3"/>
    <p:sldId id="257" r:id="rId4"/>
    <p:sldId id="261" r:id="rId5"/>
    <p:sldId id="427" r:id="rId6"/>
    <p:sldId id="428" r:id="rId7"/>
    <p:sldId id="429" r:id="rId8"/>
    <p:sldId id="383" r:id="rId9"/>
    <p:sldId id="537" r:id="rId10"/>
    <p:sldId id="499" r:id="rId11"/>
    <p:sldId id="500" r:id="rId12"/>
    <p:sldId id="501" r:id="rId13"/>
    <p:sldId id="502" r:id="rId14"/>
    <p:sldId id="503" r:id="rId15"/>
    <p:sldId id="506" r:id="rId16"/>
    <p:sldId id="504" r:id="rId17"/>
    <p:sldId id="507" r:id="rId18"/>
    <p:sldId id="508" r:id="rId19"/>
    <p:sldId id="385" r:id="rId20"/>
    <p:sldId id="386" r:id="rId21"/>
    <p:sldId id="384" r:id="rId22"/>
    <p:sldId id="415" r:id="rId23"/>
    <p:sldId id="416" r:id="rId24"/>
    <p:sldId id="432" r:id="rId25"/>
    <p:sldId id="510" r:id="rId26"/>
    <p:sldId id="511" r:id="rId27"/>
    <p:sldId id="485" r:id="rId28"/>
    <p:sldId id="393" r:id="rId29"/>
    <p:sldId id="394" r:id="rId30"/>
    <p:sldId id="433" r:id="rId31"/>
    <p:sldId id="512" r:id="rId32"/>
    <p:sldId id="513" r:id="rId33"/>
    <p:sldId id="441" r:id="rId34"/>
    <p:sldId id="402" r:id="rId35"/>
    <p:sldId id="401" r:id="rId36"/>
    <p:sldId id="483" r:id="rId37"/>
    <p:sldId id="490" r:id="rId38"/>
    <p:sldId id="491" r:id="rId39"/>
    <p:sldId id="487" r:id="rId40"/>
    <p:sldId id="514" r:id="rId41"/>
    <p:sldId id="515" r:id="rId42"/>
    <p:sldId id="516" r:id="rId43"/>
    <p:sldId id="538" r:id="rId44"/>
    <p:sldId id="517" r:id="rId45"/>
    <p:sldId id="518" r:id="rId46"/>
    <p:sldId id="519" r:id="rId47"/>
    <p:sldId id="520" r:id="rId48"/>
    <p:sldId id="521" r:id="rId49"/>
    <p:sldId id="522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1" r:id="rId59"/>
    <p:sldId id="533" r:id="rId60"/>
    <p:sldId id="534" r:id="rId61"/>
    <p:sldId id="535" r:id="rId62"/>
    <p:sldId id="536" r:id="rId63"/>
    <p:sldId id="492" r:id="rId64"/>
    <p:sldId id="493" r:id="rId65"/>
    <p:sldId id="494" r:id="rId66"/>
    <p:sldId id="495" r:id="rId67"/>
    <p:sldId id="496" r:id="rId68"/>
    <p:sldId id="497" r:id="rId69"/>
    <p:sldId id="498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4660"/>
  </p:normalViewPr>
  <p:slideViewPr>
    <p:cSldViewPr>
      <p:cViewPr varScale="1">
        <p:scale>
          <a:sx n="84" d="100"/>
          <a:sy n="84" d="100"/>
        </p:scale>
        <p:origin x="103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2730EF-60F7-43BB-89D6-318D07826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5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F2C17B-F40A-4264-9685-13A1921BC17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9871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AE385E-19A7-40E1-B4B5-5F12438FF41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0302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780BCC-8A40-428A-91B7-9F7BE64B8D8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5651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001341-FC69-435E-9BFE-DE7E38ED2EA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5543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85C154-5288-4CD9-853A-E950267235A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0686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25EE64-E256-43C0-987B-D84C5327C7B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2176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BE6D54-08E5-4DE0-A2CA-37E056139C2A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3606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44102E-D468-44F1-BD01-83C680C84143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9577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F4F9CB-881D-47D3-8008-14E4D05DE65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5515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76BD7EF-B40A-4AE7-B40E-D4F9010D3CB6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No fields.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Find methods return ResultSet</a:t>
            </a:r>
          </a:p>
          <a:p>
            <a:pPr eaLnBrk="1" hangingPunct="1">
              <a:buFontTx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702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3416A-EF0A-4B9F-A6D3-4C23997E43D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377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854F65-A090-4F11-A40F-DFE77C7F008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742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FDA64C-8F62-426D-8765-605A6E35D50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434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90F87B-B6BA-4DA8-BA5E-B0A196A6F00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682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001D5D-A869-4319-8C06-EEC054AB1C6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608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FD5C58-B7AE-469A-8242-A9CD14BD2E7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785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C1CF28-0B8C-4EC9-93BA-0E96865C04A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1933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EC42B1-53C7-4F2E-B8AB-35787176C18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030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F3-9D91-46FE-B647-2BB5851DED27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77759-ACF5-48A7-A620-1AD4F5A70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D6A75-BFFD-46B2-9E69-3272824377B2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4B09D-CB10-409E-B5E1-F0D7F2126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6CDF6-3853-40AB-A001-0EB4E75D9C7C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5FEF9-6A2A-49D1-935E-01792ACD4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FF31DF-93FE-44E0-824F-F79017A8A26E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748D0-254C-4A61-B5BE-D808F49F75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8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C77328-5D40-48F5-8F87-9F1F2838151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EC067-B5FD-44AF-9521-695F602819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0D205-5D74-46BA-BB61-F9C9EEC9BA0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0C215-E40C-4758-B226-351D03A134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5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74C4EB-8174-4F27-8857-7F9B093715EC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417C8-990B-4825-A25C-D8600D9FFF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94F7B-F03C-4BA5-8AA9-E899B8D560CE}" type="datetime1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7F486-9572-4F35-A47F-8DEA141AF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5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C337EC-F2AA-4201-A0C5-1C72E170D134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C0207-DECF-47AD-A80D-BDAF07798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5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86200-D5D5-49B7-8653-4916DF91E367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04060-69A7-4820-9C6A-36895D5344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1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611DF-4507-43CC-B9BB-6F6D7EB92389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3881B-9933-432E-86D6-750D6DF0BD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8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D4AF-CCFC-4074-9B36-8C270FF510F2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57887-E5BB-40AC-9BC5-B3753B23F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967894-3037-40BF-B605-6534E11667CF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CB8F3-9F7F-4080-B973-EABBD5ACD0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53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7D5B25-9480-4DB5-B830-FEB6D4471CF9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E9431-51AF-42AA-8F50-77582EBAE9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9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3B3D9-84F1-4D2A-9729-30969C6F56BF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1DBF2-CDDC-4D2C-B978-5C63E89814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0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D3154-7E58-4EBE-9C04-29EFB7A85765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0F22-2733-4634-9E90-F1B1EB1654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017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9ADE-16C2-4091-88B2-5A3AB55AE5A4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AC946-FED1-4D96-B34D-B30FECC6C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0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78071-383F-4EBF-9D2A-DC11214B728C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5172A-6A4F-4645-B2A0-57406ABA0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4F3F-4765-4EFC-9AD4-918F44AAB414}" type="datetime1">
              <a:rPr lang="en-US" smtClean="0"/>
              <a:t>4/9/2018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FFA9-0E20-4159-A586-436729B85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D967-B7C1-48E7-AC8F-381900DEF466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7140-CADF-4EF3-998D-DE9BF08A8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6BD61-FA31-484D-9519-112562612014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DF3A8-933A-4E10-80CA-E46D474C3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E49AE-75D2-4A19-8142-077619521E01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941F3-9C72-4927-BCAF-C0829307B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3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B91B1-F0EC-4C25-B53F-7808B53036CE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8736F-6BF4-4F76-AA5C-7EBEFACBA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996A4426-8521-41BC-B42C-CAB3F5F63068}" type="datetime1">
              <a:rPr lang="en-US" smtClean="0"/>
              <a:t>4/9/2018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97A865-50D5-4AD4-B60E-85D97BC76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6A4426-8521-41BC-B42C-CAB3F5F63068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97A865-50D5-4AD4-B60E-85D97BC767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9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Software Design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Lecture 6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71F5AD-C671-45F7-9A07-67A40A06DC0C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An object that encapsulates access to an external system or resource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DF9532-EE10-43C3-A5BD-E56C843B00FE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3" y="2595562"/>
            <a:ext cx="8689787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Gateway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– 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 resources  - each with its own API</a:t>
            </a:r>
          </a:p>
          <a:p>
            <a:endParaRPr lang="en-US" dirty="0" smtClean="0"/>
          </a:p>
          <a:p>
            <a:r>
              <a:rPr lang="en-US" dirty="0" smtClean="0"/>
              <a:t>Wraps all the API</a:t>
            </a:r>
            <a:r>
              <a:rPr lang="en-US" dirty="0"/>
              <a:t> </a:t>
            </a:r>
            <a:r>
              <a:rPr lang="en-US" dirty="0" smtClean="0"/>
              <a:t>specific </a:t>
            </a:r>
            <a:r>
              <a:rPr lang="en-US" dirty="0" smtClean="0"/>
              <a:t>code into a Gateway whose interface is defined by the client</a:t>
            </a:r>
          </a:p>
          <a:p>
            <a:endParaRPr lang="en-US" dirty="0" smtClean="0"/>
          </a:p>
          <a:p>
            <a:r>
              <a:rPr lang="en-US" dirty="0" smtClean="0"/>
              <a:t>Should be simple and minimal. Additional complex logic should </a:t>
            </a:r>
            <a:r>
              <a:rPr lang="en-US" dirty="0"/>
              <a:t>b</a:t>
            </a:r>
            <a:r>
              <a:rPr lang="en-US" dirty="0" smtClean="0"/>
              <a:t>e placed in the client</a:t>
            </a:r>
          </a:p>
          <a:p>
            <a:endParaRPr lang="en-US" dirty="0"/>
          </a:p>
          <a:p>
            <a:r>
              <a:rPr lang="en-US" dirty="0" smtClean="0"/>
              <a:t>Can be generated. </a:t>
            </a:r>
          </a:p>
          <a:p>
            <a:endParaRPr lang="en-US" dirty="0"/>
          </a:p>
          <a:p>
            <a:r>
              <a:rPr lang="en-US" dirty="0" smtClean="0"/>
              <a:t>Examples: Gateways to access Databases</a:t>
            </a:r>
          </a:p>
          <a:p>
            <a:pPr lvl="1"/>
            <a:r>
              <a:rPr lang="en-US" dirty="0" smtClean="0"/>
              <a:t>Repository in Spring </a:t>
            </a:r>
          </a:p>
          <a:p>
            <a:pPr lvl="1"/>
            <a:r>
              <a:rPr lang="en-US" dirty="0" err="1" smtClean="0"/>
              <a:t>DBContext</a:t>
            </a:r>
            <a:r>
              <a:rPr lang="en-US" dirty="0" smtClean="0"/>
              <a:t> in EF (.NET)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34358-9863-4B36-93A3-14044F03FAA7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-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handling of awkward API’s</a:t>
            </a:r>
          </a:p>
          <a:p>
            <a:endParaRPr lang="en-US" dirty="0" smtClean="0"/>
          </a:p>
          <a:p>
            <a:r>
              <a:rPr lang="en-US" dirty="0" smtClean="0"/>
              <a:t>Easier to </a:t>
            </a:r>
            <a:r>
              <a:rPr lang="en-US" dirty="0"/>
              <a:t>swap out one kind of resource for </a:t>
            </a:r>
            <a:r>
              <a:rPr lang="en-US" dirty="0" smtClean="0"/>
              <a:t>another</a:t>
            </a:r>
          </a:p>
          <a:p>
            <a:endParaRPr lang="en-US" dirty="0" smtClean="0"/>
          </a:p>
          <a:p>
            <a:r>
              <a:rPr lang="en-US" dirty="0" smtClean="0"/>
              <a:t>Easier </a:t>
            </a:r>
            <a:r>
              <a:rPr lang="en-US" dirty="0"/>
              <a:t>to test by giving you a clear point to deploy </a:t>
            </a:r>
            <a:r>
              <a:rPr lang="en-US" i="1" dirty="0"/>
              <a:t>Service Stubs (A stand-in implementation of an external </a:t>
            </a:r>
            <a:r>
              <a:rPr lang="en-US" i="1" dirty="0" smtClean="0"/>
              <a:t>service)</a:t>
            </a:r>
          </a:p>
          <a:p>
            <a:endParaRPr lang="en-US" i="1" dirty="0"/>
          </a:p>
          <a:p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2386-0F9C-4E16-81FD-04CC9AE66A77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 gateway to an interface that just sends a message using the message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send(String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messageType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Object[]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Confirmation message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messageType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‘CONFIRM’;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 = id; 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[1] = amount;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[2] = symbol; 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EDC64A-5F50-46ED-A68A-FAE077C5BEB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655" y="426442"/>
            <a:ext cx="8229600" cy="990600"/>
          </a:xfrm>
        </p:spPr>
        <p:txBody>
          <a:bodyPr/>
          <a:lstStyle/>
          <a:p>
            <a:r>
              <a:rPr lang="en-US" dirty="0" smtClean="0"/>
              <a:t>Better…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28800"/>
            <a:ext cx="9144000" cy="51174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3890AE-9910-4DF5-B735-8FB127325879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8909539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4038600"/>
            <a:ext cx="8985157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vs. Façade vs. Adapter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fa</a:t>
            </a:r>
            <a:r>
              <a:rPr lang="en-US" sz="2000" i="1" dirty="0"/>
              <a:t>ç</a:t>
            </a:r>
            <a:r>
              <a:rPr lang="en-US" sz="2000" i="1" dirty="0" smtClean="0"/>
              <a:t>ade</a:t>
            </a:r>
            <a:r>
              <a:rPr lang="en-US" sz="2000" dirty="0" smtClean="0"/>
              <a:t> </a:t>
            </a:r>
            <a:r>
              <a:rPr lang="en-US" sz="2000" dirty="0"/>
              <a:t>is usually done by the </a:t>
            </a:r>
            <a:r>
              <a:rPr lang="en-US" sz="2000" b="1" dirty="0"/>
              <a:t>writer of the service </a:t>
            </a:r>
            <a:r>
              <a:rPr lang="en-US" sz="2000" dirty="0"/>
              <a:t>for general use, while a </a:t>
            </a:r>
            <a:r>
              <a:rPr lang="en-US" sz="2000" i="1" dirty="0"/>
              <a:t>Gateway</a:t>
            </a:r>
            <a:r>
              <a:rPr lang="en-US" sz="2000" dirty="0"/>
              <a:t> is written by the </a:t>
            </a:r>
            <a:r>
              <a:rPr lang="en-US" sz="2000" b="1" dirty="0"/>
              <a:t>client</a:t>
            </a:r>
            <a:r>
              <a:rPr lang="en-US" sz="2000" dirty="0"/>
              <a:t> for their particular use.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fa</a:t>
            </a:r>
            <a:r>
              <a:rPr lang="en-US" sz="2000" i="1" dirty="0"/>
              <a:t>ç</a:t>
            </a:r>
            <a:r>
              <a:rPr lang="en-US" sz="2000" i="1" dirty="0" smtClean="0"/>
              <a:t>ade</a:t>
            </a:r>
            <a:r>
              <a:rPr lang="en-US" sz="2000" dirty="0" smtClean="0"/>
              <a:t> </a:t>
            </a:r>
            <a:r>
              <a:rPr lang="en-US" sz="2000" dirty="0"/>
              <a:t>always implies a </a:t>
            </a:r>
            <a:r>
              <a:rPr lang="en-US" sz="2000" b="1" dirty="0"/>
              <a:t>different interface </a:t>
            </a:r>
            <a:r>
              <a:rPr lang="en-US" sz="2000" dirty="0"/>
              <a:t>to what it's covering, while a </a:t>
            </a:r>
            <a:r>
              <a:rPr lang="en-US" sz="2000" i="1" dirty="0"/>
              <a:t>Gateway</a:t>
            </a:r>
            <a:r>
              <a:rPr lang="en-US" sz="2000" dirty="0"/>
              <a:t> may copy the wrapped </a:t>
            </a:r>
            <a:r>
              <a:rPr lang="en-US" sz="2000" dirty="0" smtClean="0"/>
              <a:t>interface </a:t>
            </a:r>
            <a:r>
              <a:rPr lang="en-US" sz="2000" dirty="0"/>
              <a:t>entirely, being </a:t>
            </a:r>
            <a:r>
              <a:rPr lang="en-US" sz="2000" dirty="0" smtClean="0"/>
              <a:t>used </a:t>
            </a:r>
            <a:r>
              <a:rPr lang="en-US" sz="2000" dirty="0"/>
              <a:t>for substitution or testing purposes 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Adapter</a:t>
            </a:r>
            <a:r>
              <a:rPr lang="en-US" sz="2000" dirty="0" smtClean="0"/>
              <a:t> </a:t>
            </a:r>
            <a:r>
              <a:rPr lang="en-US" sz="2000" dirty="0"/>
              <a:t>alters an implementation's interface to match </a:t>
            </a:r>
            <a:r>
              <a:rPr lang="en-US" sz="2000" b="1" dirty="0"/>
              <a:t>another interface</a:t>
            </a:r>
            <a:r>
              <a:rPr lang="en-US" sz="2000" dirty="0"/>
              <a:t> which you need to work with.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With </a:t>
            </a:r>
            <a:r>
              <a:rPr lang="en-US" sz="2000" i="1" dirty="0"/>
              <a:t>Gateway</a:t>
            </a:r>
            <a:r>
              <a:rPr lang="en-US" sz="2000" dirty="0"/>
              <a:t> there usually </a:t>
            </a:r>
            <a:r>
              <a:rPr lang="en-US" sz="2000" b="1" dirty="0"/>
              <a:t>isn't </a:t>
            </a:r>
            <a:r>
              <a:rPr lang="en-US" sz="2000" b="1" dirty="0" smtClean="0"/>
              <a:t>an </a:t>
            </a:r>
            <a:r>
              <a:rPr lang="en-US" sz="2000" b="1" dirty="0"/>
              <a:t>existing interface</a:t>
            </a:r>
            <a:r>
              <a:rPr lang="en-US" sz="2000" dirty="0"/>
              <a:t>, although you might use an </a:t>
            </a:r>
            <a:r>
              <a:rPr lang="en-US" sz="2000" dirty="0" smtClean="0"/>
              <a:t>adapter </a:t>
            </a:r>
            <a:r>
              <a:rPr lang="en-US" sz="2000" dirty="0"/>
              <a:t>to map an implementation to </a:t>
            </a:r>
            <a:r>
              <a:rPr lang="en-US" sz="2000" dirty="0" smtClean="0"/>
              <a:t>an </a:t>
            </a:r>
            <a:r>
              <a:rPr lang="en-US" sz="2000" dirty="0"/>
              <a:t>existing </a:t>
            </a:r>
            <a:r>
              <a:rPr lang="en-US" sz="2000" i="1" dirty="0"/>
              <a:t>Gateway</a:t>
            </a:r>
            <a:r>
              <a:rPr lang="en-US" sz="2000" dirty="0"/>
              <a:t> interface. In this case the </a:t>
            </a:r>
            <a:r>
              <a:rPr lang="en-US" sz="2000" dirty="0" smtClean="0"/>
              <a:t>adapter </a:t>
            </a:r>
            <a:r>
              <a:rPr lang="en-US" sz="2000" dirty="0"/>
              <a:t>is part of the implementation of the </a:t>
            </a:r>
            <a:r>
              <a:rPr lang="en-US" sz="2000" i="1" dirty="0"/>
              <a:t>Gateway</a:t>
            </a:r>
            <a:endParaRPr lang="en-US" sz="20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39216-D583-4A56-A2A0-BC95B4CFE38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An in-memory representation of tabular data</a:t>
            </a: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3607D8-1C31-47D8-9D94-602441BFAFB1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6999"/>
            <a:ext cx="8822575" cy="32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Set – 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an in memory structure that looks exactly like the result of a SQL query, but can be generated and manipulated by other parts of the system.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Usually provided by the framework/platform</a:t>
            </a:r>
          </a:p>
          <a:p>
            <a:endParaRPr lang="en-US" dirty="0" smtClean="0"/>
          </a:p>
          <a:p>
            <a:r>
              <a:rPr lang="en-US" dirty="0"/>
              <a:t>Examples: </a:t>
            </a:r>
            <a:endParaRPr lang="en-US" dirty="0" smtClean="0"/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/>
              <a:t>of ADO.NET </a:t>
            </a:r>
            <a:endParaRPr lang="en-US" dirty="0" smtClean="0"/>
          </a:p>
          <a:p>
            <a:pPr lvl="1"/>
            <a:r>
              <a:rPr lang="en-US" dirty="0" err="1" smtClean="0"/>
              <a:t>RowSet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JDBC</a:t>
            </a:r>
          </a:p>
          <a:p>
            <a:pPr lvl="1"/>
            <a:r>
              <a:rPr lang="en-US" dirty="0" smtClean="0"/>
              <a:t>JPA Entity in Spring</a:t>
            </a:r>
            <a:endParaRPr lang="ro-RO" dirty="0"/>
          </a:p>
          <a:p>
            <a:pPr marL="366713" lvl="1" indent="0">
              <a:buNone/>
            </a:pPr>
            <a:endParaRPr lang="en-US" dirty="0"/>
          </a:p>
          <a:p>
            <a:pPr marL="366713" lvl="1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disconnected Record Set is one that is separated from it's link to the data source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C1DAEE-C663-4111-99CA-033B9A4D5235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Business </a:t>
            </a:r>
            <a:r>
              <a:rPr lang="en-US" dirty="0"/>
              <a:t>Logic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“ …It involves </a:t>
            </a:r>
            <a:r>
              <a:rPr lang="en-US" i="1" dirty="0" smtClean="0"/>
              <a:t>calculations</a:t>
            </a:r>
            <a:r>
              <a:rPr lang="en-US" dirty="0" smtClean="0"/>
              <a:t> based on inputs and stored data, </a:t>
            </a:r>
            <a:r>
              <a:rPr lang="en-US" i="1" dirty="0" smtClean="0"/>
              <a:t>validation</a:t>
            </a:r>
            <a:r>
              <a:rPr lang="en-US" dirty="0" smtClean="0"/>
              <a:t> of any data that comes in from the presentation, and figuring out exactly what data source logic to dispatch …” [Fowler]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FB2B06-8F99-44F6-81EF-B6C8AB0C54E5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Organizing the </a:t>
            </a:r>
            <a:r>
              <a:rPr lang="en-US" dirty="0" smtClean="0"/>
              <a:t>Business </a:t>
            </a:r>
            <a:r>
              <a:rPr lang="en-US" dirty="0"/>
              <a:t>Logic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architectural decisions, which influence structure of other layers.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Pure patterns</a:t>
            </a:r>
          </a:p>
          <a:p>
            <a:pPr lvl="1" eaLnBrk="1" hangingPunct="1"/>
            <a:r>
              <a:rPr lang="en-US" dirty="0" smtClean="0"/>
              <a:t>Transaction Script</a:t>
            </a:r>
          </a:p>
          <a:p>
            <a:pPr lvl="1" eaLnBrk="1" hangingPunct="1"/>
            <a:r>
              <a:rPr lang="en-US" dirty="0" smtClean="0"/>
              <a:t>Domain Model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Hybrid patterns</a:t>
            </a:r>
          </a:p>
          <a:p>
            <a:pPr lvl="1" eaLnBrk="1" hangingPunct="1"/>
            <a:r>
              <a:rPr lang="en-US" dirty="0" smtClean="0"/>
              <a:t>Active Record </a:t>
            </a:r>
          </a:p>
          <a:p>
            <a:pPr lvl="1" eaLnBrk="1" hangingPunct="1"/>
            <a:r>
              <a:rPr lang="en-US" dirty="0" smtClean="0"/>
              <a:t>Table Module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46B419-F030-4C16-9D94-06382F8FD75F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Content (next lectures)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7904"/>
            <a:ext cx="81534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Organizing the Business Logic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Mapping to Relational Databases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Web Presentation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Concurrency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477D8C-0B9E-4F2D-8F34-FF9784239006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4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Domain Logic Patterns</a:t>
            </a:r>
          </a:p>
        </p:txBody>
      </p:sp>
      <p:sp>
        <p:nvSpPr>
          <p:cNvPr id="19459" name="Date Placeholder 2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878843-5FD6-4774-907B-4DBCB1DB8092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19461" name="Line 2"/>
          <p:cNvSpPr>
            <a:spLocks noChangeShapeType="1"/>
          </p:cNvSpPr>
          <p:nvPr/>
        </p:nvSpPr>
        <p:spPr bwMode="auto">
          <a:xfrm>
            <a:off x="533400" y="426243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 rot="-5400000">
            <a:off x="-536575" y="3122613"/>
            <a:ext cx="171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solidFill>
                  <a:schemeClr val="accent1"/>
                </a:solidFill>
                <a:latin typeface="Arial Narrow" pitchFamily="34" charset="0"/>
              </a:rPr>
              <a:t>Domain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 rot="-5400000">
            <a:off x="-1050132" y="5212557"/>
            <a:ext cx="274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  <a:latin typeface="Arial Narrow" pitchFamily="34" charset="0"/>
              </a:rPr>
              <a:t>Data Source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1933575" y="2722563"/>
            <a:ext cx="2743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Transaction Script</a:t>
            </a:r>
          </a:p>
        </p:txBody>
      </p:sp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3408363" y="3827463"/>
            <a:ext cx="27432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Active Record</a:t>
            </a:r>
          </a:p>
        </p:txBody>
      </p:sp>
      <p:sp>
        <p:nvSpPr>
          <p:cNvPr id="19466" name="Rectangle 7"/>
          <p:cNvSpPr>
            <a:spLocks noChangeArrowheads="1"/>
          </p:cNvSpPr>
          <p:nvPr/>
        </p:nvSpPr>
        <p:spPr bwMode="auto">
          <a:xfrm>
            <a:off x="6489700" y="1963738"/>
            <a:ext cx="1200150" cy="3667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/>
              <a:t>Front Controller</a:t>
            </a:r>
          </a:p>
        </p:txBody>
      </p:sp>
      <p:sp>
        <p:nvSpPr>
          <p:cNvPr id="19467" name="Rectangle 8"/>
          <p:cNvSpPr>
            <a:spLocks noChangeArrowheads="1"/>
          </p:cNvSpPr>
          <p:nvPr/>
        </p:nvSpPr>
        <p:spPr bwMode="auto">
          <a:xfrm>
            <a:off x="7789863" y="1504950"/>
            <a:ext cx="1200150" cy="3667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/>
              <a:t>Template View</a:t>
            </a:r>
          </a:p>
        </p:txBody>
      </p:sp>
      <p:sp>
        <p:nvSpPr>
          <p:cNvPr id="19468" name="Line 9"/>
          <p:cNvSpPr>
            <a:spLocks noChangeShapeType="1"/>
          </p:cNvSpPr>
          <p:nvPr/>
        </p:nvSpPr>
        <p:spPr bwMode="auto">
          <a:xfrm>
            <a:off x="636588" y="251777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9" name="Rectangle 10"/>
          <p:cNvSpPr>
            <a:spLocks noChangeArrowheads="1"/>
          </p:cNvSpPr>
          <p:nvPr/>
        </p:nvSpPr>
        <p:spPr bwMode="auto">
          <a:xfrm>
            <a:off x="6494463" y="1504950"/>
            <a:ext cx="1200150" cy="3667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/>
              <a:t>Page Controller</a:t>
            </a:r>
          </a:p>
        </p:txBody>
      </p:sp>
      <p:sp>
        <p:nvSpPr>
          <p:cNvPr id="19470" name="Text Box 11"/>
          <p:cNvSpPr txBox="1">
            <a:spLocks noChangeArrowheads="1"/>
          </p:cNvSpPr>
          <p:nvPr/>
        </p:nvSpPr>
        <p:spPr bwMode="auto">
          <a:xfrm rot="-5400000">
            <a:off x="-1025525" y="1112838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  <a:latin typeface="Arial Narrow" pitchFamily="34" charset="0"/>
              </a:rPr>
              <a:t>Presentation</a:t>
            </a:r>
          </a:p>
        </p:txBody>
      </p:sp>
      <p:sp>
        <p:nvSpPr>
          <p:cNvPr id="19471" name="Rectangle 13"/>
          <p:cNvSpPr>
            <a:spLocks noChangeArrowheads="1"/>
          </p:cNvSpPr>
          <p:nvPr/>
        </p:nvSpPr>
        <p:spPr bwMode="auto">
          <a:xfrm>
            <a:off x="6278563" y="2733675"/>
            <a:ext cx="2743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Domain Model</a:t>
            </a:r>
          </a:p>
        </p:txBody>
      </p:sp>
      <p:sp>
        <p:nvSpPr>
          <p:cNvPr id="19472" name="Rectangle 14"/>
          <p:cNvSpPr>
            <a:spLocks noChangeArrowheads="1"/>
          </p:cNvSpPr>
          <p:nvPr/>
        </p:nvSpPr>
        <p:spPr bwMode="auto">
          <a:xfrm>
            <a:off x="6243638" y="4743450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Data Mapper</a:t>
            </a:r>
          </a:p>
        </p:txBody>
      </p:sp>
      <p:sp>
        <p:nvSpPr>
          <p:cNvPr id="19473" name="Rectangle 15"/>
          <p:cNvSpPr>
            <a:spLocks noChangeArrowheads="1"/>
          </p:cNvSpPr>
          <p:nvPr/>
        </p:nvSpPr>
        <p:spPr bwMode="auto">
          <a:xfrm>
            <a:off x="7796213" y="1976438"/>
            <a:ext cx="1200150" cy="3667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/>
              <a:t>Transform View</a:t>
            </a:r>
          </a:p>
        </p:txBody>
      </p:sp>
      <p:sp>
        <p:nvSpPr>
          <p:cNvPr id="19474" name="Rectangle 16"/>
          <p:cNvSpPr>
            <a:spLocks noChangeArrowheads="1"/>
          </p:cNvSpPr>
          <p:nvPr/>
        </p:nvSpPr>
        <p:spPr bwMode="auto">
          <a:xfrm>
            <a:off x="566738" y="4741863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Table Data Gateway</a:t>
            </a:r>
          </a:p>
        </p:txBody>
      </p:sp>
      <p:sp>
        <p:nvSpPr>
          <p:cNvPr id="19475" name="Rectangle 17"/>
          <p:cNvSpPr>
            <a:spLocks noChangeArrowheads="1"/>
          </p:cNvSpPr>
          <p:nvPr/>
        </p:nvSpPr>
        <p:spPr bwMode="auto">
          <a:xfrm>
            <a:off x="566738" y="3832225"/>
            <a:ext cx="27432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Table Module</a:t>
            </a:r>
          </a:p>
        </p:txBody>
      </p:sp>
      <p:sp>
        <p:nvSpPr>
          <p:cNvPr id="19476" name="Rectangle 18"/>
          <p:cNvSpPr>
            <a:spLocks noChangeArrowheads="1"/>
          </p:cNvSpPr>
          <p:nvPr/>
        </p:nvSpPr>
        <p:spPr bwMode="auto">
          <a:xfrm>
            <a:off x="3408363" y="4745038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Row Data Gateway</a:t>
            </a:r>
          </a:p>
        </p:txBody>
      </p:sp>
      <p:grpSp>
        <p:nvGrpSpPr>
          <p:cNvPr id="19477" name="Group 19"/>
          <p:cNvGrpSpPr>
            <a:grpSpLocks/>
          </p:cNvGrpSpPr>
          <p:nvPr/>
        </p:nvGrpSpPr>
        <p:grpSpPr bwMode="auto">
          <a:xfrm>
            <a:off x="6151563" y="3575050"/>
            <a:ext cx="1566862" cy="485775"/>
            <a:chOff x="3875" y="2252"/>
            <a:chExt cx="987" cy="306"/>
          </a:xfrm>
        </p:grpSpPr>
        <p:sp>
          <p:nvSpPr>
            <p:cNvPr id="19478" name="AutoShape 20"/>
            <p:cNvSpPr>
              <a:spLocks noChangeArrowheads="1"/>
            </p:cNvSpPr>
            <p:nvPr/>
          </p:nvSpPr>
          <p:spPr bwMode="auto">
            <a:xfrm>
              <a:off x="4728" y="2252"/>
              <a:ext cx="134" cy="17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9479" name="Line 21"/>
            <p:cNvSpPr>
              <a:spLocks noChangeShapeType="1"/>
            </p:cNvSpPr>
            <p:nvPr/>
          </p:nvSpPr>
          <p:spPr bwMode="auto">
            <a:xfrm>
              <a:off x="3875" y="2558"/>
              <a:ext cx="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4795" y="2423"/>
              <a:ext cx="0" cy="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7255"/>
            <a:ext cx="8229600" cy="715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Transaction Script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13641"/>
            <a:ext cx="8991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A TS organizes the business logic primarily as a single procedure where each procedure handles a single request from the presentation. [Fowler]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The TS may make calls directly to the DB or through a thin DB wrapper.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Think of a script for a use case or business transaction.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Remember “use-case controller”?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0B2AB1-A1D2-4A32-AEA0-CCA4C9C66824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8827"/>
            <a:ext cx="8229600" cy="792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Transaction Script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… is essentially a procedure that takes the</a:t>
            </a:r>
          </a:p>
          <a:p>
            <a:pPr lvl="1" eaLnBrk="1" hangingPunct="1"/>
            <a:r>
              <a:rPr lang="en-US" sz="2400" dirty="0" smtClean="0"/>
              <a:t>input from the presentation,</a:t>
            </a:r>
          </a:p>
          <a:p>
            <a:pPr lvl="1" eaLnBrk="1" hangingPunct="1"/>
            <a:r>
              <a:rPr lang="en-US" sz="2400" dirty="0" smtClean="0"/>
              <a:t>processes it with validations and calculations,</a:t>
            </a:r>
          </a:p>
          <a:p>
            <a:pPr lvl="1" eaLnBrk="1" hangingPunct="1"/>
            <a:r>
              <a:rPr lang="en-US" sz="2400" dirty="0" smtClean="0"/>
              <a:t>stores data in the database,</a:t>
            </a:r>
          </a:p>
          <a:p>
            <a:pPr lvl="1" eaLnBrk="1" hangingPunct="1"/>
            <a:r>
              <a:rPr lang="en-US" sz="2400" dirty="0" smtClean="0"/>
              <a:t>(invokes any operations from other systems, and)</a:t>
            </a:r>
          </a:p>
          <a:p>
            <a:pPr lvl="1" eaLnBrk="1" hangingPunct="1"/>
            <a:r>
              <a:rPr lang="en-US" sz="2400" dirty="0" smtClean="0"/>
              <a:t>replies with more data to the presentation perhaps doing more calculation to help organize and format the reply data.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[Fowler]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39730D-1484-4192-9AB1-F84DFC86027A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TS Features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Business logic is organized by procedures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procedure handles a single transaction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Transaction: well-defined endpoint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Must be complete on all-or-nothing basis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Makes call directly to the database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May be organized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separate class/TS (Command pattern)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several TS/class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2F0D01-B9F9-4078-94D3-E8C34E1E84EE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</a:t>
            </a:r>
            <a:r>
              <a:rPr lang="en-US" sz="2700" dirty="0"/>
              <a:t>http://lorenzo-dee.blogspot.ro/2014/06/quantifying-domain-model-vs-transaction-script.html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Banking application</a:t>
            </a:r>
          </a:p>
          <a:p>
            <a:r>
              <a:rPr lang="en-US" dirty="0" smtClean="0"/>
              <a:t>Money transfer functionality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C77328-5D40-48F5-8F87-9F1F2838151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5" y="2743200"/>
            <a:ext cx="9013371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029200"/>
            <a:ext cx="953588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370106"/>
            <a:ext cx="5881600" cy="4876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C77328-5D40-48F5-8F87-9F1F2838151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505911"/>
            <a:ext cx="7734300" cy="331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266" y="2143538"/>
            <a:ext cx="7767282" cy="9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Analysis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800" dirty="0" smtClean="0"/>
              <a:t>Strengths</a:t>
            </a:r>
          </a:p>
          <a:p>
            <a:pPr lvl="1" eaLnBrk="1" hangingPunct="1"/>
            <a:r>
              <a:rPr lang="en-GB" sz="2800" dirty="0" smtClean="0"/>
              <a:t>Simplicity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Weaknesses</a:t>
            </a:r>
          </a:p>
          <a:p>
            <a:pPr lvl="1" eaLnBrk="1" hangingPunct="1"/>
            <a:r>
              <a:rPr lang="en-US" sz="2800" dirty="0" smtClean="0"/>
              <a:t>complicated transaction logic </a:t>
            </a:r>
          </a:p>
          <a:p>
            <a:pPr lvl="1" eaLnBrk="1" hangingPunct="1"/>
            <a:r>
              <a:rPr lang="en-GB" sz="2800" dirty="0" smtClean="0"/>
              <a:t>duplicated logic</a:t>
            </a:r>
            <a:endParaRPr lang="en-US" sz="2800" dirty="0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13EB12-E135-4B33-BB0B-5077025E585C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Domain Model (EA Pattern)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An object model of the domain that incorporates both behavior and data</a:t>
            </a:r>
            <a:r>
              <a:rPr lang="en-US" sz="2800" dirty="0"/>
              <a:t>. [</a:t>
            </a:r>
            <a:r>
              <a:rPr lang="en-US" sz="2800" dirty="0" smtClean="0"/>
              <a:t>Fowler</a:t>
            </a:r>
            <a:r>
              <a:rPr lang="en-US" sz="2800" dirty="0"/>
              <a:t>]</a:t>
            </a: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A DM creates a web of interconnected objects, where each object represents some meaningful individual, whether as large as a corporation or as small as a single line in an order form.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C0194F-3BA5-4C61-9C9C-96666BA5EEF8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Domain Model (EA Pattern)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Realization (via design classes) of </a:t>
            </a:r>
            <a:br>
              <a:rPr lang="en-US" sz="2800" dirty="0"/>
            </a:br>
            <a:r>
              <a:rPr lang="en-US" sz="2800" dirty="0"/>
              <a:t>UML Domain Model (conceptual classes).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E.g. person, book, shopping cart, task, </a:t>
            </a:r>
            <a:r>
              <a:rPr lang="en-US" sz="2400" dirty="0" smtClean="0"/>
              <a:t>sale item</a:t>
            </a:r>
            <a:r>
              <a:rPr lang="en-US" sz="2400" dirty="0"/>
              <a:t>, </a:t>
            </a:r>
            <a:r>
              <a:rPr lang="en-US" sz="2400" dirty="0" smtClean="0"/>
              <a:t>…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/>
              <a:t>Domain Model classes </a:t>
            </a:r>
            <a:r>
              <a:rPr lang="en-US" sz="2800" dirty="0" smtClean="0"/>
              <a:t>contain logic </a:t>
            </a:r>
            <a:r>
              <a:rPr lang="en-US" sz="2800" dirty="0"/>
              <a:t>for handling validations and </a:t>
            </a:r>
            <a:r>
              <a:rPr lang="en-US" sz="2800" dirty="0" smtClean="0"/>
              <a:t>calculations.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en-US" sz="2400" dirty="0"/>
              <a:t>E.g. a shipment </a:t>
            </a:r>
            <a:r>
              <a:rPr lang="en-US" sz="2400" dirty="0" smtClean="0"/>
              <a:t>object calculates </a:t>
            </a:r>
            <a:r>
              <a:rPr lang="en-US" sz="2400" dirty="0"/>
              <a:t>the shipping charge for a delivery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277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48E3E3-9D53-48D7-9575-9979745455D8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DM Features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Business logic is organized as an OO model of the domain</a:t>
            </a:r>
          </a:p>
          <a:p>
            <a:pPr lvl="1" eaLnBrk="1" hangingPunct="1"/>
            <a:r>
              <a:rPr lang="en-US" dirty="0" smtClean="0"/>
              <a:t>Describes both data and behavior</a:t>
            </a:r>
          </a:p>
          <a:p>
            <a:pPr lvl="1" eaLnBrk="1" hangingPunct="1"/>
            <a:r>
              <a:rPr lang="en-US" dirty="0" smtClean="0"/>
              <a:t>Different from database model</a:t>
            </a:r>
          </a:p>
          <a:p>
            <a:pPr lvl="2" eaLnBrk="1" hangingPunct="1"/>
            <a:r>
              <a:rPr lang="en-US" dirty="0" smtClean="0"/>
              <a:t>Process, multi-valued attributes, inheritance, design patterns</a:t>
            </a:r>
          </a:p>
          <a:p>
            <a:pPr lvl="2" eaLnBrk="1" hangingPunct="1"/>
            <a:r>
              <a:rPr lang="en-US" dirty="0" smtClean="0"/>
              <a:t>Harder to map to the database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Risk of bloated domain objects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9B6834-349B-402F-8A2A-48A4B4DD864C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References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Martin Fowler et. al, Patterns of Enterprise Application Architecture, Addison Wesley, 2003 [Fowler]</a:t>
            </a:r>
            <a:endParaRPr lang="en-GB" smtClean="0"/>
          </a:p>
          <a:p>
            <a:pPr eaLnBrk="1" hangingPunct="1"/>
            <a:r>
              <a:rPr lang="en-GB" smtClean="0"/>
              <a:t>Univ. of Aarhus Course Materials</a:t>
            </a:r>
          </a:p>
          <a:p>
            <a:pPr eaLnBrk="1" hangingPunct="1"/>
            <a:r>
              <a:rPr lang="en-GB" smtClean="0"/>
              <a:t>Univ. of Utrecht Course Materials</a:t>
            </a:r>
          </a:p>
          <a:p>
            <a:pPr eaLnBrk="1" hangingPunct="1"/>
            <a:endParaRPr lang="en-US" smtClean="0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A3460E-9CA1-4BED-8B8B-F4EBDFABAA5E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4" y="375387"/>
            <a:ext cx="8229600" cy="40791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C77328-5D40-48F5-8F87-9F1F2838151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56" y="3133725"/>
            <a:ext cx="6000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556788"/>
            <a:ext cx="8188265" cy="59964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C77328-5D40-48F5-8F87-9F1F2838151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5771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Choosing a Domain Logic Pattern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Which one to choose?</a:t>
            </a:r>
          </a:p>
          <a:p>
            <a:pPr lvl="1" eaLnBrk="1" hangingPunct="1"/>
            <a:r>
              <a:rPr lang="en-US" dirty="0" smtClean="0"/>
              <a:t>Influenced by the complexity of domain logic.</a:t>
            </a:r>
          </a:p>
          <a:p>
            <a:pPr>
              <a:lnSpc>
                <a:spcPct val="90000"/>
              </a:lnSpc>
            </a:pPr>
            <a:r>
              <a:rPr lang="en-US" dirty="0"/>
              <a:t>Application is simple access to data sources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sym typeface="Wingdings" pitchFamily="2" charset="2"/>
              </a:rPr>
              <a:t> Transaction Script, (or Active Record, Table Module)</a:t>
            </a:r>
          </a:p>
          <a:p>
            <a:pPr>
              <a:lnSpc>
                <a:spcPct val="90000"/>
              </a:lnSpc>
            </a:pPr>
            <a:r>
              <a:rPr lang="en-US" dirty="0"/>
              <a:t>Significant amount of business logic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sym typeface="Wingdings" pitchFamily="2" charset="2"/>
              </a:rPr>
              <a:t> Domain Model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TS is simpler: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Easier and quicker to develop and maintain.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can lead to duplication in logic / code.</a:t>
            </a:r>
          </a:p>
          <a:p>
            <a:pPr>
              <a:lnSpc>
                <a:spcPct val="90000"/>
              </a:lnSpc>
            </a:pPr>
            <a:r>
              <a:rPr lang="en-GB" dirty="0"/>
              <a:t>DM – difficult access to relational DB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Which would be easier to refactor?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TS-&gt;DM or DM-&gt; TS</a:t>
            </a:r>
          </a:p>
          <a:p>
            <a:endParaRPr lang="en-US" dirty="0" smtClean="0"/>
          </a:p>
        </p:txBody>
      </p:sp>
      <p:sp>
        <p:nvSpPr>
          <p:cNvPr id="4403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790524-1ED8-4C70-A3B2-935B682AA736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Towards Data </a:t>
            </a:r>
            <a:r>
              <a:rPr lang="en-US" dirty="0"/>
              <a:t>Source Patterns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patterns.</a:t>
            </a:r>
          </a:p>
          <a:p>
            <a:pPr lvl="1"/>
            <a:r>
              <a:rPr lang="en-US" dirty="0"/>
              <a:t>Active Record</a:t>
            </a:r>
          </a:p>
          <a:p>
            <a:pPr lvl="1"/>
            <a:r>
              <a:rPr lang="en-GB" dirty="0"/>
              <a:t>Table Module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Pure patterns.</a:t>
            </a:r>
          </a:p>
          <a:p>
            <a:pPr lvl="1" eaLnBrk="1" hangingPunct="1"/>
            <a:r>
              <a:rPr lang="en-US" dirty="0" smtClean="0"/>
              <a:t>Row Data Gateway, </a:t>
            </a:r>
          </a:p>
          <a:p>
            <a:pPr lvl="1" eaLnBrk="1" hangingPunct="1"/>
            <a:r>
              <a:rPr lang="en-US" dirty="0" smtClean="0"/>
              <a:t>Table Data Gateway, </a:t>
            </a:r>
          </a:p>
          <a:p>
            <a:pPr lvl="1" eaLnBrk="1" hangingPunct="1"/>
            <a:r>
              <a:rPr lang="en-US" dirty="0" smtClean="0"/>
              <a:t>Data Mapper</a:t>
            </a:r>
          </a:p>
          <a:p>
            <a:pPr lvl="1" eaLnBrk="1" hangingPunct="1"/>
            <a:r>
              <a:rPr lang="en-GB" dirty="0" smtClean="0"/>
              <a:t>…</a:t>
            </a:r>
            <a:endParaRPr lang="en-US" dirty="0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E567C2-755E-4986-9F5A-9AAD88B54509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Data Source Patterns</a:t>
            </a:r>
          </a:p>
        </p:txBody>
      </p:sp>
      <p:sp>
        <p:nvSpPr>
          <p:cNvPr id="47107" name="Date Placeholder 2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8D48E6-BC2E-4BBF-90B4-97C9581B9933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47109" name="Line 2"/>
          <p:cNvSpPr>
            <a:spLocks noChangeShapeType="1"/>
          </p:cNvSpPr>
          <p:nvPr/>
        </p:nvSpPr>
        <p:spPr bwMode="auto">
          <a:xfrm>
            <a:off x="533400" y="426243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0" name="Text Box 3"/>
          <p:cNvSpPr txBox="1">
            <a:spLocks noChangeArrowheads="1"/>
          </p:cNvSpPr>
          <p:nvPr/>
        </p:nvSpPr>
        <p:spPr bwMode="auto">
          <a:xfrm rot="-5400000">
            <a:off x="-536575" y="3122613"/>
            <a:ext cx="171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  <a:latin typeface="Arial Narrow" pitchFamily="34" charset="0"/>
              </a:rPr>
              <a:t>Domain</a:t>
            </a: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 rot="-5400000">
            <a:off x="-1050132" y="5212557"/>
            <a:ext cx="274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solidFill>
                  <a:schemeClr val="accent1"/>
                </a:solidFill>
                <a:latin typeface="Arial Narrow" pitchFamily="34" charset="0"/>
              </a:rPr>
              <a:t>Data Source</a:t>
            </a: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1933575" y="2722563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Transaction Script</a:t>
            </a:r>
          </a:p>
        </p:txBody>
      </p:sp>
      <p:sp>
        <p:nvSpPr>
          <p:cNvPr id="47113" name="Rectangle 6"/>
          <p:cNvSpPr>
            <a:spLocks noChangeArrowheads="1"/>
          </p:cNvSpPr>
          <p:nvPr/>
        </p:nvSpPr>
        <p:spPr bwMode="auto">
          <a:xfrm>
            <a:off x="3408363" y="3827463"/>
            <a:ext cx="27432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Active Record</a:t>
            </a:r>
          </a:p>
        </p:txBody>
      </p:sp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6489700" y="1963738"/>
            <a:ext cx="1200150" cy="3667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/>
              <a:t>Front Controller</a:t>
            </a:r>
          </a:p>
        </p:txBody>
      </p:sp>
      <p:sp>
        <p:nvSpPr>
          <p:cNvPr id="47115" name="Rectangle 8"/>
          <p:cNvSpPr>
            <a:spLocks noChangeArrowheads="1"/>
          </p:cNvSpPr>
          <p:nvPr/>
        </p:nvSpPr>
        <p:spPr bwMode="auto">
          <a:xfrm>
            <a:off x="7789863" y="1504950"/>
            <a:ext cx="1200150" cy="3667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/>
              <a:t>Template View</a:t>
            </a:r>
          </a:p>
        </p:txBody>
      </p:sp>
      <p:sp>
        <p:nvSpPr>
          <p:cNvPr id="47116" name="Line 9"/>
          <p:cNvSpPr>
            <a:spLocks noChangeShapeType="1"/>
          </p:cNvSpPr>
          <p:nvPr/>
        </p:nvSpPr>
        <p:spPr bwMode="auto">
          <a:xfrm>
            <a:off x="636588" y="251777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7" name="Rectangle 10"/>
          <p:cNvSpPr>
            <a:spLocks noChangeArrowheads="1"/>
          </p:cNvSpPr>
          <p:nvPr/>
        </p:nvSpPr>
        <p:spPr bwMode="auto">
          <a:xfrm>
            <a:off x="6494463" y="1504950"/>
            <a:ext cx="1200150" cy="3667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/>
              <a:t>Page Controller</a:t>
            </a:r>
          </a:p>
        </p:txBody>
      </p:sp>
      <p:sp>
        <p:nvSpPr>
          <p:cNvPr id="47118" name="Text Box 11"/>
          <p:cNvSpPr txBox="1">
            <a:spLocks noChangeArrowheads="1"/>
          </p:cNvSpPr>
          <p:nvPr/>
        </p:nvSpPr>
        <p:spPr bwMode="auto">
          <a:xfrm rot="-5400000">
            <a:off x="-1025525" y="1112838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  <a:latin typeface="Arial Narrow" pitchFamily="34" charset="0"/>
              </a:rPr>
              <a:t>Presentation</a:t>
            </a:r>
          </a:p>
        </p:txBody>
      </p:sp>
      <p:sp>
        <p:nvSpPr>
          <p:cNvPr id="47119" name="Rectangle 13"/>
          <p:cNvSpPr>
            <a:spLocks noChangeArrowheads="1"/>
          </p:cNvSpPr>
          <p:nvPr/>
        </p:nvSpPr>
        <p:spPr bwMode="auto">
          <a:xfrm>
            <a:off x="6278563" y="2733675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Domain Model</a:t>
            </a:r>
          </a:p>
        </p:txBody>
      </p:sp>
      <p:sp>
        <p:nvSpPr>
          <p:cNvPr id="47120" name="Rectangle 14"/>
          <p:cNvSpPr>
            <a:spLocks noChangeArrowheads="1"/>
          </p:cNvSpPr>
          <p:nvPr/>
        </p:nvSpPr>
        <p:spPr bwMode="auto">
          <a:xfrm>
            <a:off x="6232525" y="4743450"/>
            <a:ext cx="2743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Data Mapper</a:t>
            </a:r>
          </a:p>
        </p:txBody>
      </p:sp>
      <p:sp>
        <p:nvSpPr>
          <p:cNvPr id="47121" name="Rectangle 15"/>
          <p:cNvSpPr>
            <a:spLocks noChangeArrowheads="1"/>
          </p:cNvSpPr>
          <p:nvPr/>
        </p:nvSpPr>
        <p:spPr bwMode="auto">
          <a:xfrm>
            <a:off x="7796213" y="1976438"/>
            <a:ext cx="1200150" cy="3667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/>
              <a:t>Transform View</a:t>
            </a:r>
          </a:p>
        </p:txBody>
      </p:sp>
      <p:sp>
        <p:nvSpPr>
          <p:cNvPr id="47122" name="Rectangle 16"/>
          <p:cNvSpPr>
            <a:spLocks noChangeArrowheads="1"/>
          </p:cNvSpPr>
          <p:nvPr/>
        </p:nvSpPr>
        <p:spPr bwMode="auto">
          <a:xfrm>
            <a:off x="566738" y="4741863"/>
            <a:ext cx="2743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Table Data Gateway</a:t>
            </a:r>
          </a:p>
        </p:txBody>
      </p:sp>
      <p:sp>
        <p:nvSpPr>
          <p:cNvPr id="47123" name="Rectangle 17"/>
          <p:cNvSpPr>
            <a:spLocks noChangeArrowheads="1"/>
          </p:cNvSpPr>
          <p:nvPr/>
        </p:nvSpPr>
        <p:spPr bwMode="auto">
          <a:xfrm>
            <a:off x="566738" y="3832225"/>
            <a:ext cx="27432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Table Module</a:t>
            </a:r>
          </a:p>
        </p:txBody>
      </p:sp>
      <p:sp>
        <p:nvSpPr>
          <p:cNvPr id="47124" name="Rectangle 18"/>
          <p:cNvSpPr>
            <a:spLocks noChangeArrowheads="1"/>
          </p:cNvSpPr>
          <p:nvPr/>
        </p:nvSpPr>
        <p:spPr bwMode="auto">
          <a:xfrm>
            <a:off x="3408363" y="4745038"/>
            <a:ext cx="2743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Row Data Gateway</a:t>
            </a:r>
          </a:p>
        </p:txBody>
      </p:sp>
      <p:grpSp>
        <p:nvGrpSpPr>
          <p:cNvPr id="47125" name="Group 19"/>
          <p:cNvGrpSpPr>
            <a:grpSpLocks/>
          </p:cNvGrpSpPr>
          <p:nvPr/>
        </p:nvGrpSpPr>
        <p:grpSpPr bwMode="auto">
          <a:xfrm>
            <a:off x="6151563" y="3575050"/>
            <a:ext cx="1566862" cy="485775"/>
            <a:chOff x="3875" y="2252"/>
            <a:chExt cx="987" cy="306"/>
          </a:xfrm>
        </p:grpSpPr>
        <p:sp>
          <p:nvSpPr>
            <p:cNvPr id="47126" name="AutoShape 20"/>
            <p:cNvSpPr>
              <a:spLocks noChangeArrowheads="1"/>
            </p:cNvSpPr>
            <p:nvPr/>
          </p:nvSpPr>
          <p:spPr bwMode="auto">
            <a:xfrm>
              <a:off x="4728" y="2252"/>
              <a:ext cx="134" cy="17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47127" name="Line 21"/>
            <p:cNvSpPr>
              <a:spLocks noChangeShapeType="1"/>
            </p:cNvSpPr>
            <p:nvPr/>
          </p:nvSpPr>
          <p:spPr bwMode="auto">
            <a:xfrm>
              <a:off x="3875" y="2558"/>
              <a:ext cx="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  <p:sp>
          <p:nvSpPr>
            <p:cNvPr id="47128" name="Line 22"/>
            <p:cNvSpPr>
              <a:spLocks noChangeShapeType="1"/>
            </p:cNvSpPr>
            <p:nvPr/>
          </p:nvSpPr>
          <p:spPr bwMode="auto">
            <a:xfrm>
              <a:off x="4795" y="2423"/>
              <a:ext cx="0" cy="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Table Module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 a single object for all the behavior on a table </a:t>
            </a:r>
          </a:p>
          <a:p>
            <a:endParaRPr lang="en-GB" dirty="0" smtClean="0"/>
          </a:p>
          <a:p>
            <a:r>
              <a:rPr lang="en-GB" dirty="0" smtClean="0"/>
              <a:t>Organizes </a:t>
            </a:r>
            <a:r>
              <a:rPr lang="en-US" dirty="0"/>
              <a:t>domain logic with </a:t>
            </a:r>
            <a:r>
              <a:rPr lang="en-US" b="1" dirty="0"/>
              <a:t>one class per table </a:t>
            </a:r>
          </a:p>
          <a:p>
            <a:endParaRPr lang="en-US" i="1" dirty="0" smtClean="0"/>
          </a:p>
          <a:p>
            <a:r>
              <a:rPr lang="en-US" i="1" dirty="0" smtClean="0"/>
              <a:t>Table </a:t>
            </a:r>
            <a:r>
              <a:rPr lang="en-US" i="1" dirty="0"/>
              <a:t>Module</a:t>
            </a:r>
            <a:r>
              <a:rPr lang="en-US" dirty="0"/>
              <a:t> has no notion of an identity for the objects that it's working with </a:t>
            </a:r>
          </a:p>
          <a:p>
            <a:pPr>
              <a:buFont typeface="Symbol" pitchFamily="18" charset="2"/>
              <a:buChar char="Þ"/>
            </a:pPr>
            <a:r>
              <a:rPr lang="en-GB" dirty="0"/>
              <a:t>Id references are necessary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13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ECCCFF-8931-4078-9D7B-54E70DE986C9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Typical interactions for TM</a:t>
            </a:r>
            <a:endParaRPr lang="en-US"/>
          </a:p>
        </p:txBody>
      </p:sp>
      <p:pic>
        <p:nvPicPr>
          <p:cNvPr id="5120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45" y="1682768"/>
            <a:ext cx="8971472" cy="4572000"/>
          </a:xfrm>
          <a:noFill/>
        </p:spPr>
      </p:pic>
      <p:sp>
        <p:nvSpPr>
          <p:cNvPr id="5120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3758A5-C35B-4630-8E1D-91450FAFC79F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TS </a:t>
            </a:r>
            <a:r>
              <a:rPr lang="en-GB" dirty="0" err="1" smtClean="0"/>
              <a:t>vs</a:t>
            </a:r>
            <a:r>
              <a:rPr lang="en-GB" dirty="0" smtClean="0"/>
              <a:t> TM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862" y="1741266"/>
            <a:ext cx="9156545" cy="3973733"/>
          </a:xfrm>
          <a:prstGeom prst="rect">
            <a:avLst/>
          </a:prstGeom>
        </p:spPr>
      </p:pic>
      <p:sp>
        <p:nvSpPr>
          <p:cNvPr id="5222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D54018-7EC6-4754-B608-7130A9BD4A02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52230" name="AutoShape 5" descr="tableModuleSeq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TS </a:t>
            </a:r>
            <a:r>
              <a:rPr lang="en-GB" dirty="0" err="1"/>
              <a:t>vs</a:t>
            </a:r>
            <a:r>
              <a:rPr lang="en-GB" dirty="0"/>
              <a:t> TM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566" y="1546634"/>
            <a:ext cx="9165566" cy="3939766"/>
          </a:xfrm>
          <a:prstGeom prst="rect">
            <a:avLst/>
          </a:prstGeom>
        </p:spPr>
      </p:pic>
      <p:sp>
        <p:nvSpPr>
          <p:cNvPr id="5325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698F5-9811-4CBF-8708-B6E3362BE9F2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Example - Revenue Recognition (RR)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Revenue recognition is a common problem in business systems.</a:t>
            </a:r>
          </a:p>
          <a:p>
            <a:pPr lvl="1" eaLnBrk="1" hangingPunct="1"/>
            <a:r>
              <a:rPr lang="en-US" dirty="0" smtClean="0"/>
              <a:t>when you can actually count the money you receive on your accounting books.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E.g. selling a S/W package $120 today</a:t>
            </a:r>
          </a:p>
          <a:p>
            <a:pPr lvl="1" eaLnBrk="1" hangingPunct="1"/>
            <a:r>
              <a:rPr lang="en-US" dirty="0" smtClean="0"/>
              <a:t>Book $40 today,</a:t>
            </a:r>
          </a:p>
          <a:p>
            <a:pPr lvl="1" eaLnBrk="1" hangingPunct="1"/>
            <a:r>
              <a:rPr lang="en-US" dirty="0" smtClean="0"/>
              <a:t>$40 in 30 days,</a:t>
            </a:r>
          </a:p>
          <a:p>
            <a:pPr lvl="1" eaLnBrk="1" hangingPunct="1"/>
            <a:r>
              <a:rPr lang="en-US" dirty="0" smtClean="0"/>
              <a:t>$40 in 60 days.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[Fowler]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E2F590-1505-459C-B80E-3C9BF336E5BA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4191000" y="18288"/>
            <a:ext cx="4495800" cy="3291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 smtClean="0">
                <a:solidFill>
                  <a:schemeClr val="tx2"/>
                </a:solidFill>
              </a:rPr>
              <a:t>Computer Science </a:t>
            </a:r>
            <a:r>
              <a:rPr lang="en-US" sz="1200" dirty="0">
                <a:solidFill>
                  <a:schemeClr val="tx2"/>
                </a:solidFill>
              </a:rPr>
              <a:t>Department</a:t>
            </a:r>
            <a:r>
              <a:rPr lang="en-US" sz="1200" dirty="0" smtClean="0">
                <a:solidFill>
                  <a:schemeClr val="tx2"/>
                </a:solidFill>
              </a:rPr>
              <a:t>, TUC-N</a:t>
            </a:r>
          </a:p>
        </p:txBody>
      </p:sp>
    </p:spTree>
    <p:extLst>
      <p:ext uri="{BB962C8B-B14F-4D97-AF65-F5344CB8AC3E}">
        <p14:creationId xmlns:p14="http://schemas.microsoft.com/office/powerpoint/2010/main" val="23131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/>
              <a:t>Patterns for Enterprise Applications [Fowler]</a:t>
            </a:r>
            <a:endParaRPr lang="en-US" sz="32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Enterprise Applications</a:t>
            </a:r>
          </a:p>
          <a:p>
            <a:pPr eaLnBrk="1" hangingPunct="1"/>
            <a:r>
              <a:rPr lang="en-US" dirty="0" smtClean="0"/>
              <a:t>Persistent data</a:t>
            </a:r>
          </a:p>
          <a:p>
            <a:pPr eaLnBrk="1" hangingPunct="1"/>
            <a:r>
              <a:rPr lang="en-US" dirty="0" smtClean="0"/>
              <a:t>Volume of data</a:t>
            </a:r>
          </a:p>
          <a:p>
            <a:pPr eaLnBrk="1" hangingPunct="1"/>
            <a:r>
              <a:rPr lang="en-US" dirty="0" smtClean="0"/>
              <a:t>Concurrent access</a:t>
            </a:r>
          </a:p>
          <a:p>
            <a:pPr eaLnBrk="1" hangingPunct="1"/>
            <a:r>
              <a:rPr lang="en-US" dirty="0" smtClean="0"/>
              <a:t>Complicated user interface</a:t>
            </a:r>
          </a:p>
          <a:p>
            <a:pPr eaLnBrk="1" hangingPunct="1"/>
            <a:r>
              <a:rPr lang="en-US" dirty="0" smtClean="0"/>
              <a:t>Integration with other applications</a:t>
            </a:r>
          </a:p>
          <a:p>
            <a:pPr lvl="1" eaLnBrk="1" hangingPunct="1"/>
            <a:r>
              <a:rPr lang="en-US" dirty="0" smtClean="0"/>
              <a:t>Conceptual dissonance</a:t>
            </a:r>
          </a:p>
          <a:p>
            <a:pPr eaLnBrk="1" hangingPunct="1"/>
            <a:r>
              <a:rPr lang="en-US" dirty="0" smtClean="0"/>
              <a:t>Business logic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69C9D9-3C8C-4716-896D-DA8944BAC9EE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Revenue Recognition concepts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Product type: description of item to be sold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Contract: covers only one product.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Revenue recognition: varies per product type.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each product instance: a set of revenue recognition instances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CF5503-267C-4F63-8706-097DEA5B94F4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3276600" y="18288"/>
            <a:ext cx="5410200" cy="3291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dirty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6916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TS: Calculating Revenue Recognitions</a:t>
            </a:r>
          </a:p>
        </p:txBody>
      </p:sp>
      <p:sp>
        <p:nvSpPr>
          <p:cNvPr id="25603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8B421F-29BB-41D5-8568-2BFE6530DF09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25605" name="Picture 3" descr="transactionScriptSe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8487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in 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7848600" cy="40985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C77328-5D40-48F5-8F87-9F1F2838151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4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Implementation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GB" dirty="0" smtClean="0"/>
              <a:t>Database</a:t>
            </a:r>
          </a:p>
          <a:p>
            <a:pPr marL="0" indent="0" eaLnBrk="1" hangingPunct="1">
              <a:buNone/>
            </a:pPr>
            <a:endParaRPr lang="en-GB" dirty="0" smtClean="0"/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TABLE products (ID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primary key, name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type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 eaLnBrk="1" hangingPunct="1"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TABLE contracts (ID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primary key, product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revenue decimal,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dateSigned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date) </a:t>
            </a:r>
          </a:p>
          <a:p>
            <a:pPr lvl="1" eaLnBrk="1" hangingPunct="1"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revenueRecognitions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(contract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amount decimal,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recognizedOn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date, PRIMARY KEY (contract,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recognizedOn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705BFC-7110-42C3-866C-A815C9A68BE9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Implementation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calculate the amount of recognition due by a particular day:</a:t>
            </a:r>
          </a:p>
          <a:p>
            <a:pPr lvl="1" eaLnBrk="1" hangingPunct="1">
              <a:buFontTx/>
              <a:buChar char="-"/>
            </a:pPr>
            <a:r>
              <a:rPr lang="en-US" smtClean="0"/>
              <a:t>select the appropriate rows in the revenue recognitions table, </a:t>
            </a:r>
          </a:p>
          <a:p>
            <a:pPr lvl="1" eaLnBrk="1" hangingPunct="1">
              <a:buFontTx/>
              <a:buChar char="-"/>
            </a:pPr>
            <a:r>
              <a:rPr lang="en-US" smtClean="0"/>
              <a:t>sum up the amounts. 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3A394F-7304-4E5D-813B-A4B5E25759D8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Gateway </a:t>
            </a:r>
            <a:r>
              <a:rPr lang="en-GB" dirty="0" smtClean="0"/>
              <a:t>class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5048" y="1326333"/>
            <a:ext cx="8610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Gateway...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findRecognitionsFor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MfDate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db.prepareStatement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findRecognitionsStatement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stmt.setLong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stmt.setDate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asof.toSqlDate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result;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private static final 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findRecognitionsStatement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"SELECT amount " + "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revenueRecognitions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 + " WHERE contract = ? AND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recognizedOn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?";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private Connection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55D856-32E7-4CC9-8191-626F60ECF5BB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RecognitionService</a:t>
            </a:r>
            <a:r>
              <a:rPr lang="en-US" dirty="0"/>
              <a:t> </a:t>
            </a:r>
            <a:r>
              <a:rPr lang="en-US" dirty="0" smtClean="0"/>
              <a:t>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95400"/>
            <a:ext cx="8839200" cy="57912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RecognitionService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Money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recognizedRevenue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contractNumber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MfDate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asOf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Money result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Money.dollars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try 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  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db.findRecognitionsFor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asOf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result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result.add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Money.dollars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rs.getBigDecimal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("amount")));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	}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return result;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throw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ApplicationException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(e); }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E31F6B-13FB-4DFB-8E00-CFA6028194C0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RR Domain </a:t>
            </a:r>
            <a:r>
              <a:rPr lang="en-US" dirty="0"/>
              <a:t>Model</a:t>
            </a:r>
          </a:p>
        </p:txBody>
      </p:sp>
      <p:sp>
        <p:nvSpPr>
          <p:cNvPr id="34819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2EACB4-BF75-4BB6-8CF6-995314336B25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4821" name="Picture 3" descr="concep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61425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Line 4"/>
          <p:cNvSpPr>
            <a:spLocks noChangeShapeType="1"/>
          </p:cNvSpPr>
          <p:nvPr/>
        </p:nvSpPr>
        <p:spPr bwMode="auto">
          <a:xfrm flipH="1">
            <a:off x="7239000" y="2514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Domain Model: Calculating Revenue Recognitions</a:t>
            </a:r>
          </a:p>
        </p:txBody>
      </p:sp>
      <p:sp>
        <p:nvSpPr>
          <p:cNvPr id="102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90FABD-8DCF-4A82-B5EF-F32F6C5984D8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58227"/>
              </p:ext>
            </p:extLst>
          </p:nvPr>
        </p:nvGraphicFramePr>
        <p:xfrm>
          <a:off x="140493" y="1905000"/>
          <a:ext cx="886301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Photo Editor Photo" r:id="rId4" imgW="4923810" imgH="1971950" progId="MSPhotoEd.3">
                  <p:embed/>
                </p:oleObj>
              </mc:Choice>
              <mc:Fallback>
                <p:oleObj name="Photo Editor Photo" r:id="rId4" imgW="4923810" imgH="197195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" y="1905000"/>
                        <a:ext cx="8863013" cy="426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7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3058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What if we have to apply a new RR strategy?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Transaction Script:</a:t>
            </a:r>
          </a:p>
          <a:p>
            <a:pPr lvl="1" eaLnBrk="1" hangingPunct="1"/>
            <a:r>
              <a:rPr lang="en-US" dirty="0" smtClean="0"/>
              <a:t>New conditional, or</a:t>
            </a:r>
          </a:p>
          <a:p>
            <a:pPr lvl="1" eaLnBrk="1" hangingPunct="1"/>
            <a:r>
              <a:rPr lang="en-US" dirty="0" smtClean="0"/>
              <a:t>New </a:t>
            </a:r>
            <a:r>
              <a:rPr lang="en-US" dirty="0" smtClean="0"/>
              <a:t>method</a:t>
            </a:r>
            <a:r>
              <a:rPr lang="en-US" dirty="0" smtClean="0"/>
              <a:t>.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Domain Model:</a:t>
            </a:r>
          </a:p>
          <a:p>
            <a:pPr lvl="1" eaLnBrk="1" hangingPunct="1"/>
            <a:r>
              <a:rPr lang="en-US" dirty="0" smtClean="0"/>
              <a:t>Create new RR Strategy class.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781A8A-6EE1-47B4-B9F5-CABF9A03190F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Enterprise applications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B2C online retailer</a:t>
            </a:r>
          </a:p>
          <a:p>
            <a:pPr lvl="1" eaLnBrk="1" hangingPunct="1"/>
            <a:r>
              <a:rPr lang="en-US" smtClean="0"/>
              <a:t>High volume of users: scalability</a:t>
            </a:r>
          </a:p>
          <a:p>
            <a:pPr eaLnBrk="1" hangingPunct="1"/>
            <a:r>
              <a:rPr lang="en-US" smtClean="0"/>
              <a:t>Example: processing of leasing agreements</a:t>
            </a:r>
          </a:p>
          <a:p>
            <a:pPr lvl="1" eaLnBrk="1" hangingPunct="1"/>
            <a:r>
              <a:rPr lang="en-US" smtClean="0"/>
              <a:t>Complicated business logic</a:t>
            </a:r>
          </a:p>
          <a:p>
            <a:pPr lvl="1" eaLnBrk="1" hangingPunct="1"/>
            <a:r>
              <a:rPr lang="en-US" smtClean="0"/>
              <a:t>Rich-client interface</a:t>
            </a:r>
          </a:p>
          <a:p>
            <a:pPr lvl="1" eaLnBrk="1" hangingPunct="1"/>
            <a:r>
              <a:rPr lang="en-US" smtClean="0"/>
              <a:t>Complicated transaction behavior</a:t>
            </a:r>
          </a:p>
          <a:p>
            <a:pPr eaLnBrk="1" hangingPunct="1"/>
            <a:r>
              <a:rPr lang="en-US" smtClean="0"/>
              <a:t>Example: expense tracking for small company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A60DBF-D265-4DDA-AC5D-9AE9367794C8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Using Strategy in Domain Model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BA97FD-3356-4C69-9DAA-797D415295F8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6870" name="Picture 5" descr="domainModelC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8644"/>
            <a:ext cx="7772400" cy="56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3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Implementation</a:t>
            </a: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749160"/>
            <a:ext cx="8229600" cy="505936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RevenueRecognition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private Money amount;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MfDate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date;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RevenueRecognition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(Money amount,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MfDate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date)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this.amount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amount;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this.date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date;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public Money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getAmount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return amount;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isRecognizableBy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MfDate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asOf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asOf.after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(date) ||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asOf.equals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(date);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76D275-0C5C-4094-AA30-DD7533CC5BEA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Contract class</a:t>
            </a:r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709928"/>
            <a:ext cx="8229600" cy="505936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class Contract...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private List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revenueRecognitions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public Money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recognizedRevenue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MfDate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asOf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Money result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Money.dollars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it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revenueRecognitions.iterator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RevenueRecognition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r =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RevenueRecognition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  if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r.isRecognizableBy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asOf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	result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result.add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r.getAmount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 }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return result;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4F150B-8278-4B3A-B5D0-64B8DECA8666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Introducing </a:t>
            </a:r>
            <a:r>
              <a:rPr lang="en-GB" dirty="0" smtClean="0"/>
              <a:t>strategies…the Contract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Contract...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private Product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private Money revenue;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MfDate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whenSigned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private Long id;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public Contract(Product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Money revenue,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MfDate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whenSigned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this.product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product;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this.revenue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revenue;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this.whenSigned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whenSigned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53026B-DDF3-4684-9475-4DB8F4644D29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Introducing strategies </a:t>
            </a:r>
            <a:r>
              <a:rPr lang="en-GB" dirty="0" smtClean="0"/>
              <a:t>…the Product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991600" cy="54102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class Product...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private String name;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RecognitionStrategy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recognitionStrategy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Product(String name,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RecognitionStrategy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recognitionStrategy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this.name = name;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this.recognitionStrategy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recognitionStrategy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static Product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newWordProcessor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name)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return new Product(name,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CompleteRecognitionStrategy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static Product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newSpreadsheet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name)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return new Product(name,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ThreeWayRecognitionStrategy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(60, 90));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public static Product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newDatabase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name)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return new Product(name,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ThreeWayRecognitionStrategy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(30, 60));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D1274D-DFEA-42DF-9E9B-3A99F328F20F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5771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Introducing strategies </a:t>
            </a:r>
            <a:r>
              <a:rPr lang="en-GB" dirty="0" smtClean="0"/>
              <a:t>…the Strategy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RecognitionStrategy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abstract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calculateRevenueRecognitions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(Contract contract);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CompleteRecognitionStrategy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calculateRevenueRecognitions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(Contract contract)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contract.addRevenueRecognition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RevenueRecognition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contract.getRevenue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contract.getWhenSigned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ThreeWayRecognitionStrategy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4E74BF8-2DE5-4606-BC10-61FAC5A23805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09" y="364824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Introducing strategies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344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Contract...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calculateRecognitions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{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product.calculateRevenueRecognitions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(this);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Product...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calculateRevenueRecognitions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(Contract contract)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{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recognitionStrategy.calculateRevenueRecognitions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(contract);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683EE9-6C52-4132-B8B9-4E3D88580AC7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4800600" y="18288"/>
            <a:ext cx="3886200" cy="3291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6039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TM in the RR example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7142D7-8E3B-4396-945B-42C93B4869A2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50182" name="Picture 5" descr="TableModule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" y="1828800"/>
            <a:ext cx="896982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2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RR problem with TM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D54018-7EC6-4754-B608-7130A9BD4A02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2230" name="AutoShape 5" descr="tableModuleSeq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231" name="Picture 7" descr="tableModuleS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447799"/>
            <a:ext cx="8683625" cy="531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2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Implementation (C#)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protected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table; 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protected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ds,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table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ds.Tables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698F5-9811-4CBF-8708-B6E3362BE9F2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Principal layers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60198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See pattern Layers in [POSA]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Here: applied to enterprise applications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Presentation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Interaction with user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Command-line or rich client or Web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Business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Validation of input and calculation of results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Data access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Communication with databases and other applications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89D0A3-3BAE-4F42-B8C8-E0703D3DA488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33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8536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/>
              <a:t>ContractModule</a:t>
            </a:r>
            <a:r>
              <a:rPr lang="en-GB" dirty="0"/>
              <a:t> subclass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686800" cy="48736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ContractModule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ContractModule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ds) : base (ds, "Contracts") {}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this [long key]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get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String filter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 = {0}", key); 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table.Select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(filter)[0];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contract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ContractModule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(dataset); </a:t>
            </a:r>
            <a:r>
              <a:rPr lang="en-US" dirty="0" smtClean="0"/>
              <a:t>	</a:t>
            </a: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15C470-5976-48DC-B209-E30057B82922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RevenueRecognition class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6868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RevenueRecognition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public Decimal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RecognizedRevenue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String filter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{0} AND date &lt;= #{1:d}#",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contractID,asOf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DataRow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rows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table.Select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(filter);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Decimal result = 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DataRow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row in rows)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result += (Decimal)row["amount"];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return result;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451C4C-8ECE-4095-8C9B-9350EE728A22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Which one to use?</a:t>
            </a: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632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A19DD4-D997-45A6-A8E6-E38DE184E2DA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6326" name="Picture 5" descr="domainTrade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305800" cy="527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608"/>
            <a:ext cx="8229600" cy="6016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Active Record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Fowler: An object that wraps a record data structure of an external resource, such as a row in a database table, and adds some domain logic to that object.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An AR object carries both data and behavior.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The essence of an AR is a Domain Model in which the classes match very closely the record structure of the underlying database.</a:t>
            </a:r>
          </a:p>
        </p:txBody>
      </p:sp>
      <p:sp>
        <p:nvSpPr>
          <p:cNvPr id="573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B877D2-BE34-4B2E-AA81-7391D7297A21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Class </a:t>
            </a:r>
            <a:r>
              <a:rPr lang="en-GB" dirty="0" smtClean="0"/>
              <a:t>operations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53440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construct an instance of the </a:t>
            </a:r>
            <a:r>
              <a:rPr lang="en-US" i="1" dirty="0"/>
              <a:t>Active Record </a:t>
            </a:r>
            <a:r>
              <a:rPr lang="en-US" dirty="0"/>
              <a:t>from a SQL result set row 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construct a new instance for later insertion into the table 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static finder methods to wrap commonly used SQL queries and return </a:t>
            </a:r>
            <a:r>
              <a:rPr lang="en-US" i="1" dirty="0"/>
              <a:t>Active Record</a:t>
            </a:r>
            <a:r>
              <a:rPr lang="en-US" dirty="0"/>
              <a:t> objects 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methods to update the database and insert into the database with the data in the </a:t>
            </a:r>
            <a:r>
              <a:rPr lang="en-US" i="1" dirty="0"/>
              <a:t>Active Record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getting and setting methods for the fields 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methods that implement some pieces of business logic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5837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13256C-4E42-4CCC-BEA1-7A84F2D63BC9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8374" name="Picture 4" descr="activeRecord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181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Implementation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Person... 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numberOfDependents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people (ID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primary 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number_of_dependents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95F6FE-4161-4E7E-A7F7-BFA444E4B828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Find + Load an </a:t>
            </a:r>
            <a:r>
              <a:rPr lang="en-GB" dirty="0" smtClean="0"/>
              <a:t>object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class Person...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private final static 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findStatementString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"SELECT id,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number_of_dependents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+ " FROM people" + " WHERE id = ?";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public static Person find(Long id)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Person result = (Person)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Registry.getPerson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(id);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if (result != null) return result;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findStatement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null;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null;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try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{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findStatement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DB.prepare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findStatementString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findStatement.setLong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(1,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id.longValue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findStatement.executeQuery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result = load(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return result;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} catch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e) { throw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ApplicationException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(e); }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finally {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DB.cleanUp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findStatement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}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dirty="0"/>
              <a:t> </a:t>
            </a:r>
          </a:p>
        </p:txBody>
      </p:sp>
      <p:sp>
        <p:nvSpPr>
          <p:cNvPr id="6042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00EF8D-3B9C-449E-8342-F71D076172E4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Person load(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Long id = new Long(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rs.getLong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Person result = (Person)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Registry.getPerson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(id);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(result != null) return result;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numDependentsArg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(4);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result = new Person(id,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numDependentsArg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Registry.addPerson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(result);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return result;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144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4861FE-AE79-4542-B5AC-9FD2079D256A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about layers structuring</a:t>
            </a:r>
          </a:p>
          <a:p>
            <a:endParaRPr lang="en-US" dirty="0" smtClean="0"/>
          </a:p>
        </p:txBody>
      </p:sp>
      <p:sp>
        <p:nvSpPr>
          <p:cNvPr id="6246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7848D8-6E0A-41A9-B4EE-C7B392073F18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2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C0C581-0DD4-426A-8535-1B0B0072A34A}" type="datetime1">
              <a:rPr lang="en-US" smtClean="0">
                <a:solidFill>
                  <a:schemeClr val="tx2"/>
                </a:solidFill>
              </a:rPr>
              <a:t>4/9/2018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16389" name="Line 2"/>
          <p:cNvSpPr>
            <a:spLocks noChangeShapeType="1"/>
          </p:cNvSpPr>
          <p:nvPr/>
        </p:nvSpPr>
        <p:spPr bwMode="auto">
          <a:xfrm>
            <a:off x="0" y="42624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 rot="-5400000">
            <a:off x="-536575" y="3122613"/>
            <a:ext cx="171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solidFill>
                  <a:schemeClr val="accent1"/>
                </a:solidFill>
                <a:latin typeface="Arial Narrow" pitchFamily="34" charset="0"/>
              </a:rPr>
              <a:t>Domain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 rot="-5400000">
            <a:off x="-1050132" y="5212557"/>
            <a:ext cx="274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solidFill>
                  <a:schemeClr val="accent1"/>
                </a:solidFill>
                <a:latin typeface="Arial Narrow" pitchFamily="34" charset="0"/>
              </a:rPr>
              <a:t>Data Source</a:t>
            </a:r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2027238" y="2836863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Transaction Script</a:t>
            </a:r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6289675" y="2700338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Domain Model</a:t>
            </a:r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6289675" y="4121150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Data Mapper</a:t>
            </a:r>
          </a:p>
        </p:txBody>
      </p:sp>
      <p:sp>
        <p:nvSpPr>
          <p:cNvPr id="16395" name="Rectangle 8"/>
          <p:cNvSpPr>
            <a:spLocks noChangeArrowheads="1"/>
          </p:cNvSpPr>
          <p:nvPr/>
        </p:nvSpPr>
        <p:spPr bwMode="auto">
          <a:xfrm>
            <a:off x="623888" y="4733925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Row Data Gateway</a:t>
            </a:r>
          </a:p>
        </p:txBody>
      </p:sp>
      <p:sp>
        <p:nvSpPr>
          <p:cNvPr id="16396" name="Rectangle 9"/>
          <p:cNvSpPr>
            <a:spLocks noChangeArrowheads="1"/>
          </p:cNvSpPr>
          <p:nvPr/>
        </p:nvSpPr>
        <p:spPr bwMode="auto">
          <a:xfrm>
            <a:off x="1811338" y="1528763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Front Controller</a:t>
            </a:r>
          </a:p>
        </p:txBody>
      </p:sp>
      <p:sp>
        <p:nvSpPr>
          <p:cNvPr id="16397" name="Rectangle 10"/>
          <p:cNvSpPr>
            <a:spLocks noChangeArrowheads="1"/>
          </p:cNvSpPr>
          <p:nvPr/>
        </p:nvSpPr>
        <p:spPr bwMode="auto">
          <a:xfrm>
            <a:off x="4945063" y="469900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dirty="0"/>
              <a:t>Template View</a:t>
            </a:r>
          </a:p>
        </p:txBody>
      </p:sp>
      <p:sp>
        <p:nvSpPr>
          <p:cNvPr id="16398" name="Rectangle 11"/>
          <p:cNvSpPr>
            <a:spLocks noChangeArrowheads="1"/>
          </p:cNvSpPr>
          <p:nvPr/>
        </p:nvSpPr>
        <p:spPr bwMode="auto">
          <a:xfrm>
            <a:off x="4962525" y="1541463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Transform View</a:t>
            </a:r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>
            <a:off x="0" y="25177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0" name="Rectangle 13"/>
          <p:cNvSpPr>
            <a:spLocks noChangeArrowheads="1"/>
          </p:cNvSpPr>
          <p:nvPr/>
        </p:nvSpPr>
        <p:spPr bwMode="auto">
          <a:xfrm>
            <a:off x="1816100" y="469900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Page Controller</a:t>
            </a:r>
          </a:p>
        </p:txBody>
      </p:sp>
      <p:sp>
        <p:nvSpPr>
          <p:cNvPr id="16401" name="Text Box 14"/>
          <p:cNvSpPr txBox="1">
            <a:spLocks noChangeArrowheads="1"/>
          </p:cNvSpPr>
          <p:nvPr/>
        </p:nvSpPr>
        <p:spPr bwMode="auto">
          <a:xfrm rot="-5400000">
            <a:off x="-903288" y="992188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accent1"/>
                </a:solidFill>
                <a:latin typeface="Arial Narrow" pitchFamily="34" charset="0"/>
              </a:rPr>
              <a:t>Presentation</a:t>
            </a:r>
          </a:p>
        </p:txBody>
      </p:sp>
      <p:sp>
        <p:nvSpPr>
          <p:cNvPr id="16402" name="Rectangle 15"/>
          <p:cNvSpPr>
            <a:spLocks noChangeArrowheads="1"/>
          </p:cNvSpPr>
          <p:nvPr/>
        </p:nvSpPr>
        <p:spPr bwMode="auto">
          <a:xfrm>
            <a:off x="623888" y="3838575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dirty="0"/>
              <a:t>Active Record</a:t>
            </a:r>
          </a:p>
        </p:txBody>
      </p:sp>
      <p:sp>
        <p:nvSpPr>
          <p:cNvPr id="16403" name="Rectangle 17"/>
          <p:cNvSpPr>
            <a:spLocks noChangeArrowheads="1"/>
          </p:cNvSpPr>
          <p:nvPr/>
        </p:nvSpPr>
        <p:spPr bwMode="auto">
          <a:xfrm>
            <a:off x="3457575" y="3832225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Table Module</a:t>
            </a:r>
          </a:p>
        </p:txBody>
      </p:sp>
      <p:sp>
        <p:nvSpPr>
          <p:cNvPr id="16404" name="Rectangle 18"/>
          <p:cNvSpPr>
            <a:spLocks noChangeArrowheads="1"/>
          </p:cNvSpPr>
          <p:nvPr/>
        </p:nvSpPr>
        <p:spPr bwMode="auto">
          <a:xfrm>
            <a:off x="3459163" y="4725988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Table Data Gateway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layering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C337EC-F2AA-4201-A0C5-1C72E170D134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21730"/>
              </p:ext>
            </p:extLst>
          </p:nvPr>
        </p:nvGraphicFramePr>
        <p:xfrm>
          <a:off x="152400" y="1828800"/>
          <a:ext cx="88392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Presentation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Controller/Mediator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Business</a:t>
                      </a:r>
                      <a:r>
                        <a:rPr lang="en-US" sz="2800" baseline="0" dirty="0" smtClean="0"/>
                        <a:t> Logic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 Mapping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</a:t>
                      </a:r>
                      <a:r>
                        <a:rPr lang="en-US" sz="2800" baseline="0" dirty="0" smtClean="0"/>
                        <a:t> Source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Some basic patterns</a:t>
            </a:r>
          </a:p>
          <a:p>
            <a:r>
              <a:rPr lang="en-US" sz="2800" dirty="0" smtClean="0"/>
              <a:t>Gateway</a:t>
            </a:r>
          </a:p>
          <a:p>
            <a:r>
              <a:rPr lang="en-US" sz="2800" dirty="0" smtClean="0"/>
              <a:t>Record Set</a:t>
            </a:r>
            <a:endParaRPr lang="en-GB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C0B25-048E-4F4D-8AC1-EA2D027C45CA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_CursS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ursSE" id="{F3D0179C-6B02-4EFD-819C-DD9F7A2F7E25}" vid="{A4DBB83C-D429-4A1C-ADEF-2E36D8ECA10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19518</TotalTime>
  <Words>1975</Words>
  <Application>Microsoft Office PowerPoint</Application>
  <PresentationFormat>On-screen Show (4:3)</PresentationFormat>
  <Paragraphs>642</Paragraphs>
  <Slides>68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Arial Narrow</vt:lpstr>
      <vt:lpstr>Courier New</vt:lpstr>
      <vt:lpstr>Symbol</vt:lpstr>
      <vt:lpstr>Wingdings</vt:lpstr>
      <vt:lpstr>Wingdings 2</vt:lpstr>
      <vt:lpstr>blank</vt:lpstr>
      <vt:lpstr>Theme_CursSE</vt:lpstr>
      <vt:lpstr>Photo Editor Photo</vt:lpstr>
      <vt:lpstr>Software Design</vt:lpstr>
      <vt:lpstr>Content (next lectures)</vt:lpstr>
      <vt:lpstr>References</vt:lpstr>
      <vt:lpstr>Patterns for Enterprise Applications [Fowler]</vt:lpstr>
      <vt:lpstr>Enterprise applications</vt:lpstr>
      <vt:lpstr>Principal layers</vt:lpstr>
      <vt:lpstr>PowerPoint Presentation</vt:lpstr>
      <vt:lpstr>More detailed layering</vt:lpstr>
      <vt:lpstr>But first…</vt:lpstr>
      <vt:lpstr>Gateway</vt:lpstr>
      <vt:lpstr>Gateway – How it works</vt:lpstr>
      <vt:lpstr>Gateway - Benefits</vt:lpstr>
      <vt:lpstr>Gateway - Example</vt:lpstr>
      <vt:lpstr>Better…</vt:lpstr>
      <vt:lpstr>Gateway vs. Façade vs. Adapter</vt:lpstr>
      <vt:lpstr>Record Set</vt:lpstr>
      <vt:lpstr>Record Set – how it works</vt:lpstr>
      <vt:lpstr>Business Logic Layer</vt:lpstr>
      <vt:lpstr>Organizing the Business Logic</vt:lpstr>
      <vt:lpstr>Domain Logic Patterns</vt:lpstr>
      <vt:lpstr>Transaction Script</vt:lpstr>
      <vt:lpstr>Transaction Script</vt:lpstr>
      <vt:lpstr>TS Features</vt:lpstr>
      <vt:lpstr>Example (http://lorenzo-dee.blogspot.ro/2014/06/quantifying-domain-model-vs-transaction-script.html)</vt:lpstr>
      <vt:lpstr>PowerPoint Presentation</vt:lpstr>
      <vt:lpstr>Analysis</vt:lpstr>
      <vt:lpstr>Domain Model (EA Pattern)</vt:lpstr>
      <vt:lpstr>Domain Model (EA Pattern)</vt:lpstr>
      <vt:lpstr>DM Features</vt:lpstr>
      <vt:lpstr>PowerPoint Presentation</vt:lpstr>
      <vt:lpstr>PowerPoint Presentation</vt:lpstr>
      <vt:lpstr>Choosing a Domain Logic Pattern</vt:lpstr>
      <vt:lpstr>Towards Data Source Patterns</vt:lpstr>
      <vt:lpstr>Data Source Patterns</vt:lpstr>
      <vt:lpstr>Table Module</vt:lpstr>
      <vt:lpstr>Typical interactions for TM</vt:lpstr>
      <vt:lpstr>TS vs TM</vt:lpstr>
      <vt:lpstr>TS vs TM</vt:lpstr>
      <vt:lpstr>Example - Revenue Recognition (RR)</vt:lpstr>
      <vt:lpstr>Revenue Recognition concepts</vt:lpstr>
      <vt:lpstr>TS: Calculating Revenue Recognitions</vt:lpstr>
      <vt:lpstr>Using Command in TS</vt:lpstr>
      <vt:lpstr>Implementation</vt:lpstr>
      <vt:lpstr>Implementation</vt:lpstr>
      <vt:lpstr>Gateway class </vt:lpstr>
      <vt:lpstr>RecognitionService class </vt:lpstr>
      <vt:lpstr>RR Domain Model</vt:lpstr>
      <vt:lpstr>Domain Model: Calculating Revenue Recognitions</vt:lpstr>
      <vt:lpstr>Extensibility</vt:lpstr>
      <vt:lpstr>Using Strategy in Domain Model </vt:lpstr>
      <vt:lpstr>Implementation</vt:lpstr>
      <vt:lpstr>Contract class</vt:lpstr>
      <vt:lpstr>Introducing strategies…the Contract</vt:lpstr>
      <vt:lpstr>Introducing strategies …the Product </vt:lpstr>
      <vt:lpstr>Introducing strategies …the Strategy</vt:lpstr>
      <vt:lpstr>Introducing strategies</vt:lpstr>
      <vt:lpstr>TM in the RR example</vt:lpstr>
      <vt:lpstr>RR problem with TM</vt:lpstr>
      <vt:lpstr>Implementation (C#)</vt:lpstr>
      <vt:lpstr>ContractModule subclass</vt:lpstr>
      <vt:lpstr>RevenueRecognition class</vt:lpstr>
      <vt:lpstr>Which one to use?</vt:lpstr>
      <vt:lpstr>Active Record</vt:lpstr>
      <vt:lpstr>Class operations </vt:lpstr>
      <vt:lpstr>Implementation</vt:lpstr>
      <vt:lpstr>Find + Load an object </vt:lpstr>
      <vt:lpstr>PowerPoint Presentation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Mihaela</dc:creator>
  <cp:lastModifiedBy>Mihaela Dinsoreanu</cp:lastModifiedBy>
  <cp:revision>228</cp:revision>
  <cp:lastPrinted>1601-01-01T00:00:00Z</cp:lastPrinted>
  <dcterms:created xsi:type="dcterms:W3CDTF">1601-01-01T00:00:00Z</dcterms:created>
  <dcterms:modified xsi:type="dcterms:W3CDTF">2018-04-10T08:51:24Z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