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813" r:id="rId2"/>
  </p:sldMasterIdLst>
  <p:notesMasterIdLst>
    <p:notesMasterId r:id="rId76"/>
  </p:notesMasterIdLst>
  <p:sldIdLst>
    <p:sldId id="256" r:id="rId3"/>
    <p:sldId id="257" r:id="rId4"/>
    <p:sldId id="261" r:id="rId5"/>
    <p:sldId id="478" r:id="rId6"/>
    <p:sldId id="707" r:id="rId7"/>
    <p:sldId id="566" r:id="rId8"/>
    <p:sldId id="719" r:id="rId9"/>
    <p:sldId id="486" r:id="rId10"/>
    <p:sldId id="487" r:id="rId11"/>
    <p:sldId id="507" r:id="rId12"/>
    <p:sldId id="508" r:id="rId13"/>
    <p:sldId id="509" r:id="rId14"/>
    <p:sldId id="510" r:id="rId15"/>
    <p:sldId id="651" r:id="rId16"/>
    <p:sldId id="652" r:id="rId17"/>
    <p:sldId id="653" r:id="rId18"/>
    <p:sldId id="654" r:id="rId19"/>
    <p:sldId id="655" r:id="rId20"/>
    <p:sldId id="479" r:id="rId21"/>
    <p:sldId id="480" r:id="rId22"/>
    <p:sldId id="500" r:id="rId23"/>
    <p:sldId id="502" r:id="rId24"/>
    <p:sldId id="503" r:id="rId25"/>
    <p:sldId id="567" r:id="rId26"/>
    <p:sldId id="504" r:id="rId27"/>
    <p:sldId id="506" r:id="rId28"/>
    <p:sldId id="710" r:id="rId29"/>
    <p:sldId id="711" r:id="rId30"/>
    <p:sldId id="713" r:id="rId31"/>
    <p:sldId id="714" r:id="rId32"/>
    <p:sldId id="715" r:id="rId33"/>
    <p:sldId id="712" r:id="rId34"/>
    <p:sldId id="491" r:id="rId35"/>
    <p:sldId id="493" r:id="rId36"/>
    <p:sldId id="512" r:id="rId37"/>
    <p:sldId id="514" r:id="rId38"/>
    <p:sldId id="513" r:id="rId39"/>
    <p:sldId id="515" r:id="rId40"/>
    <p:sldId id="516" r:id="rId41"/>
    <p:sldId id="522" r:id="rId42"/>
    <p:sldId id="523" r:id="rId43"/>
    <p:sldId id="521" r:id="rId44"/>
    <p:sldId id="524" r:id="rId45"/>
    <p:sldId id="488" r:id="rId46"/>
    <p:sldId id="720" r:id="rId47"/>
    <p:sldId id="563" r:id="rId48"/>
    <p:sldId id="564" r:id="rId49"/>
    <p:sldId id="565" r:id="rId50"/>
    <p:sldId id="664" r:id="rId51"/>
    <p:sldId id="665" r:id="rId52"/>
    <p:sldId id="717" r:id="rId53"/>
    <p:sldId id="718" r:id="rId54"/>
    <p:sldId id="666" r:id="rId55"/>
    <p:sldId id="667" r:id="rId56"/>
    <p:sldId id="716" r:id="rId57"/>
    <p:sldId id="690" r:id="rId58"/>
    <p:sldId id="691" r:id="rId59"/>
    <p:sldId id="692" r:id="rId60"/>
    <p:sldId id="696" r:id="rId61"/>
    <p:sldId id="699" r:id="rId62"/>
    <p:sldId id="700" r:id="rId63"/>
    <p:sldId id="701" r:id="rId64"/>
    <p:sldId id="702" r:id="rId65"/>
    <p:sldId id="704" r:id="rId66"/>
    <p:sldId id="705" r:id="rId67"/>
    <p:sldId id="706" r:id="rId68"/>
    <p:sldId id="721" r:id="rId69"/>
    <p:sldId id="722" r:id="rId70"/>
    <p:sldId id="723" r:id="rId71"/>
    <p:sldId id="724" r:id="rId72"/>
    <p:sldId id="725" r:id="rId73"/>
    <p:sldId id="726" r:id="rId74"/>
    <p:sldId id="689" r:id="rId7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744" autoAdjust="0"/>
    <p:restoredTop sz="91000" autoAdjust="0"/>
  </p:normalViewPr>
  <p:slideViewPr>
    <p:cSldViewPr>
      <p:cViewPr varScale="1">
        <p:scale>
          <a:sx n="89" d="100"/>
          <a:sy n="89" d="100"/>
        </p:scale>
        <p:origin x="725"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716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0256599-5E0F-4EE6-AF90-949275764152}" type="slidenum">
              <a:rPr lang="en-US"/>
              <a:pPr>
                <a:defRPr/>
              </a:pPr>
              <a:t>‹#›</a:t>
            </a:fld>
            <a:endParaRPr lang="en-US"/>
          </a:p>
        </p:txBody>
      </p:sp>
    </p:spTree>
    <p:extLst>
      <p:ext uri="{BB962C8B-B14F-4D97-AF65-F5344CB8AC3E}">
        <p14:creationId xmlns:p14="http://schemas.microsoft.com/office/powerpoint/2010/main" val="1248634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D1919F6-4935-4E8F-87F4-A0BCD33CDD05}" type="slidenum">
              <a:rPr lang="en-US" smtClean="0"/>
              <a:pPr/>
              <a:t>4</a:t>
            </a:fld>
            <a:endParaRPr lang="en-US" smtClean="0"/>
          </a:p>
        </p:txBody>
      </p:sp>
      <p:sp>
        <p:nvSpPr>
          <p:cNvPr id="72707" name="Rectangle 2"/>
          <p:cNvSpPr>
            <a:spLocks noGrp="1" noRot="1" noChangeAspect="1" noChangeArrowheads="1" noTextEdit="1"/>
          </p:cNvSpPr>
          <p:nvPr>
            <p:ph type="sldImg"/>
          </p:nvPr>
        </p:nvSpPr>
        <p:spPr>
          <a:xfrm>
            <a:off x="1144588" y="685800"/>
            <a:ext cx="4572000" cy="3429000"/>
          </a:xfrm>
          <a:ln/>
        </p:spPr>
      </p:sp>
      <p:sp>
        <p:nvSpPr>
          <p:cNvPr id="727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 Data Mapper patterns actually should be a part of the Domain Logic layer.</a:t>
            </a:r>
          </a:p>
        </p:txBody>
      </p:sp>
    </p:spTree>
    <p:extLst>
      <p:ext uri="{BB962C8B-B14F-4D97-AF65-F5344CB8AC3E}">
        <p14:creationId xmlns:p14="http://schemas.microsoft.com/office/powerpoint/2010/main" val="45107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0256599-5E0F-4EE6-AF90-949275764152}" type="slidenum">
              <a:rPr lang="en-US" smtClean="0"/>
              <a:pPr>
                <a:defRPr/>
              </a:pPr>
              <a:t>54</a:t>
            </a:fld>
            <a:endParaRPr lang="en-US"/>
          </a:p>
        </p:txBody>
      </p:sp>
    </p:spTree>
    <p:extLst>
      <p:ext uri="{BB962C8B-B14F-4D97-AF65-F5344CB8AC3E}">
        <p14:creationId xmlns:p14="http://schemas.microsoft.com/office/powerpoint/2010/main" val="3178127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18E3BDE-5DF6-492F-AFEB-A89B9ED8E6DB}" type="slidenum">
              <a:rPr lang="en-US" smtClean="0"/>
              <a:pPr/>
              <a:t>5</a:t>
            </a:fld>
            <a:endParaRPr lang="en-US" smtClean="0"/>
          </a:p>
        </p:txBody>
      </p:sp>
      <p:sp>
        <p:nvSpPr>
          <p:cNvPr id="73731" name="Rectangle 2"/>
          <p:cNvSpPr>
            <a:spLocks noGrp="1" noRot="1" noChangeAspect="1" noChangeArrowheads="1" noTextEdit="1"/>
          </p:cNvSpPr>
          <p:nvPr>
            <p:ph type="sldImg"/>
          </p:nvPr>
        </p:nvSpPr>
        <p:spPr>
          <a:xfrm>
            <a:off x="1144588" y="685800"/>
            <a:ext cx="4572000" cy="3429000"/>
          </a:xfrm>
          <a:ln/>
        </p:spPr>
      </p:sp>
      <p:sp>
        <p:nvSpPr>
          <p:cNvPr id="737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748499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522E168-DD30-4633-8CD2-6D75E93E58C9}" type="slidenum">
              <a:rPr lang="en-US" smtClean="0"/>
              <a:pPr/>
              <a:t>8</a:t>
            </a:fld>
            <a:endParaRPr lang="en-US" smtClean="0"/>
          </a:p>
        </p:txBody>
      </p:sp>
      <p:sp>
        <p:nvSpPr>
          <p:cNvPr id="74755" name="Rectangle 2"/>
          <p:cNvSpPr>
            <a:spLocks noGrp="1" noRot="1" noChangeAspect="1" noChangeArrowheads="1" noTextEdit="1"/>
          </p:cNvSpPr>
          <p:nvPr>
            <p:ph type="sldImg"/>
          </p:nvPr>
        </p:nvSpPr>
        <p:spPr>
          <a:xfrm>
            <a:off x="1144588" y="685800"/>
            <a:ext cx="4572000" cy="3429000"/>
          </a:xfrm>
          <a:ln/>
        </p:spPr>
      </p:sp>
      <p:sp>
        <p:nvSpPr>
          <p:cNvPr id="747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No fields.</a:t>
            </a:r>
          </a:p>
          <a:p>
            <a:pPr eaLnBrk="1" hangingPunct="1">
              <a:buFontTx/>
              <a:buChar char="•"/>
            </a:pPr>
            <a:r>
              <a:rPr lang="en-US" smtClean="0"/>
              <a:t>Find methods return ResultSet</a:t>
            </a:r>
          </a:p>
          <a:p>
            <a:pPr eaLnBrk="1" hangingPunct="1">
              <a:buFontTx/>
              <a:buChar char="•"/>
            </a:pPr>
            <a:endParaRPr lang="en-US" smtClean="0"/>
          </a:p>
        </p:txBody>
      </p:sp>
    </p:spTree>
    <p:extLst>
      <p:ext uri="{BB962C8B-B14F-4D97-AF65-F5344CB8AC3E}">
        <p14:creationId xmlns:p14="http://schemas.microsoft.com/office/powerpoint/2010/main" val="3506261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F66BA45-DE31-4920-B92D-1DAB37E9ABCE}" type="slidenum">
              <a:rPr lang="en-US" smtClean="0"/>
              <a:pPr/>
              <a:t>9</a:t>
            </a:fld>
            <a:endParaRPr lang="en-US" smtClean="0"/>
          </a:p>
        </p:txBody>
      </p:sp>
      <p:sp>
        <p:nvSpPr>
          <p:cNvPr id="75779" name="Rectangle 2"/>
          <p:cNvSpPr>
            <a:spLocks noGrp="1" noRot="1" noChangeAspect="1" noChangeArrowheads="1" noTextEdit="1"/>
          </p:cNvSpPr>
          <p:nvPr>
            <p:ph type="sldImg"/>
          </p:nvPr>
        </p:nvSpPr>
        <p:spPr>
          <a:xfrm>
            <a:off x="1144588" y="685800"/>
            <a:ext cx="4572000" cy="3429000"/>
          </a:xfrm>
          <a:ln/>
        </p:spPr>
      </p:sp>
      <p:sp>
        <p:nvSpPr>
          <p:cNvPr id="757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No fields.</a:t>
            </a:r>
          </a:p>
          <a:p>
            <a:pPr eaLnBrk="1" hangingPunct="1">
              <a:buFontTx/>
              <a:buChar char="•"/>
            </a:pPr>
            <a:r>
              <a:rPr lang="en-US" smtClean="0"/>
              <a:t>Find methods return ResultSet</a:t>
            </a:r>
          </a:p>
          <a:p>
            <a:pPr eaLnBrk="1" hangingPunct="1">
              <a:buFontTx/>
              <a:buChar char="•"/>
            </a:pPr>
            <a:endParaRPr lang="en-US" smtClean="0"/>
          </a:p>
        </p:txBody>
      </p:sp>
    </p:spTree>
    <p:extLst>
      <p:ext uri="{BB962C8B-B14F-4D97-AF65-F5344CB8AC3E}">
        <p14:creationId xmlns:p14="http://schemas.microsoft.com/office/powerpoint/2010/main" val="3861984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E1E4EBE-1D3B-45E8-9EB8-EAE466D11D02}" type="slidenum">
              <a:rPr lang="en-US" smtClean="0"/>
              <a:pPr/>
              <a:t>19</a:t>
            </a:fld>
            <a:endParaRPr lang="en-US" smtClean="0"/>
          </a:p>
        </p:txBody>
      </p:sp>
      <p:sp>
        <p:nvSpPr>
          <p:cNvPr id="76803" name="Rectangle 2"/>
          <p:cNvSpPr>
            <a:spLocks noGrp="1" noRot="1" noChangeAspect="1" noChangeArrowheads="1" noTextEdit="1"/>
          </p:cNvSpPr>
          <p:nvPr>
            <p:ph type="sldImg"/>
          </p:nvPr>
        </p:nvSpPr>
        <p:spPr>
          <a:xfrm>
            <a:off x="1144588" y="685800"/>
            <a:ext cx="4572000" cy="3429000"/>
          </a:xfrm>
          <a:ln/>
        </p:spPr>
      </p:sp>
      <p:sp>
        <p:nvSpPr>
          <p:cNvPr id="768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Fields – table columns.</a:t>
            </a:r>
          </a:p>
          <a:p>
            <a:pPr eaLnBrk="1" hangingPunct="1">
              <a:buFontTx/>
              <a:buChar char="•"/>
            </a:pPr>
            <a:r>
              <a:rPr lang="en-US" smtClean="0"/>
              <a:t>Finder methods: static.</a:t>
            </a:r>
          </a:p>
          <a:p>
            <a:pPr eaLnBrk="1" hangingPunct="1">
              <a:buFontTx/>
              <a:buChar char="•"/>
            </a:pPr>
            <a:r>
              <a:rPr lang="en-US" smtClean="0"/>
              <a:t>insert, update, delete on instance.</a:t>
            </a:r>
          </a:p>
          <a:p>
            <a:pPr eaLnBrk="1" hangingPunct="1">
              <a:buFontTx/>
              <a:buChar char="•"/>
            </a:pPr>
            <a:endParaRPr lang="en-US" smtClean="0"/>
          </a:p>
        </p:txBody>
      </p:sp>
    </p:spTree>
    <p:extLst>
      <p:ext uri="{BB962C8B-B14F-4D97-AF65-F5344CB8AC3E}">
        <p14:creationId xmlns:p14="http://schemas.microsoft.com/office/powerpoint/2010/main" val="141296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559E3F1-1693-40A3-B954-FBC15DA46B88}" type="slidenum">
              <a:rPr lang="en-US" smtClean="0"/>
              <a:pPr/>
              <a:t>20</a:t>
            </a:fld>
            <a:endParaRPr lang="en-US" smtClean="0"/>
          </a:p>
        </p:txBody>
      </p:sp>
      <p:sp>
        <p:nvSpPr>
          <p:cNvPr id="77827" name="Rectangle 2"/>
          <p:cNvSpPr>
            <a:spLocks noGrp="1" noRot="1" noChangeAspect="1" noChangeArrowheads="1" noTextEdit="1"/>
          </p:cNvSpPr>
          <p:nvPr>
            <p:ph type="sldImg"/>
          </p:nvPr>
        </p:nvSpPr>
        <p:spPr>
          <a:xfrm>
            <a:off x="1144588" y="685800"/>
            <a:ext cx="4572000" cy="3429000"/>
          </a:xfrm>
          <a:ln/>
        </p:spPr>
      </p:sp>
      <p:sp>
        <p:nvSpPr>
          <p:cNvPr id="778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smtClean="0"/>
              <a:t>Fields – table columns.</a:t>
            </a:r>
          </a:p>
          <a:p>
            <a:pPr eaLnBrk="1" hangingPunct="1">
              <a:buFontTx/>
              <a:buChar char="•"/>
            </a:pPr>
            <a:r>
              <a:rPr lang="en-US" dirty="0" smtClean="0"/>
              <a:t>Finder methods: static.</a:t>
            </a:r>
          </a:p>
          <a:p>
            <a:pPr eaLnBrk="1" hangingPunct="1">
              <a:buFontTx/>
              <a:buChar char="•"/>
            </a:pPr>
            <a:r>
              <a:rPr lang="en-US" dirty="0" smtClean="0"/>
              <a:t>insert, update, delete on instance.</a:t>
            </a:r>
          </a:p>
          <a:p>
            <a:pPr eaLnBrk="1" hangingPunct="1">
              <a:buFontTx/>
              <a:buChar char="•"/>
            </a:pPr>
            <a:endParaRPr lang="en-US" dirty="0" smtClean="0"/>
          </a:p>
        </p:txBody>
      </p:sp>
    </p:spTree>
    <p:extLst>
      <p:ext uri="{BB962C8B-B14F-4D97-AF65-F5344CB8AC3E}">
        <p14:creationId xmlns:p14="http://schemas.microsoft.com/office/powerpoint/2010/main" val="3244410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A84CF61-FDF7-4028-B5DF-147E64E30178}" type="slidenum">
              <a:rPr lang="en-US" smtClean="0"/>
              <a:pPr/>
              <a:t>33</a:t>
            </a:fld>
            <a:endParaRPr lang="en-US" smtClean="0"/>
          </a:p>
        </p:txBody>
      </p:sp>
      <p:sp>
        <p:nvSpPr>
          <p:cNvPr id="78851" name="Rectangle 2"/>
          <p:cNvSpPr>
            <a:spLocks noGrp="1" noRot="1" noChangeAspect="1" noChangeArrowheads="1" noTextEdit="1"/>
          </p:cNvSpPr>
          <p:nvPr>
            <p:ph type="sldImg"/>
          </p:nvPr>
        </p:nvSpPr>
        <p:spPr>
          <a:xfrm>
            <a:off x="1144588" y="685800"/>
            <a:ext cx="4572000" cy="3429000"/>
          </a:xfrm>
          <a:ln/>
        </p:spPr>
      </p:sp>
      <p:sp>
        <p:nvSpPr>
          <p:cNvPr id="788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09116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5EBF8DE-1D1F-4D6D-8E7C-9E1EB2A67810}" type="slidenum">
              <a:rPr lang="en-US" smtClean="0"/>
              <a:pPr/>
              <a:t>34</a:t>
            </a:fld>
            <a:endParaRPr lang="en-US" smtClean="0"/>
          </a:p>
        </p:txBody>
      </p:sp>
      <p:sp>
        <p:nvSpPr>
          <p:cNvPr id="79875" name="Rectangle 2"/>
          <p:cNvSpPr>
            <a:spLocks noGrp="1" noRot="1" noChangeAspect="1" noChangeArrowheads="1" noTextEdit="1"/>
          </p:cNvSpPr>
          <p:nvPr>
            <p:ph type="sldImg"/>
          </p:nvPr>
        </p:nvSpPr>
        <p:spPr>
          <a:xfrm>
            <a:off x="1144588" y="685800"/>
            <a:ext cx="4572000" cy="3429000"/>
          </a:xfrm>
          <a:ln/>
        </p:spPr>
      </p:sp>
      <p:sp>
        <p:nvSpPr>
          <p:cNvPr id="798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5200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EAE0C29-28D2-4D5B-901C-40CC72022CF8}" type="slidenum">
              <a:rPr lang="en-US" smtClean="0"/>
              <a:pPr/>
              <a:t>44</a:t>
            </a:fld>
            <a:endParaRPr lang="en-US" smtClean="0"/>
          </a:p>
        </p:txBody>
      </p:sp>
      <p:sp>
        <p:nvSpPr>
          <p:cNvPr id="80899" name="Rectangle 2"/>
          <p:cNvSpPr>
            <a:spLocks noGrp="1" noRot="1" noChangeAspect="1" noChangeArrowheads="1" noTextEdit="1"/>
          </p:cNvSpPr>
          <p:nvPr>
            <p:ph type="sldImg"/>
          </p:nvPr>
        </p:nvSpPr>
        <p:spPr>
          <a:xfrm>
            <a:off x="1144588" y="685800"/>
            <a:ext cx="4572000" cy="3429000"/>
          </a:xfrm>
          <a:ln/>
        </p:spPr>
      </p:sp>
      <p:sp>
        <p:nvSpPr>
          <p:cNvPr id="809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 Data Mapper patterns actually should be a part of the Domain Logic layer.</a:t>
            </a:r>
          </a:p>
        </p:txBody>
      </p:sp>
    </p:spTree>
    <p:extLst>
      <p:ext uri="{BB962C8B-B14F-4D97-AF65-F5344CB8AC3E}">
        <p14:creationId xmlns:p14="http://schemas.microsoft.com/office/powerpoint/2010/main" val="1483239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9D8FB363-C465-4A97-9C92-958D4CAAE6BF}" type="datetime1">
              <a:rPr lang="en-US" smtClean="0"/>
              <a:t>4/16/2018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Computer Science Department, TUC-N</a:t>
            </a:r>
          </a:p>
        </p:txBody>
      </p:sp>
      <p:sp>
        <p:nvSpPr>
          <p:cNvPr id="6" name="Rectangle 6"/>
          <p:cNvSpPr>
            <a:spLocks noGrp="1" noChangeArrowheads="1"/>
          </p:cNvSpPr>
          <p:nvPr>
            <p:ph type="sldNum" sz="quarter" idx="12"/>
          </p:nvPr>
        </p:nvSpPr>
        <p:spPr>
          <a:ln/>
        </p:spPr>
        <p:txBody>
          <a:bodyPr/>
          <a:lstStyle>
            <a:lvl1pPr>
              <a:defRPr/>
            </a:lvl1pPr>
          </a:lstStyle>
          <a:p>
            <a:pPr>
              <a:defRPr/>
            </a:pPr>
            <a:fld id="{0FE42518-76B2-490B-985E-147BB9B0022C}" type="slidenum">
              <a:rPr lang="en-US"/>
              <a:pPr>
                <a:defRPr/>
              </a:pPr>
              <a:t>‹#›</a:t>
            </a:fld>
            <a:endParaRPr lang="en-US"/>
          </a:p>
        </p:txBody>
      </p:sp>
    </p:spTree>
    <p:extLst>
      <p:ext uri="{BB962C8B-B14F-4D97-AF65-F5344CB8AC3E}">
        <p14:creationId xmlns:p14="http://schemas.microsoft.com/office/powerpoint/2010/main" val="1688542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F449DD8-9D91-4047-A55C-C19B956501AA}" type="datetime1">
              <a:rPr lang="en-US" smtClean="0"/>
              <a:t>4/16/2018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Computer Science Department, TUC-N</a:t>
            </a:r>
          </a:p>
        </p:txBody>
      </p:sp>
      <p:sp>
        <p:nvSpPr>
          <p:cNvPr id="6" name="Rectangle 6"/>
          <p:cNvSpPr>
            <a:spLocks noGrp="1" noChangeArrowheads="1"/>
          </p:cNvSpPr>
          <p:nvPr>
            <p:ph type="sldNum" sz="quarter" idx="12"/>
          </p:nvPr>
        </p:nvSpPr>
        <p:spPr>
          <a:ln/>
        </p:spPr>
        <p:txBody>
          <a:bodyPr/>
          <a:lstStyle>
            <a:lvl1pPr>
              <a:defRPr/>
            </a:lvl1pPr>
          </a:lstStyle>
          <a:p>
            <a:pPr>
              <a:defRPr/>
            </a:pPr>
            <a:fld id="{7C68B427-FB07-4A73-BF41-09D7810B9B1A}" type="slidenum">
              <a:rPr lang="en-US"/>
              <a:pPr>
                <a:defRPr/>
              </a:pPr>
              <a:t>‹#›</a:t>
            </a:fld>
            <a:endParaRPr lang="en-US"/>
          </a:p>
        </p:txBody>
      </p:sp>
    </p:spTree>
    <p:extLst>
      <p:ext uri="{BB962C8B-B14F-4D97-AF65-F5344CB8AC3E}">
        <p14:creationId xmlns:p14="http://schemas.microsoft.com/office/powerpoint/2010/main" val="183592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ED7C6B9A-847C-4693-BE8A-AC1F56E5D4D7}" type="datetime1">
              <a:rPr lang="en-US" smtClean="0"/>
              <a:t>4/16/2018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Computer Science Department, TUC-N</a:t>
            </a:r>
          </a:p>
        </p:txBody>
      </p:sp>
      <p:sp>
        <p:nvSpPr>
          <p:cNvPr id="6" name="Rectangle 6"/>
          <p:cNvSpPr>
            <a:spLocks noGrp="1" noChangeArrowheads="1"/>
          </p:cNvSpPr>
          <p:nvPr>
            <p:ph type="sldNum" sz="quarter" idx="12"/>
          </p:nvPr>
        </p:nvSpPr>
        <p:spPr>
          <a:ln/>
        </p:spPr>
        <p:txBody>
          <a:bodyPr/>
          <a:lstStyle>
            <a:lvl1pPr>
              <a:defRPr/>
            </a:lvl1pPr>
          </a:lstStyle>
          <a:p>
            <a:pPr>
              <a:defRPr/>
            </a:pPr>
            <a:fld id="{205F9EEE-F743-41BB-A4E4-69B84E6D6599}" type="slidenum">
              <a:rPr lang="en-US"/>
              <a:pPr>
                <a:defRPr/>
              </a:pPr>
              <a:t>‹#›</a:t>
            </a:fld>
            <a:endParaRPr lang="en-US"/>
          </a:p>
        </p:txBody>
      </p:sp>
    </p:spTree>
    <p:extLst>
      <p:ext uri="{BB962C8B-B14F-4D97-AF65-F5344CB8AC3E}">
        <p14:creationId xmlns:p14="http://schemas.microsoft.com/office/powerpoint/2010/main" val="1140891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105AF77A-0E91-43C7-9EA3-A778F4865795}"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
        <p:nvSpPr>
          <p:cNvPr id="6" name="Slide Number Placeholder 5"/>
          <p:cNvSpPr>
            <a:spLocks noGrp="1"/>
          </p:cNvSpPr>
          <p:nvPr>
            <p:ph type="sldNum" sz="quarter" idx="12"/>
          </p:nvPr>
        </p:nvSpPr>
        <p:spPr/>
        <p:txBody>
          <a:bodyPr/>
          <a:lstStyle/>
          <a:p>
            <a:pPr>
              <a:defRPr/>
            </a:pPr>
            <a:fld id="{961438E7-95FA-467B-8FFD-B6C172DD3068}"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077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071CC38-87A4-4C7C-AFCB-87BA96D06B08}"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
        <p:nvSpPr>
          <p:cNvPr id="6" name="Slide Number Placeholder 5"/>
          <p:cNvSpPr>
            <a:spLocks noGrp="1"/>
          </p:cNvSpPr>
          <p:nvPr>
            <p:ph type="sldNum" sz="quarter" idx="12"/>
          </p:nvPr>
        </p:nvSpPr>
        <p:spPr/>
        <p:txBody>
          <a:bodyPr/>
          <a:lstStyle/>
          <a:p>
            <a:pPr>
              <a:defRPr/>
            </a:pPr>
            <a:fld id="{B3F33113-89DD-49E9-92AE-4E9D53052838}" type="slidenum">
              <a:rPr lang="en-US" smtClean="0"/>
              <a:pPr>
                <a:defRPr/>
              </a:pPr>
              <a:t>‹#›</a:t>
            </a:fld>
            <a:endParaRPr lang="en-US"/>
          </a:p>
        </p:txBody>
      </p:sp>
    </p:spTree>
    <p:extLst>
      <p:ext uri="{BB962C8B-B14F-4D97-AF65-F5344CB8AC3E}">
        <p14:creationId xmlns:p14="http://schemas.microsoft.com/office/powerpoint/2010/main" val="970177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E7F912F-D891-4114-83C6-F7B4C499A354}"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
        <p:nvSpPr>
          <p:cNvPr id="6" name="Slide Number Placeholder 5"/>
          <p:cNvSpPr>
            <a:spLocks noGrp="1"/>
          </p:cNvSpPr>
          <p:nvPr>
            <p:ph type="sldNum" sz="quarter" idx="12"/>
          </p:nvPr>
        </p:nvSpPr>
        <p:spPr/>
        <p:txBody>
          <a:bodyPr/>
          <a:lstStyle/>
          <a:p>
            <a:pPr>
              <a:defRPr/>
            </a:pPr>
            <a:fld id="{B6C16366-8B79-42AA-83CD-75297C41E699}"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034851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680A4EF3-57F7-4472-A8A0-31C24FFE3347}" type="datetime1">
              <a:rPr lang="en-US" smtClean="0"/>
              <a:t>4/16/2018</a:t>
            </a:fld>
            <a:endParaRPr lang="en-US"/>
          </a:p>
        </p:txBody>
      </p:sp>
      <p:sp>
        <p:nvSpPr>
          <p:cNvPr id="6" name="Footer Placeholder 5"/>
          <p:cNvSpPr>
            <a:spLocks noGrp="1"/>
          </p:cNvSpPr>
          <p:nvPr>
            <p:ph type="ftr" sz="quarter" idx="11"/>
          </p:nvPr>
        </p:nvSpPr>
        <p:spPr/>
        <p:txBody>
          <a:bodyPr/>
          <a:lstStyle/>
          <a:p>
            <a:pPr>
              <a:defRPr/>
            </a:pPr>
            <a:r>
              <a:rPr lang="en-US" smtClean="0"/>
              <a:t>Computer Science Department, TUC-N</a:t>
            </a:r>
            <a:endParaRPr lang="en-US"/>
          </a:p>
        </p:txBody>
      </p:sp>
      <p:sp>
        <p:nvSpPr>
          <p:cNvPr id="7" name="Slide Number Placeholder 6"/>
          <p:cNvSpPr>
            <a:spLocks noGrp="1"/>
          </p:cNvSpPr>
          <p:nvPr>
            <p:ph type="sldNum" sz="quarter" idx="12"/>
          </p:nvPr>
        </p:nvSpPr>
        <p:spPr/>
        <p:txBody>
          <a:bodyPr/>
          <a:lstStyle/>
          <a:p>
            <a:pPr>
              <a:defRPr/>
            </a:pPr>
            <a:fld id="{1BBD7CA9-8EAA-4882-B324-91A3426809A1}" type="slidenum">
              <a:rPr lang="en-US" smtClean="0"/>
              <a:pPr>
                <a:defRPr/>
              </a:pPr>
              <a:t>‹#›</a:t>
            </a:fld>
            <a:endParaRPr lang="en-US"/>
          </a:p>
        </p:txBody>
      </p:sp>
    </p:spTree>
    <p:extLst>
      <p:ext uri="{BB962C8B-B14F-4D97-AF65-F5344CB8AC3E}">
        <p14:creationId xmlns:p14="http://schemas.microsoft.com/office/powerpoint/2010/main" val="4117398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41B7122A-712C-4F42-898F-CAA7C1EDB2B5}" type="datetime1">
              <a:rPr lang="en-US" smtClean="0"/>
              <a:t>4/16/2018</a:t>
            </a:fld>
            <a:endParaRPr lang="en-US"/>
          </a:p>
        </p:txBody>
      </p:sp>
      <p:sp>
        <p:nvSpPr>
          <p:cNvPr id="8" name="Footer Placeholder 7"/>
          <p:cNvSpPr>
            <a:spLocks noGrp="1"/>
          </p:cNvSpPr>
          <p:nvPr>
            <p:ph type="ftr" sz="quarter" idx="11"/>
          </p:nvPr>
        </p:nvSpPr>
        <p:spPr/>
        <p:txBody>
          <a:bodyPr/>
          <a:lstStyle/>
          <a:p>
            <a:pPr>
              <a:defRPr/>
            </a:pPr>
            <a:r>
              <a:rPr lang="en-US" smtClean="0"/>
              <a:t>Computer Science Department, TUC-N</a:t>
            </a:r>
            <a:endParaRPr lang="en-US"/>
          </a:p>
        </p:txBody>
      </p:sp>
      <p:sp>
        <p:nvSpPr>
          <p:cNvPr id="9" name="Slide Number Placeholder 8"/>
          <p:cNvSpPr>
            <a:spLocks noGrp="1"/>
          </p:cNvSpPr>
          <p:nvPr>
            <p:ph type="sldNum" sz="quarter" idx="12"/>
          </p:nvPr>
        </p:nvSpPr>
        <p:spPr/>
        <p:txBody>
          <a:bodyPr/>
          <a:lstStyle/>
          <a:p>
            <a:pPr>
              <a:defRPr/>
            </a:pPr>
            <a:fld id="{7868F09F-FB2B-4F1E-838A-81DBB1C590F4}"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433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F21BBEBD-5F78-49E9-BA01-726D750E6E44}" type="datetime1">
              <a:rPr lang="en-US" smtClean="0"/>
              <a:t>4/16/2018</a:t>
            </a:fld>
            <a:endParaRPr lang="en-US"/>
          </a:p>
        </p:txBody>
      </p:sp>
      <p:sp>
        <p:nvSpPr>
          <p:cNvPr id="4" name="Footer Placeholder 3"/>
          <p:cNvSpPr>
            <a:spLocks noGrp="1"/>
          </p:cNvSpPr>
          <p:nvPr>
            <p:ph type="ftr" sz="quarter" idx="11"/>
          </p:nvPr>
        </p:nvSpPr>
        <p:spPr/>
        <p:txBody>
          <a:bodyPr/>
          <a:lstStyle/>
          <a:p>
            <a:pPr>
              <a:defRPr/>
            </a:pPr>
            <a:r>
              <a:rPr lang="en-US" smtClean="0"/>
              <a:t>Computer Science Department, TUC-N</a:t>
            </a:r>
            <a:endParaRPr lang="en-US"/>
          </a:p>
        </p:txBody>
      </p:sp>
      <p:sp>
        <p:nvSpPr>
          <p:cNvPr id="5" name="Slide Number Placeholder 4"/>
          <p:cNvSpPr>
            <a:spLocks noGrp="1"/>
          </p:cNvSpPr>
          <p:nvPr>
            <p:ph type="sldNum" sz="quarter" idx="12"/>
          </p:nvPr>
        </p:nvSpPr>
        <p:spPr/>
        <p:txBody>
          <a:bodyPr/>
          <a:lstStyle/>
          <a:p>
            <a:pPr>
              <a:defRPr/>
            </a:pPr>
            <a:fld id="{31B0D53B-4804-4EBE-A40C-3016C9C4C4DD}" type="slidenum">
              <a:rPr lang="en-US" smtClean="0"/>
              <a:pPr>
                <a:defRPr/>
              </a:pPr>
              <a:t>‹#›</a:t>
            </a:fld>
            <a:endParaRPr lang="en-US"/>
          </a:p>
        </p:txBody>
      </p:sp>
    </p:spTree>
    <p:extLst>
      <p:ext uri="{BB962C8B-B14F-4D97-AF65-F5344CB8AC3E}">
        <p14:creationId xmlns:p14="http://schemas.microsoft.com/office/powerpoint/2010/main" val="3962021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1A1FB8A-D8BB-43B4-9F19-0203B529EF7D}" type="datetime1">
              <a:rPr lang="en-US" smtClean="0"/>
              <a:t>4/16/2018</a:t>
            </a:fld>
            <a:endParaRPr lang="en-US"/>
          </a:p>
        </p:txBody>
      </p:sp>
      <p:sp>
        <p:nvSpPr>
          <p:cNvPr id="3" name="Footer Placeholder 2"/>
          <p:cNvSpPr>
            <a:spLocks noGrp="1"/>
          </p:cNvSpPr>
          <p:nvPr>
            <p:ph type="ftr" sz="quarter" idx="11"/>
          </p:nvPr>
        </p:nvSpPr>
        <p:spPr/>
        <p:txBody>
          <a:bodyPr/>
          <a:lstStyle/>
          <a:p>
            <a:pPr>
              <a:defRPr/>
            </a:pPr>
            <a:r>
              <a:rPr lang="en-US" smtClean="0"/>
              <a:t>Computer Science Department, TUC-N</a:t>
            </a:r>
            <a:endParaRPr lang="en-US"/>
          </a:p>
        </p:txBody>
      </p:sp>
      <p:sp>
        <p:nvSpPr>
          <p:cNvPr id="4" name="Slide Number Placeholder 3"/>
          <p:cNvSpPr>
            <a:spLocks noGrp="1"/>
          </p:cNvSpPr>
          <p:nvPr>
            <p:ph type="sldNum" sz="quarter" idx="12"/>
          </p:nvPr>
        </p:nvSpPr>
        <p:spPr/>
        <p:txBody>
          <a:bodyPr/>
          <a:lstStyle/>
          <a:p>
            <a:pPr>
              <a:defRPr/>
            </a:pPr>
            <a:fld id="{BF5DC380-1B56-4E56-BADB-56812DF8DF77}" type="slidenum">
              <a:rPr lang="en-US" smtClean="0"/>
              <a:pPr>
                <a:defRPr/>
              </a:pPr>
              <a:t>‹#›</a:t>
            </a:fld>
            <a:endParaRPr lang="en-US"/>
          </a:p>
        </p:txBody>
      </p:sp>
    </p:spTree>
    <p:extLst>
      <p:ext uri="{BB962C8B-B14F-4D97-AF65-F5344CB8AC3E}">
        <p14:creationId xmlns:p14="http://schemas.microsoft.com/office/powerpoint/2010/main" val="3095000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6FA25129-C9CC-484B-B7FE-201683CE42F4}" type="datetime1">
              <a:rPr lang="en-US" smtClean="0"/>
              <a:t>4/16/2018</a:t>
            </a:fld>
            <a:endParaRPr lang="en-US"/>
          </a:p>
        </p:txBody>
      </p:sp>
      <p:sp>
        <p:nvSpPr>
          <p:cNvPr id="6" name="Footer Placeholder 5"/>
          <p:cNvSpPr>
            <a:spLocks noGrp="1"/>
          </p:cNvSpPr>
          <p:nvPr>
            <p:ph type="ftr" sz="quarter" idx="11"/>
          </p:nvPr>
        </p:nvSpPr>
        <p:spPr/>
        <p:txBody>
          <a:bodyPr/>
          <a:lstStyle/>
          <a:p>
            <a:pPr>
              <a:defRPr/>
            </a:pPr>
            <a:r>
              <a:rPr lang="en-US" smtClean="0"/>
              <a:t>Computer Science Department, TUC-N</a:t>
            </a:r>
            <a:endParaRPr lang="en-US"/>
          </a:p>
        </p:txBody>
      </p:sp>
      <p:sp>
        <p:nvSpPr>
          <p:cNvPr id="7" name="Slide Number Placeholder 6"/>
          <p:cNvSpPr>
            <a:spLocks noGrp="1"/>
          </p:cNvSpPr>
          <p:nvPr>
            <p:ph type="sldNum" sz="quarter" idx="12"/>
          </p:nvPr>
        </p:nvSpPr>
        <p:spPr/>
        <p:txBody>
          <a:bodyPr/>
          <a:lstStyle/>
          <a:p>
            <a:pPr>
              <a:defRPr/>
            </a:pPr>
            <a:fld id="{AD3BE2F1-EC10-4983-B9DF-AC3B54CC0863}"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605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4B95DD89-519C-4BA7-B847-1DD4C6D48EFD}" type="datetime1">
              <a:rPr lang="en-US" smtClean="0"/>
              <a:t>4/16/2018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Computer Science Department, TUC-N</a:t>
            </a:r>
          </a:p>
        </p:txBody>
      </p:sp>
      <p:sp>
        <p:nvSpPr>
          <p:cNvPr id="6" name="Rectangle 6"/>
          <p:cNvSpPr>
            <a:spLocks noGrp="1" noChangeArrowheads="1"/>
          </p:cNvSpPr>
          <p:nvPr>
            <p:ph type="sldNum" sz="quarter" idx="12"/>
          </p:nvPr>
        </p:nvSpPr>
        <p:spPr>
          <a:ln/>
        </p:spPr>
        <p:txBody>
          <a:bodyPr/>
          <a:lstStyle>
            <a:lvl1pPr>
              <a:defRPr/>
            </a:lvl1pPr>
          </a:lstStyle>
          <a:p>
            <a:pPr>
              <a:defRPr/>
            </a:pPr>
            <a:fld id="{A58B0B18-65D4-4F71-BB46-EE059DFCB6DA}" type="slidenum">
              <a:rPr lang="en-US"/>
              <a:pPr>
                <a:defRPr/>
              </a:pPr>
              <a:t>‹#›</a:t>
            </a:fld>
            <a:endParaRPr lang="en-US"/>
          </a:p>
        </p:txBody>
      </p:sp>
    </p:spTree>
    <p:extLst>
      <p:ext uri="{BB962C8B-B14F-4D97-AF65-F5344CB8AC3E}">
        <p14:creationId xmlns:p14="http://schemas.microsoft.com/office/powerpoint/2010/main" val="33424153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AA1F26CD-44BB-4FDD-9316-CCC53484E123}" type="datetime1">
              <a:rPr lang="en-US" smtClean="0"/>
              <a:t>4/16/2018</a:t>
            </a:fld>
            <a:endParaRPr lang="en-US"/>
          </a:p>
        </p:txBody>
      </p:sp>
      <p:sp>
        <p:nvSpPr>
          <p:cNvPr id="6" name="Footer Placeholder 5"/>
          <p:cNvSpPr>
            <a:spLocks noGrp="1"/>
          </p:cNvSpPr>
          <p:nvPr>
            <p:ph type="ftr" sz="quarter" idx="11"/>
          </p:nvPr>
        </p:nvSpPr>
        <p:spPr/>
        <p:txBody>
          <a:bodyPr/>
          <a:lstStyle/>
          <a:p>
            <a:pPr>
              <a:defRPr/>
            </a:pPr>
            <a:r>
              <a:rPr lang="en-US" smtClean="0"/>
              <a:t>Computer Science Department, TUC-N</a:t>
            </a:r>
            <a:endParaRPr lang="en-US"/>
          </a:p>
        </p:txBody>
      </p:sp>
      <p:sp>
        <p:nvSpPr>
          <p:cNvPr id="7" name="Slide Number Placeholder 6"/>
          <p:cNvSpPr>
            <a:spLocks noGrp="1"/>
          </p:cNvSpPr>
          <p:nvPr>
            <p:ph type="sldNum" sz="quarter" idx="12"/>
          </p:nvPr>
        </p:nvSpPr>
        <p:spPr/>
        <p:txBody>
          <a:bodyPr/>
          <a:lstStyle/>
          <a:p>
            <a:pPr>
              <a:defRPr/>
            </a:pPr>
            <a:fld id="{5995D251-66DF-4837-A004-8B8ED73311E8}" type="slidenum">
              <a:rPr lang="en-US" smtClean="0"/>
              <a:pPr>
                <a:defRPr/>
              </a:pPr>
              <a:t>‹#›</a:t>
            </a:fld>
            <a:endParaRPr lang="en-US"/>
          </a:p>
        </p:txBody>
      </p:sp>
    </p:spTree>
    <p:extLst>
      <p:ext uri="{BB962C8B-B14F-4D97-AF65-F5344CB8AC3E}">
        <p14:creationId xmlns:p14="http://schemas.microsoft.com/office/powerpoint/2010/main" val="13039537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B905FEC2-BC62-4861-AB9D-1E2E3C66CD02}"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
        <p:nvSpPr>
          <p:cNvPr id="6" name="Slide Number Placeholder 5"/>
          <p:cNvSpPr>
            <a:spLocks noGrp="1"/>
          </p:cNvSpPr>
          <p:nvPr>
            <p:ph type="sldNum" sz="quarter" idx="12"/>
          </p:nvPr>
        </p:nvSpPr>
        <p:spPr/>
        <p:txBody>
          <a:bodyPr/>
          <a:lstStyle/>
          <a:p>
            <a:pPr>
              <a:defRPr/>
            </a:pPr>
            <a:fld id="{4EBF15F6-7F7E-4356-B24A-6F6DBF303BCA}" type="slidenum">
              <a:rPr lang="en-US" smtClean="0"/>
              <a:pPr>
                <a:defRPr/>
              </a:pPr>
              <a:t>‹#›</a:t>
            </a:fld>
            <a:endParaRPr lang="en-US"/>
          </a:p>
        </p:txBody>
      </p:sp>
    </p:spTree>
    <p:extLst>
      <p:ext uri="{BB962C8B-B14F-4D97-AF65-F5344CB8AC3E}">
        <p14:creationId xmlns:p14="http://schemas.microsoft.com/office/powerpoint/2010/main" val="4179609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9132FB88-DE96-4D53-9538-61575CDE21D7}"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
        <p:nvSpPr>
          <p:cNvPr id="6" name="Slide Number Placeholder 5"/>
          <p:cNvSpPr>
            <a:spLocks noGrp="1"/>
          </p:cNvSpPr>
          <p:nvPr>
            <p:ph type="sldNum" sz="quarter" idx="12"/>
          </p:nvPr>
        </p:nvSpPr>
        <p:spPr/>
        <p:txBody>
          <a:bodyPr/>
          <a:lstStyle/>
          <a:p>
            <a:pPr>
              <a:defRPr/>
            </a:pPr>
            <a:fld id="{13220BAF-4D90-4B4D-A2B8-9C4840C040BA}" type="slidenum">
              <a:rPr lang="en-US" smtClean="0"/>
              <a:pPr>
                <a:defRPr/>
              </a:pPr>
              <a:t>‹#›</a:t>
            </a:fld>
            <a:endParaRPr lang="en-US"/>
          </a:p>
        </p:txBody>
      </p:sp>
    </p:spTree>
    <p:extLst>
      <p:ext uri="{BB962C8B-B14F-4D97-AF65-F5344CB8AC3E}">
        <p14:creationId xmlns:p14="http://schemas.microsoft.com/office/powerpoint/2010/main" val="1790482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95400"/>
            <a:ext cx="4038600" cy="4830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4830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fld id="{7603C37C-36AC-4781-8D6A-11E8BE0CE4AC}" type="datetime1">
              <a:rPr lang="en-US" smtClean="0"/>
              <a:t>4/16/2018</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r>
              <a:rPr lang="en-US" smtClean="0"/>
              <a:t>Computer Science Department, TUC-N</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09153291-F830-4972-B8BA-CD15F078EC83}" type="slidenum">
              <a:rPr lang="en-US" smtClean="0"/>
              <a:pPr>
                <a:defRPr/>
              </a:pPr>
              <a:t>‹#›</a:t>
            </a:fld>
            <a:endParaRPr lang="en-US"/>
          </a:p>
        </p:txBody>
      </p:sp>
    </p:spTree>
    <p:extLst>
      <p:ext uri="{BB962C8B-B14F-4D97-AF65-F5344CB8AC3E}">
        <p14:creationId xmlns:p14="http://schemas.microsoft.com/office/powerpoint/2010/main" val="1921845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8CA946B7-4218-4FDA-9E8D-94C0DEBB8009}" type="datetime1">
              <a:rPr lang="en-US" smtClean="0"/>
              <a:t>4/16/2018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Computer Science Department, TUC-N</a:t>
            </a:r>
          </a:p>
        </p:txBody>
      </p:sp>
      <p:sp>
        <p:nvSpPr>
          <p:cNvPr id="6" name="Rectangle 6"/>
          <p:cNvSpPr>
            <a:spLocks noGrp="1" noChangeArrowheads="1"/>
          </p:cNvSpPr>
          <p:nvPr>
            <p:ph type="sldNum" sz="quarter" idx="12"/>
          </p:nvPr>
        </p:nvSpPr>
        <p:spPr>
          <a:ln/>
        </p:spPr>
        <p:txBody>
          <a:bodyPr/>
          <a:lstStyle>
            <a:lvl1pPr>
              <a:defRPr/>
            </a:lvl1pPr>
          </a:lstStyle>
          <a:p>
            <a:pPr>
              <a:defRPr/>
            </a:pPr>
            <a:fld id="{2029F867-23C7-4DD2-94B6-82E9B8204FB2}" type="slidenum">
              <a:rPr lang="en-US"/>
              <a:pPr>
                <a:defRPr/>
              </a:pPr>
              <a:t>‹#›</a:t>
            </a:fld>
            <a:endParaRPr lang="en-US"/>
          </a:p>
        </p:txBody>
      </p:sp>
    </p:spTree>
    <p:extLst>
      <p:ext uri="{BB962C8B-B14F-4D97-AF65-F5344CB8AC3E}">
        <p14:creationId xmlns:p14="http://schemas.microsoft.com/office/powerpoint/2010/main" val="2257232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BF991317-B6F9-4B73-BB47-5A8F4682265D}" type="datetime1">
              <a:rPr lang="en-US" smtClean="0"/>
              <a:t>4/16/2018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Computer Science Department, TUC-N</a:t>
            </a:r>
          </a:p>
        </p:txBody>
      </p:sp>
      <p:sp>
        <p:nvSpPr>
          <p:cNvPr id="7" name="Rectangle 6"/>
          <p:cNvSpPr>
            <a:spLocks noGrp="1" noChangeArrowheads="1"/>
          </p:cNvSpPr>
          <p:nvPr>
            <p:ph type="sldNum" sz="quarter" idx="12"/>
          </p:nvPr>
        </p:nvSpPr>
        <p:spPr>
          <a:ln/>
        </p:spPr>
        <p:txBody>
          <a:bodyPr/>
          <a:lstStyle>
            <a:lvl1pPr>
              <a:defRPr/>
            </a:lvl1pPr>
          </a:lstStyle>
          <a:p>
            <a:pPr>
              <a:defRPr/>
            </a:pPr>
            <a:fld id="{3F09BDDB-426F-402F-8545-1CD747146A86}" type="slidenum">
              <a:rPr lang="en-US"/>
              <a:pPr>
                <a:defRPr/>
              </a:pPr>
              <a:t>‹#›</a:t>
            </a:fld>
            <a:endParaRPr lang="en-US"/>
          </a:p>
        </p:txBody>
      </p:sp>
    </p:spTree>
    <p:extLst>
      <p:ext uri="{BB962C8B-B14F-4D97-AF65-F5344CB8AC3E}">
        <p14:creationId xmlns:p14="http://schemas.microsoft.com/office/powerpoint/2010/main" val="1389887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DDA1FFC2-EB10-423D-967F-59BB6195C631}" type="datetime1">
              <a:rPr lang="en-US" smtClean="0"/>
              <a:t>4/16/2018</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Computer Science Department, TUC-N</a:t>
            </a:r>
          </a:p>
        </p:txBody>
      </p:sp>
      <p:sp>
        <p:nvSpPr>
          <p:cNvPr id="9" name="Rectangle 6"/>
          <p:cNvSpPr>
            <a:spLocks noGrp="1" noChangeArrowheads="1"/>
          </p:cNvSpPr>
          <p:nvPr>
            <p:ph type="sldNum" sz="quarter" idx="12"/>
          </p:nvPr>
        </p:nvSpPr>
        <p:spPr>
          <a:ln/>
        </p:spPr>
        <p:txBody>
          <a:bodyPr/>
          <a:lstStyle>
            <a:lvl1pPr>
              <a:defRPr/>
            </a:lvl1pPr>
          </a:lstStyle>
          <a:p>
            <a:pPr>
              <a:defRPr/>
            </a:pPr>
            <a:fld id="{8E7307F8-9BB9-4A32-A084-5D36415D1932}" type="slidenum">
              <a:rPr lang="en-US"/>
              <a:pPr>
                <a:defRPr/>
              </a:pPr>
              <a:t>‹#›</a:t>
            </a:fld>
            <a:endParaRPr lang="en-US"/>
          </a:p>
        </p:txBody>
      </p:sp>
    </p:spTree>
    <p:extLst>
      <p:ext uri="{BB962C8B-B14F-4D97-AF65-F5344CB8AC3E}">
        <p14:creationId xmlns:p14="http://schemas.microsoft.com/office/powerpoint/2010/main" val="2174425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A388CBAB-D90B-4323-B06F-58803352A940}" type="datetime1">
              <a:rPr lang="en-US" smtClean="0"/>
              <a:t>4/16/2018</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Computer Science Department, TUC-N</a:t>
            </a:r>
          </a:p>
        </p:txBody>
      </p:sp>
      <p:sp>
        <p:nvSpPr>
          <p:cNvPr id="5" name="Rectangle 6"/>
          <p:cNvSpPr>
            <a:spLocks noGrp="1" noChangeArrowheads="1"/>
          </p:cNvSpPr>
          <p:nvPr>
            <p:ph type="sldNum" sz="quarter" idx="12"/>
          </p:nvPr>
        </p:nvSpPr>
        <p:spPr>
          <a:ln/>
        </p:spPr>
        <p:txBody>
          <a:bodyPr/>
          <a:lstStyle>
            <a:lvl1pPr>
              <a:defRPr/>
            </a:lvl1pPr>
          </a:lstStyle>
          <a:p>
            <a:pPr>
              <a:defRPr/>
            </a:pPr>
            <a:fld id="{82C8B427-BB34-449E-B7FC-1371DF1C7D56}" type="slidenum">
              <a:rPr lang="en-US"/>
              <a:pPr>
                <a:defRPr/>
              </a:pPr>
              <a:t>‹#›</a:t>
            </a:fld>
            <a:endParaRPr lang="en-US"/>
          </a:p>
        </p:txBody>
      </p:sp>
    </p:spTree>
    <p:extLst>
      <p:ext uri="{BB962C8B-B14F-4D97-AF65-F5344CB8AC3E}">
        <p14:creationId xmlns:p14="http://schemas.microsoft.com/office/powerpoint/2010/main" val="130767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1E7FD0A-614E-4D5C-99B2-1E76E572528D}" type="datetime1">
              <a:rPr lang="en-US" smtClean="0"/>
              <a:t>4/16/2018</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Computer Science Department, TUC-N</a:t>
            </a:r>
          </a:p>
        </p:txBody>
      </p:sp>
      <p:sp>
        <p:nvSpPr>
          <p:cNvPr id="4" name="Rectangle 6"/>
          <p:cNvSpPr>
            <a:spLocks noGrp="1" noChangeArrowheads="1"/>
          </p:cNvSpPr>
          <p:nvPr>
            <p:ph type="sldNum" sz="quarter" idx="12"/>
          </p:nvPr>
        </p:nvSpPr>
        <p:spPr>
          <a:ln/>
        </p:spPr>
        <p:txBody>
          <a:bodyPr/>
          <a:lstStyle>
            <a:lvl1pPr>
              <a:defRPr/>
            </a:lvl1pPr>
          </a:lstStyle>
          <a:p>
            <a:pPr>
              <a:defRPr/>
            </a:pPr>
            <a:fld id="{4215EAEC-8E50-4771-BDE3-115273B942C7}" type="slidenum">
              <a:rPr lang="en-US"/>
              <a:pPr>
                <a:defRPr/>
              </a:pPr>
              <a:t>‹#›</a:t>
            </a:fld>
            <a:endParaRPr lang="en-US"/>
          </a:p>
        </p:txBody>
      </p:sp>
    </p:spTree>
    <p:extLst>
      <p:ext uri="{BB962C8B-B14F-4D97-AF65-F5344CB8AC3E}">
        <p14:creationId xmlns:p14="http://schemas.microsoft.com/office/powerpoint/2010/main" val="42021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D7F8DBC-19E7-4C75-A0B5-0F26E536DB7E}" type="datetime1">
              <a:rPr lang="en-US" smtClean="0"/>
              <a:t>4/16/2018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Computer Science Department, TUC-N</a:t>
            </a:r>
          </a:p>
        </p:txBody>
      </p:sp>
      <p:sp>
        <p:nvSpPr>
          <p:cNvPr id="7" name="Rectangle 6"/>
          <p:cNvSpPr>
            <a:spLocks noGrp="1" noChangeArrowheads="1"/>
          </p:cNvSpPr>
          <p:nvPr>
            <p:ph type="sldNum" sz="quarter" idx="12"/>
          </p:nvPr>
        </p:nvSpPr>
        <p:spPr>
          <a:ln/>
        </p:spPr>
        <p:txBody>
          <a:bodyPr/>
          <a:lstStyle>
            <a:lvl1pPr>
              <a:defRPr/>
            </a:lvl1pPr>
          </a:lstStyle>
          <a:p>
            <a:pPr>
              <a:defRPr/>
            </a:pPr>
            <a:fld id="{6FD4F588-604F-4371-8307-EF675B19D1BF}" type="slidenum">
              <a:rPr lang="en-US"/>
              <a:pPr>
                <a:defRPr/>
              </a:pPr>
              <a:t>‹#›</a:t>
            </a:fld>
            <a:endParaRPr lang="en-US"/>
          </a:p>
        </p:txBody>
      </p:sp>
    </p:spTree>
    <p:extLst>
      <p:ext uri="{BB962C8B-B14F-4D97-AF65-F5344CB8AC3E}">
        <p14:creationId xmlns:p14="http://schemas.microsoft.com/office/powerpoint/2010/main" val="1532313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A7B66DC3-A7DD-42FD-9ED8-0F5E80BC16FB}" type="datetime1">
              <a:rPr lang="en-US" smtClean="0"/>
              <a:t>4/16/2018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Computer Science Department, TUC-N</a:t>
            </a:r>
          </a:p>
        </p:txBody>
      </p:sp>
      <p:sp>
        <p:nvSpPr>
          <p:cNvPr id="7" name="Rectangle 6"/>
          <p:cNvSpPr>
            <a:spLocks noGrp="1" noChangeArrowheads="1"/>
          </p:cNvSpPr>
          <p:nvPr>
            <p:ph type="sldNum" sz="quarter" idx="12"/>
          </p:nvPr>
        </p:nvSpPr>
        <p:spPr>
          <a:ln/>
        </p:spPr>
        <p:txBody>
          <a:bodyPr/>
          <a:lstStyle>
            <a:lvl1pPr>
              <a:defRPr/>
            </a:lvl1pPr>
          </a:lstStyle>
          <a:p>
            <a:pPr>
              <a:defRPr/>
            </a:pPr>
            <a:fld id="{53253734-3DF4-47CF-81A4-56DC5658D3F7}" type="slidenum">
              <a:rPr lang="en-US"/>
              <a:pPr>
                <a:defRPr/>
              </a:pPr>
              <a:t>‹#›</a:t>
            </a:fld>
            <a:endParaRPr lang="en-US"/>
          </a:p>
        </p:txBody>
      </p:sp>
    </p:spTree>
    <p:extLst>
      <p:ext uri="{BB962C8B-B14F-4D97-AF65-F5344CB8AC3E}">
        <p14:creationId xmlns:p14="http://schemas.microsoft.com/office/powerpoint/2010/main" val="582818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fld id="{60DF79C9-CAA3-44B2-ADB2-08B4BBA115E9}" type="datetime1">
              <a:rPr lang="en-US" smtClean="0"/>
              <a:t>4/16/2018</a:t>
            </a:fld>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t>Computer Science Department, TUC-N</a:t>
            </a:r>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A01C81EF-495A-4F5B-B982-4D092973DDF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sldNum="0" hdr="0"/>
  <p:txStyles>
    <p:titleStyle>
      <a:lvl1pPr algn="ctr" rtl="0" eaLnBrk="0" fontAlgn="base" hangingPunct="0">
        <a:spcBef>
          <a:spcPct val="0"/>
        </a:spcBef>
        <a:spcAft>
          <a:spcPct val="0"/>
        </a:spcAft>
        <a:defRPr sz="3600">
          <a:solidFill>
            <a:srgbClr val="A50021"/>
          </a:solidFill>
          <a:latin typeface="+mj-lt"/>
          <a:ea typeface="+mj-ea"/>
          <a:cs typeface="+mj-cs"/>
        </a:defRPr>
      </a:lvl1pPr>
      <a:lvl2pPr algn="ctr" rtl="0" eaLnBrk="0" fontAlgn="base" hangingPunct="0">
        <a:spcBef>
          <a:spcPct val="0"/>
        </a:spcBef>
        <a:spcAft>
          <a:spcPct val="0"/>
        </a:spcAft>
        <a:defRPr sz="3600">
          <a:solidFill>
            <a:srgbClr val="A50021"/>
          </a:solidFill>
          <a:latin typeface="Arial" charset="0"/>
        </a:defRPr>
      </a:lvl2pPr>
      <a:lvl3pPr algn="ctr" rtl="0" eaLnBrk="0" fontAlgn="base" hangingPunct="0">
        <a:spcBef>
          <a:spcPct val="0"/>
        </a:spcBef>
        <a:spcAft>
          <a:spcPct val="0"/>
        </a:spcAft>
        <a:defRPr sz="3600">
          <a:solidFill>
            <a:srgbClr val="A50021"/>
          </a:solidFill>
          <a:latin typeface="Arial" charset="0"/>
        </a:defRPr>
      </a:lvl3pPr>
      <a:lvl4pPr algn="ctr" rtl="0" eaLnBrk="0" fontAlgn="base" hangingPunct="0">
        <a:spcBef>
          <a:spcPct val="0"/>
        </a:spcBef>
        <a:spcAft>
          <a:spcPct val="0"/>
        </a:spcAft>
        <a:defRPr sz="3600">
          <a:solidFill>
            <a:srgbClr val="A50021"/>
          </a:solidFill>
          <a:latin typeface="Arial" charset="0"/>
        </a:defRPr>
      </a:lvl4pPr>
      <a:lvl5pPr algn="ctr" rtl="0" eaLnBrk="0" fontAlgn="base" hangingPunct="0">
        <a:spcBef>
          <a:spcPct val="0"/>
        </a:spcBef>
        <a:spcAft>
          <a:spcPct val="0"/>
        </a:spcAft>
        <a:defRPr sz="3600">
          <a:solidFill>
            <a:srgbClr val="A50021"/>
          </a:solidFill>
          <a:latin typeface="Arial" charset="0"/>
        </a:defRPr>
      </a:lvl5pPr>
      <a:lvl6pPr marL="457200" algn="ctr" rtl="0" fontAlgn="base">
        <a:spcBef>
          <a:spcPct val="0"/>
        </a:spcBef>
        <a:spcAft>
          <a:spcPct val="0"/>
        </a:spcAft>
        <a:defRPr sz="3600">
          <a:solidFill>
            <a:srgbClr val="A50021"/>
          </a:solidFill>
          <a:latin typeface="Arial" charset="0"/>
        </a:defRPr>
      </a:lvl6pPr>
      <a:lvl7pPr marL="914400" algn="ctr" rtl="0" fontAlgn="base">
        <a:spcBef>
          <a:spcPct val="0"/>
        </a:spcBef>
        <a:spcAft>
          <a:spcPct val="0"/>
        </a:spcAft>
        <a:defRPr sz="3600">
          <a:solidFill>
            <a:srgbClr val="A50021"/>
          </a:solidFill>
          <a:latin typeface="Arial" charset="0"/>
        </a:defRPr>
      </a:lvl7pPr>
      <a:lvl8pPr marL="1371600" algn="ctr" rtl="0" fontAlgn="base">
        <a:spcBef>
          <a:spcPct val="0"/>
        </a:spcBef>
        <a:spcAft>
          <a:spcPct val="0"/>
        </a:spcAft>
        <a:defRPr sz="3600">
          <a:solidFill>
            <a:srgbClr val="A50021"/>
          </a:solidFill>
          <a:latin typeface="Arial" charset="0"/>
        </a:defRPr>
      </a:lvl8pPr>
      <a:lvl9pPr marL="1828800" algn="ctr" rtl="0" fontAlgn="base">
        <a:spcBef>
          <a:spcPct val="0"/>
        </a:spcBef>
        <a:spcAft>
          <a:spcPct val="0"/>
        </a:spcAft>
        <a:defRPr sz="3600">
          <a:solidFill>
            <a:srgbClr val="A50021"/>
          </a:solidFill>
          <a:latin typeface="Arial" charset="0"/>
        </a:defRPr>
      </a:lvl9pPr>
    </p:titleStyle>
    <p:bodyStyle>
      <a:lvl1pPr marL="342900" indent="-342900" algn="l" rtl="0" eaLnBrk="0" fontAlgn="base" hangingPunct="0">
        <a:spcBef>
          <a:spcPct val="20000"/>
        </a:spcBef>
        <a:spcAft>
          <a:spcPct val="0"/>
        </a:spcAft>
        <a:buChar char="•"/>
        <a:defRPr sz="32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fld id="{CAE29D5E-6C33-493A-AD4A-1F2C7AFD039D}" type="datetime1">
              <a:rPr lang="en-US" smtClean="0"/>
              <a:t>4/16/2018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smtClean="0"/>
              <a:t>Computer Science Department, TUC-N</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A01C81EF-495A-4F5B-B982-4D092973DDF0}" type="slidenum">
              <a:rPr lang="en-US" smtClean="0"/>
              <a:pPr>
                <a:defRPr/>
              </a:pPr>
              <a:t>‹#›</a:t>
            </a:fld>
            <a:endParaRPr lang="en-US"/>
          </a:p>
        </p:txBody>
      </p:sp>
    </p:spTree>
    <p:extLst>
      <p:ext uri="{BB962C8B-B14F-4D97-AF65-F5344CB8AC3E}">
        <p14:creationId xmlns:p14="http://schemas.microsoft.com/office/powerpoint/2010/main" val="747145345"/>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Lst>
  <p:hf sldNum="0"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jayurbain.com/msoe/se380/outline.html" TargetMode="Externa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 Id="rId5" Type="http://schemas.openxmlformats.org/officeDocument/2006/relationships/image" Target="../media/image32.png"/><Relationship Id="rId4" Type="http://schemas.openxmlformats.org/officeDocument/2006/relationships/image" Target="../media/image31.png"/></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hyperlink" Target="http://www.oracle.com/technetwork/java/dataaccessobject-138824.html" TargetMode="External"/><Relationship Id="rId2" Type="http://schemas.openxmlformats.org/officeDocument/2006/relationships/image" Target="../media/image38.jpe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fontAlgn="auto" hangingPunct="1">
              <a:spcAft>
                <a:spcPts val="0"/>
              </a:spcAft>
              <a:defRPr/>
            </a:pPr>
            <a:r>
              <a:rPr lang="en-GB" dirty="0" smtClean="0"/>
              <a:t>Software design</a:t>
            </a:r>
            <a:endParaRPr lang="en-US" dirty="0"/>
          </a:p>
        </p:txBody>
      </p:sp>
      <p:sp>
        <p:nvSpPr>
          <p:cNvPr id="9219" name="Rectangle 3"/>
          <p:cNvSpPr>
            <a:spLocks noGrp="1" noChangeArrowheads="1"/>
          </p:cNvSpPr>
          <p:nvPr>
            <p:ph type="subTitle" idx="1"/>
          </p:nvPr>
        </p:nvSpPr>
        <p:spPr/>
        <p:txBody>
          <a:bodyPr/>
          <a:lstStyle/>
          <a:p>
            <a:pPr eaLnBrk="1" hangingPunct="1"/>
            <a:r>
              <a:rPr lang="en-GB" smtClean="0"/>
              <a:t>Lecture 7</a:t>
            </a:r>
            <a:endParaRPr lang="en-US" dirty="0" smtClean="0"/>
          </a:p>
        </p:txBody>
      </p:sp>
      <p:sp>
        <p:nvSpPr>
          <p:cNvPr id="9220" name="Date Placeholder 3"/>
          <p:cNvSpPr>
            <a:spLocks noGrp="1"/>
          </p:cNvSpPr>
          <p:nvPr>
            <p:ph type="dt" sz="half"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2E2A6F4-02AF-4BD0-BBDE-AE21C9F35E1A}" type="datetime1">
              <a:rPr lang="en-US" smtClean="0">
                <a:solidFill>
                  <a:schemeClr val="tx2"/>
                </a:solidFill>
              </a:rPr>
              <a:t>4/16/2018</a:t>
            </a:fld>
            <a:endParaRPr lang="en-US" smtClean="0">
              <a:solidFill>
                <a:schemeClr val="tx2"/>
              </a:solidFill>
            </a:endParaRPr>
          </a:p>
        </p:txBody>
      </p:sp>
      <p:sp>
        <p:nvSpPr>
          <p:cNvPr id="9221"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eaLnBrk="1" fontAlgn="auto" hangingPunct="1">
              <a:spcAft>
                <a:spcPts val="0"/>
              </a:spcAft>
              <a:defRPr/>
            </a:pPr>
            <a:r>
              <a:rPr lang="en-GB" dirty="0"/>
              <a:t>Features</a:t>
            </a:r>
            <a:endParaRPr lang="en-US" dirty="0"/>
          </a:p>
        </p:txBody>
      </p:sp>
      <p:sp>
        <p:nvSpPr>
          <p:cNvPr id="20483" name="Rectangle 3"/>
          <p:cNvSpPr>
            <a:spLocks noGrp="1" noChangeArrowheads="1"/>
          </p:cNvSpPr>
          <p:nvPr>
            <p:ph idx="1"/>
          </p:nvPr>
        </p:nvSpPr>
        <p:spPr>
          <a:xfrm>
            <a:off x="457200" y="1600200"/>
            <a:ext cx="7848600" cy="4873625"/>
          </a:xfrm>
        </p:spPr>
        <p:txBody>
          <a:bodyPr/>
          <a:lstStyle/>
          <a:p>
            <a:pPr eaLnBrk="1" hangingPunct="1"/>
            <a:r>
              <a:rPr lang="en-GB" dirty="0" smtClean="0"/>
              <a:t>No attributes</a:t>
            </a:r>
          </a:p>
          <a:p>
            <a:pPr eaLnBrk="1" hangingPunct="1"/>
            <a:r>
              <a:rPr lang="en-GB" dirty="0" smtClean="0"/>
              <a:t>CRUD methods</a:t>
            </a:r>
          </a:p>
          <a:p>
            <a:pPr eaLnBrk="1" hangingPunct="1"/>
            <a:r>
              <a:rPr lang="en-GB" dirty="0" smtClean="0"/>
              <a:t>Challenge: </a:t>
            </a:r>
            <a:r>
              <a:rPr lang="en-US" dirty="0" smtClean="0"/>
              <a:t>how it returns information from a query ?</a:t>
            </a:r>
          </a:p>
          <a:p>
            <a:pPr lvl="1" eaLnBrk="1" hangingPunct="1"/>
            <a:r>
              <a:rPr lang="en-US" dirty="0" smtClean="0"/>
              <a:t>Data Transfer Object</a:t>
            </a:r>
          </a:p>
          <a:p>
            <a:pPr lvl="1" eaLnBrk="1" hangingPunct="1"/>
            <a:r>
              <a:rPr lang="en-US" dirty="0" err="1" smtClean="0"/>
              <a:t>RecordSet</a:t>
            </a:r>
            <a:r>
              <a:rPr lang="en-US" dirty="0" smtClean="0"/>
              <a:t> </a:t>
            </a:r>
          </a:p>
          <a:p>
            <a:pPr eaLnBrk="1" hangingPunct="1"/>
            <a:r>
              <a:rPr lang="en-GB" dirty="0" smtClean="0"/>
              <a:t>Goes well with Table Module</a:t>
            </a:r>
          </a:p>
          <a:p>
            <a:pPr eaLnBrk="1" hangingPunct="1"/>
            <a:r>
              <a:rPr lang="en-US" dirty="0" smtClean="0"/>
              <a:t>Suitable for Transaction Scripts</a:t>
            </a:r>
          </a:p>
        </p:txBody>
      </p:sp>
      <p:sp>
        <p:nvSpPr>
          <p:cNvPr id="20484"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068979B-4F9C-4100-B813-7FFC2A9B69AA}" type="datetime1">
              <a:rPr lang="en-US" smtClean="0">
                <a:solidFill>
                  <a:schemeClr val="tx2"/>
                </a:solidFill>
              </a:rPr>
              <a:t>4/16/2018</a:t>
            </a:fld>
            <a:endParaRPr lang="en-US" smtClean="0">
              <a:solidFill>
                <a:schemeClr val="tx2"/>
              </a:solidFill>
            </a:endParaRPr>
          </a:p>
        </p:txBody>
      </p:sp>
      <p:sp>
        <p:nvSpPr>
          <p:cNvPr id="2048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eaLnBrk="1" fontAlgn="auto" hangingPunct="1">
              <a:spcAft>
                <a:spcPts val="0"/>
              </a:spcAft>
              <a:defRPr/>
            </a:pPr>
            <a:r>
              <a:rPr lang="en-GB"/>
              <a:t>Using ADO.NET DataSets</a:t>
            </a:r>
            <a:endParaRPr lang="en-US"/>
          </a:p>
        </p:txBody>
      </p:sp>
      <p:sp>
        <p:nvSpPr>
          <p:cNvPr id="21507" name="Rectangle 3"/>
          <p:cNvSpPr>
            <a:spLocks noGrp="1" noChangeArrowheads="1"/>
          </p:cNvSpPr>
          <p:nvPr>
            <p:ph idx="1"/>
          </p:nvPr>
        </p:nvSpPr>
        <p:spPr/>
        <p:txBody>
          <a:bodyPr/>
          <a:lstStyle/>
          <a:p>
            <a:pPr eaLnBrk="1" hangingPunct="1">
              <a:buFontTx/>
              <a:buNone/>
            </a:pPr>
            <a:endParaRPr lang="en-US" smtClean="0"/>
          </a:p>
        </p:txBody>
      </p:sp>
      <p:sp>
        <p:nvSpPr>
          <p:cNvPr id="21508"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A3F5F82-47E1-41DE-A041-B46C2875FB25}" type="datetime1">
              <a:rPr lang="en-US" smtClean="0">
                <a:solidFill>
                  <a:schemeClr val="tx2"/>
                </a:solidFill>
              </a:rPr>
              <a:t>4/16/2018</a:t>
            </a:fld>
            <a:endParaRPr lang="en-US" smtClean="0">
              <a:solidFill>
                <a:schemeClr val="tx2"/>
              </a:solidFill>
            </a:endParaRPr>
          </a:p>
        </p:txBody>
      </p:sp>
      <p:sp>
        <p:nvSpPr>
          <p:cNvPr id="2150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pic>
        <p:nvPicPr>
          <p:cNvPr id="21510" name="Picture 5" descr="dateSetGatew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57400"/>
            <a:ext cx="7467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eaLnBrk="1" fontAlgn="auto" hangingPunct="1">
              <a:spcAft>
                <a:spcPts val="0"/>
              </a:spcAft>
              <a:defRPr/>
            </a:pPr>
            <a:r>
              <a:rPr lang="en-GB"/>
              <a:t>Implementation</a:t>
            </a:r>
            <a:endParaRPr lang="en-US"/>
          </a:p>
        </p:txBody>
      </p:sp>
      <p:sp>
        <p:nvSpPr>
          <p:cNvPr id="22531" name="Rectangle 3"/>
          <p:cNvSpPr>
            <a:spLocks noGrp="1" noChangeArrowheads="1"/>
          </p:cNvSpPr>
          <p:nvPr>
            <p:ph idx="1"/>
          </p:nvPr>
        </p:nvSpPr>
        <p:spPr/>
        <p:txBody>
          <a:bodyPr/>
          <a:lstStyle/>
          <a:p>
            <a:pPr eaLnBrk="1" hangingPunct="1">
              <a:lnSpc>
                <a:spcPct val="90000"/>
              </a:lnSpc>
              <a:buFontTx/>
              <a:buNone/>
            </a:pPr>
            <a:r>
              <a:rPr lang="en-US" dirty="0" smtClean="0">
                <a:latin typeface="Courier New" panose="02070309020205020404" pitchFamily="49" charset="0"/>
                <a:cs typeface="Courier New" panose="02070309020205020404" pitchFamily="49" charset="0"/>
              </a:rPr>
              <a:t>class </a:t>
            </a:r>
            <a:r>
              <a:rPr lang="en-US" dirty="0" err="1" smtClean="0">
                <a:latin typeface="Courier New" panose="02070309020205020404" pitchFamily="49" charset="0"/>
                <a:cs typeface="Courier New" panose="02070309020205020404" pitchFamily="49" charset="0"/>
              </a:rPr>
              <a:t>DataSetHolder</a:t>
            </a:r>
            <a:r>
              <a:rPr lang="en-US" dirty="0" smtClean="0">
                <a:latin typeface="Courier New" panose="02070309020205020404" pitchFamily="49" charset="0"/>
                <a:cs typeface="Courier New" panose="02070309020205020404" pitchFamily="49" charset="0"/>
              </a:rPr>
              <a:t>... </a:t>
            </a:r>
          </a:p>
          <a:p>
            <a:pPr eaLnBrk="1" hangingPunct="1">
              <a:lnSpc>
                <a:spcPct val="90000"/>
              </a:lnSpc>
              <a:buFontTx/>
              <a:buNone/>
            </a:pPr>
            <a:r>
              <a:rPr lang="en-US" dirty="0" smtClean="0">
                <a:latin typeface="Courier New" panose="02070309020205020404" pitchFamily="49" charset="0"/>
                <a:cs typeface="Courier New" panose="02070309020205020404" pitchFamily="49" charset="0"/>
              </a:rPr>
              <a:t>	public </a:t>
            </a:r>
            <a:r>
              <a:rPr lang="en-US" dirty="0" err="1" smtClean="0">
                <a:latin typeface="Courier New" panose="02070309020205020404" pitchFamily="49" charset="0"/>
                <a:cs typeface="Courier New" panose="02070309020205020404" pitchFamily="49" charset="0"/>
              </a:rPr>
              <a:t>DataSet</a:t>
            </a:r>
            <a:r>
              <a:rPr lang="en-US" dirty="0" smtClean="0">
                <a:latin typeface="Courier New" panose="02070309020205020404" pitchFamily="49" charset="0"/>
                <a:cs typeface="Courier New" panose="02070309020205020404" pitchFamily="49" charset="0"/>
              </a:rPr>
              <a:t> Data = new </a:t>
            </a:r>
            <a:r>
              <a:rPr lang="en-US" dirty="0" err="1" smtClean="0">
                <a:latin typeface="Courier New" panose="02070309020205020404" pitchFamily="49" charset="0"/>
                <a:cs typeface="Courier New" panose="02070309020205020404" pitchFamily="49" charset="0"/>
              </a:rPr>
              <a:t>DataSet</a:t>
            </a:r>
            <a:r>
              <a:rPr lang="en-US" dirty="0" smtClean="0">
                <a:latin typeface="Courier New" panose="02070309020205020404" pitchFamily="49" charset="0"/>
                <a:cs typeface="Courier New" panose="02070309020205020404" pitchFamily="49" charset="0"/>
              </a:rPr>
              <a:t>();  </a:t>
            </a:r>
          </a:p>
          <a:p>
            <a:pPr eaLnBrk="1" hangingPunct="1">
              <a:lnSpc>
                <a:spcPct val="90000"/>
              </a:lnSpc>
              <a:buFontTx/>
              <a:buNone/>
            </a:pPr>
            <a:r>
              <a:rPr lang="en-US" dirty="0" smtClean="0">
                <a:latin typeface="Courier New" panose="02070309020205020404" pitchFamily="49" charset="0"/>
                <a:cs typeface="Courier New" panose="02070309020205020404" pitchFamily="49" charset="0"/>
              </a:rPr>
              <a:t>   private </a:t>
            </a:r>
            <a:r>
              <a:rPr lang="en-US" dirty="0" err="1" smtClean="0">
                <a:latin typeface="Courier New" panose="02070309020205020404" pitchFamily="49" charset="0"/>
                <a:cs typeface="Courier New" panose="02070309020205020404" pitchFamily="49" charset="0"/>
              </a:rPr>
              <a:t>Hashtable</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DataAdapters</a:t>
            </a:r>
            <a:r>
              <a:rPr lang="en-US" dirty="0" smtClean="0">
                <a:latin typeface="Courier New" panose="02070309020205020404" pitchFamily="49" charset="0"/>
                <a:cs typeface="Courier New" panose="02070309020205020404" pitchFamily="49" charset="0"/>
              </a:rPr>
              <a:t> = new </a:t>
            </a:r>
            <a:r>
              <a:rPr lang="en-US" dirty="0" err="1" smtClean="0">
                <a:latin typeface="Courier New" panose="02070309020205020404" pitchFamily="49" charset="0"/>
                <a:cs typeface="Courier New" panose="02070309020205020404" pitchFamily="49" charset="0"/>
              </a:rPr>
              <a:t>Hashtable</a:t>
            </a:r>
            <a:r>
              <a:rPr lang="en-US" dirty="0" smtClean="0">
                <a:latin typeface="Courier New" panose="02070309020205020404" pitchFamily="49" charset="0"/>
                <a:cs typeface="Courier New" panose="02070309020205020404" pitchFamily="49" charset="0"/>
              </a:rPr>
              <a:t>(); </a:t>
            </a:r>
          </a:p>
          <a:p>
            <a:pPr eaLnBrk="1" hangingPunct="1">
              <a:lnSpc>
                <a:spcPct val="90000"/>
              </a:lnSpc>
              <a:buFontTx/>
              <a:buNone/>
            </a:pPr>
            <a:endParaRPr lang="en-GB" dirty="0" smtClean="0">
              <a:latin typeface="Courier New" panose="02070309020205020404" pitchFamily="49" charset="0"/>
              <a:cs typeface="Courier New" panose="02070309020205020404" pitchFamily="49" charset="0"/>
            </a:endParaRPr>
          </a:p>
          <a:p>
            <a:pPr eaLnBrk="1" hangingPunct="1">
              <a:lnSpc>
                <a:spcPct val="90000"/>
              </a:lnSpc>
              <a:buFontTx/>
              <a:buNone/>
            </a:pPr>
            <a:r>
              <a:rPr lang="en-US" dirty="0" smtClean="0">
                <a:latin typeface="Courier New" panose="02070309020205020404" pitchFamily="49" charset="0"/>
                <a:cs typeface="Courier New" panose="02070309020205020404" pitchFamily="49" charset="0"/>
              </a:rPr>
              <a:t>class </a:t>
            </a:r>
            <a:r>
              <a:rPr lang="en-US" dirty="0" err="1" smtClean="0">
                <a:latin typeface="Courier New" panose="02070309020205020404" pitchFamily="49" charset="0"/>
                <a:cs typeface="Courier New" panose="02070309020205020404" pitchFamily="49" charset="0"/>
              </a:rPr>
              <a:t>DataGateway</a:t>
            </a:r>
            <a:r>
              <a:rPr lang="en-US" dirty="0" smtClean="0">
                <a:latin typeface="Courier New" panose="02070309020205020404" pitchFamily="49" charset="0"/>
                <a:cs typeface="Courier New" panose="02070309020205020404" pitchFamily="49" charset="0"/>
              </a:rPr>
              <a:t>... </a:t>
            </a:r>
          </a:p>
          <a:p>
            <a:pPr eaLnBrk="1" hangingPunct="1">
              <a:lnSpc>
                <a:spcPct val="90000"/>
              </a:lnSpc>
              <a:buFontTx/>
              <a:buNone/>
            </a:pPr>
            <a:r>
              <a:rPr lang="en-US" dirty="0" smtClean="0">
                <a:latin typeface="Courier New" panose="02070309020205020404" pitchFamily="49" charset="0"/>
                <a:cs typeface="Courier New" panose="02070309020205020404" pitchFamily="49" charset="0"/>
              </a:rPr>
              <a:t>	public </a:t>
            </a:r>
            <a:r>
              <a:rPr lang="en-US" dirty="0" err="1" smtClean="0">
                <a:latin typeface="Courier New" panose="02070309020205020404" pitchFamily="49" charset="0"/>
                <a:cs typeface="Courier New" panose="02070309020205020404" pitchFamily="49" charset="0"/>
              </a:rPr>
              <a:t>DataSetHolder</a:t>
            </a:r>
            <a:r>
              <a:rPr lang="en-US"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holder</a:t>
            </a:r>
            <a:r>
              <a:rPr lang="en-US" dirty="0" smtClean="0">
                <a:latin typeface="Courier New" panose="02070309020205020404" pitchFamily="49" charset="0"/>
                <a:cs typeface="Courier New" panose="02070309020205020404" pitchFamily="49" charset="0"/>
              </a:rPr>
              <a:t>; </a:t>
            </a:r>
          </a:p>
          <a:p>
            <a:pPr eaLnBrk="1" hangingPunct="1">
              <a:lnSpc>
                <a:spcPct val="90000"/>
              </a:lnSpc>
              <a:buFontTx/>
              <a:buNone/>
            </a:pPr>
            <a:r>
              <a:rPr lang="en-US" dirty="0" smtClean="0">
                <a:latin typeface="Courier New" panose="02070309020205020404" pitchFamily="49" charset="0"/>
                <a:cs typeface="Courier New" panose="02070309020205020404" pitchFamily="49" charset="0"/>
              </a:rPr>
              <a:t>	//public </a:t>
            </a:r>
            <a:r>
              <a:rPr lang="en-US" dirty="0" err="1" smtClean="0">
                <a:latin typeface="Courier New" panose="02070309020205020404" pitchFamily="49" charset="0"/>
                <a:cs typeface="Courier New" panose="02070309020205020404" pitchFamily="49" charset="0"/>
              </a:rPr>
              <a:t>DataSet</a:t>
            </a:r>
            <a:r>
              <a:rPr lang="en-US" dirty="0" smtClean="0">
                <a:latin typeface="Courier New" panose="02070309020205020404" pitchFamily="49" charset="0"/>
                <a:cs typeface="Courier New" panose="02070309020205020404" pitchFamily="49" charset="0"/>
              </a:rPr>
              <a:t> Data </a:t>
            </a:r>
          </a:p>
          <a:p>
            <a:pPr eaLnBrk="1" hangingPunct="1">
              <a:lnSpc>
                <a:spcPct val="90000"/>
              </a:lnSpc>
              <a:buFontTx/>
              <a:buNone/>
            </a:pPr>
            <a:r>
              <a:rPr lang="en-US" dirty="0" smtClean="0"/>
              <a:t>	</a:t>
            </a:r>
          </a:p>
        </p:txBody>
      </p:sp>
      <p:sp>
        <p:nvSpPr>
          <p:cNvPr id="22532"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DF0BFE4-C7DD-45EB-88D1-8C95A1454764}" type="datetime1">
              <a:rPr lang="en-US" smtClean="0">
                <a:solidFill>
                  <a:schemeClr val="tx2"/>
                </a:solidFill>
              </a:rPr>
              <a:t>4/16/2018</a:t>
            </a:fld>
            <a:endParaRPr lang="en-US" smtClean="0">
              <a:solidFill>
                <a:schemeClr val="tx2"/>
              </a:solidFill>
            </a:endParaRPr>
          </a:p>
        </p:txBody>
      </p:sp>
      <p:sp>
        <p:nvSpPr>
          <p:cNvPr id="2253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normAutofit fontScale="90000"/>
          </a:bodyPr>
          <a:lstStyle/>
          <a:p>
            <a:pPr eaLnBrk="1" fontAlgn="auto" hangingPunct="1">
              <a:spcAft>
                <a:spcPts val="0"/>
              </a:spcAft>
              <a:defRPr/>
            </a:pPr>
            <a:r>
              <a:rPr lang="en-GB" dirty="0"/>
              <a:t>Implementing find </a:t>
            </a:r>
            <a:r>
              <a:rPr lang="en-GB" dirty="0" err="1" smtClean="0"/>
              <a:t>behavior</a:t>
            </a:r>
            <a:r>
              <a:rPr lang="en-GB" dirty="0" smtClean="0"/>
              <a:t/>
            </a:r>
            <a:br>
              <a:rPr lang="en-GB" dirty="0" smtClean="0"/>
            </a:br>
            <a:endParaRPr lang="en-US" dirty="0"/>
          </a:p>
        </p:txBody>
      </p:sp>
      <p:sp>
        <p:nvSpPr>
          <p:cNvPr id="23555" name="Rectangle 3"/>
          <p:cNvSpPr>
            <a:spLocks noGrp="1" noChangeArrowheads="1"/>
          </p:cNvSpPr>
          <p:nvPr>
            <p:ph idx="1"/>
          </p:nvPr>
        </p:nvSpPr>
        <p:spPr>
          <a:xfrm>
            <a:off x="152400" y="1447800"/>
            <a:ext cx="8839200" cy="5135563"/>
          </a:xfrm>
        </p:spPr>
        <p:txBody>
          <a:bodyPr>
            <a:normAutofit/>
          </a:bodyPr>
          <a:lstStyle/>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class </a:t>
            </a:r>
            <a:r>
              <a:rPr lang="en-US" sz="2000" dirty="0" err="1" smtClean="0">
                <a:latin typeface="Courier New" panose="02070309020205020404" pitchFamily="49" charset="0"/>
                <a:cs typeface="Courier New" panose="02070309020205020404" pitchFamily="49" charset="0"/>
              </a:rPr>
              <a:t>DataGateway</a:t>
            </a:r>
            <a:r>
              <a:rPr lang="en-US" sz="2000" dirty="0" smtClean="0">
                <a:latin typeface="Courier New" panose="02070309020205020404" pitchFamily="49" charset="0"/>
                <a:cs typeface="Courier New" panose="02070309020205020404" pitchFamily="49" charset="0"/>
              </a:rPr>
              <a:t>... </a:t>
            </a:r>
          </a:p>
          <a:p>
            <a:pPr eaLnBrk="1" hangingPunct="1">
              <a:lnSpc>
                <a:spcPct val="80000"/>
              </a:lnSpc>
              <a:buFontTx/>
              <a:buNone/>
            </a:pPr>
            <a:endParaRPr lang="en-US" sz="2000" dirty="0" smtClean="0">
              <a:latin typeface="Courier New" panose="02070309020205020404" pitchFamily="49" charset="0"/>
              <a:cs typeface="Courier New" panose="02070309020205020404" pitchFamily="49" charset="0"/>
            </a:endParaRP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public void </a:t>
            </a:r>
            <a:r>
              <a:rPr lang="en-US" sz="2000" dirty="0" err="1" smtClean="0">
                <a:latin typeface="Courier New" panose="02070309020205020404" pitchFamily="49" charset="0"/>
                <a:cs typeface="Courier New" panose="02070309020205020404" pitchFamily="49" charset="0"/>
              </a:rPr>
              <a:t>LoadAll</a:t>
            </a:r>
            <a:r>
              <a:rPr lang="en-US" sz="2000"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	String </a:t>
            </a:r>
            <a:r>
              <a:rPr lang="en-US" sz="2000" dirty="0" err="1" smtClean="0">
                <a:latin typeface="Courier New" panose="02070309020205020404" pitchFamily="49" charset="0"/>
                <a:cs typeface="Courier New" panose="02070309020205020404" pitchFamily="49" charset="0"/>
              </a:rPr>
              <a:t>commandString</a:t>
            </a:r>
            <a:r>
              <a:rPr lang="en-US" sz="2000" dirty="0" smtClean="0">
                <a:latin typeface="Courier New" panose="02070309020205020404" pitchFamily="49" charset="0"/>
                <a:cs typeface="Courier New" panose="02070309020205020404" pitchFamily="49" charset="0"/>
              </a:rPr>
              <a:t> = </a:t>
            </a:r>
            <a:r>
              <a:rPr lang="en-US" sz="2000" dirty="0" err="1" smtClean="0">
                <a:latin typeface="Courier New" panose="02070309020205020404" pitchFamily="49" charset="0"/>
                <a:cs typeface="Courier New" panose="02070309020205020404" pitchFamily="49" charset="0"/>
              </a:rPr>
              <a:t>String.Format</a:t>
            </a:r>
            <a:r>
              <a:rPr lang="en-US" sz="2000" dirty="0" smtClean="0">
                <a:latin typeface="Courier New" panose="02070309020205020404" pitchFamily="49" charset="0"/>
                <a:cs typeface="Courier New" panose="02070309020205020404" pitchFamily="49" charset="0"/>
              </a:rPr>
              <a:t>(„</a:t>
            </a:r>
            <a:r>
              <a:rPr lang="ro-RO" sz="2000" dirty="0" smtClean="0">
                <a:latin typeface="Courier New" panose="02070309020205020404" pitchFamily="49" charset="0"/>
                <a:cs typeface="Courier New" panose="02070309020205020404" pitchFamily="49" charset="0"/>
              </a:rPr>
              <a:t>S</a:t>
            </a:r>
            <a:r>
              <a:rPr lang="en-US" sz="2000" dirty="0" smtClean="0">
                <a:latin typeface="Courier New" panose="02070309020205020404" pitchFamily="49" charset="0"/>
                <a:cs typeface="Courier New" panose="02070309020205020404" pitchFamily="49" charset="0"/>
              </a:rPr>
              <a:t>elect * from {0}", </a:t>
            </a:r>
            <a:r>
              <a:rPr lang="en-US" sz="2000" dirty="0" err="1" smtClean="0">
                <a:latin typeface="Courier New" panose="02070309020205020404" pitchFamily="49" charset="0"/>
                <a:cs typeface="Courier New" panose="02070309020205020404" pitchFamily="49" charset="0"/>
              </a:rPr>
              <a:t>TableName</a:t>
            </a:r>
            <a:r>
              <a:rPr lang="en-US" sz="2000"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a:t>
            </a:r>
            <a:r>
              <a:rPr lang="en-US" sz="2000" dirty="0" err="1" smtClean="0">
                <a:latin typeface="Courier New" panose="02070309020205020404" pitchFamily="49" charset="0"/>
                <a:cs typeface="Courier New" panose="02070309020205020404" pitchFamily="49" charset="0"/>
              </a:rPr>
              <a:t>older.FillData</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commandString</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TableName</a:t>
            </a:r>
            <a:r>
              <a:rPr lang="en-US" sz="2000"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 </a:t>
            </a:r>
          </a:p>
          <a:p>
            <a:pPr eaLnBrk="1" hangingPunct="1">
              <a:lnSpc>
                <a:spcPct val="80000"/>
              </a:lnSpc>
              <a:buFontTx/>
              <a:buNone/>
            </a:pPr>
            <a:endParaRPr lang="en-US" sz="2000" dirty="0" smtClean="0">
              <a:latin typeface="Courier New" panose="02070309020205020404" pitchFamily="49" charset="0"/>
              <a:cs typeface="Courier New" panose="02070309020205020404" pitchFamily="49" charset="0"/>
            </a:endParaRP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public void </a:t>
            </a:r>
            <a:r>
              <a:rPr lang="en-US" sz="2000" dirty="0" err="1" smtClean="0">
                <a:latin typeface="Courier New" panose="02070309020205020404" pitchFamily="49" charset="0"/>
                <a:cs typeface="Courier New" panose="02070309020205020404" pitchFamily="49" charset="0"/>
              </a:rPr>
              <a:t>LoadWhere</a:t>
            </a:r>
            <a:r>
              <a:rPr lang="en-US" sz="2000" dirty="0" smtClean="0">
                <a:latin typeface="Courier New" panose="02070309020205020404" pitchFamily="49" charset="0"/>
                <a:cs typeface="Courier New" panose="02070309020205020404" pitchFamily="49" charset="0"/>
              </a:rPr>
              <a:t>(String </a:t>
            </a:r>
            <a:r>
              <a:rPr lang="en-US" sz="2000" dirty="0" err="1" smtClean="0">
                <a:latin typeface="Courier New" panose="02070309020205020404" pitchFamily="49" charset="0"/>
                <a:cs typeface="Courier New" panose="02070309020205020404" pitchFamily="49" charset="0"/>
              </a:rPr>
              <a:t>whereClause</a:t>
            </a:r>
            <a:r>
              <a:rPr lang="en-US" sz="2000"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	String </a:t>
            </a:r>
            <a:r>
              <a:rPr lang="en-US" sz="2000" dirty="0" err="1" smtClean="0">
                <a:latin typeface="Courier New" panose="02070309020205020404" pitchFamily="49" charset="0"/>
                <a:cs typeface="Courier New" panose="02070309020205020404" pitchFamily="49" charset="0"/>
              </a:rPr>
              <a:t>commandString</a:t>
            </a:r>
            <a:r>
              <a:rPr lang="en-US" sz="2000" dirty="0" smtClean="0">
                <a:latin typeface="Courier New" panose="02070309020205020404" pitchFamily="49" charset="0"/>
                <a:cs typeface="Courier New" panose="02070309020205020404" pitchFamily="49" charset="0"/>
              </a:rPr>
              <a:t> = </a:t>
            </a:r>
          </a:p>
          <a:p>
            <a:pPr eaLnBrk="1" hangingPunct="1">
              <a:lnSpc>
                <a:spcPct val="80000"/>
              </a:lnSpc>
              <a:buFontTx/>
              <a:buNone/>
            </a:pPr>
            <a:r>
              <a:rPr lang="en-US" sz="2000" dirty="0" err="1" smtClean="0">
                <a:latin typeface="Courier New" panose="02070309020205020404" pitchFamily="49" charset="0"/>
                <a:cs typeface="Courier New" panose="02070309020205020404" pitchFamily="49" charset="0"/>
              </a:rPr>
              <a:t>String.Format</a:t>
            </a:r>
            <a:r>
              <a:rPr lang="en-US" sz="2000" dirty="0" smtClean="0">
                <a:latin typeface="Courier New" panose="02070309020205020404" pitchFamily="49" charset="0"/>
                <a:cs typeface="Courier New" panose="02070309020205020404" pitchFamily="49" charset="0"/>
              </a:rPr>
              <a:t>(„</a:t>
            </a:r>
            <a:r>
              <a:rPr lang="ro-RO" sz="2000" dirty="0" smtClean="0">
                <a:latin typeface="Courier New" panose="02070309020205020404" pitchFamily="49" charset="0"/>
                <a:cs typeface="Courier New" panose="02070309020205020404" pitchFamily="49" charset="0"/>
              </a:rPr>
              <a:t>S</a:t>
            </a:r>
            <a:r>
              <a:rPr lang="en-US" sz="2000" dirty="0" smtClean="0">
                <a:latin typeface="Courier New" panose="02070309020205020404" pitchFamily="49" charset="0"/>
                <a:cs typeface="Courier New" panose="02070309020205020404" pitchFamily="49" charset="0"/>
              </a:rPr>
              <a:t>elect * from {0} where {1}", </a:t>
            </a:r>
            <a:r>
              <a:rPr lang="en-US" sz="2000" dirty="0" err="1" smtClean="0">
                <a:latin typeface="Courier New" panose="02070309020205020404" pitchFamily="49" charset="0"/>
                <a:cs typeface="Courier New" panose="02070309020205020404" pitchFamily="49" charset="0"/>
              </a:rPr>
              <a:t>TableName</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whereClause</a:t>
            </a:r>
            <a:r>
              <a:rPr lang="en-US" sz="2000"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a:t>
            </a:r>
            <a:r>
              <a:rPr lang="en-US" sz="2000" dirty="0" err="1" smtClean="0">
                <a:latin typeface="Courier New" panose="02070309020205020404" pitchFamily="49" charset="0"/>
                <a:cs typeface="Courier New" panose="02070309020205020404" pitchFamily="49" charset="0"/>
              </a:rPr>
              <a:t>older.FillData</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commandString</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TableName</a:t>
            </a:r>
            <a:r>
              <a:rPr lang="en-US" sz="2000" dirty="0" smtClean="0">
                <a:latin typeface="Courier New" panose="02070309020205020404" pitchFamily="49" charset="0"/>
                <a:cs typeface="Courier New" panose="02070309020205020404" pitchFamily="49" charset="0"/>
              </a:rPr>
              <a:t>);</a:t>
            </a: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 } </a:t>
            </a:r>
          </a:p>
          <a:p>
            <a:pPr eaLnBrk="1" hangingPunct="1">
              <a:lnSpc>
                <a:spcPct val="80000"/>
              </a:lnSpc>
              <a:buFontTx/>
              <a:buNone/>
            </a:pPr>
            <a:endParaRPr lang="en-US" sz="2000" dirty="0" smtClean="0"/>
          </a:p>
          <a:p>
            <a:pPr eaLnBrk="1" hangingPunct="1">
              <a:lnSpc>
                <a:spcPct val="80000"/>
              </a:lnSpc>
              <a:buFontTx/>
              <a:buNone/>
            </a:pPr>
            <a:endParaRPr lang="en-US" sz="2000" dirty="0" smtClean="0"/>
          </a:p>
        </p:txBody>
      </p:sp>
      <p:sp>
        <p:nvSpPr>
          <p:cNvPr id="23556"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5853483-88C8-4A2A-83EF-C04653059FAA}" type="datetime1">
              <a:rPr lang="en-US" smtClean="0">
                <a:solidFill>
                  <a:schemeClr val="tx2"/>
                </a:solidFill>
              </a:rPr>
              <a:t>4/16/2018</a:t>
            </a:fld>
            <a:endParaRPr lang="en-US" smtClean="0">
              <a:solidFill>
                <a:schemeClr val="tx2"/>
              </a:solidFill>
            </a:endParaRPr>
          </a:p>
        </p:txBody>
      </p:sp>
      <p:sp>
        <p:nvSpPr>
          <p:cNvPr id="2355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TDG in the Revenue Recognition </a:t>
            </a:r>
            <a:r>
              <a:rPr lang="en-US" dirty="0" err="1" smtClean="0"/>
              <a:t>Pb</a:t>
            </a:r>
            <a:endParaRPr lang="en-US" dirty="0"/>
          </a:p>
        </p:txBody>
      </p:sp>
      <p:pic>
        <p:nvPicPr>
          <p:cNvPr id="6" name="Content Placeholder 5"/>
          <p:cNvPicPr>
            <a:picLocks noGrp="1" noChangeAspect="1"/>
          </p:cNvPicPr>
          <p:nvPr>
            <p:ph idx="1"/>
          </p:nvPr>
        </p:nvPicPr>
        <p:blipFill>
          <a:blip r:embed="rId2"/>
          <a:stretch>
            <a:fillRect/>
          </a:stretch>
        </p:blipFill>
        <p:spPr>
          <a:xfrm>
            <a:off x="228599" y="1447800"/>
            <a:ext cx="8763001" cy="5188292"/>
          </a:xfrm>
          <a:prstGeom prst="rect">
            <a:avLst/>
          </a:prstGeom>
        </p:spPr>
      </p:pic>
      <p:sp>
        <p:nvSpPr>
          <p:cNvPr id="4" name="Date Placeholder 3"/>
          <p:cNvSpPr>
            <a:spLocks noGrp="1"/>
          </p:cNvSpPr>
          <p:nvPr>
            <p:ph type="dt" sz="half" idx="10"/>
          </p:nvPr>
        </p:nvSpPr>
        <p:spPr/>
        <p:txBody>
          <a:bodyPr/>
          <a:lstStyle/>
          <a:p>
            <a:pPr>
              <a:defRPr/>
            </a:pPr>
            <a:fld id="{8C859DD4-7E3F-4923-8FC0-B6C1FFC7C1D6}"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Tree>
    <p:extLst>
      <p:ext uri="{BB962C8B-B14F-4D97-AF65-F5344CB8AC3E}">
        <p14:creationId xmlns:p14="http://schemas.microsoft.com/office/powerpoint/2010/main" val="257336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TM+TDG Get contracts</a:t>
            </a:r>
            <a:endParaRPr lang="en-US" dirty="0"/>
          </a:p>
        </p:txBody>
      </p:sp>
      <p:pic>
        <p:nvPicPr>
          <p:cNvPr id="6" name="Content Placeholder 5"/>
          <p:cNvPicPr>
            <a:picLocks noGrp="1" noChangeAspect="1"/>
          </p:cNvPicPr>
          <p:nvPr>
            <p:ph idx="1"/>
          </p:nvPr>
        </p:nvPicPr>
        <p:blipFill>
          <a:blip r:embed="rId2"/>
          <a:stretch>
            <a:fillRect/>
          </a:stretch>
        </p:blipFill>
        <p:spPr>
          <a:xfrm>
            <a:off x="304800" y="1548925"/>
            <a:ext cx="8449949" cy="5112301"/>
          </a:xfrm>
          <a:prstGeom prst="rect">
            <a:avLst/>
          </a:prstGeom>
        </p:spPr>
      </p:pic>
      <p:sp>
        <p:nvSpPr>
          <p:cNvPr id="4" name="Date Placeholder 3"/>
          <p:cNvSpPr>
            <a:spLocks noGrp="1"/>
          </p:cNvSpPr>
          <p:nvPr>
            <p:ph type="dt" sz="half" idx="10"/>
          </p:nvPr>
        </p:nvSpPr>
        <p:spPr/>
        <p:txBody>
          <a:bodyPr/>
          <a:lstStyle/>
          <a:p>
            <a:pPr>
              <a:defRPr/>
            </a:pPr>
            <a:fld id="{F2A66FAE-3996-4D6A-8583-127E8B7EE08A}"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Tree>
    <p:extLst>
      <p:ext uri="{BB962C8B-B14F-4D97-AF65-F5344CB8AC3E}">
        <p14:creationId xmlns:p14="http://schemas.microsoft.com/office/powerpoint/2010/main" val="194193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TM+TDG Calculate Revenues</a:t>
            </a:r>
            <a:endParaRPr lang="en-US" dirty="0"/>
          </a:p>
        </p:txBody>
      </p:sp>
      <p:pic>
        <p:nvPicPr>
          <p:cNvPr id="6" name="Content Placeholder 5"/>
          <p:cNvPicPr>
            <a:picLocks noGrp="1" noChangeAspect="1"/>
          </p:cNvPicPr>
          <p:nvPr>
            <p:ph idx="1"/>
          </p:nvPr>
        </p:nvPicPr>
        <p:blipFill>
          <a:blip r:embed="rId2"/>
          <a:stretch>
            <a:fillRect/>
          </a:stretch>
        </p:blipFill>
        <p:spPr>
          <a:xfrm>
            <a:off x="152400" y="1524000"/>
            <a:ext cx="8686800" cy="5238605"/>
          </a:xfrm>
          <a:prstGeom prst="rect">
            <a:avLst/>
          </a:prstGeom>
        </p:spPr>
      </p:pic>
      <p:sp>
        <p:nvSpPr>
          <p:cNvPr id="4" name="Date Placeholder 3"/>
          <p:cNvSpPr>
            <a:spLocks noGrp="1"/>
          </p:cNvSpPr>
          <p:nvPr>
            <p:ph type="dt" sz="half" idx="10"/>
          </p:nvPr>
        </p:nvSpPr>
        <p:spPr/>
        <p:txBody>
          <a:bodyPr/>
          <a:lstStyle/>
          <a:p>
            <a:pPr>
              <a:defRPr/>
            </a:pPr>
            <a:fld id="{CDFB1B57-3767-4F2D-8323-08E62CA35482}"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Tree>
    <p:extLst>
      <p:ext uri="{BB962C8B-B14F-4D97-AF65-F5344CB8AC3E}">
        <p14:creationId xmlns:p14="http://schemas.microsoft.com/office/powerpoint/2010/main" val="1962160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Translated in Code</a:t>
            </a:r>
            <a:endParaRPr lang="en-US" dirty="0"/>
          </a:p>
        </p:txBody>
      </p:sp>
      <p:pic>
        <p:nvPicPr>
          <p:cNvPr id="6" name="Content Placeholder 5"/>
          <p:cNvPicPr>
            <a:picLocks noGrp="1" noChangeAspect="1"/>
          </p:cNvPicPr>
          <p:nvPr>
            <p:ph idx="1"/>
          </p:nvPr>
        </p:nvPicPr>
        <p:blipFill>
          <a:blip r:embed="rId2"/>
          <a:stretch>
            <a:fillRect/>
          </a:stretch>
        </p:blipFill>
        <p:spPr>
          <a:xfrm>
            <a:off x="27214" y="1511893"/>
            <a:ext cx="9116786" cy="5105400"/>
          </a:xfrm>
          <a:prstGeom prst="rect">
            <a:avLst/>
          </a:prstGeom>
        </p:spPr>
      </p:pic>
      <p:sp>
        <p:nvSpPr>
          <p:cNvPr id="4" name="Date Placeholder 3"/>
          <p:cNvSpPr>
            <a:spLocks noGrp="1"/>
          </p:cNvSpPr>
          <p:nvPr>
            <p:ph type="dt" sz="half" idx="10"/>
          </p:nvPr>
        </p:nvSpPr>
        <p:spPr/>
        <p:txBody>
          <a:bodyPr/>
          <a:lstStyle/>
          <a:p>
            <a:pPr>
              <a:defRPr/>
            </a:pPr>
            <a:fld id="{2A1AE111-F7A4-467E-9AF7-75A7741FDD85}"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Tree>
    <p:extLst>
      <p:ext uri="{BB962C8B-B14F-4D97-AF65-F5344CB8AC3E}">
        <p14:creationId xmlns:p14="http://schemas.microsoft.com/office/powerpoint/2010/main" val="676138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76200" y="1709928"/>
            <a:ext cx="8915400" cy="5029200"/>
          </a:xfrm>
          <a:prstGeom prst="rect">
            <a:avLst/>
          </a:prstGeom>
        </p:spPr>
      </p:pic>
      <p:sp>
        <p:nvSpPr>
          <p:cNvPr id="4" name="Date Placeholder 3"/>
          <p:cNvSpPr>
            <a:spLocks noGrp="1"/>
          </p:cNvSpPr>
          <p:nvPr>
            <p:ph type="dt" sz="half" idx="10"/>
          </p:nvPr>
        </p:nvSpPr>
        <p:spPr/>
        <p:txBody>
          <a:bodyPr/>
          <a:lstStyle/>
          <a:p>
            <a:pPr>
              <a:defRPr/>
            </a:pPr>
            <a:fld id="{1F3BD434-82BE-4F81-9604-9477D7FD66B7}"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Tree>
    <p:extLst>
      <p:ext uri="{BB962C8B-B14F-4D97-AF65-F5344CB8AC3E}">
        <p14:creationId xmlns:p14="http://schemas.microsoft.com/office/powerpoint/2010/main" val="1049044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eaLnBrk="1" fontAlgn="auto" hangingPunct="1">
              <a:spcAft>
                <a:spcPts val="0"/>
              </a:spcAft>
              <a:defRPr/>
            </a:pPr>
            <a:r>
              <a:rPr lang="en-US"/>
              <a:t>Row Data Gateway</a:t>
            </a:r>
          </a:p>
        </p:txBody>
      </p:sp>
      <p:sp>
        <p:nvSpPr>
          <p:cNvPr id="24579" name="Rectangle 3"/>
          <p:cNvSpPr>
            <a:spLocks noGrp="1" noChangeArrowheads="1"/>
          </p:cNvSpPr>
          <p:nvPr>
            <p:ph idx="1"/>
          </p:nvPr>
        </p:nvSpPr>
        <p:spPr/>
        <p:txBody>
          <a:bodyPr>
            <a:normAutofit/>
          </a:bodyPr>
          <a:lstStyle/>
          <a:p>
            <a:pPr eaLnBrk="1" hangingPunct="1"/>
            <a:r>
              <a:rPr lang="en-US" dirty="0" smtClean="0"/>
              <a:t>An object that acts as a single record in the data source</a:t>
            </a:r>
          </a:p>
          <a:p>
            <a:r>
              <a:rPr lang="en-US" dirty="0" smtClean="0"/>
              <a:t>Allows </a:t>
            </a:r>
            <a:r>
              <a:rPr lang="en-US" dirty="0"/>
              <a:t>in memory storage of object instance without need </a:t>
            </a:r>
            <a:r>
              <a:rPr lang="en-US" dirty="0" smtClean="0"/>
              <a:t>to access </a:t>
            </a:r>
            <a:r>
              <a:rPr lang="en-US" dirty="0"/>
              <a:t>DB.</a:t>
            </a:r>
          </a:p>
          <a:p>
            <a:r>
              <a:rPr lang="en-US" dirty="0" smtClean="0"/>
              <a:t>Needs </a:t>
            </a:r>
            <a:r>
              <a:rPr lang="en-US" dirty="0"/>
              <a:t>an instance of an object for each row.</a:t>
            </a:r>
          </a:p>
          <a:p>
            <a:r>
              <a:rPr lang="en-US" dirty="0" smtClean="0"/>
              <a:t>Typical </a:t>
            </a:r>
            <a:r>
              <a:rPr lang="en-US" dirty="0"/>
              <a:t>approach for </a:t>
            </a:r>
            <a:r>
              <a:rPr lang="en-US" i="1" dirty="0"/>
              <a:t>object-relationa</a:t>
            </a:r>
            <a:r>
              <a:rPr lang="en-US" dirty="0"/>
              <a:t>l mapping tools, e.g</a:t>
            </a:r>
            <a:r>
              <a:rPr lang="en-US" dirty="0" smtClean="0"/>
              <a:t>., Hibernate.</a:t>
            </a:r>
          </a:p>
          <a:p>
            <a:endParaRPr lang="en-US" dirty="0" smtClean="0"/>
          </a:p>
          <a:p>
            <a:pPr eaLnBrk="1" hangingPunct="1"/>
            <a:r>
              <a:rPr lang="en-US" dirty="0" smtClean="0"/>
              <a:t>Fowler RDG combines two roles</a:t>
            </a:r>
          </a:p>
          <a:p>
            <a:pPr lvl="1" eaLnBrk="1" hangingPunct="1">
              <a:buFontTx/>
              <a:buNone/>
            </a:pPr>
            <a:r>
              <a:rPr lang="en-US" dirty="0" smtClean="0"/>
              <a:t>Class …Finder with find(id):Gateway method which returns the ‘object’ (i.e. SELECT statements)</a:t>
            </a:r>
          </a:p>
          <a:p>
            <a:pPr lvl="1" eaLnBrk="1" hangingPunct="1">
              <a:buFontTx/>
              <a:buNone/>
            </a:pPr>
            <a:r>
              <a:rPr lang="en-US" dirty="0" smtClean="0"/>
              <a:t>Class …Gateway which is the ‘object’</a:t>
            </a:r>
          </a:p>
          <a:p>
            <a:pPr eaLnBrk="1" hangingPunct="1">
              <a:buFontTx/>
              <a:buNone/>
            </a:pPr>
            <a:endParaRPr lang="en-US" dirty="0" smtClean="0"/>
          </a:p>
        </p:txBody>
      </p:sp>
      <p:sp>
        <p:nvSpPr>
          <p:cNvPr id="24580"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CED1DE5-27C5-4DAC-8370-27ECE8A78DE3}" type="datetime1">
              <a:rPr lang="en-US" smtClean="0">
                <a:solidFill>
                  <a:schemeClr val="tx2"/>
                </a:solidFill>
              </a:rPr>
              <a:t>4/16/2018</a:t>
            </a:fld>
            <a:endParaRPr lang="en-US" smtClean="0">
              <a:solidFill>
                <a:schemeClr val="tx2"/>
              </a:solidFill>
            </a:endParaRPr>
          </a:p>
        </p:txBody>
      </p:sp>
      <p:sp>
        <p:nvSpPr>
          <p:cNvPr id="2458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fontAlgn="auto" hangingPunct="1">
              <a:spcAft>
                <a:spcPts val="0"/>
              </a:spcAft>
              <a:defRPr/>
            </a:pPr>
            <a:r>
              <a:rPr lang="en-GB"/>
              <a:t>Content</a:t>
            </a:r>
            <a:endParaRPr lang="en-US"/>
          </a:p>
        </p:txBody>
      </p:sp>
      <p:sp>
        <p:nvSpPr>
          <p:cNvPr id="10243" name="Rectangle 3"/>
          <p:cNvSpPr>
            <a:spLocks noGrp="1" noChangeArrowheads="1"/>
          </p:cNvSpPr>
          <p:nvPr>
            <p:ph idx="1"/>
          </p:nvPr>
        </p:nvSpPr>
        <p:spPr/>
        <p:txBody>
          <a:bodyPr/>
          <a:lstStyle/>
          <a:p>
            <a:r>
              <a:rPr lang="en-US" dirty="0" smtClean="0"/>
              <a:t>Data Source Patterns</a:t>
            </a:r>
          </a:p>
          <a:p>
            <a:pPr lvl="1"/>
            <a:r>
              <a:rPr lang="en-US" dirty="0" smtClean="0"/>
              <a:t>Gateways</a:t>
            </a:r>
          </a:p>
          <a:p>
            <a:pPr lvl="1"/>
            <a:r>
              <a:rPr lang="en-US" dirty="0" smtClean="0"/>
              <a:t>Data Mapper</a:t>
            </a:r>
          </a:p>
          <a:p>
            <a:r>
              <a:rPr lang="en-US" dirty="0" smtClean="0"/>
              <a:t>Object-Relational </a:t>
            </a:r>
            <a:r>
              <a:rPr lang="en-US" dirty="0"/>
              <a:t>Structural Patterns</a:t>
            </a:r>
          </a:p>
          <a:p>
            <a:r>
              <a:rPr lang="en-US" dirty="0" smtClean="0"/>
              <a:t>Object-Relational </a:t>
            </a:r>
            <a:r>
              <a:rPr lang="en-US" dirty="0"/>
              <a:t>Behavioral </a:t>
            </a:r>
            <a:r>
              <a:rPr lang="en-US" dirty="0" smtClean="0"/>
              <a:t>Patterns</a:t>
            </a:r>
          </a:p>
          <a:p>
            <a:pPr lvl="1"/>
            <a:r>
              <a:rPr lang="en-US" dirty="0" smtClean="0"/>
              <a:t>Lazy Load</a:t>
            </a:r>
          </a:p>
          <a:p>
            <a:pPr lvl="1"/>
            <a:r>
              <a:rPr lang="en-US" dirty="0" smtClean="0"/>
              <a:t>Identity Map </a:t>
            </a:r>
          </a:p>
          <a:p>
            <a:r>
              <a:rPr lang="en-US" dirty="0"/>
              <a:t>Object-Relational Metadata Mapping </a:t>
            </a:r>
            <a:r>
              <a:rPr lang="en-US" dirty="0" smtClean="0"/>
              <a:t>Patterns </a:t>
            </a:r>
            <a:endParaRPr lang="en-US" dirty="0"/>
          </a:p>
          <a:p>
            <a:pPr lvl="1"/>
            <a:r>
              <a:rPr lang="en-US" dirty="0" smtClean="0"/>
              <a:t>Metadata Map</a:t>
            </a:r>
            <a:endParaRPr lang="en-US" dirty="0"/>
          </a:p>
          <a:p>
            <a:pPr lvl="1"/>
            <a:r>
              <a:rPr lang="en-US" dirty="0"/>
              <a:t>Query Object</a:t>
            </a:r>
          </a:p>
          <a:p>
            <a:pPr lvl="1"/>
            <a:r>
              <a:rPr lang="en-US" dirty="0" smtClean="0"/>
              <a:t>Repository</a:t>
            </a:r>
            <a:r>
              <a:rPr lang="en-US" dirty="0"/>
              <a:t>	</a:t>
            </a:r>
          </a:p>
          <a:p>
            <a:pPr lvl="1"/>
            <a:endParaRPr lang="en-US" dirty="0"/>
          </a:p>
          <a:p>
            <a:pPr marL="274320" lvl="1" indent="0" eaLnBrk="1" hangingPunct="1">
              <a:buNone/>
            </a:pPr>
            <a:endParaRPr lang="en-US" dirty="0" smtClean="0"/>
          </a:p>
          <a:p>
            <a:pPr marL="274320" lvl="1" indent="0" eaLnBrk="1" hangingPunct="1">
              <a:buNone/>
            </a:pPr>
            <a:endParaRPr lang="en-US" dirty="0" smtClean="0"/>
          </a:p>
          <a:p>
            <a:pPr marL="0" indent="0" eaLnBrk="1" hangingPunct="1">
              <a:buNone/>
            </a:pPr>
            <a:endParaRPr lang="en-GB" dirty="0" smtClean="0"/>
          </a:p>
          <a:p>
            <a:pPr eaLnBrk="1" hangingPunct="1"/>
            <a:endParaRPr lang="en-US" dirty="0" smtClean="0"/>
          </a:p>
        </p:txBody>
      </p:sp>
      <p:sp>
        <p:nvSpPr>
          <p:cNvPr id="10244"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2C143BD-0A4E-4F48-90CA-E181F968FF21}" type="datetime1">
              <a:rPr lang="en-US" smtClean="0">
                <a:solidFill>
                  <a:schemeClr val="tx2"/>
                </a:solidFill>
              </a:rPr>
              <a:t>4/16/2018</a:t>
            </a:fld>
            <a:endParaRPr lang="en-US" smtClean="0">
              <a:solidFill>
                <a:schemeClr val="tx2"/>
              </a:solidFill>
            </a:endParaRPr>
          </a:p>
        </p:txBody>
      </p:sp>
      <p:sp>
        <p:nvSpPr>
          <p:cNvPr id="1024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pPr eaLnBrk="1" fontAlgn="auto" hangingPunct="1">
              <a:spcAft>
                <a:spcPts val="0"/>
              </a:spcAft>
              <a:defRPr/>
            </a:pPr>
            <a:r>
              <a:rPr lang="en-US"/>
              <a:t>Row Data Gateway</a:t>
            </a:r>
          </a:p>
        </p:txBody>
      </p:sp>
      <p:sp>
        <p:nvSpPr>
          <p:cNvPr id="25603" name="Date Placeholder 2"/>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6DB4F08-ECC8-4B5C-A7B8-AAAE317EAA5D}" type="datetime1">
              <a:rPr lang="en-US" smtClean="0">
                <a:solidFill>
                  <a:schemeClr val="tx2"/>
                </a:solidFill>
              </a:rPr>
              <a:t>4/16/2018</a:t>
            </a:fld>
            <a:endParaRPr lang="en-US" smtClean="0">
              <a:solidFill>
                <a:schemeClr val="tx2"/>
              </a:solidFill>
            </a:endParaRPr>
          </a:p>
        </p:txBody>
      </p:sp>
      <p:sp>
        <p:nvSpPr>
          <p:cNvPr id="2560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pic>
        <p:nvPicPr>
          <p:cNvPr id="25605" name="Picture 9" descr="dbgateR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655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pPr eaLnBrk="1" fontAlgn="auto" hangingPunct="1">
              <a:spcAft>
                <a:spcPts val="0"/>
              </a:spcAft>
              <a:defRPr/>
            </a:pPr>
            <a:r>
              <a:rPr lang="en-GB"/>
              <a:t>How it works?</a:t>
            </a:r>
            <a:endParaRPr lang="en-US"/>
          </a:p>
        </p:txBody>
      </p:sp>
      <p:sp>
        <p:nvSpPr>
          <p:cNvPr id="26627" name="Rectangle 3"/>
          <p:cNvSpPr>
            <a:spLocks noGrp="1" noChangeArrowheads="1"/>
          </p:cNvSpPr>
          <p:nvPr>
            <p:ph idx="1"/>
          </p:nvPr>
        </p:nvSpPr>
        <p:spPr/>
        <p:txBody>
          <a:bodyPr/>
          <a:lstStyle/>
          <a:p>
            <a:pPr eaLnBrk="1" hangingPunct="1"/>
            <a:r>
              <a:rPr lang="en-GB" dirty="0" smtClean="0"/>
              <a:t>Separate data access code from business logic</a:t>
            </a:r>
          </a:p>
          <a:p>
            <a:pPr eaLnBrk="1" hangingPunct="1"/>
            <a:r>
              <a:rPr lang="en-US" dirty="0" smtClean="0"/>
              <a:t>Type </a:t>
            </a:r>
            <a:r>
              <a:rPr lang="en-US" dirty="0" smtClean="0"/>
              <a:t>conversion from the data source types to the in-memory types </a:t>
            </a:r>
          </a:p>
          <a:p>
            <a:pPr eaLnBrk="1" hangingPunct="1"/>
            <a:r>
              <a:rPr lang="en-US" dirty="0" smtClean="0"/>
              <a:t>Works </a:t>
            </a:r>
            <a:r>
              <a:rPr lang="en-US" dirty="0" smtClean="0"/>
              <a:t>particularly well for Transaction Scripts</a:t>
            </a:r>
          </a:p>
          <a:p>
            <a:pPr eaLnBrk="1" hangingPunct="1"/>
            <a:r>
              <a:rPr lang="en-US" dirty="0" smtClean="0"/>
              <a:t>Where </a:t>
            </a:r>
            <a:r>
              <a:rPr lang="en-US" dirty="0" smtClean="0"/>
              <a:t>to put the find operations that generate the </a:t>
            </a:r>
            <a:r>
              <a:rPr lang="en-US" i="1" dirty="0" smtClean="0"/>
              <a:t>Row Data</a:t>
            </a:r>
            <a:r>
              <a:rPr lang="en-US" dirty="0" smtClean="0"/>
              <a:t> ?</a:t>
            </a:r>
          </a:p>
          <a:p>
            <a:pPr lvl="1" eaLnBrk="1" hangingPunct="1"/>
            <a:r>
              <a:rPr lang="en-US" dirty="0" smtClean="0"/>
              <a:t>separate finder objects </a:t>
            </a:r>
          </a:p>
          <a:p>
            <a:pPr lvl="1" eaLnBrk="1" hangingPunct="1"/>
            <a:r>
              <a:rPr lang="en-US" dirty="0" smtClean="0"/>
              <a:t>each table in a relational database will have:</a:t>
            </a:r>
          </a:p>
          <a:p>
            <a:pPr lvl="2" eaLnBrk="1" hangingPunct="1"/>
            <a:r>
              <a:rPr lang="en-US" dirty="0" smtClean="0"/>
              <a:t>one finder class </a:t>
            </a:r>
          </a:p>
          <a:p>
            <a:pPr lvl="2" eaLnBrk="1" hangingPunct="1"/>
            <a:r>
              <a:rPr lang="en-US" dirty="0" smtClean="0"/>
              <a:t>one gateway class for the results</a:t>
            </a:r>
          </a:p>
        </p:txBody>
      </p:sp>
      <p:sp>
        <p:nvSpPr>
          <p:cNvPr id="26628"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5E32C2B-776F-469E-98B0-FAC74AC1AB0B}" type="datetime1">
              <a:rPr lang="en-US" smtClean="0">
                <a:solidFill>
                  <a:schemeClr val="tx2"/>
                </a:solidFill>
              </a:rPr>
              <a:t>4/16/2018</a:t>
            </a:fld>
            <a:endParaRPr lang="en-US" smtClean="0">
              <a:solidFill>
                <a:schemeClr val="tx2"/>
              </a:solidFill>
            </a:endParaRPr>
          </a:p>
        </p:txBody>
      </p:sp>
      <p:sp>
        <p:nvSpPr>
          <p:cNvPr id="2662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pPr eaLnBrk="1" fontAlgn="auto" hangingPunct="1">
              <a:spcAft>
                <a:spcPts val="0"/>
              </a:spcAft>
              <a:defRPr/>
            </a:pPr>
            <a:r>
              <a:rPr lang="en-GB" dirty="0"/>
              <a:t>RDG </a:t>
            </a:r>
            <a:r>
              <a:rPr lang="en-GB" dirty="0" err="1"/>
              <a:t>behavior</a:t>
            </a:r>
            <a:endParaRPr lang="en-US" dirty="0"/>
          </a:p>
        </p:txBody>
      </p:sp>
      <p:sp>
        <p:nvSpPr>
          <p:cNvPr id="27651" name="Rectangle 3"/>
          <p:cNvSpPr>
            <a:spLocks noGrp="1" noChangeArrowheads="1"/>
          </p:cNvSpPr>
          <p:nvPr>
            <p:ph idx="1"/>
          </p:nvPr>
        </p:nvSpPr>
        <p:spPr/>
        <p:txBody>
          <a:bodyPr/>
          <a:lstStyle/>
          <a:p>
            <a:pPr eaLnBrk="1" hangingPunct="1"/>
            <a:endParaRPr lang="en-US" smtClean="0"/>
          </a:p>
        </p:txBody>
      </p:sp>
      <p:sp>
        <p:nvSpPr>
          <p:cNvPr id="27652"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3619F38-98D1-4760-9334-C4C5738CA8E9}" type="datetime1">
              <a:rPr lang="en-US" smtClean="0">
                <a:solidFill>
                  <a:schemeClr val="tx2"/>
                </a:solidFill>
              </a:rPr>
              <a:t>4/16/2018</a:t>
            </a:fld>
            <a:endParaRPr lang="en-US" smtClean="0">
              <a:solidFill>
                <a:schemeClr val="tx2"/>
              </a:solidFill>
            </a:endParaRPr>
          </a:p>
        </p:txBody>
      </p:sp>
      <p:sp>
        <p:nvSpPr>
          <p:cNvPr id="2765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pic>
        <p:nvPicPr>
          <p:cNvPr id="27654" name="Picture 5" descr="dbGateFindR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001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pPr eaLnBrk="1" fontAlgn="auto" hangingPunct="1">
              <a:spcAft>
                <a:spcPts val="0"/>
              </a:spcAft>
              <a:defRPr/>
            </a:pPr>
            <a:r>
              <a:rPr lang="en-GB" dirty="0"/>
              <a:t>Implementation</a:t>
            </a:r>
            <a:endParaRPr lang="en-US" dirty="0"/>
          </a:p>
        </p:txBody>
      </p:sp>
      <p:sp>
        <p:nvSpPr>
          <p:cNvPr id="28675" name="Rectangle 3"/>
          <p:cNvSpPr>
            <a:spLocks noGrp="1" noChangeArrowheads="1"/>
          </p:cNvSpPr>
          <p:nvPr>
            <p:ph idx="1"/>
          </p:nvPr>
        </p:nvSpPr>
        <p:spPr>
          <a:xfrm>
            <a:off x="457200" y="1524000"/>
            <a:ext cx="7848600" cy="5029200"/>
          </a:xfrm>
        </p:spPr>
        <p:txBody>
          <a:bodyPr>
            <a:normAutofit fontScale="92500" lnSpcReduction="10000"/>
          </a:bodyPr>
          <a:lstStyle/>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class </a:t>
            </a:r>
            <a:r>
              <a:rPr lang="en-US" sz="2000" dirty="0" err="1" smtClean="0">
                <a:latin typeface="Courier New" panose="02070309020205020404" pitchFamily="49" charset="0"/>
                <a:cs typeface="Courier New" panose="02070309020205020404" pitchFamily="49" charset="0"/>
              </a:rPr>
              <a:t>PersonGateway</a:t>
            </a:r>
            <a:r>
              <a:rPr lang="en-US" sz="2000"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sz="2000" dirty="0">
                <a:latin typeface="Courier New" panose="02070309020205020404" pitchFamily="49" charset="0"/>
                <a:cs typeface="Courier New" panose="02070309020205020404" pitchFamily="49" charset="0"/>
              </a:rPr>
              <a:t>{</a:t>
            </a:r>
            <a:endParaRPr lang="en-US" sz="2000" dirty="0" smtClean="0">
              <a:latin typeface="Courier New" panose="02070309020205020404" pitchFamily="49" charset="0"/>
              <a:cs typeface="Courier New" panose="02070309020205020404" pitchFamily="49" charset="0"/>
            </a:endParaRP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   private String </a:t>
            </a:r>
            <a:r>
              <a:rPr lang="en-US" sz="2000" dirty="0" err="1" smtClean="0">
                <a:latin typeface="Courier New" panose="02070309020205020404" pitchFamily="49" charset="0"/>
                <a:cs typeface="Courier New" panose="02070309020205020404" pitchFamily="49" charset="0"/>
              </a:rPr>
              <a:t>lastName</a:t>
            </a:r>
            <a:r>
              <a:rPr lang="en-US" sz="2000"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	private String </a:t>
            </a:r>
            <a:r>
              <a:rPr lang="en-US" sz="2000" dirty="0" err="1" smtClean="0">
                <a:latin typeface="Courier New" panose="02070309020205020404" pitchFamily="49" charset="0"/>
                <a:cs typeface="Courier New" panose="02070309020205020404" pitchFamily="49" charset="0"/>
              </a:rPr>
              <a:t>firstName</a:t>
            </a:r>
            <a:r>
              <a:rPr lang="en-US" sz="2000"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	private </a:t>
            </a:r>
            <a:r>
              <a:rPr lang="en-US" sz="2000" dirty="0" err="1" smtClean="0">
                <a:latin typeface="Courier New" panose="02070309020205020404" pitchFamily="49" charset="0"/>
                <a:cs typeface="Courier New" panose="02070309020205020404" pitchFamily="49" charset="0"/>
              </a:rPr>
              <a:t>int</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numberOfDependents</a:t>
            </a:r>
            <a:r>
              <a:rPr lang="en-US" sz="2000"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	public String </a:t>
            </a:r>
            <a:r>
              <a:rPr lang="en-US" sz="2000" dirty="0" err="1" smtClean="0">
                <a:latin typeface="Courier New" panose="02070309020205020404" pitchFamily="49" charset="0"/>
                <a:cs typeface="Courier New" panose="02070309020205020404" pitchFamily="49" charset="0"/>
              </a:rPr>
              <a:t>getLastName</a:t>
            </a:r>
            <a:r>
              <a:rPr lang="en-US" sz="2000"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	{ return </a:t>
            </a:r>
            <a:r>
              <a:rPr lang="en-US" sz="2000" dirty="0" err="1" smtClean="0">
                <a:latin typeface="Courier New" panose="02070309020205020404" pitchFamily="49" charset="0"/>
                <a:cs typeface="Courier New" panose="02070309020205020404" pitchFamily="49" charset="0"/>
              </a:rPr>
              <a:t>lastName</a:t>
            </a:r>
            <a:r>
              <a:rPr lang="en-US" sz="2000" dirty="0" smtClean="0">
                <a:latin typeface="Courier New" panose="02070309020205020404" pitchFamily="49" charset="0"/>
                <a:cs typeface="Courier New" panose="02070309020205020404" pitchFamily="49" charset="0"/>
              </a:rPr>
              <a:t>; } </a:t>
            </a: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   public void </a:t>
            </a:r>
            <a:r>
              <a:rPr lang="en-US" sz="2000" dirty="0" err="1" smtClean="0">
                <a:latin typeface="Courier New" panose="02070309020205020404" pitchFamily="49" charset="0"/>
                <a:cs typeface="Courier New" panose="02070309020205020404" pitchFamily="49" charset="0"/>
              </a:rPr>
              <a:t>setLastName</a:t>
            </a:r>
            <a:r>
              <a:rPr lang="en-US" sz="2000" dirty="0" smtClean="0">
                <a:latin typeface="Courier New" panose="02070309020205020404" pitchFamily="49" charset="0"/>
                <a:cs typeface="Courier New" panose="02070309020205020404" pitchFamily="49" charset="0"/>
              </a:rPr>
              <a:t>(String </a:t>
            </a:r>
            <a:r>
              <a:rPr lang="en-US" sz="2000" dirty="0" err="1" smtClean="0">
                <a:latin typeface="Courier New" panose="02070309020205020404" pitchFamily="49" charset="0"/>
                <a:cs typeface="Courier New" panose="02070309020205020404" pitchFamily="49" charset="0"/>
              </a:rPr>
              <a:t>lastName</a:t>
            </a:r>
            <a:r>
              <a:rPr lang="en-US" sz="2000"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   { </a:t>
            </a:r>
            <a:r>
              <a:rPr lang="en-US" sz="2000" dirty="0" err="1" smtClean="0">
                <a:latin typeface="Courier New" panose="02070309020205020404" pitchFamily="49" charset="0"/>
                <a:cs typeface="Courier New" panose="02070309020205020404" pitchFamily="49" charset="0"/>
              </a:rPr>
              <a:t>this.lastName</a:t>
            </a:r>
            <a:r>
              <a:rPr lang="en-US" sz="2000" dirty="0" smtClean="0">
                <a:latin typeface="Courier New" panose="02070309020205020404" pitchFamily="49" charset="0"/>
                <a:cs typeface="Courier New" panose="02070309020205020404" pitchFamily="49" charset="0"/>
              </a:rPr>
              <a:t> = </a:t>
            </a:r>
            <a:r>
              <a:rPr lang="en-US" sz="2000" dirty="0" err="1" smtClean="0">
                <a:latin typeface="Courier New" panose="02070309020205020404" pitchFamily="49" charset="0"/>
                <a:cs typeface="Courier New" panose="02070309020205020404" pitchFamily="49" charset="0"/>
              </a:rPr>
              <a:t>lastName</a:t>
            </a:r>
            <a:r>
              <a:rPr lang="en-US" sz="2000"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   public void insert() {..}</a:t>
            </a:r>
          </a:p>
          <a:p>
            <a:pPr eaLnBrk="1" hangingPunct="1">
              <a:lnSpc>
                <a:spcPct val="80000"/>
              </a:lnSpc>
              <a:buFontTx/>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public void update() {…}</a:t>
            </a:r>
          </a:p>
          <a:p>
            <a:pPr eaLnBrk="1" hangingPunct="1">
              <a:lnSpc>
                <a:spcPct val="80000"/>
              </a:lnSpc>
              <a:buFontTx/>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public static </a:t>
            </a:r>
            <a:r>
              <a:rPr lang="en-US" sz="2000" dirty="0" err="1" smtClean="0">
                <a:latin typeface="Courier New" panose="02070309020205020404" pitchFamily="49" charset="0"/>
                <a:cs typeface="Courier New" panose="02070309020205020404" pitchFamily="49" charset="0"/>
              </a:rPr>
              <a:t>PersonGateway</a:t>
            </a:r>
            <a:r>
              <a:rPr lang="en-US" sz="2000" dirty="0" smtClean="0">
                <a:latin typeface="Courier New" panose="02070309020205020404" pitchFamily="49" charset="0"/>
                <a:cs typeface="Courier New" panose="02070309020205020404" pitchFamily="49" charset="0"/>
              </a:rPr>
              <a:t> load(</a:t>
            </a:r>
            <a:r>
              <a:rPr lang="en-US" sz="2000" dirty="0" err="1" smtClean="0">
                <a:latin typeface="Courier New" panose="02070309020205020404" pitchFamily="49" charset="0"/>
                <a:cs typeface="Courier New" panose="02070309020205020404" pitchFamily="49" charset="0"/>
              </a:rPr>
              <a:t>ResultSet</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rs</a:t>
            </a:r>
            <a:r>
              <a:rPr lang="en-US" sz="2000" dirty="0" smtClean="0">
                <a:latin typeface="Courier New" panose="02070309020205020404" pitchFamily="49" charset="0"/>
                <a:cs typeface="Courier New" panose="02070309020205020404" pitchFamily="49" charset="0"/>
              </a:rPr>
              <a:t>) {…} </a:t>
            </a: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sz="2000" dirty="0">
                <a:latin typeface="Courier New" panose="02070309020205020404" pitchFamily="49" charset="0"/>
                <a:cs typeface="Courier New" panose="02070309020205020404" pitchFamily="49" charset="0"/>
              </a:rPr>
              <a:t>}</a:t>
            </a:r>
            <a:endParaRPr lang="en-US" sz="2000" dirty="0" smtClean="0">
              <a:latin typeface="Courier New" panose="02070309020205020404" pitchFamily="49" charset="0"/>
              <a:cs typeface="Courier New" panose="02070309020205020404" pitchFamily="49" charset="0"/>
            </a:endParaRPr>
          </a:p>
        </p:txBody>
      </p:sp>
      <p:sp>
        <p:nvSpPr>
          <p:cNvPr id="28676"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1951E8E-E008-43F1-9C99-45D1E81D8444}" type="datetime1">
              <a:rPr lang="en-US" smtClean="0">
                <a:solidFill>
                  <a:schemeClr val="tx2"/>
                </a:solidFill>
              </a:rPr>
              <a:t>4/16/2018</a:t>
            </a:fld>
            <a:endParaRPr lang="en-US" smtClean="0">
              <a:solidFill>
                <a:schemeClr val="tx2"/>
              </a:solidFill>
            </a:endParaRPr>
          </a:p>
        </p:txBody>
      </p:sp>
      <p:sp>
        <p:nvSpPr>
          <p:cNvPr id="2867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Class </a:t>
            </a:r>
            <a:r>
              <a:rPr lang="en-US" dirty="0" err="1" smtClean="0"/>
              <a:t>PersonGateway</a:t>
            </a:r>
            <a:endParaRPr lang="en-US" dirty="0"/>
          </a:p>
        </p:txBody>
      </p:sp>
      <p:sp>
        <p:nvSpPr>
          <p:cNvPr id="3" name="Content Placeholder 2"/>
          <p:cNvSpPr>
            <a:spLocks noGrp="1"/>
          </p:cNvSpPr>
          <p:nvPr>
            <p:ph idx="1"/>
          </p:nvPr>
        </p:nvSpPr>
        <p:spPr>
          <a:xfrm>
            <a:off x="228600" y="1600200"/>
            <a:ext cx="8077200" cy="4873625"/>
          </a:xfrm>
        </p:spPr>
        <p:txBody>
          <a:bodyPr>
            <a:normAutofit lnSpcReduction="10000"/>
          </a:bodyPr>
          <a:lstStyle/>
          <a:p>
            <a:pPr marL="274320" indent="-274320" eaLnBrk="1" fontAlgn="auto" hangingPunct="1">
              <a:lnSpc>
                <a:spcPct val="80000"/>
              </a:lnSpc>
              <a:spcAft>
                <a:spcPts val="0"/>
              </a:spcAft>
              <a:buFontTx/>
              <a:buNone/>
              <a:defRPr/>
            </a:pPr>
            <a:r>
              <a:rPr lang="en-US" sz="2000" dirty="0" smtClean="0">
                <a:latin typeface="Courier New" panose="02070309020205020404" pitchFamily="49" charset="0"/>
                <a:cs typeface="Courier New" panose="02070309020205020404" pitchFamily="49" charset="0"/>
              </a:rPr>
              <a:t>private static final String </a:t>
            </a:r>
            <a:r>
              <a:rPr lang="en-US" sz="2000" dirty="0" err="1" smtClean="0">
                <a:latin typeface="Courier New" panose="02070309020205020404" pitchFamily="49" charset="0"/>
                <a:cs typeface="Courier New" panose="02070309020205020404" pitchFamily="49" charset="0"/>
              </a:rPr>
              <a:t>updateStatementString</a:t>
            </a:r>
            <a:r>
              <a:rPr lang="en-US" sz="2000" dirty="0" smtClean="0">
                <a:latin typeface="Courier New" panose="02070309020205020404" pitchFamily="49" charset="0"/>
                <a:cs typeface="Courier New" panose="02070309020205020404" pitchFamily="49" charset="0"/>
              </a:rPr>
              <a:t> = "UPDATE people " + " set </a:t>
            </a:r>
            <a:r>
              <a:rPr lang="en-US" sz="2000" dirty="0" err="1" smtClean="0">
                <a:latin typeface="Courier New" panose="02070309020205020404" pitchFamily="49" charset="0"/>
                <a:cs typeface="Courier New" panose="02070309020205020404" pitchFamily="49" charset="0"/>
              </a:rPr>
              <a:t>lastname</a:t>
            </a:r>
            <a:r>
              <a:rPr lang="en-US" sz="2000" dirty="0" smtClean="0">
                <a:latin typeface="Courier New" panose="02070309020205020404" pitchFamily="49" charset="0"/>
                <a:cs typeface="Courier New" panose="02070309020205020404" pitchFamily="49" charset="0"/>
              </a:rPr>
              <a:t> = ?, </a:t>
            </a:r>
            <a:r>
              <a:rPr lang="en-US" sz="2000" dirty="0" err="1" smtClean="0">
                <a:latin typeface="Courier New" panose="02070309020205020404" pitchFamily="49" charset="0"/>
                <a:cs typeface="Courier New" panose="02070309020205020404" pitchFamily="49" charset="0"/>
              </a:rPr>
              <a:t>firstname</a:t>
            </a:r>
            <a:r>
              <a:rPr lang="en-US" sz="2000" dirty="0" smtClean="0">
                <a:latin typeface="Courier New" panose="02070309020205020404" pitchFamily="49" charset="0"/>
                <a:cs typeface="Courier New" panose="02070309020205020404" pitchFamily="49" charset="0"/>
              </a:rPr>
              <a:t> = ?, </a:t>
            </a:r>
            <a:r>
              <a:rPr lang="en-US" sz="2000" dirty="0" err="1" smtClean="0">
                <a:latin typeface="Courier New" panose="02070309020205020404" pitchFamily="49" charset="0"/>
                <a:cs typeface="Courier New" panose="02070309020205020404" pitchFamily="49" charset="0"/>
              </a:rPr>
              <a:t>number_of_dependents</a:t>
            </a:r>
            <a:r>
              <a:rPr lang="en-US" sz="2000" dirty="0" smtClean="0">
                <a:latin typeface="Courier New" panose="02070309020205020404" pitchFamily="49" charset="0"/>
                <a:cs typeface="Courier New" panose="02070309020205020404" pitchFamily="49" charset="0"/>
              </a:rPr>
              <a:t> = ? " + " where id = ?";</a:t>
            </a:r>
          </a:p>
          <a:p>
            <a:pPr marL="274320" indent="-274320" eaLnBrk="1" fontAlgn="auto" hangingPunct="1">
              <a:lnSpc>
                <a:spcPct val="80000"/>
              </a:lnSpc>
              <a:spcAft>
                <a:spcPts val="0"/>
              </a:spcAft>
              <a:buFontTx/>
              <a:buNone/>
              <a:defRPr/>
            </a:pPr>
            <a:r>
              <a:rPr lang="en-US" sz="2000" dirty="0" smtClean="0">
                <a:latin typeface="Courier New" panose="02070309020205020404" pitchFamily="49" charset="0"/>
                <a:cs typeface="Courier New" panose="02070309020205020404" pitchFamily="49" charset="0"/>
              </a:rPr>
              <a:t>	</a:t>
            </a:r>
          </a:p>
          <a:p>
            <a:pPr marL="274320" indent="-274320" eaLnBrk="1" fontAlgn="auto" hangingPunct="1">
              <a:lnSpc>
                <a:spcPct val="80000"/>
              </a:lnSpc>
              <a:spcAft>
                <a:spcPts val="0"/>
              </a:spcAft>
              <a:buFontTx/>
              <a:buNone/>
              <a:defRPr/>
            </a:pPr>
            <a:r>
              <a:rPr lang="en-US" sz="2000" dirty="0" smtClean="0">
                <a:latin typeface="Courier New" panose="02070309020205020404" pitchFamily="49" charset="0"/>
                <a:cs typeface="Courier New" panose="02070309020205020404" pitchFamily="49" charset="0"/>
              </a:rPr>
              <a:t>public void update() {</a:t>
            </a:r>
          </a:p>
          <a:p>
            <a:pPr marL="274320" indent="-274320" eaLnBrk="1" fontAlgn="auto" hangingPunct="1">
              <a:lnSpc>
                <a:spcPct val="80000"/>
              </a:lnSpc>
              <a:spcAft>
                <a:spcPts val="0"/>
              </a:spcAft>
              <a:buFontTx/>
              <a:buNone/>
              <a:defRPr/>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PreparedStatement</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updateStatement</a:t>
            </a:r>
            <a:r>
              <a:rPr lang="en-US" sz="2000" dirty="0" smtClean="0">
                <a:latin typeface="Courier New" panose="02070309020205020404" pitchFamily="49" charset="0"/>
                <a:cs typeface="Courier New" panose="02070309020205020404" pitchFamily="49" charset="0"/>
              </a:rPr>
              <a:t> = null; </a:t>
            </a:r>
          </a:p>
          <a:p>
            <a:pPr marL="274320" indent="-274320" eaLnBrk="1" fontAlgn="auto" hangingPunct="1">
              <a:lnSpc>
                <a:spcPct val="80000"/>
              </a:lnSpc>
              <a:spcAft>
                <a:spcPts val="0"/>
              </a:spcAft>
              <a:buFontTx/>
              <a:buNone/>
              <a:defRPr/>
            </a:pPr>
            <a:r>
              <a:rPr lang="en-US" sz="2000" dirty="0" smtClean="0">
                <a:latin typeface="Courier New" panose="02070309020205020404" pitchFamily="49" charset="0"/>
                <a:cs typeface="Courier New" panose="02070309020205020404" pitchFamily="49" charset="0"/>
              </a:rPr>
              <a:t>	try { </a:t>
            </a:r>
            <a:r>
              <a:rPr lang="en-US" sz="2000" dirty="0" err="1" smtClean="0">
                <a:latin typeface="Courier New" panose="02070309020205020404" pitchFamily="49" charset="0"/>
                <a:cs typeface="Courier New" panose="02070309020205020404" pitchFamily="49" charset="0"/>
              </a:rPr>
              <a:t>updateStatement</a:t>
            </a:r>
            <a:r>
              <a:rPr lang="en-US" sz="2000" dirty="0" smtClean="0">
                <a:latin typeface="Courier New" panose="02070309020205020404" pitchFamily="49" charset="0"/>
                <a:cs typeface="Courier New" panose="02070309020205020404" pitchFamily="49" charset="0"/>
              </a:rPr>
              <a:t> = </a:t>
            </a:r>
            <a:r>
              <a:rPr lang="en-US" sz="2000" dirty="0" err="1" smtClean="0">
                <a:latin typeface="Courier New" panose="02070309020205020404" pitchFamily="49" charset="0"/>
                <a:cs typeface="Courier New" panose="02070309020205020404" pitchFamily="49" charset="0"/>
              </a:rPr>
              <a:t>DB.prepare</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updateStatementString</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updateStatement.setString</a:t>
            </a:r>
            <a:r>
              <a:rPr lang="en-US" sz="2000" dirty="0" smtClean="0">
                <a:latin typeface="Courier New" panose="02070309020205020404" pitchFamily="49" charset="0"/>
                <a:cs typeface="Courier New" panose="02070309020205020404" pitchFamily="49" charset="0"/>
              </a:rPr>
              <a:t>(1, </a:t>
            </a:r>
            <a:r>
              <a:rPr lang="en-US" sz="2000" dirty="0" err="1" smtClean="0">
                <a:latin typeface="Courier New" panose="02070309020205020404" pitchFamily="49" charset="0"/>
                <a:cs typeface="Courier New" panose="02070309020205020404" pitchFamily="49" charset="0"/>
              </a:rPr>
              <a:t>lastName</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updateStatement.setString</a:t>
            </a:r>
            <a:r>
              <a:rPr lang="en-US" sz="2000" dirty="0" smtClean="0">
                <a:latin typeface="Courier New" panose="02070309020205020404" pitchFamily="49" charset="0"/>
                <a:cs typeface="Courier New" panose="02070309020205020404" pitchFamily="49" charset="0"/>
              </a:rPr>
              <a:t>(2, </a:t>
            </a:r>
            <a:r>
              <a:rPr lang="en-US" sz="2000" dirty="0" err="1" smtClean="0">
                <a:latin typeface="Courier New" panose="02070309020205020404" pitchFamily="49" charset="0"/>
                <a:cs typeface="Courier New" panose="02070309020205020404" pitchFamily="49" charset="0"/>
              </a:rPr>
              <a:t>firstName</a:t>
            </a:r>
            <a:r>
              <a:rPr lang="en-US" sz="2000" dirty="0" smtClean="0">
                <a:latin typeface="Courier New" panose="02070309020205020404" pitchFamily="49" charset="0"/>
                <a:cs typeface="Courier New" panose="02070309020205020404" pitchFamily="49" charset="0"/>
              </a:rPr>
              <a:t>); </a:t>
            </a:r>
          </a:p>
          <a:p>
            <a:pPr marL="274320" indent="-274320" eaLnBrk="1" fontAlgn="auto" hangingPunct="1">
              <a:lnSpc>
                <a:spcPct val="80000"/>
              </a:lnSpc>
              <a:spcAft>
                <a:spcPts val="0"/>
              </a:spcAft>
              <a:buFontTx/>
              <a:buNone/>
              <a:defRPr/>
            </a:pP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updateStatement.setInt</a:t>
            </a:r>
            <a:r>
              <a:rPr lang="en-US" sz="2000" dirty="0" smtClean="0">
                <a:latin typeface="Courier New" panose="02070309020205020404" pitchFamily="49" charset="0"/>
                <a:cs typeface="Courier New" panose="02070309020205020404" pitchFamily="49" charset="0"/>
              </a:rPr>
              <a:t>(3, </a:t>
            </a:r>
            <a:r>
              <a:rPr lang="en-US" sz="2000" dirty="0" err="1" smtClean="0">
                <a:latin typeface="Courier New" panose="02070309020205020404" pitchFamily="49" charset="0"/>
                <a:cs typeface="Courier New" panose="02070309020205020404" pitchFamily="49" charset="0"/>
              </a:rPr>
              <a:t>numberOfDependents</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updateStatement.setInt</a:t>
            </a:r>
            <a:r>
              <a:rPr lang="en-US" sz="2000" dirty="0" smtClean="0">
                <a:latin typeface="Courier New" panose="02070309020205020404" pitchFamily="49" charset="0"/>
                <a:cs typeface="Courier New" panose="02070309020205020404" pitchFamily="49" charset="0"/>
              </a:rPr>
              <a:t>(4, </a:t>
            </a:r>
            <a:r>
              <a:rPr lang="en-US" sz="2000" dirty="0" err="1" smtClean="0">
                <a:latin typeface="Courier New" panose="02070309020205020404" pitchFamily="49" charset="0"/>
                <a:cs typeface="Courier New" panose="02070309020205020404" pitchFamily="49" charset="0"/>
              </a:rPr>
              <a:t>getID</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intValue</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updateStatement.execute</a:t>
            </a:r>
            <a:r>
              <a:rPr lang="en-US" sz="2000" dirty="0" smtClean="0">
                <a:latin typeface="Courier New" panose="02070309020205020404" pitchFamily="49" charset="0"/>
                <a:cs typeface="Courier New" panose="02070309020205020404" pitchFamily="49" charset="0"/>
              </a:rPr>
              <a:t>(); } </a:t>
            </a:r>
          </a:p>
          <a:p>
            <a:pPr marL="274320" indent="-274320" eaLnBrk="1" fontAlgn="auto" hangingPunct="1">
              <a:lnSpc>
                <a:spcPct val="80000"/>
              </a:lnSpc>
              <a:spcAft>
                <a:spcPts val="0"/>
              </a:spcAft>
              <a:buFontTx/>
              <a:buNone/>
              <a:defRPr/>
            </a:pPr>
            <a:r>
              <a:rPr lang="en-US" sz="2000" dirty="0" smtClean="0">
                <a:latin typeface="Courier New" panose="02070309020205020404" pitchFamily="49" charset="0"/>
                <a:cs typeface="Courier New" panose="02070309020205020404" pitchFamily="49" charset="0"/>
              </a:rPr>
              <a:t>    catch (Exception e) </a:t>
            </a:r>
          </a:p>
          <a:p>
            <a:pPr marL="274320" indent="-274320" eaLnBrk="1" fontAlgn="auto" hangingPunct="1">
              <a:lnSpc>
                <a:spcPct val="80000"/>
              </a:lnSpc>
              <a:spcAft>
                <a:spcPts val="0"/>
              </a:spcAft>
              <a:buFontTx/>
              <a:buNone/>
              <a:defRPr/>
            </a:pPr>
            <a:r>
              <a:rPr lang="en-US" sz="2000" dirty="0" smtClean="0">
                <a:latin typeface="Courier New" panose="02070309020205020404" pitchFamily="49" charset="0"/>
                <a:cs typeface="Courier New" panose="02070309020205020404" pitchFamily="49" charset="0"/>
              </a:rPr>
              <a:t>          { throw new </a:t>
            </a:r>
            <a:r>
              <a:rPr lang="en-US" sz="2000" dirty="0" err="1" smtClean="0">
                <a:latin typeface="Courier New" panose="02070309020205020404" pitchFamily="49" charset="0"/>
                <a:cs typeface="Courier New" panose="02070309020205020404" pitchFamily="49" charset="0"/>
              </a:rPr>
              <a:t>ApplicationException</a:t>
            </a:r>
            <a:r>
              <a:rPr lang="en-US" sz="2000" dirty="0" smtClean="0">
                <a:latin typeface="Courier New" panose="02070309020205020404" pitchFamily="49" charset="0"/>
                <a:cs typeface="Courier New" panose="02070309020205020404" pitchFamily="49" charset="0"/>
              </a:rPr>
              <a:t>(e); } </a:t>
            </a:r>
          </a:p>
          <a:p>
            <a:pPr marL="274320" indent="-274320" eaLnBrk="1" fontAlgn="auto" hangingPunct="1">
              <a:lnSpc>
                <a:spcPct val="80000"/>
              </a:lnSpc>
              <a:spcAft>
                <a:spcPts val="0"/>
              </a:spcAft>
              <a:buFontTx/>
              <a:buNone/>
              <a:defRPr/>
            </a:pPr>
            <a:r>
              <a:rPr lang="en-US" sz="2000" dirty="0" smtClean="0">
                <a:latin typeface="Courier New" panose="02070309020205020404" pitchFamily="49" charset="0"/>
                <a:cs typeface="Courier New" panose="02070309020205020404" pitchFamily="49" charset="0"/>
              </a:rPr>
              <a:t>    finally </a:t>
            </a:r>
          </a:p>
          <a:p>
            <a:pPr marL="274320" indent="-274320" eaLnBrk="1" fontAlgn="auto" hangingPunct="1">
              <a:lnSpc>
                <a:spcPct val="80000"/>
              </a:lnSpc>
              <a:spcAft>
                <a:spcPts val="0"/>
              </a:spcAft>
              <a:buFontTx/>
              <a:buNone/>
              <a:defRPr/>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DB.cleanUp</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updateStatement</a:t>
            </a:r>
            <a:r>
              <a:rPr lang="en-US" sz="2000" dirty="0" smtClean="0">
                <a:latin typeface="Courier New" panose="02070309020205020404" pitchFamily="49" charset="0"/>
                <a:cs typeface="Courier New" panose="02070309020205020404" pitchFamily="49" charset="0"/>
              </a:rPr>
              <a:t>); } }</a:t>
            </a:r>
          </a:p>
          <a:p>
            <a:pPr marL="274320" indent="-274320" eaLnBrk="1" fontAlgn="auto" hangingPunct="1">
              <a:lnSpc>
                <a:spcPct val="80000"/>
              </a:lnSpc>
              <a:spcAft>
                <a:spcPts val="0"/>
              </a:spcAft>
              <a:buFontTx/>
              <a:buNone/>
              <a:defRPr/>
            </a:pPr>
            <a:r>
              <a:rPr lang="en-GB" sz="2000" dirty="0" smtClean="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a:defRPr/>
            </a:pPr>
            <a:endParaRPr lang="en-US" sz="2000" dirty="0">
              <a:latin typeface="Courier New" panose="02070309020205020404" pitchFamily="49" charset="0"/>
              <a:cs typeface="Courier New" panose="02070309020205020404" pitchFamily="49" charset="0"/>
            </a:endParaRPr>
          </a:p>
        </p:txBody>
      </p:sp>
      <p:sp>
        <p:nvSpPr>
          <p:cNvPr id="29700"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3C8E2C-D522-43FF-95AC-0BE964D1FA7B}" type="datetime1">
              <a:rPr lang="en-US" smtClean="0">
                <a:solidFill>
                  <a:schemeClr val="tx2"/>
                </a:solidFill>
              </a:rPr>
              <a:t>4/16/2018</a:t>
            </a:fld>
            <a:endParaRPr lang="en-US" smtClean="0">
              <a:solidFill>
                <a:schemeClr val="tx2"/>
              </a:solidFill>
            </a:endParaRPr>
          </a:p>
        </p:txBody>
      </p:sp>
      <p:sp>
        <p:nvSpPr>
          <p:cNvPr id="2970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err="1" smtClean="0"/>
              <a:t>PersonFinder</a:t>
            </a:r>
            <a:r>
              <a:rPr lang="en-US" dirty="0" smtClean="0"/>
              <a:t/>
            </a:r>
            <a:br>
              <a:rPr lang="en-US" dirty="0" smtClean="0"/>
            </a:br>
            <a:endParaRPr lang="en-US" dirty="0"/>
          </a:p>
        </p:txBody>
      </p:sp>
      <p:sp>
        <p:nvSpPr>
          <p:cNvPr id="30723" name="Rectangle 3"/>
          <p:cNvSpPr>
            <a:spLocks noGrp="1" noChangeArrowheads="1"/>
          </p:cNvSpPr>
          <p:nvPr>
            <p:ph idx="1"/>
          </p:nvPr>
        </p:nvSpPr>
        <p:spPr>
          <a:xfrm>
            <a:off x="152400" y="1219200"/>
            <a:ext cx="8763000" cy="5410200"/>
          </a:xfrm>
        </p:spPr>
        <p:txBody>
          <a:bodyPr>
            <a:normAutofit lnSpcReduction="10000"/>
          </a:bodyPr>
          <a:lstStyle/>
          <a:p>
            <a:pPr eaLnBrk="1" hangingPunct="1">
              <a:lnSpc>
                <a:spcPct val="80000"/>
              </a:lnSpc>
              <a:buFontTx/>
              <a:buNone/>
            </a:pPr>
            <a:r>
              <a:rPr lang="en-US" sz="1800" dirty="0" smtClean="0">
                <a:latin typeface="Courier New" panose="02070309020205020404" pitchFamily="49" charset="0"/>
                <a:cs typeface="Courier New" panose="02070309020205020404" pitchFamily="49" charset="0"/>
              </a:rPr>
              <a:t>class </a:t>
            </a:r>
            <a:r>
              <a:rPr lang="en-US" sz="1800" dirty="0" err="1" smtClean="0">
                <a:latin typeface="Courier New" panose="02070309020205020404" pitchFamily="49" charset="0"/>
                <a:cs typeface="Courier New" panose="02070309020205020404" pitchFamily="49" charset="0"/>
              </a:rPr>
              <a:t>PersonFinder</a:t>
            </a:r>
            <a:r>
              <a:rPr lang="en-US" sz="1800"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sz="1800" dirty="0" smtClean="0">
                <a:latin typeface="Courier New" panose="02070309020205020404" pitchFamily="49" charset="0"/>
                <a:cs typeface="Courier New" panose="02070309020205020404" pitchFamily="49" charset="0"/>
              </a:rPr>
              <a:t>	private final static String </a:t>
            </a:r>
            <a:r>
              <a:rPr lang="en-US" sz="1800" dirty="0" err="1" smtClean="0">
                <a:latin typeface="Courier New" panose="02070309020205020404" pitchFamily="49" charset="0"/>
                <a:cs typeface="Courier New" panose="02070309020205020404" pitchFamily="49" charset="0"/>
              </a:rPr>
              <a:t>findStatementString</a:t>
            </a:r>
            <a:r>
              <a:rPr lang="en-US" sz="1800" dirty="0" smtClean="0">
                <a:latin typeface="Courier New" panose="02070309020205020404" pitchFamily="49" charset="0"/>
                <a:cs typeface="Courier New" panose="02070309020205020404" pitchFamily="49" charset="0"/>
              </a:rPr>
              <a:t> = "SELECT id, </a:t>
            </a:r>
            <a:r>
              <a:rPr lang="en-US" sz="1800" dirty="0" err="1" smtClean="0">
                <a:latin typeface="Courier New" panose="02070309020205020404" pitchFamily="49" charset="0"/>
                <a:cs typeface="Courier New" panose="02070309020205020404" pitchFamily="49" charset="0"/>
              </a:rPr>
              <a:t>lastname</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firstname</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number_of_dependents</a:t>
            </a:r>
            <a:r>
              <a:rPr lang="en-US" sz="1800" dirty="0" smtClean="0">
                <a:latin typeface="Courier New" panose="02070309020205020404" pitchFamily="49" charset="0"/>
                <a:cs typeface="Courier New" panose="02070309020205020404" pitchFamily="49" charset="0"/>
              </a:rPr>
              <a:t> " + " from people " + " WHERE id = ?"; </a:t>
            </a:r>
          </a:p>
          <a:p>
            <a:pPr eaLnBrk="1" hangingPunct="1">
              <a:lnSpc>
                <a:spcPct val="80000"/>
              </a:lnSpc>
              <a:buFontTx/>
              <a:buNone/>
            </a:pPr>
            <a:r>
              <a:rPr lang="en-US" sz="1800" dirty="0" smtClean="0">
                <a:latin typeface="Courier New" panose="02070309020205020404" pitchFamily="49" charset="0"/>
                <a:cs typeface="Courier New" panose="02070309020205020404" pitchFamily="49" charset="0"/>
              </a:rPr>
              <a:t>	public </a:t>
            </a:r>
            <a:r>
              <a:rPr lang="en-US" sz="1800" dirty="0" err="1" smtClean="0">
                <a:latin typeface="Courier New" panose="02070309020205020404" pitchFamily="49" charset="0"/>
                <a:cs typeface="Courier New" panose="02070309020205020404" pitchFamily="49" charset="0"/>
              </a:rPr>
              <a:t>PersonGateway</a:t>
            </a:r>
            <a:r>
              <a:rPr lang="en-US" sz="1800" dirty="0" smtClean="0">
                <a:latin typeface="Courier New" panose="02070309020205020404" pitchFamily="49" charset="0"/>
                <a:cs typeface="Courier New" panose="02070309020205020404" pitchFamily="49" charset="0"/>
              </a:rPr>
              <a:t> find(Long id) </a:t>
            </a:r>
          </a:p>
          <a:p>
            <a:pPr eaLnBrk="1" hangingPunct="1">
              <a:lnSpc>
                <a:spcPct val="80000"/>
              </a:lnSpc>
              <a:buFontTx/>
              <a:buNone/>
            </a:pPr>
            <a:r>
              <a:rPr lang="en-US" sz="1800" dirty="0" smtClean="0">
                <a:latin typeface="Courier New" panose="02070309020205020404" pitchFamily="49" charset="0"/>
                <a:cs typeface="Courier New" panose="02070309020205020404" pitchFamily="49" charset="0"/>
              </a:rPr>
              <a:t>	{ </a:t>
            </a:r>
          </a:p>
          <a:p>
            <a:pPr eaLnBrk="1" hangingPunct="1">
              <a:lnSpc>
                <a:spcPct val="80000"/>
              </a:lnSpc>
              <a:buFontTx/>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PersonGateway</a:t>
            </a:r>
            <a:r>
              <a:rPr lang="en-US" sz="1800" dirty="0" smtClean="0">
                <a:latin typeface="Courier New" panose="02070309020205020404" pitchFamily="49" charset="0"/>
                <a:cs typeface="Courier New" panose="02070309020205020404" pitchFamily="49" charset="0"/>
              </a:rPr>
              <a:t> result = (</a:t>
            </a:r>
            <a:r>
              <a:rPr lang="en-US" sz="1800" dirty="0" err="1" smtClean="0">
                <a:latin typeface="Courier New" panose="02070309020205020404" pitchFamily="49" charset="0"/>
                <a:cs typeface="Courier New" panose="02070309020205020404" pitchFamily="49" charset="0"/>
              </a:rPr>
              <a:t>PersonGateway</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Registry.getPerson</a:t>
            </a:r>
            <a:r>
              <a:rPr lang="en-US" sz="1800" dirty="0" smtClean="0">
                <a:latin typeface="Courier New" panose="02070309020205020404" pitchFamily="49" charset="0"/>
                <a:cs typeface="Courier New" panose="02070309020205020404" pitchFamily="49" charset="0"/>
              </a:rPr>
              <a:t>(id); </a:t>
            </a:r>
          </a:p>
          <a:p>
            <a:pPr eaLnBrk="1" hangingPunct="1">
              <a:lnSpc>
                <a:spcPct val="80000"/>
              </a:lnSpc>
              <a:buFontTx/>
              <a:buNone/>
            </a:pPr>
            <a:r>
              <a:rPr lang="en-US" sz="1800" dirty="0" smtClean="0">
                <a:latin typeface="Courier New" panose="02070309020205020404" pitchFamily="49" charset="0"/>
                <a:cs typeface="Courier New" panose="02070309020205020404" pitchFamily="49" charset="0"/>
              </a:rPr>
              <a:t>		if (result != null) return result; </a:t>
            </a:r>
          </a:p>
          <a:p>
            <a:pPr eaLnBrk="1" hangingPunct="1">
              <a:lnSpc>
                <a:spcPct val="80000"/>
              </a:lnSpc>
              <a:buFontTx/>
              <a:buNone/>
            </a:pPr>
            <a:r>
              <a:rPr lang="en-GB" sz="18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try </a:t>
            </a:r>
          </a:p>
          <a:p>
            <a:pPr eaLnBrk="1" hangingPunct="1">
              <a:lnSpc>
                <a:spcPct val="80000"/>
              </a:lnSpc>
              <a:buFontTx/>
              <a:buNone/>
            </a:pPr>
            <a:r>
              <a:rPr lang="en-US" sz="1800" dirty="0" smtClean="0">
                <a:latin typeface="Courier New" panose="02070309020205020404" pitchFamily="49" charset="0"/>
                <a:cs typeface="Courier New" panose="02070309020205020404" pitchFamily="49" charset="0"/>
              </a:rPr>
              <a:t>		{ </a:t>
            </a:r>
          </a:p>
          <a:p>
            <a:pPr eaLnBrk="1" hangingPunct="1">
              <a:lnSpc>
                <a:spcPct val="80000"/>
              </a:lnSpc>
              <a:buFontTx/>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PreparedStatement</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findStatement</a:t>
            </a:r>
            <a:r>
              <a:rPr lang="en-US" sz="1800" dirty="0" smtClean="0">
                <a:latin typeface="Courier New" panose="02070309020205020404" pitchFamily="49" charset="0"/>
                <a:cs typeface="Courier New" panose="02070309020205020404" pitchFamily="49" charset="0"/>
              </a:rPr>
              <a:t> = </a:t>
            </a:r>
            <a:r>
              <a:rPr lang="en-US" sz="1800" dirty="0" err="1" smtClean="0">
                <a:latin typeface="Courier New" panose="02070309020205020404" pitchFamily="49" charset="0"/>
                <a:cs typeface="Courier New" panose="02070309020205020404" pitchFamily="49" charset="0"/>
              </a:rPr>
              <a:t>DB.prepare</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findStatementString</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findStatement.setLong</a:t>
            </a:r>
            <a:r>
              <a:rPr lang="en-US" sz="1800" dirty="0" smtClean="0">
                <a:latin typeface="Courier New" panose="02070309020205020404" pitchFamily="49" charset="0"/>
                <a:cs typeface="Courier New" panose="02070309020205020404" pitchFamily="49" charset="0"/>
              </a:rPr>
              <a:t>(1, </a:t>
            </a:r>
            <a:r>
              <a:rPr lang="en-US" sz="1800" dirty="0" err="1" smtClean="0">
                <a:latin typeface="Courier New" panose="02070309020205020404" pitchFamily="49" charset="0"/>
                <a:cs typeface="Courier New" panose="02070309020205020404" pitchFamily="49" charset="0"/>
              </a:rPr>
              <a:t>id.longValue</a:t>
            </a:r>
            <a:r>
              <a:rPr lang="en-US" sz="1800"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ResultSet</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rs</a:t>
            </a:r>
            <a:r>
              <a:rPr lang="en-US" sz="1800" dirty="0" smtClean="0">
                <a:latin typeface="Courier New" panose="02070309020205020404" pitchFamily="49" charset="0"/>
                <a:cs typeface="Courier New" panose="02070309020205020404" pitchFamily="49" charset="0"/>
              </a:rPr>
              <a:t> = </a:t>
            </a:r>
            <a:r>
              <a:rPr lang="en-US" sz="1800" dirty="0" err="1" smtClean="0">
                <a:latin typeface="Courier New" panose="02070309020205020404" pitchFamily="49" charset="0"/>
                <a:cs typeface="Courier New" panose="02070309020205020404" pitchFamily="49" charset="0"/>
              </a:rPr>
              <a:t>findStatement.executeQuery</a:t>
            </a:r>
            <a:r>
              <a:rPr lang="en-US" sz="1800"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rs.next</a:t>
            </a:r>
            <a:r>
              <a:rPr lang="en-US" sz="1800"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sz="1800" dirty="0" smtClean="0">
                <a:latin typeface="Courier New" panose="02070309020205020404" pitchFamily="49" charset="0"/>
                <a:cs typeface="Courier New" panose="02070309020205020404" pitchFamily="49" charset="0"/>
              </a:rPr>
              <a:t>		result = </a:t>
            </a:r>
            <a:r>
              <a:rPr lang="en-US" sz="1800" dirty="0" err="1" smtClean="0">
                <a:latin typeface="Courier New" panose="02070309020205020404" pitchFamily="49" charset="0"/>
                <a:cs typeface="Courier New" panose="02070309020205020404" pitchFamily="49" charset="0"/>
              </a:rPr>
              <a:t>PersonGateway.load</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rs</a:t>
            </a:r>
            <a:r>
              <a:rPr lang="en-US" sz="1800"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sz="1800" dirty="0" smtClean="0">
                <a:latin typeface="Courier New" panose="02070309020205020404" pitchFamily="49" charset="0"/>
                <a:cs typeface="Courier New" panose="02070309020205020404" pitchFamily="49" charset="0"/>
              </a:rPr>
              <a:t>		return result; </a:t>
            </a:r>
          </a:p>
          <a:p>
            <a:pPr eaLnBrk="1" hangingPunct="1">
              <a:lnSpc>
                <a:spcPct val="80000"/>
              </a:lnSpc>
              <a:buFontTx/>
              <a:buNone/>
            </a:pPr>
            <a:r>
              <a:rPr lang="en-US" sz="1800" dirty="0" smtClean="0">
                <a:latin typeface="Courier New" panose="02070309020205020404" pitchFamily="49" charset="0"/>
                <a:cs typeface="Courier New" panose="02070309020205020404" pitchFamily="49" charset="0"/>
              </a:rPr>
              <a:t>		} catch (</a:t>
            </a:r>
            <a:r>
              <a:rPr lang="en-US" sz="1800" dirty="0" err="1" smtClean="0">
                <a:latin typeface="Courier New" panose="02070309020205020404" pitchFamily="49" charset="0"/>
                <a:cs typeface="Courier New" panose="02070309020205020404" pitchFamily="49" charset="0"/>
              </a:rPr>
              <a:t>SQLException</a:t>
            </a:r>
            <a:r>
              <a:rPr lang="en-US" sz="1800" dirty="0" smtClean="0">
                <a:latin typeface="Courier New" panose="02070309020205020404" pitchFamily="49" charset="0"/>
                <a:cs typeface="Courier New" panose="02070309020205020404" pitchFamily="49" charset="0"/>
              </a:rPr>
              <a:t> e) { throw new </a:t>
            </a:r>
            <a:r>
              <a:rPr lang="en-US" sz="1800" dirty="0" err="1" smtClean="0">
                <a:latin typeface="Courier New" panose="02070309020205020404" pitchFamily="49" charset="0"/>
                <a:cs typeface="Courier New" panose="02070309020205020404" pitchFamily="49" charset="0"/>
              </a:rPr>
              <a:t>ApplicationException</a:t>
            </a:r>
            <a:r>
              <a:rPr lang="en-US" sz="1800" dirty="0" smtClean="0">
                <a:latin typeface="Courier New" panose="02070309020205020404" pitchFamily="49" charset="0"/>
                <a:cs typeface="Courier New" panose="02070309020205020404" pitchFamily="49" charset="0"/>
              </a:rPr>
              <a:t>(e); </a:t>
            </a:r>
            <a:endParaRPr lang="en-GB" sz="1800" dirty="0" smtClean="0">
              <a:latin typeface="Courier New" panose="02070309020205020404" pitchFamily="49" charset="0"/>
              <a:cs typeface="Courier New" panose="02070309020205020404" pitchFamily="49" charset="0"/>
            </a:endParaRPr>
          </a:p>
          <a:p>
            <a:pPr eaLnBrk="1" hangingPunct="1">
              <a:lnSpc>
                <a:spcPct val="80000"/>
              </a:lnSpc>
              <a:buFontTx/>
              <a:buNone/>
            </a:pPr>
            <a:r>
              <a:rPr lang="en-GB" sz="1800" dirty="0" smtClean="0">
                <a:latin typeface="Courier New" panose="02070309020205020404" pitchFamily="49" charset="0"/>
                <a:cs typeface="Courier New" panose="02070309020205020404" pitchFamily="49" charset="0"/>
              </a:rPr>
              <a:t>	}</a:t>
            </a:r>
            <a:endParaRPr lang="en-US" sz="1800" dirty="0" smtClean="0">
              <a:latin typeface="Courier New" panose="02070309020205020404" pitchFamily="49" charset="0"/>
              <a:cs typeface="Courier New" panose="02070309020205020404" pitchFamily="49" charset="0"/>
            </a:endParaRPr>
          </a:p>
        </p:txBody>
      </p:sp>
      <p:sp>
        <p:nvSpPr>
          <p:cNvPr id="30724"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7D42148-47A5-4155-8538-5BDB7DE4CCE5}" type="datetime1">
              <a:rPr lang="en-US" smtClean="0">
                <a:solidFill>
                  <a:schemeClr val="tx2"/>
                </a:solidFill>
              </a:rPr>
              <a:t>4/16/2018</a:t>
            </a:fld>
            <a:endParaRPr lang="en-US" smtClean="0">
              <a:solidFill>
                <a:schemeClr val="tx2"/>
              </a:solidFill>
            </a:endParaRPr>
          </a:p>
        </p:txBody>
      </p:sp>
      <p:sp>
        <p:nvSpPr>
          <p:cNvPr id="3072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pPr eaLnBrk="1" fontAlgn="auto" hangingPunct="1">
              <a:spcAft>
                <a:spcPts val="0"/>
              </a:spcAft>
              <a:defRPr/>
            </a:pPr>
            <a:r>
              <a:rPr lang="en-GB" sz="3200"/>
              <a:t>Using RDG as a holder for the domain object</a:t>
            </a:r>
            <a:endParaRPr lang="en-US" sz="3200"/>
          </a:p>
        </p:txBody>
      </p:sp>
      <p:sp>
        <p:nvSpPr>
          <p:cNvPr id="32771" name="Rectangle 3"/>
          <p:cNvSpPr>
            <a:spLocks noGrp="1" noChangeArrowheads="1"/>
          </p:cNvSpPr>
          <p:nvPr>
            <p:ph idx="1"/>
          </p:nvPr>
        </p:nvSpPr>
        <p:spPr/>
        <p:txBody>
          <a:bodyPr/>
          <a:lstStyle/>
          <a:p>
            <a:pPr eaLnBrk="1" hangingPunct="1">
              <a:buFontTx/>
              <a:buNone/>
            </a:pPr>
            <a:r>
              <a:rPr lang="en-US" dirty="0" smtClean="0">
                <a:latin typeface="Courier New" panose="02070309020205020404" pitchFamily="49" charset="0"/>
                <a:cs typeface="Courier New" panose="02070309020205020404" pitchFamily="49" charset="0"/>
              </a:rPr>
              <a:t>class Person...</a:t>
            </a:r>
          </a:p>
          <a:p>
            <a:pPr eaLnBrk="1" hangingPunct="1">
              <a:buFontTx/>
              <a:buNone/>
            </a:pPr>
            <a:r>
              <a:rPr lang="en-US"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private </a:t>
            </a:r>
            <a:r>
              <a:rPr lang="en-US" b="1" dirty="0" err="1" smtClean="0">
                <a:latin typeface="Courier New" panose="02070309020205020404" pitchFamily="49" charset="0"/>
                <a:cs typeface="Courier New" panose="02070309020205020404" pitchFamily="49" charset="0"/>
              </a:rPr>
              <a:t>PersonGateway</a:t>
            </a:r>
            <a:r>
              <a:rPr lang="en-US" b="1" dirty="0" smtClean="0">
                <a:latin typeface="Courier New" panose="02070309020205020404" pitchFamily="49" charset="0"/>
                <a:cs typeface="Courier New" panose="02070309020205020404" pitchFamily="49" charset="0"/>
              </a:rPr>
              <a:t> data; </a:t>
            </a:r>
          </a:p>
          <a:p>
            <a:pPr eaLnBrk="1" hangingPunct="1">
              <a:buFontTx/>
              <a:buNone/>
            </a:pPr>
            <a:r>
              <a:rPr lang="en-US" dirty="0" smtClean="0">
                <a:latin typeface="Courier New" panose="02070309020205020404" pitchFamily="49" charset="0"/>
                <a:cs typeface="Courier New" panose="02070309020205020404" pitchFamily="49" charset="0"/>
              </a:rPr>
              <a:t>	public Person(</a:t>
            </a:r>
            <a:r>
              <a:rPr lang="en-US" dirty="0" err="1" smtClean="0">
                <a:latin typeface="Courier New" panose="02070309020205020404" pitchFamily="49" charset="0"/>
                <a:cs typeface="Courier New" panose="02070309020205020404" pitchFamily="49" charset="0"/>
              </a:rPr>
              <a:t>PersonGateway</a:t>
            </a:r>
            <a:r>
              <a:rPr lang="en-US" dirty="0" smtClean="0">
                <a:latin typeface="Courier New" panose="02070309020205020404" pitchFamily="49" charset="0"/>
                <a:cs typeface="Courier New" panose="02070309020205020404" pitchFamily="49" charset="0"/>
              </a:rPr>
              <a:t> data) </a:t>
            </a:r>
          </a:p>
          <a:p>
            <a:pPr eaLnBrk="1" hangingPunct="1">
              <a:buFontTx/>
              <a:buNone/>
            </a:pP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this.data</a:t>
            </a:r>
            <a:r>
              <a:rPr lang="en-US" dirty="0" smtClean="0">
                <a:latin typeface="Courier New" panose="02070309020205020404" pitchFamily="49" charset="0"/>
                <a:cs typeface="Courier New" panose="02070309020205020404" pitchFamily="49" charset="0"/>
              </a:rPr>
              <a:t> = data; } </a:t>
            </a:r>
          </a:p>
          <a:p>
            <a:pPr eaLnBrk="1" hangingPunct="1">
              <a:buFontTx/>
              <a:buNone/>
            </a:pPr>
            <a:r>
              <a:rPr lang="en-GB"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public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getNumberOfDependents</a:t>
            </a:r>
            <a:r>
              <a:rPr lang="en-US" dirty="0" smtClean="0">
                <a:latin typeface="Courier New" panose="02070309020205020404" pitchFamily="49" charset="0"/>
                <a:cs typeface="Courier New" panose="02070309020205020404" pitchFamily="49" charset="0"/>
              </a:rPr>
              <a:t>() </a:t>
            </a:r>
          </a:p>
          <a:p>
            <a:pPr eaLnBrk="1" hangingPunct="1">
              <a:buFontTx/>
              <a:buNone/>
            </a:pPr>
            <a:r>
              <a:rPr lang="en-US" dirty="0" smtClean="0">
                <a:latin typeface="Courier New" panose="02070309020205020404" pitchFamily="49" charset="0"/>
                <a:cs typeface="Courier New" panose="02070309020205020404" pitchFamily="49" charset="0"/>
              </a:rPr>
              <a:t>	{ </a:t>
            </a:r>
          </a:p>
          <a:p>
            <a:pPr eaLnBrk="1" hangingPunct="1">
              <a:buFontTx/>
              <a:buNone/>
            </a:pPr>
            <a:r>
              <a:rPr lang="en-US" dirty="0" smtClean="0">
                <a:latin typeface="Courier New" panose="02070309020205020404" pitchFamily="49" charset="0"/>
                <a:cs typeface="Courier New" panose="02070309020205020404" pitchFamily="49" charset="0"/>
              </a:rPr>
              <a:t>		return </a:t>
            </a:r>
            <a:r>
              <a:rPr lang="en-US" dirty="0" err="1" smtClean="0">
                <a:latin typeface="Courier New" panose="02070309020205020404" pitchFamily="49" charset="0"/>
                <a:cs typeface="Courier New" panose="02070309020205020404" pitchFamily="49" charset="0"/>
              </a:rPr>
              <a:t>data.getNumberOfDependents</a:t>
            </a:r>
            <a:r>
              <a:rPr lang="en-US" dirty="0" smtClean="0">
                <a:latin typeface="Courier New" panose="02070309020205020404" pitchFamily="49" charset="0"/>
                <a:cs typeface="Courier New" panose="02070309020205020404" pitchFamily="49" charset="0"/>
              </a:rPr>
              <a:t>(); </a:t>
            </a:r>
          </a:p>
          <a:p>
            <a:pPr eaLnBrk="1" hangingPunct="1">
              <a:buFontTx/>
              <a:buNone/>
            </a:pPr>
            <a:r>
              <a:rPr lang="en-US" dirty="0" smtClean="0">
                <a:latin typeface="Courier New" panose="02070309020205020404" pitchFamily="49" charset="0"/>
                <a:cs typeface="Courier New" panose="02070309020205020404" pitchFamily="49" charset="0"/>
              </a:rPr>
              <a:t>    } </a:t>
            </a:r>
          </a:p>
        </p:txBody>
      </p:sp>
      <p:sp>
        <p:nvSpPr>
          <p:cNvPr id="32772"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6A8DF75-D0CF-4C5F-ADDD-E7429D2A15AA}" type="datetime1">
              <a:rPr lang="en-US" smtClean="0">
                <a:solidFill>
                  <a:schemeClr val="tx2"/>
                </a:solidFill>
              </a:rPr>
              <a:t>4/16/2018</a:t>
            </a:fld>
            <a:endParaRPr lang="en-US" smtClean="0">
              <a:solidFill>
                <a:schemeClr val="tx2"/>
              </a:solidFill>
            </a:endParaRPr>
          </a:p>
        </p:txBody>
      </p:sp>
      <p:sp>
        <p:nvSpPr>
          <p:cNvPr id="3277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a:t>T</a:t>
            </a:r>
            <a:r>
              <a:rPr lang="en-US" dirty="0" smtClean="0"/>
              <a:t>ransfer Object (DTO)</a:t>
            </a:r>
            <a:endParaRPr lang="en-US" dirty="0"/>
          </a:p>
        </p:txBody>
      </p:sp>
      <p:sp>
        <p:nvSpPr>
          <p:cNvPr id="3" name="Content Placeholder 2"/>
          <p:cNvSpPr>
            <a:spLocks noGrp="1"/>
          </p:cNvSpPr>
          <p:nvPr>
            <p:ph idx="1"/>
          </p:nvPr>
        </p:nvSpPr>
        <p:spPr/>
        <p:txBody>
          <a:bodyPr/>
          <a:lstStyle/>
          <a:p>
            <a:r>
              <a:rPr lang="en-US" dirty="0"/>
              <a:t>An object that carries data between processes in order to reduce the number of method calls</a:t>
            </a:r>
            <a:r>
              <a:rPr lang="en-US" dirty="0" smtClean="0"/>
              <a:t>.</a:t>
            </a:r>
          </a:p>
          <a:p>
            <a:r>
              <a:rPr lang="en-US" dirty="0" smtClean="0"/>
              <a:t>Usually a set of attributes + setters and getters</a:t>
            </a:r>
          </a:p>
          <a:p>
            <a:r>
              <a:rPr lang="en-US" dirty="0" smtClean="0"/>
              <a:t>Usually aggregates </a:t>
            </a:r>
            <a:r>
              <a:rPr lang="en-US" dirty="0"/>
              <a:t>data from all the server objects that the remote object is likely to </a:t>
            </a:r>
            <a:r>
              <a:rPr lang="en-US" dirty="0" smtClean="0"/>
              <a:t>want to get data from.</a:t>
            </a:r>
          </a:p>
          <a:p>
            <a:r>
              <a:rPr lang="en-US" dirty="0" smtClean="0"/>
              <a:t>DTOs are usually structured in tree structures (based on composition) containing primitive types and other DTOs</a:t>
            </a:r>
          </a:p>
          <a:p>
            <a:r>
              <a:rPr lang="en-US" dirty="0" smtClean="0"/>
              <a:t>Structured around the needs of a particular client (i.e. corresponding to web pages/GUI screens).</a:t>
            </a:r>
          </a:p>
          <a:p>
            <a:endParaRPr lang="en-US" dirty="0" smtClean="0"/>
          </a:p>
          <a:p>
            <a:endParaRPr lang="en-US" dirty="0"/>
          </a:p>
        </p:txBody>
      </p:sp>
      <p:sp>
        <p:nvSpPr>
          <p:cNvPr id="4" name="Date Placeholder 3"/>
          <p:cNvSpPr>
            <a:spLocks noGrp="1"/>
          </p:cNvSpPr>
          <p:nvPr>
            <p:ph type="dt" sz="half" idx="10"/>
          </p:nvPr>
        </p:nvSpPr>
        <p:spPr/>
        <p:txBody>
          <a:bodyPr/>
          <a:lstStyle/>
          <a:p>
            <a:pPr>
              <a:defRPr/>
            </a:pPr>
            <a:fld id="{2071CC38-87A4-4C7C-AFCB-87BA96D06B08}"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Tree>
    <p:extLst>
      <p:ext uri="{BB962C8B-B14F-4D97-AF65-F5344CB8AC3E}">
        <p14:creationId xmlns:p14="http://schemas.microsoft.com/office/powerpoint/2010/main" val="2061557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6" name="Content Placeholder 5"/>
          <p:cNvPicPr>
            <a:picLocks noGrp="1" noChangeAspect="1"/>
          </p:cNvPicPr>
          <p:nvPr>
            <p:ph idx="1"/>
          </p:nvPr>
        </p:nvPicPr>
        <p:blipFill>
          <a:blip r:embed="rId2"/>
          <a:stretch>
            <a:fillRect/>
          </a:stretch>
        </p:blipFill>
        <p:spPr>
          <a:xfrm>
            <a:off x="533400" y="1905000"/>
            <a:ext cx="8488612" cy="3547872"/>
          </a:xfrm>
          <a:prstGeom prst="rect">
            <a:avLst/>
          </a:prstGeom>
        </p:spPr>
      </p:pic>
      <p:sp>
        <p:nvSpPr>
          <p:cNvPr id="4" name="Date Placeholder 3"/>
          <p:cNvSpPr>
            <a:spLocks noGrp="1"/>
          </p:cNvSpPr>
          <p:nvPr>
            <p:ph type="dt" sz="half" idx="10"/>
          </p:nvPr>
        </p:nvSpPr>
        <p:spPr/>
        <p:txBody>
          <a:bodyPr/>
          <a:lstStyle/>
          <a:p>
            <a:pPr>
              <a:defRPr/>
            </a:pPr>
            <a:fld id="{2071CC38-87A4-4C7C-AFCB-87BA96D06B08}"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Tree>
    <p:extLst>
      <p:ext uri="{BB962C8B-B14F-4D97-AF65-F5344CB8AC3E}">
        <p14:creationId xmlns:p14="http://schemas.microsoft.com/office/powerpoint/2010/main" val="1172274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6" name="Content Placeholder 5"/>
          <p:cNvPicPr>
            <a:picLocks noGrp="1" noChangeAspect="1"/>
          </p:cNvPicPr>
          <p:nvPr>
            <p:ph idx="1"/>
          </p:nvPr>
        </p:nvPicPr>
        <p:blipFill>
          <a:blip r:embed="rId2"/>
          <a:stretch>
            <a:fillRect/>
          </a:stretch>
        </p:blipFill>
        <p:spPr>
          <a:xfrm>
            <a:off x="1814086" y="1600199"/>
            <a:ext cx="5729714" cy="5065907"/>
          </a:xfrm>
          <a:prstGeom prst="rect">
            <a:avLst/>
          </a:prstGeom>
        </p:spPr>
      </p:pic>
      <p:sp>
        <p:nvSpPr>
          <p:cNvPr id="4" name="Date Placeholder 3"/>
          <p:cNvSpPr>
            <a:spLocks noGrp="1"/>
          </p:cNvSpPr>
          <p:nvPr>
            <p:ph type="dt" sz="half" idx="10"/>
          </p:nvPr>
        </p:nvSpPr>
        <p:spPr/>
        <p:txBody>
          <a:bodyPr/>
          <a:lstStyle/>
          <a:p>
            <a:pPr>
              <a:defRPr/>
            </a:pPr>
            <a:fld id="{2071CC38-87A4-4C7C-AFCB-87BA96D06B08}"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Tree>
    <p:extLst>
      <p:ext uri="{BB962C8B-B14F-4D97-AF65-F5344CB8AC3E}">
        <p14:creationId xmlns:p14="http://schemas.microsoft.com/office/powerpoint/2010/main" val="320177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fontAlgn="auto" hangingPunct="1">
              <a:spcAft>
                <a:spcPts val="0"/>
              </a:spcAft>
              <a:defRPr/>
            </a:pPr>
            <a:r>
              <a:rPr lang="en-GB"/>
              <a:t>References</a:t>
            </a:r>
            <a:endParaRPr lang="en-US"/>
          </a:p>
        </p:txBody>
      </p:sp>
      <p:sp>
        <p:nvSpPr>
          <p:cNvPr id="11267" name="Rectangle 3"/>
          <p:cNvSpPr>
            <a:spLocks noGrp="1" noChangeArrowheads="1"/>
          </p:cNvSpPr>
          <p:nvPr>
            <p:ph idx="1"/>
          </p:nvPr>
        </p:nvSpPr>
        <p:spPr/>
        <p:txBody>
          <a:bodyPr/>
          <a:lstStyle/>
          <a:p>
            <a:pPr eaLnBrk="1" hangingPunct="1"/>
            <a:r>
              <a:rPr lang="en-US" dirty="0" smtClean="0"/>
              <a:t>Martin Fowler et. al, Patterns of Enterprise Application Architecture, Addison Wesley, 2003 [Fowler]</a:t>
            </a:r>
          </a:p>
          <a:p>
            <a:r>
              <a:rPr lang="pt-BR" dirty="0" smtClean="0"/>
              <a:t>Microsoft Application </a:t>
            </a:r>
            <a:r>
              <a:rPr lang="pt-BR" dirty="0"/>
              <a:t>A</a:t>
            </a:r>
            <a:r>
              <a:rPr lang="pt-BR" dirty="0" smtClean="0"/>
              <a:t>rchitecture Guide, 2009 [MAAG]</a:t>
            </a:r>
          </a:p>
          <a:p>
            <a:r>
              <a:rPr lang="en-US" dirty="0" smtClean="0"/>
              <a:t>Paulo </a:t>
            </a:r>
            <a:r>
              <a:rPr lang="en-US" dirty="0" smtClean="0"/>
              <a:t>Sousa, </a:t>
            </a:r>
            <a:r>
              <a:rPr lang="pt-BR" dirty="0" smtClean="0"/>
              <a:t>Instituto </a:t>
            </a:r>
            <a:r>
              <a:rPr lang="pt-BR" dirty="0"/>
              <a:t>Superior de Engenharia do </a:t>
            </a:r>
            <a:r>
              <a:rPr lang="pt-BR" dirty="0" smtClean="0"/>
              <a:t>Porto, Patterns of Enterprise Applications by example</a:t>
            </a:r>
          </a:p>
          <a:p>
            <a:r>
              <a:rPr lang="pt-BR" dirty="0">
                <a:hlinkClick r:id="rId2"/>
              </a:rPr>
              <a:t>http://</a:t>
            </a:r>
            <a:r>
              <a:rPr lang="pt-BR" dirty="0" smtClean="0">
                <a:hlinkClick r:id="rId2"/>
              </a:rPr>
              <a:t>jayurbain.com/msoe/se380/outline.html</a:t>
            </a:r>
            <a:endParaRPr lang="pt-BR" dirty="0" smtClean="0"/>
          </a:p>
          <a:p>
            <a:r>
              <a:rPr lang="it-IT" dirty="0"/>
              <a:t>Sun: Core J2EE Pattern Catalog</a:t>
            </a:r>
          </a:p>
          <a:p>
            <a:pPr marL="0" indent="0">
              <a:buNone/>
            </a:pPr>
            <a:r>
              <a:rPr lang="it-IT" dirty="0"/>
              <a:t>http://www.oracle.com/technetwork/java/dataaccessobject-138824.html</a:t>
            </a:r>
          </a:p>
          <a:p>
            <a:endParaRPr lang="pt-BR" dirty="0" smtClean="0"/>
          </a:p>
          <a:p>
            <a:endParaRPr lang="en-GB" dirty="0" smtClean="0"/>
          </a:p>
          <a:p>
            <a:pPr eaLnBrk="1" hangingPunct="1">
              <a:buFontTx/>
              <a:buNone/>
            </a:pPr>
            <a:endParaRPr lang="en-US" dirty="0" smtClean="0"/>
          </a:p>
        </p:txBody>
      </p:sp>
      <p:sp>
        <p:nvSpPr>
          <p:cNvPr id="11268"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78564E4-DD60-4880-9685-18A42B00F2C5}" type="datetime1">
              <a:rPr lang="en-US" smtClean="0">
                <a:solidFill>
                  <a:schemeClr val="tx2"/>
                </a:solidFill>
              </a:rPr>
              <a:t>4/16/2018</a:t>
            </a:fld>
            <a:endParaRPr lang="en-US" dirty="0" smtClean="0">
              <a:solidFill>
                <a:schemeClr val="tx2"/>
              </a:solidFill>
            </a:endParaRPr>
          </a:p>
        </p:txBody>
      </p:sp>
      <p:sp>
        <p:nvSpPr>
          <p:cNvPr id="1126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the DTO</a:t>
            </a:r>
            <a:endParaRPr lang="en-US" dirty="0"/>
          </a:p>
        </p:txBody>
      </p:sp>
      <p:pic>
        <p:nvPicPr>
          <p:cNvPr id="6" name="Content Placeholder 5"/>
          <p:cNvPicPr>
            <a:picLocks noGrp="1" noChangeAspect="1"/>
          </p:cNvPicPr>
          <p:nvPr>
            <p:ph idx="1"/>
          </p:nvPr>
        </p:nvPicPr>
        <p:blipFill>
          <a:blip r:embed="rId2"/>
          <a:stretch>
            <a:fillRect/>
          </a:stretch>
        </p:blipFill>
        <p:spPr>
          <a:xfrm>
            <a:off x="457200" y="1521125"/>
            <a:ext cx="6010275" cy="3305175"/>
          </a:xfrm>
          <a:prstGeom prst="rect">
            <a:avLst/>
          </a:prstGeom>
        </p:spPr>
      </p:pic>
      <p:sp>
        <p:nvSpPr>
          <p:cNvPr id="4" name="Date Placeholder 3"/>
          <p:cNvSpPr>
            <a:spLocks noGrp="1"/>
          </p:cNvSpPr>
          <p:nvPr>
            <p:ph type="dt" sz="half" idx="10"/>
          </p:nvPr>
        </p:nvSpPr>
        <p:spPr/>
        <p:txBody>
          <a:bodyPr/>
          <a:lstStyle/>
          <a:p>
            <a:pPr>
              <a:defRPr/>
            </a:pPr>
            <a:fld id="{2071CC38-87A4-4C7C-AFCB-87BA96D06B08}"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pic>
        <p:nvPicPr>
          <p:cNvPr id="7" name="Picture 6"/>
          <p:cNvPicPr>
            <a:picLocks noChangeAspect="1"/>
          </p:cNvPicPr>
          <p:nvPr/>
        </p:nvPicPr>
        <p:blipFill>
          <a:blip r:embed="rId3"/>
          <a:stretch>
            <a:fillRect/>
          </a:stretch>
        </p:blipFill>
        <p:spPr>
          <a:xfrm>
            <a:off x="457200" y="4600575"/>
            <a:ext cx="6696075" cy="2257425"/>
          </a:xfrm>
          <a:prstGeom prst="rect">
            <a:avLst/>
          </a:prstGeom>
        </p:spPr>
      </p:pic>
    </p:spTree>
    <p:extLst>
      <p:ext uri="{BB962C8B-B14F-4D97-AF65-F5344CB8AC3E}">
        <p14:creationId xmlns:p14="http://schemas.microsoft.com/office/powerpoint/2010/main" val="3956321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create the domain object from the DTO</a:t>
            </a:r>
            <a:endParaRPr lang="en-US" dirty="0"/>
          </a:p>
        </p:txBody>
      </p:sp>
      <p:pic>
        <p:nvPicPr>
          <p:cNvPr id="6" name="Content Placeholder 5"/>
          <p:cNvPicPr>
            <a:picLocks noGrp="1" noChangeAspect="1"/>
          </p:cNvPicPr>
          <p:nvPr>
            <p:ph idx="1"/>
          </p:nvPr>
        </p:nvPicPr>
        <p:blipFill>
          <a:blip r:embed="rId2"/>
          <a:stretch>
            <a:fillRect/>
          </a:stretch>
        </p:blipFill>
        <p:spPr>
          <a:xfrm>
            <a:off x="457200" y="1709928"/>
            <a:ext cx="8382000" cy="5052164"/>
          </a:xfrm>
          <a:prstGeom prst="rect">
            <a:avLst/>
          </a:prstGeom>
        </p:spPr>
      </p:pic>
      <p:sp>
        <p:nvSpPr>
          <p:cNvPr id="4" name="Date Placeholder 3"/>
          <p:cNvSpPr>
            <a:spLocks noGrp="1"/>
          </p:cNvSpPr>
          <p:nvPr>
            <p:ph type="dt" sz="half" idx="10"/>
          </p:nvPr>
        </p:nvSpPr>
        <p:spPr/>
        <p:txBody>
          <a:bodyPr/>
          <a:lstStyle/>
          <a:p>
            <a:pPr>
              <a:defRPr/>
            </a:pPr>
            <a:fld id="{2071CC38-87A4-4C7C-AFCB-87BA96D06B08}"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Tree>
    <p:extLst>
      <p:ext uri="{BB962C8B-B14F-4D97-AF65-F5344CB8AC3E}">
        <p14:creationId xmlns:p14="http://schemas.microsoft.com/office/powerpoint/2010/main" val="3131188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consider</a:t>
            </a:r>
            <a:endParaRPr lang="en-US" dirty="0"/>
          </a:p>
        </p:txBody>
      </p:sp>
      <p:sp>
        <p:nvSpPr>
          <p:cNvPr id="3" name="Content Placeholder 2"/>
          <p:cNvSpPr>
            <a:spLocks noGrp="1"/>
          </p:cNvSpPr>
          <p:nvPr>
            <p:ph idx="1"/>
          </p:nvPr>
        </p:nvSpPr>
        <p:spPr/>
        <p:txBody>
          <a:bodyPr/>
          <a:lstStyle/>
          <a:p>
            <a:r>
              <a:rPr lang="en-US" dirty="0" smtClean="0"/>
              <a:t>Keep the DTO structures simple – they have to be serializable</a:t>
            </a:r>
          </a:p>
          <a:p>
            <a:r>
              <a:rPr lang="en-US" dirty="0" smtClean="0"/>
              <a:t>Use one DTO for a whole interaction vs. different ones for each request?</a:t>
            </a:r>
          </a:p>
          <a:p>
            <a:r>
              <a:rPr lang="en-US" dirty="0" smtClean="0"/>
              <a:t>Use one </a:t>
            </a:r>
            <a:r>
              <a:rPr lang="en-US" dirty="0" smtClean="0"/>
              <a:t>DTO </a:t>
            </a:r>
            <a:r>
              <a:rPr lang="en-US" dirty="0" smtClean="0"/>
              <a:t>for both request and response vs. different ones for each?</a:t>
            </a:r>
          </a:p>
          <a:p>
            <a:r>
              <a:rPr lang="en-US" dirty="0" smtClean="0"/>
              <a:t>DTO can be a Record Set</a:t>
            </a:r>
          </a:p>
          <a:p>
            <a:r>
              <a:rPr lang="en-US" dirty="0" smtClean="0"/>
              <a:t>DTOs and domain objects might need mapping</a:t>
            </a:r>
            <a:endParaRPr lang="en-US" dirty="0"/>
          </a:p>
        </p:txBody>
      </p:sp>
      <p:sp>
        <p:nvSpPr>
          <p:cNvPr id="4" name="Date Placeholder 3"/>
          <p:cNvSpPr>
            <a:spLocks noGrp="1"/>
          </p:cNvSpPr>
          <p:nvPr>
            <p:ph type="dt" sz="half" idx="10"/>
          </p:nvPr>
        </p:nvSpPr>
        <p:spPr/>
        <p:txBody>
          <a:bodyPr/>
          <a:lstStyle/>
          <a:p>
            <a:pPr>
              <a:defRPr/>
            </a:pPr>
            <a:fld id="{2071CC38-87A4-4C7C-AFCB-87BA96D06B08}"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Tree>
    <p:extLst>
      <p:ext uri="{BB962C8B-B14F-4D97-AF65-F5344CB8AC3E}">
        <p14:creationId xmlns:p14="http://schemas.microsoft.com/office/powerpoint/2010/main" val="1574075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eaLnBrk="1" fontAlgn="auto" hangingPunct="1">
              <a:spcAft>
                <a:spcPts val="0"/>
              </a:spcAft>
              <a:defRPr/>
            </a:pPr>
            <a:r>
              <a:rPr lang="en-US"/>
              <a:t>Data Mappers</a:t>
            </a:r>
          </a:p>
        </p:txBody>
      </p:sp>
      <p:sp>
        <p:nvSpPr>
          <p:cNvPr id="33795" name="Rectangle 3"/>
          <p:cNvSpPr>
            <a:spLocks noGrp="1" noChangeArrowheads="1"/>
          </p:cNvSpPr>
          <p:nvPr>
            <p:ph idx="1"/>
          </p:nvPr>
        </p:nvSpPr>
        <p:spPr/>
        <p:txBody>
          <a:bodyPr/>
          <a:lstStyle/>
          <a:p>
            <a:pPr eaLnBrk="1" hangingPunct="1"/>
            <a:r>
              <a:rPr lang="en-US" smtClean="0"/>
              <a:t>Acts as an intermediary between Domain Models and the database.</a:t>
            </a:r>
          </a:p>
          <a:p>
            <a:pPr eaLnBrk="1" hangingPunct="1"/>
            <a:r>
              <a:rPr lang="en-US" smtClean="0"/>
              <a:t>Allows Domain Models and Data Source classes to be independent of each other </a:t>
            </a:r>
          </a:p>
        </p:txBody>
      </p:sp>
      <p:sp>
        <p:nvSpPr>
          <p:cNvPr id="33796"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9E8FB15-1960-422F-AE12-93EFE8B6E895}" type="datetime1">
              <a:rPr lang="en-US" smtClean="0">
                <a:solidFill>
                  <a:schemeClr val="tx2"/>
                </a:solidFill>
              </a:rPr>
              <a:t>4/16/2018</a:t>
            </a:fld>
            <a:endParaRPr lang="en-US" smtClean="0">
              <a:solidFill>
                <a:schemeClr val="tx2"/>
              </a:solidFill>
            </a:endParaRPr>
          </a:p>
        </p:txBody>
      </p:sp>
      <p:sp>
        <p:nvSpPr>
          <p:cNvPr id="3379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pic>
        <p:nvPicPr>
          <p:cNvPr id="33798" name="Picture 4" descr="databaseMapperSke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733800"/>
            <a:ext cx="79248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pPr eaLnBrk="1" fontAlgn="auto" hangingPunct="1">
              <a:spcAft>
                <a:spcPts val="0"/>
              </a:spcAft>
              <a:defRPr/>
            </a:pPr>
            <a:r>
              <a:rPr lang="en-US"/>
              <a:t>Data Mapper Layer …</a:t>
            </a:r>
          </a:p>
        </p:txBody>
      </p:sp>
      <p:sp>
        <p:nvSpPr>
          <p:cNvPr id="34819" name="Rectangle 3"/>
          <p:cNvSpPr>
            <a:spLocks noGrp="1" noChangeArrowheads="1"/>
          </p:cNvSpPr>
          <p:nvPr>
            <p:ph idx="1"/>
          </p:nvPr>
        </p:nvSpPr>
        <p:spPr/>
        <p:txBody>
          <a:bodyPr/>
          <a:lstStyle/>
          <a:p>
            <a:pPr eaLnBrk="1" hangingPunct="1"/>
            <a:r>
              <a:rPr lang="en-US" dirty="0" smtClean="0"/>
              <a:t>Can either</a:t>
            </a:r>
          </a:p>
          <a:p>
            <a:pPr lvl="1" eaLnBrk="1" hangingPunct="1"/>
            <a:r>
              <a:rPr lang="en-US" dirty="0" smtClean="0"/>
              <a:t>Access the database itself, or</a:t>
            </a:r>
          </a:p>
          <a:p>
            <a:pPr lvl="1" eaLnBrk="1" hangingPunct="1"/>
            <a:r>
              <a:rPr lang="en-US" dirty="0" smtClean="0"/>
              <a:t>Make use of a Table Data Gateway.</a:t>
            </a:r>
          </a:p>
          <a:p>
            <a:pPr eaLnBrk="1" hangingPunct="1"/>
            <a:endParaRPr lang="en-US" dirty="0" smtClean="0"/>
          </a:p>
          <a:p>
            <a:pPr eaLnBrk="1" hangingPunct="1"/>
            <a:r>
              <a:rPr lang="en-US" dirty="0" smtClean="0"/>
              <a:t>Does not contain Domain Logic.</a:t>
            </a:r>
          </a:p>
          <a:p>
            <a:pPr eaLnBrk="1" hangingPunct="1"/>
            <a:endParaRPr lang="en-US" dirty="0" smtClean="0"/>
          </a:p>
          <a:p>
            <a:pPr eaLnBrk="1" hangingPunct="1"/>
            <a:r>
              <a:rPr lang="en-US" dirty="0" smtClean="0"/>
              <a:t>When it uses a TDG, the Data Mapper can be placed in the (lower) Domain layer.</a:t>
            </a:r>
          </a:p>
        </p:txBody>
      </p:sp>
      <p:sp>
        <p:nvSpPr>
          <p:cNvPr id="34820"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A01EB50-36B0-482B-A6FC-7C4487DB8896}" type="datetime1">
              <a:rPr lang="en-US" smtClean="0">
                <a:solidFill>
                  <a:schemeClr val="tx2"/>
                </a:solidFill>
              </a:rPr>
              <a:t>4/16/2018</a:t>
            </a:fld>
            <a:endParaRPr lang="en-US" smtClean="0">
              <a:solidFill>
                <a:schemeClr val="tx2"/>
              </a:solidFill>
            </a:endParaRPr>
          </a:p>
        </p:txBody>
      </p:sp>
      <p:sp>
        <p:nvSpPr>
          <p:cNvPr id="3482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eaLnBrk="1" fontAlgn="auto" hangingPunct="1">
              <a:spcAft>
                <a:spcPts val="0"/>
              </a:spcAft>
              <a:defRPr/>
            </a:pPr>
            <a:r>
              <a:rPr lang="en-GB" dirty="0" smtClean="0"/>
              <a:t>Retrieving </a:t>
            </a:r>
            <a:r>
              <a:rPr lang="en-GB" dirty="0"/>
              <a:t>data</a:t>
            </a:r>
            <a:endParaRPr lang="en-US" dirty="0"/>
          </a:p>
        </p:txBody>
      </p:sp>
      <p:sp>
        <p:nvSpPr>
          <p:cNvPr id="35843" name="Rectangle 3"/>
          <p:cNvSpPr>
            <a:spLocks noGrp="1" noChangeArrowheads="1"/>
          </p:cNvSpPr>
          <p:nvPr>
            <p:ph idx="1"/>
          </p:nvPr>
        </p:nvSpPr>
        <p:spPr/>
        <p:txBody>
          <a:bodyPr/>
          <a:lstStyle/>
          <a:p>
            <a:pPr eaLnBrk="1" hangingPunct="1"/>
            <a:endParaRPr lang="en-US" smtClean="0"/>
          </a:p>
        </p:txBody>
      </p:sp>
      <p:sp>
        <p:nvSpPr>
          <p:cNvPr id="35844"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198E1DE-F29F-439D-90E7-51F766259AC1}" type="datetime1">
              <a:rPr lang="en-US" smtClean="0">
                <a:solidFill>
                  <a:schemeClr val="tx2"/>
                </a:solidFill>
              </a:rPr>
              <a:t>4/16/2018</a:t>
            </a:fld>
            <a:endParaRPr lang="en-US" smtClean="0">
              <a:solidFill>
                <a:schemeClr val="tx2"/>
              </a:solidFill>
            </a:endParaRPr>
          </a:p>
        </p:txBody>
      </p:sp>
      <p:sp>
        <p:nvSpPr>
          <p:cNvPr id="3584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pic>
        <p:nvPicPr>
          <p:cNvPr id="35846" name="Picture 5" descr="mapperLoadSe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normAutofit fontScale="90000"/>
          </a:bodyPr>
          <a:lstStyle/>
          <a:p>
            <a:pPr eaLnBrk="1" fontAlgn="auto" hangingPunct="1">
              <a:spcAft>
                <a:spcPts val="0"/>
              </a:spcAft>
              <a:defRPr/>
            </a:pPr>
            <a:r>
              <a:rPr lang="en-GB" dirty="0"/>
              <a:t>Finding </a:t>
            </a:r>
            <a:r>
              <a:rPr lang="en-GB" dirty="0" smtClean="0"/>
              <a:t>objects</a:t>
            </a:r>
            <a:br>
              <a:rPr lang="en-GB" dirty="0" smtClean="0"/>
            </a:br>
            <a:endParaRPr lang="en-US" dirty="0"/>
          </a:p>
        </p:txBody>
      </p:sp>
      <p:sp>
        <p:nvSpPr>
          <p:cNvPr id="36867" name="Rectangle 3"/>
          <p:cNvSpPr>
            <a:spLocks noGrp="1" noChangeArrowheads="1"/>
          </p:cNvSpPr>
          <p:nvPr>
            <p:ph idx="1"/>
          </p:nvPr>
        </p:nvSpPr>
        <p:spPr/>
        <p:txBody>
          <a:bodyPr/>
          <a:lstStyle/>
          <a:p>
            <a:pPr eaLnBrk="1" hangingPunct="1"/>
            <a:endParaRPr lang="en-US" smtClean="0"/>
          </a:p>
        </p:txBody>
      </p:sp>
      <p:sp>
        <p:nvSpPr>
          <p:cNvPr id="36868"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73FD7A9-FE01-4A08-AAD1-83DD27D1FFE5}" type="datetime1">
              <a:rPr lang="en-US" smtClean="0">
                <a:solidFill>
                  <a:schemeClr val="tx2"/>
                </a:solidFill>
              </a:rPr>
              <a:t>4/16/2018</a:t>
            </a:fld>
            <a:endParaRPr lang="en-US" smtClean="0">
              <a:solidFill>
                <a:schemeClr val="tx2"/>
              </a:solidFill>
            </a:endParaRPr>
          </a:p>
        </p:txBody>
      </p:sp>
      <p:sp>
        <p:nvSpPr>
          <p:cNvPr id="3686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pic>
        <p:nvPicPr>
          <p:cNvPr id="36870" name="Picture 5" descr="separateFinderPack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95400"/>
            <a:ext cx="7696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normAutofit/>
          </a:bodyPr>
          <a:lstStyle/>
          <a:p>
            <a:pPr eaLnBrk="1" fontAlgn="auto" hangingPunct="1">
              <a:spcAft>
                <a:spcPts val="0"/>
              </a:spcAft>
              <a:defRPr/>
            </a:pPr>
            <a:r>
              <a:rPr lang="en-GB" dirty="0" smtClean="0"/>
              <a:t>Updating data</a:t>
            </a:r>
            <a:endParaRPr lang="en-US" dirty="0"/>
          </a:p>
        </p:txBody>
      </p:sp>
      <p:sp>
        <p:nvSpPr>
          <p:cNvPr id="37891" name="Rectangle 3"/>
          <p:cNvSpPr>
            <a:spLocks noGrp="1" noChangeArrowheads="1"/>
          </p:cNvSpPr>
          <p:nvPr>
            <p:ph idx="1"/>
          </p:nvPr>
        </p:nvSpPr>
        <p:spPr/>
        <p:txBody>
          <a:bodyPr/>
          <a:lstStyle/>
          <a:p>
            <a:pPr eaLnBrk="1" hangingPunct="1">
              <a:buFontTx/>
              <a:buNone/>
            </a:pPr>
            <a:endParaRPr lang="en-US" smtClean="0"/>
          </a:p>
        </p:txBody>
      </p:sp>
      <p:sp>
        <p:nvSpPr>
          <p:cNvPr id="37892"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7B76FF6-B930-4C4A-A98C-7D4F22E4AC7A}" type="datetime1">
              <a:rPr lang="en-US" smtClean="0">
                <a:solidFill>
                  <a:schemeClr val="tx2"/>
                </a:solidFill>
              </a:rPr>
              <a:t>4/16/2018</a:t>
            </a:fld>
            <a:endParaRPr lang="en-US" smtClean="0">
              <a:solidFill>
                <a:schemeClr val="tx2"/>
              </a:solidFill>
            </a:endParaRPr>
          </a:p>
        </p:txBody>
      </p:sp>
      <p:sp>
        <p:nvSpPr>
          <p:cNvPr id="3789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pic>
        <p:nvPicPr>
          <p:cNvPr id="37894" name="Picture 5" descr="mapperUpdateSe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2061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pPr eaLnBrk="1" fontAlgn="auto" hangingPunct="1">
              <a:spcAft>
                <a:spcPts val="0"/>
              </a:spcAft>
              <a:defRPr/>
            </a:pPr>
            <a:r>
              <a:rPr lang="en-GB"/>
              <a:t>Features</a:t>
            </a:r>
            <a:endParaRPr lang="en-US"/>
          </a:p>
        </p:txBody>
      </p:sp>
      <p:sp>
        <p:nvSpPr>
          <p:cNvPr id="38915" name="Rectangle 3"/>
          <p:cNvSpPr>
            <a:spLocks noGrp="1" noChangeArrowheads="1"/>
          </p:cNvSpPr>
          <p:nvPr>
            <p:ph idx="1"/>
          </p:nvPr>
        </p:nvSpPr>
        <p:spPr/>
        <p:txBody>
          <a:bodyPr/>
          <a:lstStyle/>
          <a:p>
            <a:pPr eaLnBrk="1" hangingPunct="1"/>
            <a:r>
              <a:rPr lang="en-GB" dirty="0" smtClean="0"/>
              <a:t>Independent </a:t>
            </a:r>
            <a:r>
              <a:rPr lang="en-US" dirty="0" smtClean="0"/>
              <a:t>database schema and object model </a:t>
            </a:r>
          </a:p>
          <a:p>
            <a:pPr eaLnBrk="1" hangingPunct="1"/>
            <a:endParaRPr lang="en-GB" dirty="0" smtClean="0"/>
          </a:p>
          <a:p>
            <a:pPr eaLnBrk="1" hangingPunct="1"/>
            <a:r>
              <a:rPr lang="en-GB" dirty="0" smtClean="0"/>
              <a:t>Extra layer</a:t>
            </a:r>
          </a:p>
          <a:p>
            <a:pPr eaLnBrk="1" hangingPunct="1"/>
            <a:endParaRPr lang="en-GB" dirty="0" smtClean="0"/>
          </a:p>
          <a:p>
            <a:pPr eaLnBrk="1" hangingPunct="1"/>
            <a:r>
              <a:rPr lang="en-GB" dirty="0" smtClean="0"/>
              <a:t>Makes sense with Domain Model</a:t>
            </a:r>
            <a:endParaRPr lang="en-US" dirty="0" smtClean="0"/>
          </a:p>
        </p:txBody>
      </p:sp>
      <p:sp>
        <p:nvSpPr>
          <p:cNvPr id="38916"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32F1AFC-0F65-4601-B101-688C6C9508A0}" type="datetime1">
              <a:rPr lang="en-US" smtClean="0">
                <a:solidFill>
                  <a:schemeClr val="tx2"/>
                </a:solidFill>
              </a:rPr>
              <a:t>4/16/2018</a:t>
            </a:fld>
            <a:endParaRPr lang="en-US" smtClean="0">
              <a:solidFill>
                <a:schemeClr val="tx2"/>
              </a:solidFill>
            </a:endParaRPr>
          </a:p>
        </p:txBody>
      </p:sp>
      <p:sp>
        <p:nvSpPr>
          <p:cNvPr id="3891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pPr eaLnBrk="1" fontAlgn="auto" hangingPunct="1">
              <a:spcAft>
                <a:spcPts val="0"/>
              </a:spcAft>
              <a:defRPr/>
            </a:pPr>
            <a:r>
              <a:rPr lang="en-GB"/>
              <a:t>Implementation</a:t>
            </a:r>
            <a:endParaRPr lang="en-US"/>
          </a:p>
        </p:txBody>
      </p:sp>
      <p:sp>
        <p:nvSpPr>
          <p:cNvPr id="39939" name="Rectangle 3"/>
          <p:cNvSpPr>
            <a:spLocks noGrp="1" noChangeArrowheads="1"/>
          </p:cNvSpPr>
          <p:nvPr>
            <p:ph idx="1"/>
          </p:nvPr>
        </p:nvSpPr>
        <p:spPr>
          <a:xfrm>
            <a:off x="457200" y="1600200"/>
            <a:ext cx="7848600" cy="4873625"/>
          </a:xfrm>
        </p:spPr>
        <p:txBody>
          <a:bodyPr/>
          <a:lstStyle/>
          <a:p>
            <a:pPr eaLnBrk="1" hangingPunct="1">
              <a:buFontTx/>
              <a:buNone/>
            </a:pPr>
            <a:r>
              <a:rPr lang="en-US" dirty="0" smtClean="0">
                <a:latin typeface="Courier New" panose="02070309020205020404" pitchFamily="49" charset="0"/>
                <a:cs typeface="Courier New" panose="02070309020205020404" pitchFamily="49" charset="0"/>
              </a:rPr>
              <a:t>class Person... </a:t>
            </a:r>
          </a:p>
          <a:p>
            <a:pPr eaLnBrk="1" hangingPunct="1">
              <a:buFontTx/>
              <a:buNone/>
            </a:pPr>
            <a:r>
              <a:rPr lang="en-US" dirty="0" smtClean="0">
                <a:latin typeface="Courier New" panose="02070309020205020404" pitchFamily="49" charset="0"/>
                <a:cs typeface="Courier New" panose="02070309020205020404" pitchFamily="49" charset="0"/>
              </a:rPr>
              <a:t>	private String name; </a:t>
            </a:r>
          </a:p>
          <a:p>
            <a:pPr eaLnBrk="1" hangingPunct="1">
              <a:buFontTx/>
              <a:buNone/>
            </a:pPr>
            <a:r>
              <a:rPr lang="en-US" dirty="0" smtClean="0">
                <a:latin typeface="Courier New" panose="02070309020205020404" pitchFamily="49" charset="0"/>
                <a:cs typeface="Courier New" panose="02070309020205020404" pitchFamily="49" charset="0"/>
              </a:rPr>
              <a:t>	private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numberOfDependents</a:t>
            </a:r>
            <a:r>
              <a:rPr lang="en-US" dirty="0" smtClean="0">
                <a:latin typeface="Courier New" panose="02070309020205020404" pitchFamily="49" charset="0"/>
                <a:cs typeface="Courier New" panose="02070309020205020404" pitchFamily="49" charset="0"/>
              </a:rPr>
              <a:t>; </a:t>
            </a:r>
          </a:p>
          <a:p>
            <a:pPr eaLnBrk="1" hangingPunct="1">
              <a:buFontTx/>
              <a:buNone/>
            </a:pPr>
            <a:r>
              <a:rPr lang="en-US" dirty="0" smtClean="0">
                <a:latin typeface="Courier New" panose="02070309020205020404" pitchFamily="49" charset="0"/>
                <a:cs typeface="Courier New" panose="02070309020205020404" pitchFamily="49" charset="0"/>
              </a:rPr>
              <a:t>…</a:t>
            </a:r>
          </a:p>
          <a:p>
            <a:pPr eaLnBrk="1" hangingPunct="1">
              <a:buFontTx/>
              <a:buNone/>
            </a:pPr>
            <a:endParaRPr lang="en-US" dirty="0">
              <a:latin typeface="Courier New" panose="02070309020205020404" pitchFamily="49" charset="0"/>
              <a:cs typeface="Courier New" panose="02070309020205020404" pitchFamily="49" charset="0"/>
            </a:endParaRPr>
          </a:p>
          <a:p>
            <a:pPr eaLnBrk="1" hangingPunct="1">
              <a:buFontTx/>
              <a:buNone/>
            </a:pPr>
            <a:endParaRPr lang="en-US" dirty="0" smtClean="0">
              <a:latin typeface="Courier New" panose="02070309020205020404" pitchFamily="49" charset="0"/>
              <a:cs typeface="Courier New" panose="02070309020205020404" pitchFamily="49" charset="0"/>
            </a:endParaRPr>
          </a:p>
          <a:p>
            <a:pPr eaLnBrk="1" hangingPunct="1">
              <a:buFontTx/>
              <a:buNone/>
            </a:pPr>
            <a:endParaRPr lang="en-GB" dirty="0" smtClean="0">
              <a:latin typeface="Courier New" panose="02070309020205020404" pitchFamily="49" charset="0"/>
              <a:cs typeface="Courier New" panose="02070309020205020404" pitchFamily="49" charset="0"/>
            </a:endParaRPr>
          </a:p>
          <a:p>
            <a:pPr eaLnBrk="1" hangingPunct="1">
              <a:buFontTx/>
              <a:buNone/>
            </a:pPr>
            <a:r>
              <a:rPr lang="en-US" dirty="0" smtClean="0">
                <a:latin typeface="Courier New" panose="02070309020205020404" pitchFamily="49" charset="0"/>
                <a:cs typeface="Courier New" panose="02070309020205020404" pitchFamily="49" charset="0"/>
              </a:rPr>
              <a:t>create table people (ID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primary key, </a:t>
            </a:r>
            <a:r>
              <a:rPr lang="en-US" dirty="0" err="1" smtClean="0">
                <a:latin typeface="Courier New" panose="02070309020205020404" pitchFamily="49" charset="0"/>
                <a:cs typeface="Courier New" panose="02070309020205020404" pitchFamily="49" charset="0"/>
              </a:rPr>
              <a:t>lastname</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varchar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firstname</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varchar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number_of_dependents</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p>
        </p:txBody>
      </p:sp>
      <p:sp>
        <p:nvSpPr>
          <p:cNvPr id="39940"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8398CE9-976F-4258-A91B-1FE41BEA0E27}" type="datetime1">
              <a:rPr lang="en-US" smtClean="0">
                <a:solidFill>
                  <a:schemeClr val="tx2"/>
                </a:solidFill>
              </a:rPr>
              <a:t>4/16/2018</a:t>
            </a:fld>
            <a:endParaRPr lang="en-US" smtClean="0">
              <a:solidFill>
                <a:schemeClr val="tx2"/>
              </a:solidFill>
            </a:endParaRPr>
          </a:p>
        </p:txBody>
      </p:sp>
      <p:sp>
        <p:nvSpPr>
          <p:cNvPr id="3994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pPr eaLnBrk="1" fontAlgn="auto" hangingPunct="1">
              <a:spcAft>
                <a:spcPts val="0"/>
              </a:spcAft>
              <a:defRPr/>
            </a:pPr>
            <a:r>
              <a:rPr lang="en-US"/>
              <a:t>Data Source Patterns</a:t>
            </a:r>
          </a:p>
        </p:txBody>
      </p:sp>
      <p:sp>
        <p:nvSpPr>
          <p:cNvPr id="12291" name="Rectangle 3"/>
          <p:cNvSpPr>
            <a:spLocks noGrp="1" noChangeArrowheads="1"/>
          </p:cNvSpPr>
          <p:nvPr>
            <p:ph idx="1"/>
          </p:nvPr>
        </p:nvSpPr>
        <p:spPr/>
        <p:txBody>
          <a:bodyPr/>
          <a:lstStyle/>
          <a:p>
            <a:pPr eaLnBrk="1" hangingPunct="1"/>
            <a:r>
              <a:rPr lang="en-GB" dirty="0" smtClean="0">
                <a:solidFill>
                  <a:srgbClr val="00B050"/>
                </a:solidFill>
              </a:rPr>
              <a:t>Hybrid Data Source Pattern (discussed)</a:t>
            </a:r>
          </a:p>
          <a:p>
            <a:pPr lvl="1" eaLnBrk="1" hangingPunct="1"/>
            <a:r>
              <a:rPr lang="en-GB" dirty="0" smtClean="0">
                <a:solidFill>
                  <a:srgbClr val="00B050"/>
                </a:solidFill>
              </a:rPr>
              <a:t>Active Record</a:t>
            </a:r>
          </a:p>
          <a:p>
            <a:pPr lvl="1" eaLnBrk="1" hangingPunct="1"/>
            <a:r>
              <a:rPr lang="en-GB" dirty="0" smtClean="0">
                <a:solidFill>
                  <a:srgbClr val="00B050"/>
                </a:solidFill>
              </a:rPr>
              <a:t>Table Module</a:t>
            </a:r>
          </a:p>
          <a:p>
            <a:pPr eaLnBrk="1" hangingPunct="1">
              <a:buFont typeface="Wingdings" pitchFamily="2" charset="2"/>
              <a:buNone/>
            </a:pPr>
            <a:endParaRPr lang="en-GB" dirty="0" smtClean="0"/>
          </a:p>
          <a:p>
            <a:pPr eaLnBrk="1" hangingPunct="1"/>
            <a:r>
              <a:rPr lang="en-GB" dirty="0" smtClean="0"/>
              <a:t>Pure Data Source Patterns</a:t>
            </a:r>
            <a:endParaRPr lang="en-US" dirty="0" smtClean="0"/>
          </a:p>
          <a:p>
            <a:pPr lvl="1" eaLnBrk="1" hangingPunct="1"/>
            <a:r>
              <a:rPr lang="en-US" dirty="0" smtClean="0"/>
              <a:t>Gateways</a:t>
            </a:r>
          </a:p>
          <a:p>
            <a:pPr lvl="2" eaLnBrk="1" hangingPunct="1"/>
            <a:r>
              <a:rPr lang="en-US" dirty="0" smtClean="0"/>
              <a:t>Row Data Gateway (RDG)</a:t>
            </a:r>
          </a:p>
          <a:p>
            <a:pPr lvl="2" eaLnBrk="1" hangingPunct="1"/>
            <a:r>
              <a:rPr lang="en-US" dirty="0" smtClean="0"/>
              <a:t>Table Data Gateway (TDG)</a:t>
            </a:r>
          </a:p>
          <a:p>
            <a:pPr lvl="1" eaLnBrk="1" hangingPunct="1"/>
            <a:r>
              <a:rPr lang="en-US" dirty="0" smtClean="0"/>
              <a:t>Data Mapper</a:t>
            </a:r>
          </a:p>
          <a:p>
            <a:pPr eaLnBrk="1" hangingPunct="1">
              <a:buFontTx/>
              <a:buNone/>
            </a:pPr>
            <a:endParaRPr lang="en-US" dirty="0" smtClean="0"/>
          </a:p>
          <a:p>
            <a:pPr lvl="1" eaLnBrk="1" hangingPunct="1"/>
            <a:endParaRPr lang="en-US" dirty="0" smtClean="0"/>
          </a:p>
        </p:txBody>
      </p:sp>
      <p:sp>
        <p:nvSpPr>
          <p:cNvPr id="12292"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1764928-3E1F-473E-89D2-FA5081801279}" type="datetime1">
              <a:rPr lang="en-US" smtClean="0">
                <a:solidFill>
                  <a:schemeClr val="tx2"/>
                </a:solidFill>
              </a:rPr>
              <a:t>4/16/2018</a:t>
            </a:fld>
            <a:endParaRPr lang="en-US" smtClean="0">
              <a:solidFill>
                <a:schemeClr val="tx2"/>
              </a:solidFill>
            </a:endParaRPr>
          </a:p>
        </p:txBody>
      </p:sp>
      <p:sp>
        <p:nvSpPr>
          <p:cNvPr id="1229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normAutofit fontScale="90000"/>
          </a:bodyPr>
          <a:lstStyle/>
          <a:p>
            <a:pPr eaLnBrk="1" fontAlgn="auto" hangingPunct="1">
              <a:spcAft>
                <a:spcPts val="0"/>
              </a:spcAft>
              <a:defRPr/>
            </a:pPr>
            <a:r>
              <a:rPr lang="en-GB" dirty="0" err="1" smtClean="0"/>
              <a:t>AbstractMapper</a:t>
            </a:r>
            <a:r>
              <a:rPr lang="en-GB" dirty="0" smtClean="0"/>
              <a:t/>
            </a:r>
            <a:br>
              <a:rPr lang="en-GB" dirty="0" smtClean="0"/>
            </a:br>
            <a:endParaRPr lang="en-US" dirty="0"/>
          </a:p>
        </p:txBody>
      </p:sp>
      <p:sp>
        <p:nvSpPr>
          <p:cNvPr id="400387" name="Rectangle 3"/>
          <p:cNvSpPr>
            <a:spLocks noGrp="1" noChangeArrowheads="1"/>
          </p:cNvSpPr>
          <p:nvPr>
            <p:ph idx="1"/>
          </p:nvPr>
        </p:nvSpPr>
        <p:spPr>
          <a:xfrm>
            <a:off x="304800" y="1219200"/>
            <a:ext cx="8229600" cy="5334000"/>
          </a:xfrm>
        </p:spPr>
        <p:txBody>
          <a:bodyPr>
            <a:normAutofit lnSpcReduction="10000"/>
          </a:bodyPr>
          <a:lstStyle/>
          <a:p>
            <a:pPr marL="274320" indent="-274320" eaLnBrk="1" fontAlgn="auto" hangingPunct="1">
              <a:lnSpc>
                <a:spcPct val="80000"/>
              </a:lnSpc>
              <a:spcAft>
                <a:spcPts val="0"/>
              </a:spcAft>
              <a:buFontTx/>
              <a:buNone/>
              <a:defRPr/>
            </a:pPr>
            <a:r>
              <a:rPr lang="en-US" sz="1800" dirty="0">
                <a:latin typeface="Courier New" panose="02070309020205020404" pitchFamily="49" charset="0"/>
                <a:cs typeface="Courier New" panose="02070309020205020404" pitchFamily="49" charset="0"/>
              </a:rPr>
              <a:t>class </a:t>
            </a:r>
            <a:r>
              <a:rPr lang="en-US" sz="1800" b="1" dirty="0" err="1">
                <a:latin typeface="Courier New" panose="02070309020205020404" pitchFamily="49" charset="0"/>
                <a:cs typeface="Courier New" panose="02070309020205020404" pitchFamily="49" charset="0"/>
              </a:rPr>
              <a:t>AbstractMapper</a:t>
            </a:r>
            <a:r>
              <a:rPr lang="en-US" sz="1800" dirty="0">
                <a:latin typeface="Courier New" panose="02070309020205020404" pitchFamily="49" charset="0"/>
                <a:cs typeface="Courier New" panose="02070309020205020404" pitchFamily="49" charset="0"/>
              </a:rPr>
              <a:t>... </a:t>
            </a:r>
          </a:p>
          <a:p>
            <a:pPr marL="274320" indent="-274320" eaLnBrk="1" fontAlgn="auto" hangingPunct="1">
              <a:lnSpc>
                <a:spcPct val="80000"/>
              </a:lnSpc>
              <a:spcAft>
                <a:spcPts val="0"/>
              </a:spcAft>
              <a:buFontTx/>
              <a:buNone/>
              <a:defRPr/>
            </a:pPr>
            <a:r>
              <a:rPr lang="en-US" sz="1800" dirty="0">
                <a:latin typeface="Courier New" panose="02070309020205020404" pitchFamily="49" charset="0"/>
                <a:cs typeface="Courier New" panose="02070309020205020404" pitchFamily="49" charset="0"/>
              </a:rPr>
              <a:t>	protected Map </a:t>
            </a:r>
            <a:r>
              <a:rPr lang="en-US" sz="1800" dirty="0" err="1">
                <a:latin typeface="Courier New" panose="02070309020205020404" pitchFamily="49" charset="0"/>
                <a:cs typeface="Courier New" panose="02070309020205020404" pitchFamily="49" charset="0"/>
              </a:rPr>
              <a:t>loadedMap</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HashMap</a:t>
            </a:r>
            <a:r>
              <a:rPr lang="en-US" sz="1800" dirty="0">
                <a:latin typeface="Courier New" panose="02070309020205020404" pitchFamily="49" charset="0"/>
                <a:cs typeface="Courier New" panose="02070309020205020404" pitchFamily="49" charset="0"/>
              </a:rPr>
              <a:t>(); </a:t>
            </a:r>
          </a:p>
          <a:p>
            <a:pPr marL="274320" indent="-274320" eaLnBrk="1" fontAlgn="auto" hangingPunct="1">
              <a:lnSpc>
                <a:spcPct val="80000"/>
              </a:lnSpc>
              <a:spcAft>
                <a:spcPts val="0"/>
              </a:spcAft>
              <a:buFontTx/>
              <a:buNone/>
              <a:defRPr/>
            </a:pPr>
            <a:r>
              <a:rPr lang="en-US" sz="1800" dirty="0">
                <a:latin typeface="Courier New" panose="02070309020205020404" pitchFamily="49" charset="0"/>
                <a:cs typeface="Courier New" panose="02070309020205020404" pitchFamily="49" charset="0"/>
              </a:rPr>
              <a:t>	abstract protected String </a:t>
            </a:r>
            <a:r>
              <a:rPr lang="en-US" sz="1800" dirty="0" err="1">
                <a:latin typeface="Courier New" panose="02070309020205020404" pitchFamily="49" charset="0"/>
                <a:cs typeface="Courier New" panose="02070309020205020404" pitchFamily="49" charset="0"/>
              </a:rPr>
              <a:t>findStatement</a:t>
            </a:r>
            <a:r>
              <a:rPr lang="en-US" sz="1800" dirty="0">
                <a:latin typeface="Courier New" panose="02070309020205020404" pitchFamily="49" charset="0"/>
                <a:cs typeface="Courier New" panose="02070309020205020404" pitchFamily="49" charset="0"/>
              </a:rPr>
              <a:t>(); </a:t>
            </a:r>
          </a:p>
          <a:p>
            <a:pPr marL="274320" indent="-274320" eaLnBrk="1" fontAlgn="auto" hangingPunct="1">
              <a:lnSpc>
                <a:spcPct val="80000"/>
              </a:lnSpc>
              <a:spcAft>
                <a:spcPts val="0"/>
              </a:spcAft>
              <a:buFontTx/>
              <a:buNone/>
              <a:defRPr/>
            </a:pPr>
            <a:r>
              <a:rPr lang="en-US" sz="1800" dirty="0">
                <a:latin typeface="Courier New" panose="02070309020205020404" pitchFamily="49" charset="0"/>
                <a:cs typeface="Courier New" panose="02070309020205020404" pitchFamily="49" charset="0"/>
              </a:rPr>
              <a:t>	protected </a:t>
            </a:r>
            <a:r>
              <a:rPr lang="en-US" sz="1800" dirty="0" err="1">
                <a:latin typeface="Courier New" panose="02070309020205020404" pitchFamily="49" charset="0"/>
                <a:cs typeface="Courier New" panose="02070309020205020404" pitchFamily="49" charset="0"/>
              </a:rPr>
              <a:t>DomainObject</a:t>
            </a:r>
            <a:r>
              <a:rPr lang="en-US" sz="1800" dirty="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abstractFind</a:t>
            </a:r>
            <a:r>
              <a:rPr lang="en-US" sz="1800" dirty="0" smtClean="0">
                <a:latin typeface="Courier New" panose="02070309020205020404" pitchFamily="49" charset="0"/>
                <a:cs typeface="Courier New" panose="02070309020205020404" pitchFamily="49" charset="0"/>
              </a:rPr>
              <a:t>(Long </a:t>
            </a:r>
            <a:r>
              <a:rPr lang="en-US" sz="1800" dirty="0">
                <a:latin typeface="Courier New" panose="02070309020205020404" pitchFamily="49" charset="0"/>
                <a:cs typeface="Courier New" panose="02070309020205020404" pitchFamily="49" charset="0"/>
              </a:rPr>
              <a:t>id) </a:t>
            </a:r>
          </a:p>
          <a:p>
            <a:pPr marL="274320" indent="-274320" eaLnBrk="1" fontAlgn="auto" hangingPunct="1">
              <a:lnSpc>
                <a:spcPct val="80000"/>
              </a:lnSpc>
              <a:spcAft>
                <a:spcPts val="0"/>
              </a:spcAft>
              <a:buFontTx/>
              <a:buNone/>
              <a:defRPr/>
            </a:pPr>
            <a:r>
              <a:rPr lang="en-US" sz="1800" dirty="0">
                <a:latin typeface="Courier New" panose="02070309020205020404" pitchFamily="49" charset="0"/>
                <a:cs typeface="Courier New" panose="02070309020205020404" pitchFamily="49" charset="0"/>
              </a:rPr>
              <a:t>	{ </a:t>
            </a:r>
          </a:p>
          <a:p>
            <a:pPr marL="274320" indent="-274320" eaLnBrk="1" fontAlgn="auto" hangingPunct="1">
              <a:lnSpc>
                <a:spcPct val="80000"/>
              </a:lnSpc>
              <a:spcAft>
                <a:spcPts val="0"/>
              </a:spcAft>
              <a:buFontTx/>
              <a:buNone/>
              <a:defRPr/>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DomainObject</a:t>
            </a:r>
            <a:r>
              <a:rPr lang="en-US" sz="1800" dirty="0">
                <a:latin typeface="Courier New" panose="02070309020205020404" pitchFamily="49" charset="0"/>
                <a:cs typeface="Courier New" panose="02070309020205020404" pitchFamily="49" charset="0"/>
              </a:rPr>
              <a:t> result = (</a:t>
            </a:r>
            <a:r>
              <a:rPr lang="en-US" sz="1800" dirty="0" err="1">
                <a:latin typeface="Courier New" panose="02070309020205020404" pitchFamily="49" charset="0"/>
                <a:cs typeface="Courier New" panose="02070309020205020404" pitchFamily="49" charset="0"/>
              </a:rPr>
              <a:t>DomainObject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loadedMap.get</a:t>
            </a:r>
            <a:r>
              <a:rPr lang="en-US" sz="1800" dirty="0">
                <a:latin typeface="Courier New" panose="02070309020205020404" pitchFamily="49" charset="0"/>
                <a:cs typeface="Courier New" panose="02070309020205020404" pitchFamily="49" charset="0"/>
              </a:rPr>
              <a:t>(id); </a:t>
            </a:r>
          </a:p>
          <a:p>
            <a:pPr marL="274320" indent="-274320" eaLnBrk="1" fontAlgn="auto" hangingPunct="1">
              <a:lnSpc>
                <a:spcPct val="80000"/>
              </a:lnSpc>
              <a:spcAft>
                <a:spcPts val="0"/>
              </a:spcAft>
              <a:buFontTx/>
              <a:buNone/>
              <a:defRPr/>
            </a:pPr>
            <a:r>
              <a:rPr lang="en-US" sz="1800" dirty="0">
                <a:latin typeface="Courier New" panose="02070309020205020404" pitchFamily="49" charset="0"/>
                <a:cs typeface="Courier New" panose="02070309020205020404" pitchFamily="49" charset="0"/>
              </a:rPr>
              <a:t>		if (result != null) return result; </a:t>
            </a:r>
          </a:p>
          <a:p>
            <a:pPr marL="274320" indent="-274320" eaLnBrk="1" fontAlgn="auto" hangingPunct="1">
              <a:lnSpc>
                <a:spcPct val="80000"/>
              </a:lnSpc>
              <a:spcAft>
                <a:spcPts val="0"/>
              </a:spcAft>
              <a:buFontTx/>
              <a:buNone/>
              <a:defRPr/>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PreparedStatement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findStatement</a:t>
            </a:r>
            <a:r>
              <a:rPr lang="en-US" sz="1800" dirty="0">
                <a:latin typeface="Courier New" panose="02070309020205020404" pitchFamily="49" charset="0"/>
                <a:cs typeface="Courier New" panose="02070309020205020404" pitchFamily="49" charset="0"/>
              </a:rPr>
              <a:t> = null; </a:t>
            </a:r>
          </a:p>
          <a:p>
            <a:pPr marL="274320" indent="-274320" eaLnBrk="1" fontAlgn="auto" hangingPunct="1">
              <a:lnSpc>
                <a:spcPct val="80000"/>
              </a:lnSpc>
              <a:spcAft>
                <a:spcPts val="0"/>
              </a:spcAft>
              <a:buFontTx/>
              <a:buNone/>
              <a:defRPr/>
            </a:pPr>
            <a:r>
              <a:rPr lang="en-US" sz="1800" dirty="0">
                <a:latin typeface="Courier New" panose="02070309020205020404" pitchFamily="49" charset="0"/>
                <a:cs typeface="Courier New" panose="02070309020205020404" pitchFamily="49" charset="0"/>
              </a:rPr>
              <a:t>		try </a:t>
            </a:r>
          </a:p>
          <a:p>
            <a:pPr marL="274320" indent="-274320" eaLnBrk="1" fontAlgn="auto" hangingPunct="1">
              <a:lnSpc>
                <a:spcPct val="80000"/>
              </a:lnSpc>
              <a:spcAft>
                <a:spcPts val="0"/>
              </a:spcAft>
              <a:buFontTx/>
              <a:buNone/>
              <a:defRPr/>
            </a:pPr>
            <a:r>
              <a:rPr lang="en-US" sz="1800" dirty="0">
                <a:latin typeface="Courier New" panose="02070309020205020404" pitchFamily="49" charset="0"/>
                <a:cs typeface="Courier New" panose="02070309020205020404" pitchFamily="49" charset="0"/>
              </a:rPr>
              <a:t>		{ </a:t>
            </a:r>
          </a:p>
          <a:p>
            <a:pPr marL="274320" indent="-274320" eaLnBrk="1" fontAlgn="auto" hangingPunct="1">
              <a:lnSpc>
                <a:spcPct val="80000"/>
              </a:lnSpc>
              <a:spcAft>
                <a:spcPts val="0"/>
              </a:spcAft>
              <a:buFontTx/>
              <a:buNone/>
              <a:defRPr/>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findStatement</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DB.prepare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findStatement</a:t>
            </a:r>
            <a:r>
              <a:rPr lang="en-US" sz="1800" dirty="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findStatement.setLong</a:t>
            </a:r>
            <a:r>
              <a:rPr lang="en-US" sz="1800" dirty="0" smtClean="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id.longValue</a:t>
            </a:r>
            <a:r>
              <a:rPr lang="en-US" sz="1800" dirty="0">
                <a:latin typeface="Courier New" panose="02070309020205020404" pitchFamily="49" charset="0"/>
                <a:cs typeface="Courier New" panose="02070309020205020404" pitchFamily="49" charset="0"/>
              </a:rPr>
              <a:t>()); </a:t>
            </a:r>
          </a:p>
          <a:p>
            <a:pPr marL="274320" indent="-274320" eaLnBrk="1" fontAlgn="auto" hangingPunct="1">
              <a:lnSpc>
                <a:spcPct val="80000"/>
              </a:lnSpc>
              <a:spcAft>
                <a:spcPts val="0"/>
              </a:spcAft>
              <a:buFontTx/>
              <a:buNone/>
              <a:defRPr/>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ResultSet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rs</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findStatement.executeQuery</a:t>
            </a:r>
            <a:r>
              <a:rPr lang="en-US" sz="1800" dirty="0">
                <a:latin typeface="Courier New" panose="02070309020205020404" pitchFamily="49" charset="0"/>
                <a:cs typeface="Courier New" panose="02070309020205020404" pitchFamily="49" charset="0"/>
              </a:rPr>
              <a:t>(); </a:t>
            </a:r>
          </a:p>
          <a:p>
            <a:pPr marL="274320" indent="-274320" eaLnBrk="1" fontAlgn="auto" hangingPunct="1">
              <a:lnSpc>
                <a:spcPct val="80000"/>
              </a:lnSpc>
              <a:spcAft>
                <a:spcPts val="0"/>
              </a:spcAft>
              <a:buFontTx/>
              <a:buNone/>
              <a:defRPr/>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rs.next</a:t>
            </a:r>
            <a:r>
              <a:rPr lang="en-US" sz="1800" dirty="0">
                <a:latin typeface="Courier New" panose="02070309020205020404" pitchFamily="49" charset="0"/>
                <a:cs typeface="Courier New" panose="02070309020205020404" pitchFamily="49" charset="0"/>
              </a:rPr>
              <a:t>(); </a:t>
            </a:r>
          </a:p>
          <a:p>
            <a:pPr marL="274320" indent="-274320" eaLnBrk="1" fontAlgn="auto" hangingPunct="1">
              <a:lnSpc>
                <a:spcPct val="80000"/>
              </a:lnSpc>
              <a:spcAft>
                <a:spcPts val="0"/>
              </a:spcAft>
              <a:buFontTx/>
              <a:buNone/>
              <a:defRPr/>
            </a:pPr>
            <a:r>
              <a:rPr lang="en-US" sz="1800" dirty="0">
                <a:latin typeface="Courier New" panose="02070309020205020404" pitchFamily="49" charset="0"/>
                <a:cs typeface="Courier New" panose="02070309020205020404" pitchFamily="49" charset="0"/>
              </a:rPr>
              <a:t>			result = </a:t>
            </a:r>
            <a:r>
              <a:rPr lang="en-US" sz="1800" b="1" dirty="0">
                <a:latin typeface="Courier New" panose="02070309020205020404" pitchFamily="49" charset="0"/>
                <a:cs typeface="Courier New" panose="02070309020205020404" pitchFamily="49" charset="0"/>
              </a:rPr>
              <a:t>load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rs</a:t>
            </a:r>
            <a:r>
              <a:rPr lang="en-US" sz="1800" dirty="0">
                <a:latin typeface="Courier New" panose="02070309020205020404" pitchFamily="49" charset="0"/>
                <a:cs typeface="Courier New" panose="02070309020205020404" pitchFamily="49" charset="0"/>
              </a:rPr>
              <a:t>); </a:t>
            </a:r>
          </a:p>
          <a:p>
            <a:pPr marL="274320" indent="-274320" eaLnBrk="1" fontAlgn="auto" hangingPunct="1">
              <a:lnSpc>
                <a:spcPct val="80000"/>
              </a:lnSpc>
              <a:spcAft>
                <a:spcPts val="0"/>
              </a:spcAft>
              <a:buFontTx/>
              <a:buNone/>
              <a:defRPr/>
            </a:pPr>
            <a:r>
              <a:rPr lang="en-US" sz="1800" dirty="0">
                <a:latin typeface="Courier New" panose="02070309020205020404" pitchFamily="49" charset="0"/>
                <a:cs typeface="Courier New" panose="02070309020205020404" pitchFamily="49" charset="0"/>
              </a:rPr>
              <a:t>			return result; </a:t>
            </a:r>
          </a:p>
          <a:p>
            <a:pPr marL="274320" indent="-274320" eaLnBrk="1" fontAlgn="auto" hangingPunct="1">
              <a:lnSpc>
                <a:spcPct val="80000"/>
              </a:lnSpc>
              <a:spcAft>
                <a:spcPts val="0"/>
              </a:spcAft>
              <a:buFontTx/>
              <a:buNone/>
              <a:defRPr/>
            </a:pPr>
            <a:r>
              <a:rPr lang="en-US" sz="1800" dirty="0">
                <a:latin typeface="Courier New" panose="02070309020205020404" pitchFamily="49" charset="0"/>
                <a:cs typeface="Courier New" panose="02070309020205020404" pitchFamily="49" charset="0"/>
              </a:rPr>
              <a:t>		} catch (</a:t>
            </a:r>
            <a:r>
              <a:rPr lang="en-US" sz="1800" dirty="0" err="1">
                <a:latin typeface="Courier New" panose="02070309020205020404" pitchFamily="49" charset="0"/>
                <a:cs typeface="Courier New" panose="02070309020205020404" pitchFamily="49" charset="0"/>
              </a:rPr>
              <a:t>SQLException</a:t>
            </a:r>
            <a:r>
              <a:rPr lang="en-US" sz="1800" dirty="0">
                <a:latin typeface="Courier New" panose="02070309020205020404" pitchFamily="49" charset="0"/>
                <a:cs typeface="Courier New" panose="02070309020205020404" pitchFamily="49" charset="0"/>
              </a:rPr>
              <a:t> e) </a:t>
            </a:r>
          </a:p>
          <a:p>
            <a:pPr marL="274320" indent="-274320" eaLnBrk="1" fontAlgn="auto" hangingPunct="1">
              <a:lnSpc>
                <a:spcPct val="80000"/>
              </a:lnSpc>
              <a:spcAft>
                <a:spcPts val="0"/>
              </a:spcAft>
              <a:buFontTx/>
              <a:buNone/>
              <a:defRPr/>
            </a:pPr>
            <a:r>
              <a:rPr lang="en-US" sz="1800" dirty="0">
                <a:latin typeface="Courier New" panose="02070309020205020404" pitchFamily="49" charset="0"/>
                <a:cs typeface="Courier New" panose="02070309020205020404" pitchFamily="49" charset="0"/>
              </a:rPr>
              <a:t>			{ throw new </a:t>
            </a:r>
            <a:r>
              <a:rPr lang="en-US" sz="1800" dirty="0" err="1">
                <a:latin typeface="Courier New" panose="02070309020205020404" pitchFamily="49" charset="0"/>
                <a:cs typeface="Courier New" panose="02070309020205020404" pitchFamily="49" charset="0"/>
              </a:rPr>
              <a:t>ApplicationException</a:t>
            </a:r>
            <a:r>
              <a:rPr lang="en-US" sz="1800" dirty="0">
                <a:latin typeface="Courier New" panose="02070309020205020404" pitchFamily="49" charset="0"/>
                <a:cs typeface="Courier New" panose="02070309020205020404" pitchFamily="49" charset="0"/>
              </a:rPr>
              <a:t>(e); } </a:t>
            </a:r>
          </a:p>
          <a:p>
            <a:pPr marL="274320" indent="-274320" eaLnBrk="1" fontAlgn="auto" hangingPunct="1">
              <a:lnSpc>
                <a:spcPct val="80000"/>
              </a:lnSpc>
              <a:spcAft>
                <a:spcPts val="0"/>
              </a:spcAft>
              <a:buFontTx/>
              <a:buNone/>
              <a:defRPr/>
            </a:pPr>
            <a:r>
              <a:rPr lang="en-US" sz="1800" dirty="0">
                <a:latin typeface="Courier New" panose="02070309020205020404" pitchFamily="49" charset="0"/>
                <a:cs typeface="Courier New" panose="02070309020205020404" pitchFamily="49" charset="0"/>
              </a:rPr>
              <a:t>		finally { </a:t>
            </a:r>
            <a:r>
              <a:rPr lang="en-US" sz="1800" dirty="0" err="1">
                <a:latin typeface="Courier New" panose="02070309020205020404" pitchFamily="49" charset="0"/>
                <a:cs typeface="Courier New" panose="02070309020205020404" pitchFamily="49" charset="0"/>
              </a:rPr>
              <a:t>DB.cleanUp</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findStatement</a:t>
            </a:r>
            <a:r>
              <a:rPr lang="en-US" sz="1800" dirty="0">
                <a:latin typeface="Courier New" panose="02070309020205020404" pitchFamily="49" charset="0"/>
                <a:cs typeface="Courier New" panose="02070309020205020404" pitchFamily="49" charset="0"/>
              </a:rPr>
              <a:t>); } </a:t>
            </a:r>
          </a:p>
          <a:p>
            <a:pPr marL="274320" indent="-274320" eaLnBrk="1" fontAlgn="auto" hangingPunct="1">
              <a:lnSpc>
                <a:spcPct val="80000"/>
              </a:lnSpc>
              <a:spcAft>
                <a:spcPts val="0"/>
              </a:spcAft>
              <a:buFontTx/>
              <a:buNone/>
              <a:defRPr/>
            </a:pPr>
            <a:r>
              <a:rPr lang="en-US" sz="1800" dirty="0">
                <a:latin typeface="Courier New" panose="02070309020205020404" pitchFamily="49" charset="0"/>
                <a:cs typeface="Courier New" panose="02070309020205020404" pitchFamily="49" charset="0"/>
              </a:rPr>
              <a:t>	} </a:t>
            </a:r>
          </a:p>
        </p:txBody>
      </p:sp>
      <p:sp>
        <p:nvSpPr>
          <p:cNvPr id="40964"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EBB4E5C-8EFC-414F-8F98-574B79844C5A}" type="datetime1">
              <a:rPr lang="en-US" smtClean="0">
                <a:solidFill>
                  <a:schemeClr val="tx2"/>
                </a:solidFill>
              </a:rPr>
              <a:t>4/16/2018</a:t>
            </a:fld>
            <a:endParaRPr lang="en-US" smtClean="0">
              <a:solidFill>
                <a:schemeClr val="tx2"/>
              </a:solidFill>
            </a:endParaRPr>
          </a:p>
        </p:txBody>
      </p:sp>
      <p:sp>
        <p:nvSpPr>
          <p:cNvPr id="4096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eaLnBrk="1" fontAlgn="auto" hangingPunct="1">
              <a:spcAft>
                <a:spcPts val="0"/>
              </a:spcAft>
              <a:defRPr/>
            </a:pPr>
            <a:r>
              <a:rPr lang="en-GB"/>
              <a:t>Load method in AbstractMapper</a:t>
            </a:r>
            <a:endParaRPr lang="en-US"/>
          </a:p>
        </p:txBody>
      </p:sp>
      <p:sp>
        <p:nvSpPr>
          <p:cNvPr id="41987" name="Rectangle 3"/>
          <p:cNvSpPr>
            <a:spLocks noGrp="1" noChangeArrowheads="1"/>
          </p:cNvSpPr>
          <p:nvPr>
            <p:ph idx="1"/>
          </p:nvPr>
        </p:nvSpPr>
        <p:spPr/>
        <p:txBody>
          <a:bodyPr/>
          <a:lstStyle/>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class </a:t>
            </a:r>
            <a:r>
              <a:rPr lang="en-US" sz="2000" dirty="0" err="1" smtClean="0">
                <a:latin typeface="Courier New" panose="02070309020205020404" pitchFamily="49" charset="0"/>
                <a:cs typeface="Courier New" panose="02070309020205020404" pitchFamily="49" charset="0"/>
              </a:rPr>
              <a:t>AbstractMapper</a:t>
            </a:r>
            <a:r>
              <a:rPr lang="en-US" sz="2000"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	protected </a:t>
            </a:r>
            <a:r>
              <a:rPr lang="en-US" sz="2000" dirty="0" err="1" smtClean="0">
                <a:latin typeface="Courier New" panose="02070309020205020404" pitchFamily="49" charset="0"/>
                <a:cs typeface="Courier New" panose="02070309020205020404" pitchFamily="49" charset="0"/>
              </a:rPr>
              <a:t>DomainObject</a:t>
            </a: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load</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ResultSet</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rs</a:t>
            </a:r>
            <a:r>
              <a:rPr lang="en-US" sz="2000" dirty="0" smtClean="0">
                <a:latin typeface="Courier New" panose="02070309020205020404" pitchFamily="49" charset="0"/>
                <a:cs typeface="Courier New" panose="02070309020205020404" pitchFamily="49" charset="0"/>
              </a:rPr>
              <a:t>) throws </a:t>
            </a:r>
            <a:r>
              <a:rPr lang="en-US" sz="2000" dirty="0" err="1" smtClean="0">
                <a:latin typeface="Courier New" panose="02070309020205020404" pitchFamily="49" charset="0"/>
                <a:cs typeface="Courier New" panose="02070309020205020404" pitchFamily="49" charset="0"/>
              </a:rPr>
              <a:t>SQLException</a:t>
            </a:r>
            <a:r>
              <a:rPr lang="en-US" sz="2000"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	{ </a:t>
            </a: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		Long id = new Long(</a:t>
            </a:r>
            <a:r>
              <a:rPr lang="en-US" sz="2000" dirty="0" err="1" smtClean="0">
                <a:latin typeface="Courier New" panose="02070309020205020404" pitchFamily="49" charset="0"/>
                <a:cs typeface="Courier New" panose="02070309020205020404" pitchFamily="49" charset="0"/>
              </a:rPr>
              <a:t>rs.getLong</a:t>
            </a:r>
            <a:r>
              <a:rPr lang="en-US" sz="2000" dirty="0" smtClean="0">
                <a:latin typeface="Courier New" panose="02070309020205020404" pitchFamily="49" charset="0"/>
                <a:cs typeface="Courier New" panose="02070309020205020404" pitchFamily="49" charset="0"/>
              </a:rPr>
              <a:t>(1)); </a:t>
            </a: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		if (</a:t>
            </a:r>
            <a:r>
              <a:rPr lang="en-US" sz="2000" dirty="0" err="1" smtClean="0">
                <a:latin typeface="Courier New" panose="02070309020205020404" pitchFamily="49" charset="0"/>
                <a:cs typeface="Courier New" panose="02070309020205020404" pitchFamily="49" charset="0"/>
              </a:rPr>
              <a:t>loadedMap.containsKey</a:t>
            </a:r>
            <a:r>
              <a:rPr lang="en-US" sz="2000" dirty="0" smtClean="0">
                <a:latin typeface="Courier New" panose="02070309020205020404" pitchFamily="49" charset="0"/>
                <a:cs typeface="Courier New" panose="02070309020205020404" pitchFamily="49" charset="0"/>
              </a:rPr>
              <a:t>(id)) </a:t>
            </a: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			return (</a:t>
            </a:r>
            <a:r>
              <a:rPr lang="en-US" sz="2000" dirty="0" err="1" smtClean="0">
                <a:latin typeface="Courier New" panose="02070309020205020404" pitchFamily="49" charset="0"/>
                <a:cs typeface="Courier New" panose="02070309020205020404" pitchFamily="49" charset="0"/>
              </a:rPr>
              <a:t>DomainObject</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loadedMap.get</a:t>
            </a:r>
            <a:r>
              <a:rPr lang="en-US" sz="2000" dirty="0" smtClean="0">
                <a:latin typeface="Courier New" panose="02070309020205020404" pitchFamily="49" charset="0"/>
                <a:cs typeface="Courier New" panose="02070309020205020404" pitchFamily="49" charset="0"/>
              </a:rPr>
              <a:t>(id); </a:t>
            </a: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DomainObject</a:t>
            </a:r>
            <a:r>
              <a:rPr lang="en-US" sz="2000" dirty="0" smtClean="0">
                <a:latin typeface="Courier New" panose="02070309020205020404" pitchFamily="49" charset="0"/>
                <a:cs typeface="Courier New" panose="02070309020205020404" pitchFamily="49" charset="0"/>
              </a:rPr>
              <a:t> result = </a:t>
            </a:r>
            <a:r>
              <a:rPr lang="en-US" sz="2000" dirty="0" err="1" smtClean="0">
                <a:latin typeface="Courier New" panose="02070309020205020404" pitchFamily="49" charset="0"/>
                <a:cs typeface="Courier New" panose="02070309020205020404" pitchFamily="49" charset="0"/>
              </a:rPr>
              <a:t>doLoad</a:t>
            </a:r>
            <a:r>
              <a:rPr lang="en-US" sz="2000" dirty="0" smtClean="0">
                <a:latin typeface="Courier New" panose="02070309020205020404" pitchFamily="49" charset="0"/>
                <a:cs typeface="Courier New" panose="02070309020205020404" pitchFamily="49" charset="0"/>
              </a:rPr>
              <a:t>(id, </a:t>
            </a:r>
            <a:r>
              <a:rPr lang="en-US" sz="2000" dirty="0" err="1" smtClean="0">
                <a:latin typeface="Courier New" panose="02070309020205020404" pitchFamily="49" charset="0"/>
                <a:cs typeface="Courier New" panose="02070309020205020404" pitchFamily="49" charset="0"/>
              </a:rPr>
              <a:t>rs</a:t>
            </a:r>
            <a:r>
              <a:rPr lang="en-US" sz="2000"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loadedMap.put</a:t>
            </a:r>
            <a:r>
              <a:rPr lang="en-US" sz="2000" dirty="0" smtClean="0">
                <a:latin typeface="Courier New" panose="02070309020205020404" pitchFamily="49" charset="0"/>
                <a:cs typeface="Courier New" panose="02070309020205020404" pitchFamily="49" charset="0"/>
              </a:rPr>
              <a:t>(id, result); </a:t>
            </a: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		return result; </a:t>
            </a: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	} </a:t>
            </a:r>
          </a:p>
          <a:p>
            <a:pPr eaLnBrk="1" hangingPunct="1">
              <a:lnSpc>
                <a:spcPct val="80000"/>
              </a:lnSpc>
              <a:buFontTx/>
              <a:buNone/>
            </a:pPr>
            <a:r>
              <a:rPr lang="en-US" sz="2000" dirty="0" smtClean="0">
                <a:latin typeface="Courier New" panose="02070309020205020404" pitchFamily="49" charset="0"/>
                <a:cs typeface="Courier New" panose="02070309020205020404" pitchFamily="49" charset="0"/>
              </a:rPr>
              <a:t>	abstract protected </a:t>
            </a:r>
            <a:r>
              <a:rPr lang="en-US" sz="2000" dirty="0" err="1" smtClean="0">
                <a:latin typeface="Courier New" panose="02070309020205020404" pitchFamily="49" charset="0"/>
                <a:cs typeface="Courier New" panose="02070309020205020404" pitchFamily="49" charset="0"/>
              </a:rPr>
              <a:t>DomainObject</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doLoad</a:t>
            </a:r>
            <a:r>
              <a:rPr lang="en-US" sz="2000" dirty="0" smtClean="0">
                <a:latin typeface="Courier New" panose="02070309020205020404" pitchFamily="49" charset="0"/>
                <a:cs typeface="Courier New" panose="02070309020205020404" pitchFamily="49" charset="0"/>
              </a:rPr>
              <a:t>(Long id, </a:t>
            </a:r>
            <a:r>
              <a:rPr lang="en-US" sz="2000" dirty="0" err="1" smtClean="0">
                <a:latin typeface="Courier New" panose="02070309020205020404" pitchFamily="49" charset="0"/>
                <a:cs typeface="Courier New" panose="02070309020205020404" pitchFamily="49" charset="0"/>
              </a:rPr>
              <a:t>ResultSet</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rs</a:t>
            </a:r>
            <a:r>
              <a:rPr lang="en-US" sz="2000" dirty="0" smtClean="0">
                <a:latin typeface="Courier New" panose="02070309020205020404" pitchFamily="49" charset="0"/>
                <a:cs typeface="Courier New" panose="02070309020205020404" pitchFamily="49" charset="0"/>
              </a:rPr>
              <a:t>) throws </a:t>
            </a:r>
            <a:r>
              <a:rPr lang="en-US" sz="2000" dirty="0" err="1" smtClean="0">
                <a:latin typeface="Courier New" panose="02070309020205020404" pitchFamily="49" charset="0"/>
                <a:cs typeface="Courier New" panose="02070309020205020404" pitchFamily="49" charset="0"/>
              </a:rPr>
              <a:t>SQLException</a:t>
            </a:r>
            <a:r>
              <a:rPr lang="en-US" sz="2000" dirty="0" smtClean="0">
                <a:latin typeface="Courier New" panose="02070309020205020404" pitchFamily="49" charset="0"/>
                <a:cs typeface="Courier New" panose="02070309020205020404" pitchFamily="49" charset="0"/>
              </a:rPr>
              <a:t>; </a:t>
            </a:r>
          </a:p>
        </p:txBody>
      </p:sp>
      <p:sp>
        <p:nvSpPr>
          <p:cNvPr id="41988"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2C98062-F5D3-46E2-AE33-461394EFBACE}" type="datetime1">
              <a:rPr lang="en-US" smtClean="0">
                <a:solidFill>
                  <a:schemeClr val="tx2"/>
                </a:solidFill>
              </a:rPr>
              <a:t>4/16/2018</a:t>
            </a:fld>
            <a:endParaRPr lang="en-US" smtClean="0">
              <a:solidFill>
                <a:schemeClr val="tx2"/>
              </a:solidFill>
            </a:endParaRPr>
          </a:p>
        </p:txBody>
      </p:sp>
      <p:sp>
        <p:nvSpPr>
          <p:cNvPr id="4198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eaLnBrk="1" fontAlgn="auto" hangingPunct="1">
              <a:spcAft>
                <a:spcPts val="0"/>
              </a:spcAft>
              <a:defRPr/>
            </a:pPr>
            <a:r>
              <a:rPr lang="en-GB"/>
              <a:t>Mapper class implements finder</a:t>
            </a:r>
            <a:endParaRPr lang="en-US"/>
          </a:p>
        </p:txBody>
      </p:sp>
      <p:sp>
        <p:nvSpPr>
          <p:cNvPr id="43011" name="Rectangle 3"/>
          <p:cNvSpPr>
            <a:spLocks noGrp="1" noChangeArrowheads="1"/>
          </p:cNvSpPr>
          <p:nvPr>
            <p:ph idx="1"/>
          </p:nvPr>
        </p:nvSpPr>
        <p:spPr/>
        <p:txBody>
          <a:bodyPr>
            <a:normAutofit lnSpcReduction="10000"/>
          </a:bodyPr>
          <a:lstStyle/>
          <a:p>
            <a:pPr eaLnBrk="1" hangingPunct="1">
              <a:lnSpc>
                <a:spcPct val="80000"/>
              </a:lnSpc>
              <a:buFontTx/>
              <a:buNone/>
            </a:pPr>
            <a:r>
              <a:rPr lang="en-US" dirty="0" smtClean="0">
                <a:latin typeface="Courier New" panose="02070309020205020404" pitchFamily="49" charset="0"/>
                <a:cs typeface="Courier New" panose="02070309020205020404" pitchFamily="49" charset="0"/>
              </a:rPr>
              <a:t>class </a:t>
            </a:r>
            <a:r>
              <a:rPr lang="en-US" b="1" dirty="0" err="1" smtClean="0">
                <a:latin typeface="Courier New" panose="02070309020205020404" pitchFamily="49" charset="0"/>
                <a:cs typeface="Courier New" panose="02070309020205020404" pitchFamily="49" charset="0"/>
              </a:rPr>
              <a:t>PersonMapper</a:t>
            </a:r>
            <a:r>
              <a:rPr lang="en-US"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dirty="0" smtClean="0">
                <a:latin typeface="Courier New" panose="02070309020205020404" pitchFamily="49" charset="0"/>
                <a:cs typeface="Courier New" panose="02070309020205020404" pitchFamily="49" charset="0"/>
              </a:rPr>
              <a:t>	protected String </a:t>
            </a:r>
            <a:r>
              <a:rPr lang="en-US" b="1" dirty="0" err="1" smtClean="0">
                <a:latin typeface="Courier New" panose="02070309020205020404" pitchFamily="49" charset="0"/>
                <a:cs typeface="Courier New" panose="02070309020205020404" pitchFamily="49" charset="0"/>
              </a:rPr>
              <a:t>findStatement</a:t>
            </a:r>
            <a:r>
              <a:rPr lang="en-US"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dirty="0" smtClean="0">
                <a:latin typeface="Courier New" panose="02070309020205020404" pitchFamily="49" charset="0"/>
                <a:cs typeface="Courier New" panose="02070309020205020404" pitchFamily="49" charset="0"/>
              </a:rPr>
              <a:t>	{ </a:t>
            </a:r>
          </a:p>
          <a:p>
            <a:pPr eaLnBrk="1" hangingPunct="1">
              <a:lnSpc>
                <a:spcPct val="80000"/>
              </a:lnSpc>
              <a:buFontTx/>
              <a:buNone/>
            </a:pPr>
            <a:r>
              <a:rPr lang="en-US" dirty="0" smtClean="0">
                <a:latin typeface="Courier New" panose="02070309020205020404" pitchFamily="49" charset="0"/>
                <a:cs typeface="Courier New" panose="02070309020205020404" pitchFamily="49" charset="0"/>
              </a:rPr>
              <a:t>		return "SELECT " + COLUMNS + " FROM people" + " WHERE id = ?"; </a:t>
            </a:r>
          </a:p>
          <a:p>
            <a:pPr eaLnBrk="1" hangingPunct="1">
              <a:lnSpc>
                <a:spcPct val="80000"/>
              </a:lnSpc>
              <a:buFontTx/>
              <a:buNone/>
            </a:pPr>
            <a:r>
              <a:rPr lang="en-US" dirty="0" smtClean="0">
                <a:latin typeface="Courier New" panose="02070309020205020404" pitchFamily="49" charset="0"/>
                <a:cs typeface="Courier New" panose="02070309020205020404" pitchFamily="49" charset="0"/>
              </a:rPr>
              <a:t>	} </a:t>
            </a:r>
          </a:p>
          <a:p>
            <a:pPr eaLnBrk="1" hangingPunct="1">
              <a:lnSpc>
                <a:spcPct val="80000"/>
              </a:lnSpc>
              <a:buFontTx/>
              <a:buNone/>
            </a:pPr>
            <a:r>
              <a:rPr lang="en-US" dirty="0" smtClean="0">
                <a:latin typeface="Courier New" panose="02070309020205020404" pitchFamily="49" charset="0"/>
                <a:cs typeface="Courier New" panose="02070309020205020404" pitchFamily="49" charset="0"/>
              </a:rPr>
              <a:t>	public static final String COLUMNS = " id, </a:t>
            </a:r>
            <a:r>
              <a:rPr lang="en-US" dirty="0" err="1" smtClean="0">
                <a:latin typeface="Courier New" panose="02070309020205020404" pitchFamily="49" charset="0"/>
                <a:cs typeface="Courier New" panose="02070309020205020404" pitchFamily="49" charset="0"/>
              </a:rPr>
              <a:t>lastname</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firstname</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number_of_dependents</a:t>
            </a:r>
            <a:r>
              <a:rPr lang="en-US" dirty="0" smtClean="0">
                <a:latin typeface="Courier New" panose="02070309020205020404" pitchFamily="49" charset="0"/>
                <a:cs typeface="Courier New" panose="02070309020205020404" pitchFamily="49" charset="0"/>
              </a:rPr>
              <a:t> "; </a:t>
            </a:r>
          </a:p>
          <a:p>
            <a:pPr eaLnBrk="1" hangingPunct="1">
              <a:lnSpc>
                <a:spcPct val="80000"/>
              </a:lnSpc>
              <a:buFontTx/>
              <a:buNone/>
            </a:pPr>
            <a:r>
              <a:rPr lang="en-US"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public </a:t>
            </a:r>
            <a:r>
              <a:rPr lang="en-US" dirty="0" smtClean="0">
                <a:latin typeface="Courier New" panose="02070309020205020404" pitchFamily="49" charset="0"/>
                <a:cs typeface="Courier New" panose="02070309020205020404" pitchFamily="49" charset="0"/>
              </a:rPr>
              <a:t>Person </a:t>
            </a:r>
            <a:r>
              <a:rPr lang="en-US" b="1" dirty="0" smtClean="0">
                <a:latin typeface="Courier New" panose="02070309020205020404" pitchFamily="49" charset="0"/>
                <a:cs typeface="Courier New" panose="02070309020205020404" pitchFamily="49" charset="0"/>
              </a:rPr>
              <a:t>find</a:t>
            </a:r>
            <a:r>
              <a:rPr lang="en-US" dirty="0" smtClean="0">
                <a:latin typeface="Courier New" panose="02070309020205020404" pitchFamily="49" charset="0"/>
                <a:cs typeface="Courier New" panose="02070309020205020404" pitchFamily="49" charset="0"/>
              </a:rPr>
              <a:t>(Long id) </a:t>
            </a:r>
          </a:p>
          <a:p>
            <a:pPr eaLnBrk="1" hangingPunct="1">
              <a:lnSpc>
                <a:spcPct val="80000"/>
              </a:lnSpc>
              <a:buFontTx/>
              <a:buNone/>
            </a:pPr>
            <a:r>
              <a:rPr lang="en-US" dirty="0" smtClean="0">
                <a:latin typeface="Courier New" panose="02070309020205020404" pitchFamily="49" charset="0"/>
                <a:cs typeface="Courier New" panose="02070309020205020404" pitchFamily="49" charset="0"/>
              </a:rPr>
              <a:t>	{ </a:t>
            </a:r>
          </a:p>
          <a:p>
            <a:pPr eaLnBrk="1" hangingPunct="1">
              <a:lnSpc>
                <a:spcPct val="80000"/>
              </a:lnSpc>
              <a:buFontTx/>
              <a:buNone/>
            </a:pPr>
            <a:r>
              <a:rPr lang="en-US" dirty="0" smtClean="0">
                <a:latin typeface="Courier New" panose="02070309020205020404" pitchFamily="49" charset="0"/>
                <a:cs typeface="Courier New" panose="02070309020205020404" pitchFamily="49" charset="0"/>
              </a:rPr>
              <a:t>		return (Person) </a:t>
            </a:r>
            <a:r>
              <a:rPr lang="en-US" b="1" dirty="0" err="1" smtClean="0">
                <a:latin typeface="Courier New" panose="02070309020205020404" pitchFamily="49" charset="0"/>
                <a:cs typeface="Courier New" panose="02070309020205020404" pitchFamily="49" charset="0"/>
              </a:rPr>
              <a:t>abstractFind</a:t>
            </a:r>
            <a:r>
              <a:rPr lang="en-US" dirty="0" smtClean="0">
                <a:latin typeface="Courier New" panose="02070309020205020404" pitchFamily="49" charset="0"/>
                <a:cs typeface="Courier New" panose="02070309020205020404" pitchFamily="49" charset="0"/>
              </a:rPr>
              <a:t>(id); </a:t>
            </a:r>
          </a:p>
          <a:p>
            <a:pPr eaLnBrk="1" hangingPunct="1">
              <a:lnSpc>
                <a:spcPct val="80000"/>
              </a:lnSpc>
              <a:buFontTx/>
              <a:buNone/>
            </a:pPr>
            <a:r>
              <a:rPr lang="en-US" dirty="0" smtClean="0">
                <a:latin typeface="Courier New" panose="02070309020205020404" pitchFamily="49" charset="0"/>
                <a:cs typeface="Courier New" panose="02070309020205020404" pitchFamily="49" charset="0"/>
              </a:rPr>
              <a:t>	} </a:t>
            </a:r>
          </a:p>
          <a:p>
            <a:pPr eaLnBrk="1" hangingPunct="1">
              <a:lnSpc>
                <a:spcPct val="80000"/>
              </a:lnSpc>
              <a:buFontTx/>
              <a:buNone/>
            </a:pPr>
            <a:r>
              <a:rPr lang="en-US" dirty="0" smtClean="0">
                <a:latin typeface="Courier New" panose="02070309020205020404" pitchFamily="49" charset="0"/>
                <a:cs typeface="Courier New" panose="02070309020205020404" pitchFamily="49" charset="0"/>
              </a:rPr>
              <a:t>	</a:t>
            </a:r>
          </a:p>
        </p:txBody>
      </p:sp>
      <p:sp>
        <p:nvSpPr>
          <p:cNvPr id="43012"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EC157D8-FF90-4191-B905-D755F8FF1F2A}" type="datetime1">
              <a:rPr lang="en-US" smtClean="0">
                <a:solidFill>
                  <a:schemeClr val="tx2"/>
                </a:solidFill>
              </a:rPr>
              <a:t>4/16/2018</a:t>
            </a:fld>
            <a:endParaRPr lang="en-US" smtClean="0">
              <a:solidFill>
                <a:schemeClr val="tx2"/>
              </a:solidFill>
            </a:endParaRPr>
          </a:p>
        </p:txBody>
      </p:sp>
      <p:sp>
        <p:nvSpPr>
          <p:cNvPr id="4301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pPr eaLnBrk="1" fontAlgn="auto" hangingPunct="1">
              <a:spcAft>
                <a:spcPts val="0"/>
              </a:spcAft>
              <a:defRPr/>
            </a:pPr>
            <a:r>
              <a:rPr lang="en-GB"/>
              <a:t>doLoad in PersonMapper</a:t>
            </a:r>
            <a:endParaRPr lang="en-US"/>
          </a:p>
        </p:txBody>
      </p:sp>
      <p:sp>
        <p:nvSpPr>
          <p:cNvPr id="44035" name="Rectangle 3"/>
          <p:cNvSpPr>
            <a:spLocks noGrp="1" noChangeArrowheads="1"/>
          </p:cNvSpPr>
          <p:nvPr>
            <p:ph idx="1"/>
          </p:nvPr>
        </p:nvSpPr>
        <p:spPr>
          <a:xfrm>
            <a:off x="0" y="1600200"/>
            <a:ext cx="8763000" cy="4873625"/>
          </a:xfrm>
        </p:spPr>
        <p:txBody>
          <a:bodyPr>
            <a:normAutofit/>
          </a:bodyPr>
          <a:lstStyle/>
          <a:p>
            <a:pPr eaLnBrk="1" hangingPunct="1">
              <a:buFontTx/>
              <a:buNone/>
            </a:pPr>
            <a:r>
              <a:rPr lang="en-US" sz="2800" dirty="0" smtClean="0">
                <a:latin typeface="Courier New" panose="02070309020205020404" pitchFamily="49" charset="0"/>
                <a:cs typeface="Courier New" panose="02070309020205020404" pitchFamily="49" charset="0"/>
              </a:rPr>
              <a:t>class </a:t>
            </a:r>
            <a:r>
              <a:rPr lang="en-US" sz="2800" dirty="0" err="1" smtClean="0">
                <a:latin typeface="Courier New" panose="02070309020205020404" pitchFamily="49" charset="0"/>
                <a:cs typeface="Courier New" panose="02070309020205020404" pitchFamily="49" charset="0"/>
              </a:rPr>
              <a:t>PersonMapper</a:t>
            </a:r>
            <a:r>
              <a:rPr lang="en-US" sz="2800" dirty="0" smtClean="0">
                <a:latin typeface="Courier New" panose="02070309020205020404" pitchFamily="49" charset="0"/>
                <a:cs typeface="Courier New" panose="02070309020205020404" pitchFamily="49" charset="0"/>
              </a:rPr>
              <a:t>... </a:t>
            </a:r>
          </a:p>
          <a:p>
            <a:pPr eaLnBrk="1" hangingPunct="1">
              <a:buFontTx/>
              <a:buNone/>
            </a:pPr>
            <a:r>
              <a:rPr lang="en-US" sz="2800" dirty="0" smtClean="0">
                <a:latin typeface="Courier New" panose="02070309020205020404" pitchFamily="49" charset="0"/>
                <a:cs typeface="Courier New" panose="02070309020205020404" pitchFamily="49" charset="0"/>
              </a:rPr>
              <a:t>	protected </a:t>
            </a:r>
            <a:r>
              <a:rPr lang="en-US" sz="2800" dirty="0" err="1" smtClean="0">
                <a:latin typeface="Courier New" panose="02070309020205020404" pitchFamily="49" charset="0"/>
                <a:cs typeface="Courier New" panose="02070309020205020404" pitchFamily="49" charset="0"/>
              </a:rPr>
              <a:t>DomainObject</a:t>
            </a:r>
            <a:r>
              <a:rPr lang="en-US" sz="2800" dirty="0" smtClean="0">
                <a:latin typeface="Courier New" panose="02070309020205020404" pitchFamily="49" charset="0"/>
                <a:cs typeface="Courier New" panose="02070309020205020404" pitchFamily="49" charset="0"/>
              </a:rPr>
              <a:t> </a:t>
            </a:r>
            <a:r>
              <a:rPr lang="en-US" sz="2800" b="1" dirty="0" err="1" smtClean="0">
                <a:latin typeface="Courier New" panose="02070309020205020404" pitchFamily="49" charset="0"/>
                <a:cs typeface="Courier New" panose="02070309020205020404" pitchFamily="49" charset="0"/>
              </a:rPr>
              <a:t>doLoad</a:t>
            </a:r>
            <a:r>
              <a:rPr lang="en-US" sz="2800" dirty="0" smtClean="0">
                <a:latin typeface="Courier New" panose="02070309020205020404" pitchFamily="49" charset="0"/>
                <a:cs typeface="Courier New" panose="02070309020205020404" pitchFamily="49" charset="0"/>
              </a:rPr>
              <a:t>(Long id, </a:t>
            </a:r>
            <a:r>
              <a:rPr lang="en-US" sz="2800" dirty="0" err="1" smtClean="0">
                <a:latin typeface="Courier New" panose="02070309020205020404" pitchFamily="49" charset="0"/>
                <a:cs typeface="Courier New" panose="02070309020205020404" pitchFamily="49" charset="0"/>
              </a:rPr>
              <a:t>ResultSet</a:t>
            </a:r>
            <a:r>
              <a:rPr lang="en-US" sz="2800" dirty="0" smtClean="0">
                <a:latin typeface="Courier New" panose="02070309020205020404" pitchFamily="49" charset="0"/>
                <a:cs typeface="Courier New" panose="02070309020205020404" pitchFamily="49" charset="0"/>
              </a:rPr>
              <a:t> </a:t>
            </a:r>
            <a:r>
              <a:rPr lang="en-US" sz="2800" dirty="0" err="1" smtClean="0">
                <a:latin typeface="Courier New" panose="02070309020205020404" pitchFamily="49" charset="0"/>
                <a:cs typeface="Courier New" panose="02070309020205020404" pitchFamily="49" charset="0"/>
              </a:rPr>
              <a:t>rs</a:t>
            </a:r>
            <a:r>
              <a:rPr lang="en-US" sz="2800" dirty="0" smtClean="0">
                <a:latin typeface="Courier New" panose="02070309020205020404" pitchFamily="49" charset="0"/>
                <a:cs typeface="Courier New" panose="02070309020205020404" pitchFamily="49" charset="0"/>
              </a:rPr>
              <a:t>) throws </a:t>
            </a:r>
            <a:r>
              <a:rPr lang="en-US" sz="2800" dirty="0" err="1" smtClean="0">
                <a:latin typeface="Courier New" panose="02070309020205020404" pitchFamily="49" charset="0"/>
                <a:cs typeface="Courier New" panose="02070309020205020404" pitchFamily="49" charset="0"/>
              </a:rPr>
              <a:t>SQLException</a:t>
            </a:r>
            <a:r>
              <a:rPr lang="en-US" sz="2800" dirty="0" smtClean="0">
                <a:latin typeface="Courier New" panose="02070309020205020404" pitchFamily="49" charset="0"/>
                <a:cs typeface="Courier New" panose="02070309020205020404" pitchFamily="49" charset="0"/>
              </a:rPr>
              <a:t> </a:t>
            </a:r>
          </a:p>
          <a:p>
            <a:pPr eaLnBrk="1" hangingPunct="1">
              <a:buFontTx/>
              <a:buNone/>
            </a:pPr>
            <a:r>
              <a:rPr lang="en-US" sz="2800" dirty="0" smtClean="0">
                <a:latin typeface="Courier New" panose="02070309020205020404" pitchFamily="49" charset="0"/>
                <a:cs typeface="Courier New" panose="02070309020205020404" pitchFamily="49" charset="0"/>
              </a:rPr>
              <a:t>	{ </a:t>
            </a:r>
          </a:p>
          <a:p>
            <a:pPr eaLnBrk="1" hangingPunct="1">
              <a:buFontTx/>
              <a:buNone/>
            </a:pPr>
            <a:r>
              <a:rPr lang="en-US" sz="2800" dirty="0" smtClean="0">
                <a:latin typeface="Courier New" panose="02070309020205020404" pitchFamily="49" charset="0"/>
                <a:cs typeface="Courier New" panose="02070309020205020404" pitchFamily="49" charset="0"/>
              </a:rPr>
              <a:t>		String name = </a:t>
            </a:r>
            <a:r>
              <a:rPr lang="en-US" sz="2800" dirty="0" err="1" smtClean="0">
                <a:latin typeface="Courier New" panose="02070309020205020404" pitchFamily="49" charset="0"/>
                <a:cs typeface="Courier New" panose="02070309020205020404" pitchFamily="49" charset="0"/>
              </a:rPr>
              <a:t>rs.getString</a:t>
            </a:r>
            <a:r>
              <a:rPr lang="en-US" sz="2800" dirty="0" smtClean="0">
                <a:latin typeface="Courier New" panose="02070309020205020404" pitchFamily="49" charset="0"/>
                <a:cs typeface="Courier New" panose="02070309020205020404" pitchFamily="49" charset="0"/>
              </a:rPr>
              <a:t>(2)+” “ </a:t>
            </a:r>
            <a:r>
              <a:rPr lang="en-US" sz="2800" dirty="0" smtClean="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a:t>
            </a:r>
            <a:r>
              <a:rPr lang="en-US" sz="2800" dirty="0" err="1" smtClean="0">
                <a:latin typeface="Courier New" panose="02070309020205020404" pitchFamily="49" charset="0"/>
                <a:cs typeface="Courier New" panose="02070309020205020404" pitchFamily="49" charset="0"/>
              </a:rPr>
              <a:t>rs.getString</a:t>
            </a:r>
            <a:r>
              <a:rPr lang="en-US" sz="2800" dirty="0" smtClean="0">
                <a:latin typeface="Courier New" panose="02070309020205020404" pitchFamily="49" charset="0"/>
                <a:cs typeface="Courier New" panose="02070309020205020404" pitchFamily="49" charset="0"/>
              </a:rPr>
              <a:t>(3</a:t>
            </a:r>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a:t>
            </a:r>
          </a:p>
          <a:p>
            <a:pPr eaLnBrk="1" hangingPunct="1">
              <a:buFontTx/>
              <a:buNone/>
            </a:pPr>
            <a:r>
              <a:rPr lang="en-US" sz="2800" dirty="0" smtClean="0">
                <a:latin typeface="Courier New" panose="02070309020205020404" pitchFamily="49" charset="0"/>
                <a:cs typeface="Courier New" panose="02070309020205020404" pitchFamily="49" charset="0"/>
              </a:rPr>
              <a:t>		</a:t>
            </a:r>
            <a:r>
              <a:rPr lang="en-US" sz="2800" dirty="0" err="1" smtClean="0">
                <a:latin typeface="Courier New" panose="02070309020205020404" pitchFamily="49" charset="0"/>
                <a:cs typeface="Courier New" panose="02070309020205020404" pitchFamily="49" charset="0"/>
              </a:rPr>
              <a:t>int</a:t>
            </a:r>
            <a:r>
              <a:rPr lang="en-US" sz="2800" dirty="0" smtClean="0">
                <a:latin typeface="Courier New" panose="02070309020205020404" pitchFamily="49" charset="0"/>
                <a:cs typeface="Courier New" panose="02070309020205020404" pitchFamily="49" charset="0"/>
              </a:rPr>
              <a:t> </a:t>
            </a:r>
            <a:r>
              <a:rPr lang="en-US" sz="2800" dirty="0" err="1" smtClean="0">
                <a:latin typeface="Courier New" panose="02070309020205020404" pitchFamily="49" charset="0"/>
                <a:cs typeface="Courier New" panose="02070309020205020404" pitchFamily="49" charset="0"/>
              </a:rPr>
              <a:t>numDependentsArg</a:t>
            </a:r>
            <a:r>
              <a:rPr lang="en-US" sz="2800" dirty="0" smtClean="0">
                <a:latin typeface="Courier New" panose="02070309020205020404" pitchFamily="49" charset="0"/>
                <a:cs typeface="Courier New" panose="02070309020205020404" pitchFamily="49" charset="0"/>
              </a:rPr>
              <a:t> = </a:t>
            </a:r>
            <a:r>
              <a:rPr lang="en-US" sz="2800" dirty="0" err="1" smtClean="0">
                <a:latin typeface="Courier New" panose="02070309020205020404" pitchFamily="49" charset="0"/>
                <a:cs typeface="Courier New" panose="02070309020205020404" pitchFamily="49" charset="0"/>
              </a:rPr>
              <a:t>rs.getInt</a:t>
            </a:r>
            <a:r>
              <a:rPr lang="en-US" sz="2800" dirty="0" smtClean="0">
                <a:latin typeface="Courier New" panose="02070309020205020404" pitchFamily="49" charset="0"/>
                <a:cs typeface="Courier New" panose="02070309020205020404" pitchFamily="49" charset="0"/>
              </a:rPr>
              <a:t>(4); </a:t>
            </a:r>
          </a:p>
          <a:p>
            <a:pPr eaLnBrk="1" hangingPunct="1">
              <a:buFontTx/>
              <a:buNone/>
            </a:pPr>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return new Person(id, name, </a:t>
            </a:r>
            <a:r>
              <a:rPr lang="en-US" sz="2800" dirty="0" err="1" smtClean="0">
                <a:latin typeface="Courier New" panose="02070309020205020404" pitchFamily="49" charset="0"/>
                <a:cs typeface="Courier New" panose="02070309020205020404" pitchFamily="49" charset="0"/>
              </a:rPr>
              <a:t>numDependentsArg</a:t>
            </a:r>
            <a:r>
              <a:rPr lang="en-US" sz="2800" dirty="0" smtClean="0">
                <a:latin typeface="Courier New" panose="02070309020205020404" pitchFamily="49" charset="0"/>
                <a:cs typeface="Courier New" panose="02070309020205020404" pitchFamily="49" charset="0"/>
              </a:rPr>
              <a:t>); </a:t>
            </a:r>
          </a:p>
          <a:p>
            <a:pPr eaLnBrk="1" hangingPunct="1">
              <a:buFontTx/>
              <a:buNone/>
            </a:pPr>
            <a:r>
              <a:rPr lang="en-US" sz="2800" dirty="0" smtClean="0">
                <a:latin typeface="Courier New" panose="02070309020205020404" pitchFamily="49" charset="0"/>
                <a:cs typeface="Courier New" panose="02070309020205020404" pitchFamily="49" charset="0"/>
              </a:rPr>
              <a:t>} </a:t>
            </a:r>
          </a:p>
        </p:txBody>
      </p:sp>
      <p:sp>
        <p:nvSpPr>
          <p:cNvPr id="44036"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B4B77B0-3973-460B-B844-16EACEF4E645}" type="datetime1">
              <a:rPr lang="en-US" smtClean="0">
                <a:solidFill>
                  <a:schemeClr val="tx2"/>
                </a:solidFill>
              </a:rPr>
              <a:t>4/16/2018</a:t>
            </a:fld>
            <a:endParaRPr lang="en-US" smtClean="0">
              <a:solidFill>
                <a:schemeClr val="tx2"/>
              </a:solidFill>
            </a:endParaRPr>
          </a:p>
        </p:txBody>
      </p:sp>
      <p:sp>
        <p:nvSpPr>
          <p:cNvPr id="4403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pPr eaLnBrk="1" fontAlgn="auto" hangingPunct="1">
              <a:spcAft>
                <a:spcPts val="0"/>
              </a:spcAft>
              <a:defRPr/>
            </a:pPr>
            <a:r>
              <a:rPr lang="en-US" dirty="0" smtClean="0"/>
              <a:t>Mapping Problem</a:t>
            </a:r>
            <a:endParaRPr lang="en-US" dirty="0"/>
          </a:p>
        </p:txBody>
      </p:sp>
      <p:sp>
        <p:nvSpPr>
          <p:cNvPr id="45059" name="Rectangle 3"/>
          <p:cNvSpPr>
            <a:spLocks noGrp="1" noChangeArrowheads="1"/>
          </p:cNvSpPr>
          <p:nvPr>
            <p:ph idx="1"/>
          </p:nvPr>
        </p:nvSpPr>
        <p:spPr/>
        <p:txBody>
          <a:bodyPr>
            <a:normAutofit/>
          </a:bodyPr>
          <a:lstStyle/>
          <a:p>
            <a:pPr eaLnBrk="1" hangingPunct="1"/>
            <a:r>
              <a:rPr lang="en-US" dirty="0" smtClean="0">
                <a:cs typeface="Times New Roman" pitchFamily="18" charset="0"/>
              </a:rPr>
              <a:t>Data mapper: maps the Table – Class structure</a:t>
            </a:r>
          </a:p>
          <a:p>
            <a:r>
              <a:rPr lang="en-US" dirty="0"/>
              <a:t>Object-relational mapping tools are available, e.g., </a:t>
            </a:r>
            <a:r>
              <a:rPr lang="en-US" dirty="0" err="1" smtClean="0"/>
              <a:t>Hibernate,jOOQ</a:t>
            </a:r>
            <a:r>
              <a:rPr lang="en-US" dirty="0"/>
              <a:t>. </a:t>
            </a:r>
            <a:endParaRPr lang="en-US" dirty="0" smtClean="0"/>
          </a:p>
          <a:p>
            <a:endParaRPr lang="en-US" dirty="0"/>
          </a:p>
          <a:p>
            <a:r>
              <a:rPr lang="en-US" dirty="0" smtClean="0"/>
              <a:t>Different </a:t>
            </a:r>
            <a:r>
              <a:rPr lang="en-US" dirty="0"/>
              <a:t>approaches:</a:t>
            </a:r>
          </a:p>
          <a:p>
            <a:pPr lvl="1"/>
            <a:r>
              <a:rPr lang="en-US" dirty="0" smtClean="0"/>
              <a:t>Hibernate </a:t>
            </a:r>
            <a:r>
              <a:rPr lang="en-US" dirty="0"/>
              <a:t>built with JPA, objects -&gt; </a:t>
            </a:r>
            <a:r>
              <a:rPr lang="en-US" dirty="0" err="1"/>
              <a:t>sql</a:t>
            </a:r>
            <a:endParaRPr lang="en-US" dirty="0"/>
          </a:p>
          <a:p>
            <a:pPr lvl="1"/>
            <a:r>
              <a:rPr lang="en-US" dirty="0" err="1" smtClean="0"/>
              <a:t>jOOQ</a:t>
            </a:r>
            <a:r>
              <a:rPr lang="en-US" dirty="0" smtClean="0"/>
              <a:t> </a:t>
            </a:r>
            <a:r>
              <a:rPr lang="en-US" dirty="0" err="1"/>
              <a:t>sql</a:t>
            </a:r>
            <a:r>
              <a:rPr lang="en-US" dirty="0"/>
              <a:t>-&gt;objects (more </a:t>
            </a:r>
            <a:r>
              <a:rPr lang="en-US" dirty="0" err="1"/>
              <a:t>linq</a:t>
            </a:r>
            <a:r>
              <a:rPr lang="en-US" dirty="0"/>
              <a:t> like)</a:t>
            </a:r>
            <a:endParaRPr lang="en-US" dirty="0" smtClean="0">
              <a:cs typeface="Times New Roman" pitchFamily="18" charset="0"/>
            </a:endParaRPr>
          </a:p>
          <a:p>
            <a:endParaRPr lang="en-GB" dirty="0" smtClean="0"/>
          </a:p>
          <a:p>
            <a:pPr marL="274320" lvl="1" indent="0">
              <a:buNone/>
            </a:pPr>
            <a:endParaRPr lang="en-US" dirty="0"/>
          </a:p>
          <a:p>
            <a:pPr eaLnBrk="1" hangingPunct="1"/>
            <a:endParaRPr lang="en-US" dirty="0" smtClean="0">
              <a:cs typeface="Times New Roman" pitchFamily="18" charset="0"/>
            </a:endParaRPr>
          </a:p>
        </p:txBody>
      </p:sp>
      <p:sp>
        <p:nvSpPr>
          <p:cNvPr id="45060"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B58C038-A8EA-452F-888B-05D4F904B668}" type="datetime1">
              <a:rPr lang="en-US" smtClean="0">
                <a:solidFill>
                  <a:schemeClr val="tx2"/>
                </a:solidFill>
              </a:rPr>
              <a:t>4/16/2018</a:t>
            </a:fld>
            <a:endParaRPr lang="en-US" smtClean="0">
              <a:solidFill>
                <a:schemeClr val="tx2"/>
              </a:solidFill>
            </a:endParaRPr>
          </a:p>
        </p:txBody>
      </p:sp>
      <p:sp>
        <p:nvSpPr>
          <p:cNvPr id="4506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pic>
        <p:nvPicPr>
          <p:cNvPr id="2" name="Picture 1"/>
          <p:cNvPicPr>
            <a:picLocks noChangeAspect="1"/>
          </p:cNvPicPr>
          <p:nvPr/>
        </p:nvPicPr>
        <p:blipFill>
          <a:blip r:embed="rId3"/>
          <a:stretch>
            <a:fillRect/>
          </a:stretch>
        </p:blipFill>
        <p:spPr>
          <a:xfrm>
            <a:off x="5968598" y="2506510"/>
            <a:ext cx="3150404" cy="435149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problems</a:t>
            </a:r>
            <a:endParaRPr lang="en-US" dirty="0"/>
          </a:p>
        </p:txBody>
      </p:sp>
      <p:sp>
        <p:nvSpPr>
          <p:cNvPr id="3" name="Content Placeholder 2"/>
          <p:cNvSpPr>
            <a:spLocks noGrp="1"/>
          </p:cNvSpPr>
          <p:nvPr>
            <p:ph idx="1"/>
          </p:nvPr>
        </p:nvSpPr>
        <p:spPr/>
        <p:txBody>
          <a:bodyPr/>
          <a:lstStyle/>
          <a:p>
            <a:r>
              <a:rPr lang="en-GB" dirty="0"/>
              <a:t>Object Relationships </a:t>
            </a:r>
            <a:r>
              <a:rPr lang="en-GB" dirty="0" smtClean="0"/>
              <a:t>structural mapping </a:t>
            </a:r>
            <a:r>
              <a:rPr lang="en-GB" dirty="0"/>
              <a:t>problems</a:t>
            </a:r>
          </a:p>
          <a:p>
            <a:pPr lvl="1"/>
            <a:r>
              <a:rPr lang="en-GB" sz="2400" dirty="0"/>
              <a:t>Links</a:t>
            </a:r>
          </a:p>
          <a:p>
            <a:pPr lvl="1"/>
            <a:r>
              <a:rPr lang="en-GB" sz="2400" b="1" dirty="0"/>
              <a:t>Inheritance</a:t>
            </a:r>
          </a:p>
          <a:p>
            <a:endParaRPr lang="en-GB" b="1" dirty="0"/>
          </a:p>
          <a:p>
            <a:r>
              <a:rPr lang="en-US" b="1" dirty="0"/>
              <a:t>Object-Relational Structural Patterns</a:t>
            </a:r>
            <a:r>
              <a:rPr lang="en-US" dirty="0"/>
              <a:t>	</a:t>
            </a:r>
          </a:p>
          <a:p>
            <a:pPr lvl="1"/>
            <a:r>
              <a:rPr lang="en-US" sz="2400" b="1" dirty="0"/>
              <a:t>Single Table Inheritance </a:t>
            </a:r>
          </a:p>
          <a:p>
            <a:pPr lvl="1"/>
            <a:r>
              <a:rPr lang="en-US" sz="2400" b="1" dirty="0"/>
              <a:t>Class Table Inheritance </a:t>
            </a:r>
          </a:p>
          <a:p>
            <a:pPr lvl="1"/>
            <a:r>
              <a:rPr lang="en-US" sz="2400" b="1" dirty="0"/>
              <a:t>Concrete Table Inheritance</a:t>
            </a:r>
          </a:p>
          <a:p>
            <a:endParaRPr lang="en-US" dirty="0"/>
          </a:p>
        </p:txBody>
      </p:sp>
      <p:sp>
        <p:nvSpPr>
          <p:cNvPr id="4" name="Date Placeholder 3"/>
          <p:cNvSpPr>
            <a:spLocks noGrp="1"/>
          </p:cNvSpPr>
          <p:nvPr>
            <p:ph type="dt" sz="half" idx="10"/>
          </p:nvPr>
        </p:nvSpPr>
        <p:spPr/>
        <p:txBody>
          <a:bodyPr/>
          <a:lstStyle/>
          <a:p>
            <a:pPr>
              <a:defRPr/>
            </a:pPr>
            <a:fld id="{2071CC38-87A4-4C7C-AFCB-87BA96D06B08}"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Tree>
    <p:extLst>
      <p:ext uri="{BB962C8B-B14F-4D97-AF65-F5344CB8AC3E}">
        <p14:creationId xmlns:p14="http://schemas.microsoft.com/office/powerpoint/2010/main" val="20368705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Table Inheritance</a:t>
            </a:r>
          </a:p>
        </p:txBody>
      </p:sp>
      <p:sp>
        <p:nvSpPr>
          <p:cNvPr id="14339" name="Content Placeholder 2"/>
          <p:cNvSpPr>
            <a:spLocks noGrp="1"/>
          </p:cNvSpPr>
          <p:nvPr>
            <p:ph idx="1"/>
          </p:nvPr>
        </p:nvSpPr>
        <p:spPr/>
        <p:txBody>
          <a:bodyPr/>
          <a:lstStyle/>
          <a:p>
            <a:endParaRPr lang="en-US" dirty="0" smtClean="0"/>
          </a:p>
        </p:txBody>
      </p:sp>
      <p:sp>
        <p:nvSpPr>
          <p:cNvPr id="14340"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82EB02D-51FC-4CAB-94A9-717ADC869C50}" type="datetime1">
              <a:rPr lang="en-US" smtClean="0">
                <a:solidFill>
                  <a:schemeClr val="tx2"/>
                </a:solidFill>
              </a:rPr>
              <a:t>4/16/2018</a:t>
            </a:fld>
            <a:endParaRPr lang="en-US" smtClean="0">
              <a:solidFill>
                <a:schemeClr val="tx2"/>
              </a:solidFill>
            </a:endParaRPr>
          </a:p>
        </p:txBody>
      </p:sp>
      <p:sp>
        <p:nvSpPr>
          <p:cNvPr id="1434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pic>
        <p:nvPicPr>
          <p:cNvPr id="3" name="Picture 2"/>
          <p:cNvPicPr>
            <a:picLocks noChangeAspect="1"/>
          </p:cNvPicPr>
          <p:nvPr/>
        </p:nvPicPr>
        <p:blipFill>
          <a:blip r:embed="rId2"/>
          <a:stretch>
            <a:fillRect/>
          </a:stretch>
        </p:blipFill>
        <p:spPr>
          <a:xfrm>
            <a:off x="373856" y="1709928"/>
            <a:ext cx="8396288" cy="4559954"/>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Concrete Table Inheritance</a:t>
            </a:r>
          </a:p>
        </p:txBody>
      </p:sp>
      <p:sp>
        <p:nvSpPr>
          <p:cNvPr id="15363" name="Content Placeholder 2"/>
          <p:cNvSpPr>
            <a:spLocks noGrp="1"/>
          </p:cNvSpPr>
          <p:nvPr>
            <p:ph idx="1"/>
          </p:nvPr>
        </p:nvSpPr>
        <p:spPr/>
        <p:txBody>
          <a:bodyPr/>
          <a:lstStyle/>
          <a:p>
            <a:endParaRPr lang="en-US" dirty="0" smtClean="0"/>
          </a:p>
        </p:txBody>
      </p:sp>
      <p:sp>
        <p:nvSpPr>
          <p:cNvPr id="15364"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E955C83-975F-484B-8412-3FB91FB02018}" type="datetime1">
              <a:rPr lang="en-US" smtClean="0">
                <a:solidFill>
                  <a:schemeClr val="tx2"/>
                </a:solidFill>
              </a:rPr>
              <a:t>4/16/2018</a:t>
            </a:fld>
            <a:endParaRPr lang="en-US" dirty="0" smtClean="0">
              <a:solidFill>
                <a:schemeClr val="tx2"/>
              </a:solidFill>
            </a:endParaRPr>
          </a:p>
        </p:txBody>
      </p:sp>
      <p:sp>
        <p:nvSpPr>
          <p:cNvPr id="1536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pic>
        <p:nvPicPr>
          <p:cNvPr id="3" name="Picture 2"/>
          <p:cNvPicPr>
            <a:picLocks noChangeAspect="1"/>
          </p:cNvPicPr>
          <p:nvPr/>
        </p:nvPicPr>
        <p:blipFill>
          <a:blip r:embed="rId2"/>
          <a:stretch>
            <a:fillRect/>
          </a:stretch>
        </p:blipFill>
        <p:spPr>
          <a:xfrm>
            <a:off x="685800" y="2133600"/>
            <a:ext cx="7502285" cy="4636474"/>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Table Inheritance</a:t>
            </a:r>
          </a:p>
        </p:txBody>
      </p:sp>
      <p:sp>
        <p:nvSpPr>
          <p:cNvPr id="16387" name="Content Placeholder 2"/>
          <p:cNvSpPr>
            <a:spLocks noGrp="1"/>
          </p:cNvSpPr>
          <p:nvPr>
            <p:ph idx="1"/>
          </p:nvPr>
        </p:nvSpPr>
        <p:spPr/>
        <p:txBody>
          <a:bodyPr/>
          <a:lstStyle/>
          <a:p>
            <a:endParaRPr lang="en-US" dirty="0" smtClean="0"/>
          </a:p>
        </p:txBody>
      </p:sp>
      <p:sp>
        <p:nvSpPr>
          <p:cNvPr id="16388"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4E2ECE6-8C09-4B8E-8AF4-6EFFED34FBBF}" type="datetime1">
              <a:rPr lang="en-US" smtClean="0">
                <a:solidFill>
                  <a:schemeClr val="tx2"/>
                </a:solidFill>
              </a:rPr>
              <a:t>4/16/2018</a:t>
            </a:fld>
            <a:endParaRPr lang="en-US" smtClean="0">
              <a:solidFill>
                <a:schemeClr val="tx2"/>
              </a:solidFill>
            </a:endParaRPr>
          </a:p>
        </p:txBody>
      </p:sp>
      <p:sp>
        <p:nvSpPr>
          <p:cNvPr id="1638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pic>
        <p:nvPicPr>
          <p:cNvPr id="3" name="Picture 2"/>
          <p:cNvPicPr>
            <a:picLocks noChangeAspect="1"/>
          </p:cNvPicPr>
          <p:nvPr/>
        </p:nvPicPr>
        <p:blipFill>
          <a:blip r:embed="rId2"/>
          <a:stretch>
            <a:fillRect/>
          </a:stretch>
        </p:blipFill>
        <p:spPr>
          <a:xfrm>
            <a:off x="762000" y="2286000"/>
            <a:ext cx="7177505" cy="4495800"/>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problems</a:t>
            </a:r>
            <a:endParaRPr lang="en-US" dirty="0"/>
          </a:p>
        </p:txBody>
      </p:sp>
      <p:sp>
        <p:nvSpPr>
          <p:cNvPr id="3" name="Content Placeholder 2"/>
          <p:cNvSpPr>
            <a:spLocks noGrp="1"/>
          </p:cNvSpPr>
          <p:nvPr>
            <p:ph idx="1"/>
          </p:nvPr>
        </p:nvSpPr>
        <p:spPr/>
        <p:txBody>
          <a:bodyPr/>
          <a:lstStyle/>
          <a:p>
            <a:r>
              <a:rPr lang="en-US" dirty="0"/>
              <a:t> Networks of objects</a:t>
            </a:r>
          </a:p>
          <a:p>
            <a:pPr lvl="1"/>
            <a:r>
              <a:rPr lang="en-US" dirty="0"/>
              <a:t> </a:t>
            </a:r>
            <a:r>
              <a:rPr lang="en-US" dirty="0" smtClean="0"/>
              <a:t>E.g</a:t>
            </a:r>
            <a:r>
              <a:rPr lang="en-US" dirty="0"/>
              <a:t>. Invoice heading relates to invoice details</a:t>
            </a:r>
          </a:p>
          <a:p>
            <a:pPr lvl="1"/>
            <a:r>
              <a:rPr lang="en-US" dirty="0"/>
              <a:t> </a:t>
            </a:r>
            <a:r>
              <a:rPr lang="en-US" dirty="0" smtClean="0"/>
              <a:t>Invoice </a:t>
            </a:r>
            <a:r>
              <a:rPr lang="en-US" dirty="0"/>
              <a:t>details refers to Products</a:t>
            </a:r>
          </a:p>
          <a:p>
            <a:pPr lvl="1"/>
            <a:r>
              <a:rPr lang="en-US" dirty="0"/>
              <a:t> </a:t>
            </a:r>
            <a:r>
              <a:rPr lang="en-US" dirty="0" smtClean="0"/>
              <a:t>Products </a:t>
            </a:r>
            <a:r>
              <a:rPr lang="en-US" dirty="0"/>
              <a:t>refers to Suppliers</a:t>
            </a:r>
          </a:p>
          <a:p>
            <a:pPr lvl="1"/>
            <a:r>
              <a:rPr lang="en-US" dirty="0"/>
              <a:t> </a:t>
            </a:r>
            <a:r>
              <a:rPr lang="en-US" dirty="0" smtClean="0"/>
              <a:t>…</a:t>
            </a:r>
          </a:p>
          <a:p>
            <a:r>
              <a:rPr lang="en-US" dirty="0" smtClean="0"/>
              <a:t> </a:t>
            </a:r>
            <a:r>
              <a:rPr lang="en-US" dirty="0"/>
              <a:t>What to do?</a:t>
            </a:r>
          </a:p>
          <a:p>
            <a:pPr lvl="1"/>
            <a:r>
              <a:rPr lang="en-US" dirty="0"/>
              <a:t> Load them all into memory?</a:t>
            </a:r>
          </a:p>
          <a:p>
            <a:pPr lvl="1"/>
            <a:r>
              <a:rPr lang="en-US" dirty="0"/>
              <a:t> How to disallow multiple in-memory </a:t>
            </a:r>
            <a:r>
              <a:rPr lang="en-US" dirty="0" smtClean="0"/>
              <a:t>copies</a:t>
            </a:r>
          </a:p>
          <a:p>
            <a:pPr lvl="1"/>
            <a:endParaRPr lang="en-US" dirty="0"/>
          </a:p>
          <a:p>
            <a:r>
              <a:rPr lang="en-US" b="1" dirty="0"/>
              <a:t>Object-Relational Behavioral Patterns </a:t>
            </a:r>
            <a:endParaRPr lang="en-US" b="1" dirty="0" smtClean="0"/>
          </a:p>
          <a:p>
            <a:pPr lvl="1"/>
            <a:r>
              <a:rPr lang="en-US" b="1" dirty="0" smtClean="0"/>
              <a:t>Lazy Load</a:t>
            </a:r>
          </a:p>
          <a:p>
            <a:pPr lvl="1"/>
            <a:r>
              <a:rPr lang="en-US" b="1" dirty="0" smtClean="0"/>
              <a:t>Identity Map</a:t>
            </a:r>
            <a:endParaRPr lang="en-US" b="1" dirty="0"/>
          </a:p>
        </p:txBody>
      </p:sp>
      <p:sp>
        <p:nvSpPr>
          <p:cNvPr id="4" name="Date Placeholder 3"/>
          <p:cNvSpPr>
            <a:spLocks noGrp="1"/>
          </p:cNvSpPr>
          <p:nvPr>
            <p:ph type="dt" sz="half" idx="10"/>
          </p:nvPr>
        </p:nvSpPr>
        <p:spPr/>
        <p:txBody>
          <a:bodyPr/>
          <a:lstStyle/>
          <a:p>
            <a:pPr>
              <a:defRPr/>
            </a:pPr>
            <a:fld id="{0F1E6EEC-E0FD-4FE1-92E0-F71A61EA6144}"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Tree>
    <p:extLst>
      <p:ext uri="{BB962C8B-B14F-4D97-AF65-F5344CB8AC3E}">
        <p14:creationId xmlns:p14="http://schemas.microsoft.com/office/powerpoint/2010/main" val="1965998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a:t>Data Source </a:t>
            </a:r>
            <a:r>
              <a:rPr lang="en-US" dirty="0" smtClean="0"/>
              <a:t>Patterns (the magic behind frameworks…)</a:t>
            </a:r>
            <a:endParaRPr lang="en-US" dirty="0"/>
          </a:p>
        </p:txBody>
      </p:sp>
      <p:sp>
        <p:nvSpPr>
          <p:cNvPr id="13315" name="Rectangle 3"/>
          <p:cNvSpPr>
            <a:spLocks noGrp="1" noChangeArrowheads="1"/>
          </p:cNvSpPr>
          <p:nvPr>
            <p:ph idx="1"/>
          </p:nvPr>
        </p:nvSpPr>
        <p:spPr>
          <a:xfrm>
            <a:off x="457200" y="1931233"/>
            <a:ext cx="8229600" cy="4876800"/>
          </a:xfrm>
        </p:spPr>
        <p:txBody>
          <a:bodyPr>
            <a:normAutofit lnSpcReduction="10000"/>
          </a:bodyPr>
          <a:lstStyle/>
          <a:p>
            <a:r>
              <a:rPr lang="en-US" dirty="0"/>
              <a:t>Role of the </a:t>
            </a:r>
            <a:r>
              <a:rPr lang="en-US" i="1" dirty="0"/>
              <a:t>data source layer </a:t>
            </a:r>
            <a:r>
              <a:rPr lang="en-US" dirty="0"/>
              <a:t>is to </a:t>
            </a:r>
            <a:r>
              <a:rPr lang="en-US" i="1" dirty="0"/>
              <a:t>communicate </a:t>
            </a:r>
            <a:r>
              <a:rPr lang="en-US" dirty="0"/>
              <a:t>with </a:t>
            </a:r>
            <a:r>
              <a:rPr lang="en-US" dirty="0" smtClean="0"/>
              <a:t>the various </a:t>
            </a:r>
            <a:r>
              <a:rPr lang="en-US" dirty="0"/>
              <a:t>pieces of </a:t>
            </a:r>
            <a:r>
              <a:rPr lang="en-US" i="1" dirty="0"/>
              <a:t>infrastructure </a:t>
            </a:r>
            <a:r>
              <a:rPr lang="en-US" dirty="0"/>
              <a:t>that an application </a:t>
            </a:r>
            <a:r>
              <a:rPr lang="en-US" dirty="0" smtClean="0"/>
              <a:t>needs to </a:t>
            </a:r>
            <a:r>
              <a:rPr lang="en-US" dirty="0"/>
              <a:t>do its </a:t>
            </a:r>
            <a:r>
              <a:rPr lang="en-US" dirty="0" smtClean="0"/>
              <a:t>job.</a:t>
            </a:r>
          </a:p>
          <a:p>
            <a:r>
              <a:rPr lang="en-US" dirty="0" smtClean="0"/>
              <a:t>Dominant </a:t>
            </a:r>
            <a:r>
              <a:rPr lang="en-US" dirty="0"/>
              <a:t>part of this is the problem of talking to </a:t>
            </a:r>
            <a:r>
              <a:rPr lang="en-US" dirty="0" smtClean="0"/>
              <a:t>a database</a:t>
            </a:r>
            <a:r>
              <a:rPr lang="en-US" dirty="0"/>
              <a:t>.</a:t>
            </a:r>
          </a:p>
          <a:p>
            <a:r>
              <a:rPr lang="en-US" dirty="0" smtClean="0"/>
              <a:t>Typically </a:t>
            </a:r>
            <a:r>
              <a:rPr lang="en-US" dirty="0"/>
              <a:t>a </a:t>
            </a:r>
            <a:r>
              <a:rPr lang="en-US" i="1" dirty="0"/>
              <a:t>RDBMS</a:t>
            </a:r>
            <a:r>
              <a:rPr lang="en-US" dirty="0"/>
              <a:t>. SQL a major reason for </a:t>
            </a:r>
            <a:r>
              <a:rPr lang="en-US" dirty="0" smtClean="0"/>
              <a:t>the popularity </a:t>
            </a:r>
            <a:r>
              <a:rPr lang="en-US" dirty="0"/>
              <a:t>of RDBMS.</a:t>
            </a:r>
          </a:p>
          <a:p>
            <a:r>
              <a:rPr lang="en-US" dirty="0" smtClean="0"/>
              <a:t>Can </a:t>
            </a:r>
            <a:r>
              <a:rPr lang="en-US" dirty="0"/>
              <a:t>also include NoSQL DB’s, e.g., Dynamo, </a:t>
            </a:r>
            <a:r>
              <a:rPr lang="en-US" dirty="0" smtClean="0"/>
              <a:t>Mongo; </a:t>
            </a:r>
            <a:r>
              <a:rPr lang="en-US" dirty="0" err="1" smtClean="0"/>
              <a:t>MemCache</a:t>
            </a:r>
            <a:r>
              <a:rPr lang="en-US" dirty="0"/>
              <a:t>, search engine interfaces, remote </a:t>
            </a:r>
            <a:r>
              <a:rPr lang="en-US" dirty="0" smtClean="0"/>
              <a:t>services, XML</a:t>
            </a:r>
            <a:r>
              <a:rPr lang="en-US" dirty="0"/>
              <a:t>, </a:t>
            </a:r>
            <a:r>
              <a:rPr lang="en-US" dirty="0" smtClean="0"/>
              <a:t>etc.</a:t>
            </a:r>
          </a:p>
          <a:p>
            <a:r>
              <a:rPr lang="en-US" dirty="0" smtClean="0"/>
              <a:t>Back-end </a:t>
            </a:r>
            <a:r>
              <a:rPr lang="en-US" dirty="0"/>
              <a:t>web services.</a:t>
            </a:r>
          </a:p>
          <a:p>
            <a:r>
              <a:rPr lang="en-US" dirty="0" smtClean="0"/>
              <a:t>Remember the Gateways (provide access to an external resource)</a:t>
            </a:r>
            <a:endParaRPr lang="en-US" dirty="0"/>
          </a:p>
          <a:p>
            <a:pPr lvl="1" eaLnBrk="1" hangingPunct="1">
              <a:buFontTx/>
              <a:buNone/>
            </a:pPr>
            <a:endParaRPr lang="en-US" dirty="0" smtClean="0"/>
          </a:p>
        </p:txBody>
      </p:sp>
      <p:sp>
        <p:nvSpPr>
          <p:cNvPr id="13316"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22EC4A2-D251-47A0-9958-580C1BDC6751}" type="datetime1">
              <a:rPr lang="en-US" smtClean="0">
                <a:solidFill>
                  <a:schemeClr val="tx2"/>
                </a:solidFill>
              </a:rPr>
              <a:t>4/16/2018</a:t>
            </a:fld>
            <a:endParaRPr lang="en-US" smtClean="0">
              <a:solidFill>
                <a:schemeClr val="tx2"/>
              </a:solidFill>
            </a:endParaRPr>
          </a:p>
        </p:txBody>
      </p:sp>
      <p:sp>
        <p:nvSpPr>
          <p:cNvPr id="1331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spTree>
    <p:extLst>
      <p:ext uri="{BB962C8B-B14F-4D97-AF65-F5344CB8AC3E}">
        <p14:creationId xmlns:p14="http://schemas.microsoft.com/office/powerpoint/2010/main" val="3579252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load</a:t>
            </a:r>
            <a:endParaRPr lang="en-US" dirty="0"/>
          </a:p>
        </p:txBody>
      </p:sp>
      <p:sp>
        <p:nvSpPr>
          <p:cNvPr id="3" name="Content Placeholder 2"/>
          <p:cNvSpPr>
            <a:spLocks noGrp="1"/>
          </p:cNvSpPr>
          <p:nvPr>
            <p:ph idx="1"/>
          </p:nvPr>
        </p:nvSpPr>
        <p:spPr/>
        <p:txBody>
          <a:bodyPr/>
          <a:lstStyle/>
          <a:p>
            <a:r>
              <a:rPr lang="en-US" dirty="0"/>
              <a:t>An object that doesn't contain all of the </a:t>
            </a:r>
            <a:r>
              <a:rPr lang="en-US" dirty="0" smtClean="0"/>
              <a:t>data you </a:t>
            </a:r>
            <a:r>
              <a:rPr lang="en-US" dirty="0"/>
              <a:t>need but knows how to get it.</a:t>
            </a:r>
          </a:p>
        </p:txBody>
      </p:sp>
      <p:sp>
        <p:nvSpPr>
          <p:cNvPr id="4" name="Date Placeholder 3"/>
          <p:cNvSpPr>
            <a:spLocks noGrp="1"/>
          </p:cNvSpPr>
          <p:nvPr>
            <p:ph type="dt" sz="half" idx="10"/>
          </p:nvPr>
        </p:nvSpPr>
        <p:spPr/>
        <p:txBody>
          <a:bodyPr/>
          <a:lstStyle/>
          <a:p>
            <a:pPr>
              <a:defRPr/>
            </a:pPr>
            <a:fld id="{15492F7F-5088-42C6-8E15-D423A59BDD66}"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pic>
        <p:nvPicPr>
          <p:cNvPr id="6" name="Picture 5"/>
          <p:cNvPicPr>
            <a:picLocks noChangeAspect="1"/>
          </p:cNvPicPr>
          <p:nvPr/>
        </p:nvPicPr>
        <p:blipFill>
          <a:blip r:embed="rId2"/>
          <a:stretch>
            <a:fillRect/>
          </a:stretch>
        </p:blipFill>
        <p:spPr>
          <a:xfrm>
            <a:off x="1524000" y="2514600"/>
            <a:ext cx="6248400" cy="4308841"/>
          </a:xfrm>
          <a:prstGeom prst="rect">
            <a:avLst/>
          </a:prstGeom>
        </p:spPr>
      </p:pic>
    </p:spTree>
    <p:extLst>
      <p:ext uri="{BB962C8B-B14F-4D97-AF65-F5344CB8AC3E}">
        <p14:creationId xmlns:p14="http://schemas.microsoft.com/office/powerpoint/2010/main" val="32830835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options</a:t>
            </a:r>
            <a:endParaRPr lang="en-US" dirty="0"/>
          </a:p>
        </p:txBody>
      </p:sp>
      <p:sp>
        <p:nvSpPr>
          <p:cNvPr id="3" name="Content Placeholder 2"/>
          <p:cNvSpPr>
            <a:spLocks noGrp="1"/>
          </p:cNvSpPr>
          <p:nvPr>
            <p:ph idx="1"/>
          </p:nvPr>
        </p:nvSpPr>
        <p:spPr>
          <a:xfrm>
            <a:off x="457200" y="1600200"/>
            <a:ext cx="8458200" cy="4876800"/>
          </a:xfrm>
        </p:spPr>
        <p:txBody>
          <a:bodyPr>
            <a:normAutofit lnSpcReduction="10000"/>
          </a:bodyPr>
          <a:lstStyle/>
          <a:p>
            <a:r>
              <a:rPr lang="en-US" b="1" dirty="0"/>
              <a:t>Lazy </a:t>
            </a:r>
            <a:r>
              <a:rPr lang="en-US" b="1" dirty="0" smtClean="0"/>
              <a:t>initialization</a:t>
            </a:r>
            <a:r>
              <a:rPr lang="en-US" dirty="0" smtClean="0"/>
              <a:t>: every </a:t>
            </a:r>
            <a:r>
              <a:rPr lang="en-US" dirty="0"/>
              <a:t>access to the field </a:t>
            </a:r>
            <a:r>
              <a:rPr lang="en-US" dirty="0" smtClean="0"/>
              <a:t>checks </a:t>
            </a:r>
            <a:r>
              <a:rPr lang="en-US" dirty="0"/>
              <a:t>first to see if it's null. If so, it calculates the value of the field before returning the field. </a:t>
            </a:r>
            <a:endParaRPr lang="en-US" dirty="0" smtClean="0"/>
          </a:p>
          <a:p>
            <a:endParaRPr lang="en-US" dirty="0"/>
          </a:p>
          <a:p>
            <a:endParaRPr lang="en-US" dirty="0" smtClean="0"/>
          </a:p>
          <a:p>
            <a:endParaRPr lang="en-US" dirty="0"/>
          </a:p>
          <a:p>
            <a:endParaRPr lang="en-US" dirty="0" smtClean="0"/>
          </a:p>
          <a:p>
            <a:r>
              <a:rPr lang="en-US" b="1" dirty="0"/>
              <a:t>Virtual proxy</a:t>
            </a:r>
            <a:r>
              <a:rPr lang="en-US" dirty="0"/>
              <a:t>: </a:t>
            </a:r>
            <a:r>
              <a:rPr lang="en-US" dirty="0" smtClean="0"/>
              <a:t>looks </a:t>
            </a:r>
            <a:r>
              <a:rPr lang="en-US" dirty="0"/>
              <a:t>like the object </a:t>
            </a:r>
            <a:r>
              <a:rPr lang="en-US" dirty="0" smtClean="0"/>
              <a:t>but doesn’t contain </a:t>
            </a:r>
            <a:r>
              <a:rPr lang="en-US" dirty="0"/>
              <a:t>anything. Only when one of its methods is called does it </a:t>
            </a:r>
            <a:r>
              <a:rPr lang="en-US" dirty="0" smtClean="0"/>
              <a:t>load the object </a:t>
            </a:r>
            <a:r>
              <a:rPr lang="en-US" dirty="0"/>
              <a:t>from the database</a:t>
            </a:r>
            <a:r>
              <a:rPr lang="en-US" dirty="0" smtClean="0"/>
              <a:t>.</a:t>
            </a:r>
          </a:p>
          <a:p>
            <a:r>
              <a:rPr lang="en-US" b="1" dirty="0"/>
              <a:t>Ghost</a:t>
            </a:r>
            <a:r>
              <a:rPr lang="en-US" dirty="0"/>
              <a:t>: the real object in a partial state. </a:t>
            </a:r>
            <a:r>
              <a:rPr lang="en-US" dirty="0" smtClean="0"/>
              <a:t>Ex. when </a:t>
            </a:r>
            <a:r>
              <a:rPr lang="en-US" dirty="0"/>
              <a:t>you load the object from the database it contains just its ID. Whenever you try to access a field it loads its full state. </a:t>
            </a:r>
          </a:p>
          <a:p>
            <a:endParaRPr lang="en-US" dirty="0" smtClean="0"/>
          </a:p>
          <a:p>
            <a:endParaRPr lang="en-US" dirty="0"/>
          </a:p>
        </p:txBody>
      </p:sp>
      <p:sp>
        <p:nvSpPr>
          <p:cNvPr id="4" name="Date Placeholder 3"/>
          <p:cNvSpPr>
            <a:spLocks noGrp="1"/>
          </p:cNvSpPr>
          <p:nvPr>
            <p:ph type="dt" sz="half" idx="10"/>
          </p:nvPr>
        </p:nvSpPr>
        <p:spPr/>
        <p:txBody>
          <a:bodyPr/>
          <a:lstStyle/>
          <a:p>
            <a:pPr>
              <a:defRPr/>
            </a:pPr>
            <a:fld id="{2071CC38-87A4-4C7C-AFCB-87BA96D06B08}"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pic>
        <p:nvPicPr>
          <p:cNvPr id="6" name="Picture 5"/>
          <p:cNvPicPr>
            <a:picLocks noChangeAspect="1"/>
          </p:cNvPicPr>
          <p:nvPr/>
        </p:nvPicPr>
        <p:blipFill>
          <a:blip r:embed="rId2"/>
          <a:stretch>
            <a:fillRect/>
          </a:stretch>
        </p:blipFill>
        <p:spPr>
          <a:xfrm>
            <a:off x="457200" y="2667000"/>
            <a:ext cx="8543636" cy="1524000"/>
          </a:xfrm>
          <a:prstGeom prst="rect">
            <a:avLst/>
          </a:prstGeom>
        </p:spPr>
      </p:pic>
    </p:spTree>
    <p:extLst>
      <p:ext uri="{BB962C8B-B14F-4D97-AF65-F5344CB8AC3E}">
        <p14:creationId xmlns:p14="http://schemas.microsoft.com/office/powerpoint/2010/main" val="17698332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Inheritance might be a problem with Lazy Load</a:t>
            </a:r>
          </a:p>
          <a:p>
            <a:r>
              <a:rPr lang="en-US" dirty="0" smtClean="0"/>
              <a:t>Can </a:t>
            </a:r>
            <a:r>
              <a:rPr lang="en-US" dirty="0"/>
              <a:t>easily cause more database accesses than you </a:t>
            </a:r>
            <a:r>
              <a:rPr lang="en-US" dirty="0" smtClean="0"/>
              <a:t>need</a:t>
            </a:r>
            <a:r>
              <a:rPr lang="en-US" dirty="0"/>
              <a:t> </a:t>
            </a:r>
            <a:r>
              <a:rPr lang="en-US" dirty="0" smtClean="0"/>
              <a:t>(ex. fill a collection with Lazy Loads)</a:t>
            </a:r>
          </a:p>
          <a:p>
            <a:r>
              <a:rPr lang="en-US" dirty="0"/>
              <a:t>Deciding when to use Lazy Load is all about deciding how much you want to pull back from the database as you load an object, and how many database calls that will require. </a:t>
            </a:r>
          </a:p>
          <a:p>
            <a:endParaRPr lang="en-US" dirty="0" smtClean="0"/>
          </a:p>
          <a:p>
            <a:endParaRPr lang="en-US" dirty="0"/>
          </a:p>
        </p:txBody>
      </p:sp>
      <p:sp>
        <p:nvSpPr>
          <p:cNvPr id="4" name="Date Placeholder 3"/>
          <p:cNvSpPr>
            <a:spLocks noGrp="1"/>
          </p:cNvSpPr>
          <p:nvPr>
            <p:ph type="dt" sz="half" idx="10"/>
          </p:nvPr>
        </p:nvSpPr>
        <p:spPr/>
        <p:txBody>
          <a:bodyPr/>
          <a:lstStyle/>
          <a:p>
            <a:pPr>
              <a:defRPr/>
            </a:pPr>
            <a:fld id="{2071CC38-87A4-4C7C-AFCB-87BA96D06B08}"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Tree>
    <p:extLst>
      <p:ext uri="{BB962C8B-B14F-4D97-AF65-F5344CB8AC3E}">
        <p14:creationId xmlns:p14="http://schemas.microsoft.com/office/powerpoint/2010/main" val="11483722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map</a:t>
            </a:r>
            <a:endParaRPr lang="en-US" dirty="0"/>
          </a:p>
        </p:txBody>
      </p:sp>
      <p:sp>
        <p:nvSpPr>
          <p:cNvPr id="3" name="Content Placeholder 2"/>
          <p:cNvSpPr>
            <a:spLocks noGrp="1"/>
          </p:cNvSpPr>
          <p:nvPr>
            <p:ph idx="1"/>
          </p:nvPr>
        </p:nvSpPr>
        <p:spPr/>
        <p:txBody>
          <a:bodyPr/>
          <a:lstStyle/>
          <a:p>
            <a:r>
              <a:rPr lang="en-US" dirty="0"/>
              <a:t>Ensures that each object gets loaded only once </a:t>
            </a:r>
            <a:r>
              <a:rPr lang="en-US" dirty="0" smtClean="0"/>
              <a:t>by keeping </a:t>
            </a:r>
            <a:r>
              <a:rPr lang="en-US" dirty="0"/>
              <a:t>every loaded object in a map. Looks </a:t>
            </a:r>
            <a:r>
              <a:rPr lang="en-US" dirty="0" smtClean="0"/>
              <a:t>up objects </a:t>
            </a:r>
            <a:r>
              <a:rPr lang="en-US" dirty="0"/>
              <a:t>using the map when referring to them</a:t>
            </a:r>
          </a:p>
        </p:txBody>
      </p:sp>
      <p:sp>
        <p:nvSpPr>
          <p:cNvPr id="4" name="Date Placeholder 3"/>
          <p:cNvSpPr>
            <a:spLocks noGrp="1"/>
          </p:cNvSpPr>
          <p:nvPr>
            <p:ph type="dt" sz="half" idx="10"/>
          </p:nvPr>
        </p:nvSpPr>
        <p:spPr/>
        <p:txBody>
          <a:bodyPr/>
          <a:lstStyle/>
          <a:p>
            <a:pPr>
              <a:defRPr/>
            </a:pPr>
            <a:fld id="{015E8EF1-33DF-413B-86D1-1045FF6E78A0}"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pic>
        <p:nvPicPr>
          <p:cNvPr id="6" name="Picture 5"/>
          <p:cNvPicPr>
            <a:picLocks noChangeAspect="1"/>
          </p:cNvPicPr>
          <p:nvPr/>
        </p:nvPicPr>
        <p:blipFill>
          <a:blip r:embed="rId2"/>
          <a:stretch>
            <a:fillRect/>
          </a:stretch>
        </p:blipFill>
        <p:spPr>
          <a:xfrm>
            <a:off x="685800" y="2895599"/>
            <a:ext cx="7848600" cy="3666417"/>
          </a:xfrm>
          <a:prstGeom prst="rect">
            <a:avLst/>
          </a:prstGeom>
        </p:spPr>
      </p:pic>
    </p:spTree>
    <p:extLst>
      <p:ext uri="{BB962C8B-B14F-4D97-AF65-F5344CB8AC3E}">
        <p14:creationId xmlns:p14="http://schemas.microsoft.com/office/powerpoint/2010/main" val="7222957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pPr>
              <a:defRPr/>
            </a:pPr>
            <a:r>
              <a:rPr lang="en-GB"/>
              <a:t>How it works</a:t>
            </a:r>
            <a:endParaRPr lang="en-US"/>
          </a:p>
        </p:txBody>
      </p:sp>
      <p:sp>
        <p:nvSpPr>
          <p:cNvPr id="47107" name="Rectangle 3"/>
          <p:cNvSpPr>
            <a:spLocks noGrp="1" noChangeArrowheads="1"/>
          </p:cNvSpPr>
          <p:nvPr>
            <p:ph idx="1"/>
          </p:nvPr>
        </p:nvSpPr>
        <p:spPr/>
        <p:txBody>
          <a:bodyPr>
            <a:normAutofit lnSpcReduction="10000"/>
          </a:bodyPr>
          <a:lstStyle/>
          <a:p>
            <a:r>
              <a:rPr lang="en-GB" altLang="en-US" sz="2800" dirty="0"/>
              <a:t>Map key?</a:t>
            </a:r>
          </a:p>
          <a:p>
            <a:pPr lvl="1"/>
            <a:r>
              <a:rPr lang="en-GB" altLang="en-US" sz="2400" dirty="0"/>
              <a:t>Primary key in the table (if it is a single column and immutable)</a:t>
            </a:r>
          </a:p>
          <a:p>
            <a:r>
              <a:rPr lang="en-GB" altLang="en-US" sz="2800" dirty="0"/>
              <a:t>Explicit vs. generic</a:t>
            </a:r>
          </a:p>
          <a:p>
            <a:pPr lvl="1"/>
            <a:r>
              <a:rPr lang="en-GB" altLang="en-US" sz="2400" dirty="0" err="1"/>
              <a:t>findPerson</a:t>
            </a:r>
            <a:r>
              <a:rPr lang="en-GB" altLang="en-US" sz="2400" dirty="0"/>
              <a:t>(1)</a:t>
            </a:r>
          </a:p>
          <a:p>
            <a:pPr lvl="1"/>
            <a:r>
              <a:rPr lang="en-GB" altLang="en-US" sz="2400" dirty="0"/>
              <a:t>find (“Person”, 1</a:t>
            </a:r>
            <a:r>
              <a:rPr lang="en-GB" altLang="en-US" sz="2400" dirty="0" smtClean="0"/>
              <a:t>)</a:t>
            </a:r>
            <a:endParaRPr lang="en-GB" altLang="en-US" sz="2800" dirty="0" smtClean="0"/>
          </a:p>
          <a:p>
            <a:pPr eaLnBrk="1" hangingPunct="1"/>
            <a:r>
              <a:rPr lang="en-GB" altLang="en-US" sz="2800" dirty="0" smtClean="0"/>
              <a:t>How </a:t>
            </a:r>
            <a:r>
              <a:rPr lang="en-GB" altLang="en-US" sz="2800" dirty="0"/>
              <a:t>many?</a:t>
            </a:r>
          </a:p>
          <a:p>
            <a:pPr lvl="1"/>
            <a:r>
              <a:rPr lang="en-GB" altLang="en-US" sz="2400" dirty="0"/>
              <a:t>One </a:t>
            </a:r>
            <a:r>
              <a:rPr lang="en-GB" altLang="en-US" sz="2400" dirty="0" smtClean="0"/>
              <a:t>map/session (</a:t>
            </a:r>
            <a:r>
              <a:rPr lang="en-US" sz="2400" dirty="0"/>
              <a:t>if you have database-unique </a:t>
            </a:r>
            <a:r>
              <a:rPr lang="en-US" sz="2400" dirty="0" smtClean="0"/>
              <a:t>keys)</a:t>
            </a:r>
            <a:endParaRPr lang="en-GB" altLang="en-US" sz="2400" dirty="0"/>
          </a:p>
          <a:p>
            <a:pPr lvl="1" eaLnBrk="1" hangingPunct="1"/>
            <a:r>
              <a:rPr lang="en-GB" altLang="en-US" sz="2400" dirty="0"/>
              <a:t>One map/table</a:t>
            </a:r>
          </a:p>
          <a:p>
            <a:pPr lvl="1" eaLnBrk="1" hangingPunct="1"/>
            <a:r>
              <a:rPr lang="en-GB" altLang="en-US" sz="2400" dirty="0"/>
              <a:t>One </a:t>
            </a:r>
            <a:r>
              <a:rPr lang="en-GB" altLang="en-US" sz="2400" dirty="0" smtClean="0"/>
              <a:t>map/class </a:t>
            </a:r>
            <a:endParaRPr lang="en-GB" altLang="en-US" sz="2400" dirty="0"/>
          </a:p>
          <a:p>
            <a:pPr lvl="1" eaLnBrk="1" hangingPunct="1"/>
            <a:r>
              <a:rPr lang="en-GB" altLang="en-US" sz="2400" dirty="0"/>
              <a:t>One map/inheritance </a:t>
            </a:r>
            <a:r>
              <a:rPr lang="en-GB" altLang="en-US" sz="2400" dirty="0" smtClean="0"/>
              <a:t>tree</a:t>
            </a:r>
            <a:endParaRPr lang="en-GB" altLang="en-US" sz="2400" dirty="0"/>
          </a:p>
        </p:txBody>
      </p:sp>
      <p:sp>
        <p:nvSpPr>
          <p:cNvPr id="47108"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FFE54DD-8CF3-4D0C-9153-9C8523B9C9FB}" type="datetime1">
              <a:rPr lang="en-US" altLang="en-US" smtClean="0">
                <a:solidFill>
                  <a:schemeClr val="tx2"/>
                </a:solidFill>
              </a:rPr>
              <a:t>4/16/2018</a:t>
            </a:fld>
            <a:endParaRPr lang="en-US" altLang="en-US" dirty="0" smtClean="0">
              <a:solidFill>
                <a:schemeClr val="tx2"/>
              </a:solidFill>
            </a:endParaRPr>
          </a:p>
        </p:txBody>
      </p:sp>
      <p:sp>
        <p:nvSpPr>
          <p:cNvPr id="4710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mtClean="0">
                <a:solidFill>
                  <a:schemeClr val="tx2"/>
                </a:solidFill>
              </a:rPr>
              <a:t>Computer Science Department, TUC-N</a:t>
            </a:r>
          </a:p>
        </p:txBody>
      </p:sp>
    </p:spTree>
    <p:extLst>
      <p:ext uri="{BB962C8B-B14F-4D97-AF65-F5344CB8AC3E}">
        <p14:creationId xmlns:p14="http://schemas.microsoft.com/office/powerpoint/2010/main" val="7689888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it</a:t>
            </a:r>
            <a:endParaRPr lang="en-US" dirty="0"/>
          </a:p>
        </p:txBody>
      </p:sp>
      <p:sp>
        <p:nvSpPr>
          <p:cNvPr id="3" name="Content Placeholder 2"/>
          <p:cNvSpPr>
            <a:spLocks noGrp="1"/>
          </p:cNvSpPr>
          <p:nvPr>
            <p:ph idx="1"/>
          </p:nvPr>
        </p:nvSpPr>
        <p:spPr/>
        <p:txBody>
          <a:bodyPr/>
          <a:lstStyle/>
          <a:p>
            <a:r>
              <a:rPr lang="en-US" dirty="0" smtClean="0"/>
              <a:t>Use </a:t>
            </a:r>
            <a:r>
              <a:rPr lang="en-US" dirty="0"/>
              <a:t>an Identity Map to manage any object brought from a database and modified. </a:t>
            </a:r>
            <a:endParaRPr lang="en-US" dirty="0" smtClean="0"/>
          </a:p>
          <a:p>
            <a:r>
              <a:rPr lang="en-US" dirty="0" smtClean="0"/>
              <a:t>Acts </a:t>
            </a:r>
            <a:r>
              <a:rPr lang="en-US" dirty="0"/>
              <a:t>as a cache for database </a:t>
            </a:r>
            <a:r>
              <a:rPr lang="en-US" dirty="0" smtClean="0"/>
              <a:t>reads</a:t>
            </a:r>
          </a:p>
          <a:p>
            <a:r>
              <a:rPr lang="en-US" dirty="0" smtClean="0"/>
              <a:t>May </a:t>
            </a:r>
            <a:r>
              <a:rPr lang="en-US" dirty="0"/>
              <a:t>not need an Identity Map for immutable </a:t>
            </a:r>
            <a:r>
              <a:rPr lang="en-US" dirty="0" smtClean="0"/>
              <a:t>objects</a:t>
            </a:r>
          </a:p>
          <a:p>
            <a:r>
              <a:rPr lang="en-US" dirty="0"/>
              <a:t>H</a:t>
            </a:r>
            <a:r>
              <a:rPr lang="en-US" dirty="0" smtClean="0"/>
              <a:t>elps </a:t>
            </a:r>
            <a:r>
              <a:rPr lang="en-US" dirty="0"/>
              <a:t>avoid update conflicts within a single session, but it doesn't do anything to handle conflicts that cross </a:t>
            </a:r>
            <a:r>
              <a:rPr lang="en-US" dirty="0" smtClean="0"/>
              <a:t>sessions</a:t>
            </a:r>
          </a:p>
          <a:p>
            <a:pPr marL="0" indent="0">
              <a:buNone/>
            </a:pPr>
            <a:r>
              <a:rPr lang="en-US" dirty="0" smtClean="0"/>
              <a:t>(see the Concurrency topic)</a:t>
            </a:r>
            <a:endParaRPr lang="en-US" dirty="0"/>
          </a:p>
        </p:txBody>
      </p:sp>
      <p:sp>
        <p:nvSpPr>
          <p:cNvPr id="4" name="Date Placeholder 3"/>
          <p:cNvSpPr>
            <a:spLocks noGrp="1"/>
          </p:cNvSpPr>
          <p:nvPr>
            <p:ph type="dt" sz="half" idx="10"/>
          </p:nvPr>
        </p:nvSpPr>
        <p:spPr/>
        <p:txBody>
          <a:bodyPr/>
          <a:lstStyle/>
          <a:p>
            <a:pPr>
              <a:defRPr/>
            </a:pPr>
            <a:fld id="{2071CC38-87A4-4C7C-AFCB-87BA96D06B08}"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Tree>
    <p:extLst>
      <p:ext uri="{BB962C8B-B14F-4D97-AF65-F5344CB8AC3E}">
        <p14:creationId xmlns:p14="http://schemas.microsoft.com/office/powerpoint/2010/main" val="22419705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Object-Relational Metadata Mapping Patterns </a:t>
            </a:r>
          </a:p>
        </p:txBody>
      </p:sp>
      <p:sp>
        <p:nvSpPr>
          <p:cNvPr id="3" name="Content Placeholder 2"/>
          <p:cNvSpPr>
            <a:spLocks noGrp="1"/>
          </p:cNvSpPr>
          <p:nvPr>
            <p:ph idx="1"/>
          </p:nvPr>
        </p:nvSpPr>
        <p:spPr>
          <a:xfrm>
            <a:off x="609600" y="1905000"/>
            <a:ext cx="7924800" cy="4572000"/>
          </a:xfrm>
        </p:spPr>
        <p:txBody>
          <a:bodyPr>
            <a:normAutofit/>
          </a:bodyPr>
          <a:lstStyle/>
          <a:p>
            <a:r>
              <a:rPr lang="en-US" dirty="0"/>
              <a:t>Metadata </a:t>
            </a:r>
            <a:r>
              <a:rPr lang="en-US" dirty="0" smtClean="0"/>
              <a:t>Mapping</a:t>
            </a:r>
            <a:endParaRPr lang="en-US" dirty="0"/>
          </a:p>
          <a:p>
            <a:r>
              <a:rPr lang="en-US" dirty="0"/>
              <a:t>Query Object</a:t>
            </a:r>
          </a:p>
          <a:p>
            <a:r>
              <a:rPr lang="en-US" dirty="0"/>
              <a:t>Repository</a:t>
            </a:r>
          </a:p>
        </p:txBody>
      </p:sp>
      <p:sp>
        <p:nvSpPr>
          <p:cNvPr id="4" name="Date Placeholder 3"/>
          <p:cNvSpPr>
            <a:spLocks noGrp="1"/>
          </p:cNvSpPr>
          <p:nvPr>
            <p:ph type="dt" sz="half" idx="10"/>
          </p:nvPr>
        </p:nvSpPr>
        <p:spPr/>
        <p:txBody>
          <a:bodyPr/>
          <a:lstStyle/>
          <a:p>
            <a:pPr>
              <a:defRPr/>
            </a:pPr>
            <a:fld id="{2071CC38-87A4-4C7C-AFCB-87BA96D06B08}"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Tree>
    <p:extLst>
      <p:ext uri="{BB962C8B-B14F-4D97-AF65-F5344CB8AC3E}">
        <p14:creationId xmlns:p14="http://schemas.microsoft.com/office/powerpoint/2010/main" val="24977256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Mapping</a:t>
            </a:r>
            <a:endParaRPr lang="en-US" dirty="0"/>
          </a:p>
        </p:txBody>
      </p:sp>
      <p:sp>
        <p:nvSpPr>
          <p:cNvPr id="3" name="Content Placeholder 2"/>
          <p:cNvSpPr>
            <a:spLocks noGrp="1"/>
          </p:cNvSpPr>
          <p:nvPr>
            <p:ph idx="1"/>
          </p:nvPr>
        </p:nvSpPr>
        <p:spPr/>
        <p:txBody>
          <a:bodyPr/>
          <a:lstStyle/>
          <a:p>
            <a:r>
              <a:rPr lang="en-US" dirty="0" smtClean="0"/>
              <a:t>Holds details of object-relational mapping in metadata</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How to use the metadata information in the running code</a:t>
            </a:r>
          </a:p>
          <a:p>
            <a:pPr lvl="1"/>
            <a:r>
              <a:rPr lang="en-US" dirty="0" smtClean="0"/>
              <a:t>Code generation</a:t>
            </a:r>
          </a:p>
          <a:p>
            <a:pPr lvl="1"/>
            <a:r>
              <a:rPr lang="en-US" dirty="0" smtClean="0"/>
              <a:t>Reflective programming</a:t>
            </a:r>
            <a:endParaRPr lang="en-US" dirty="0"/>
          </a:p>
        </p:txBody>
      </p:sp>
      <p:sp>
        <p:nvSpPr>
          <p:cNvPr id="4" name="Date Placeholder 3"/>
          <p:cNvSpPr>
            <a:spLocks noGrp="1"/>
          </p:cNvSpPr>
          <p:nvPr>
            <p:ph type="dt" sz="half" idx="10"/>
          </p:nvPr>
        </p:nvSpPr>
        <p:spPr/>
        <p:txBody>
          <a:bodyPr/>
          <a:lstStyle/>
          <a:p>
            <a:pPr>
              <a:defRPr/>
            </a:pPr>
            <a:fld id="{2071CC38-87A4-4C7C-AFCB-87BA96D06B08}"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pic>
        <p:nvPicPr>
          <p:cNvPr id="6" name="Picture 5"/>
          <p:cNvPicPr>
            <a:picLocks noChangeAspect="1"/>
          </p:cNvPicPr>
          <p:nvPr/>
        </p:nvPicPr>
        <p:blipFill>
          <a:blip r:embed="rId2"/>
          <a:stretch>
            <a:fillRect/>
          </a:stretch>
        </p:blipFill>
        <p:spPr>
          <a:xfrm>
            <a:off x="464574" y="2488176"/>
            <a:ext cx="8333737" cy="1931424"/>
          </a:xfrm>
          <a:prstGeom prst="rect">
            <a:avLst/>
          </a:prstGeom>
        </p:spPr>
      </p:pic>
    </p:spTree>
    <p:extLst>
      <p:ext uri="{BB962C8B-B14F-4D97-AF65-F5344CB8AC3E}">
        <p14:creationId xmlns:p14="http://schemas.microsoft.com/office/powerpoint/2010/main" val="33329865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generation</a:t>
            </a:r>
            <a:endParaRPr lang="en-US" dirty="0"/>
          </a:p>
        </p:txBody>
      </p:sp>
      <p:sp>
        <p:nvSpPr>
          <p:cNvPr id="3" name="Content Placeholder 2"/>
          <p:cNvSpPr>
            <a:spLocks noGrp="1"/>
          </p:cNvSpPr>
          <p:nvPr>
            <p:ph idx="1"/>
          </p:nvPr>
        </p:nvSpPr>
        <p:spPr/>
        <p:txBody>
          <a:bodyPr/>
          <a:lstStyle/>
          <a:p>
            <a:r>
              <a:rPr lang="en-US" dirty="0" smtClean="0"/>
              <a:t>Input: metadata</a:t>
            </a:r>
          </a:p>
          <a:p>
            <a:r>
              <a:rPr lang="en-US" dirty="0" smtClean="0"/>
              <a:t>Output: source code of Data Mapper classes</a:t>
            </a:r>
          </a:p>
          <a:p>
            <a:endParaRPr lang="en-US" dirty="0"/>
          </a:p>
          <a:p>
            <a:r>
              <a:rPr lang="en-US" dirty="0" smtClean="0"/>
              <a:t>Discussion:</a:t>
            </a:r>
          </a:p>
          <a:p>
            <a:pPr lvl="1"/>
            <a:r>
              <a:rPr lang="en-US" dirty="0" smtClean="0"/>
              <a:t>Changes to the mapping require recompiling and redeploying</a:t>
            </a:r>
          </a:p>
          <a:p>
            <a:pPr lvl="1"/>
            <a:r>
              <a:rPr lang="en-US" dirty="0" smtClean="0"/>
              <a:t>Generated code is more explicit so easier to debug</a:t>
            </a:r>
          </a:p>
          <a:p>
            <a:pPr lvl="1"/>
            <a:r>
              <a:rPr lang="en-US" dirty="0" smtClean="0"/>
              <a:t>Access to metadata and </a:t>
            </a:r>
            <a:r>
              <a:rPr lang="en-US" dirty="0"/>
              <a:t>parsing take place only during the build and not during </a:t>
            </a:r>
            <a:r>
              <a:rPr lang="en-US" dirty="0" smtClean="0"/>
              <a:t>execution</a:t>
            </a:r>
          </a:p>
          <a:p>
            <a:pPr lvl="1"/>
            <a:endParaRPr lang="en-US" dirty="0"/>
          </a:p>
          <a:p>
            <a:pPr marL="0" indent="0">
              <a:buNone/>
            </a:pPr>
            <a:endParaRPr lang="en-US" dirty="0"/>
          </a:p>
        </p:txBody>
      </p:sp>
      <p:sp>
        <p:nvSpPr>
          <p:cNvPr id="4" name="Date Placeholder 3"/>
          <p:cNvSpPr>
            <a:spLocks noGrp="1"/>
          </p:cNvSpPr>
          <p:nvPr>
            <p:ph type="dt" sz="half" idx="10"/>
          </p:nvPr>
        </p:nvSpPr>
        <p:spPr/>
        <p:txBody>
          <a:bodyPr/>
          <a:lstStyle/>
          <a:p>
            <a:pPr>
              <a:defRPr/>
            </a:pPr>
            <a:fld id="{2071CC38-87A4-4C7C-AFCB-87BA96D06B08}"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Tree>
    <p:extLst>
      <p:ext uri="{BB962C8B-B14F-4D97-AF65-F5344CB8AC3E}">
        <p14:creationId xmlns:p14="http://schemas.microsoft.com/office/powerpoint/2010/main" val="14431313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a:t>
            </a:r>
            <a:endParaRPr lang="en-US" dirty="0"/>
          </a:p>
        </p:txBody>
      </p:sp>
      <p:sp>
        <p:nvSpPr>
          <p:cNvPr id="3" name="Content Placeholder 2"/>
          <p:cNvSpPr>
            <a:spLocks noGrp="1"/>
          </p:cNvSpPr>
          <p:nvPr>
            <p:ph idx="1"/>
          </p:nvPr>
        </p:nvSpPr>
        <p:spPr/>
        <p:txBody>
          <a:bodyPr/>
          <a:lstStyle/>
          <a:p>
            <a:r>
              <a:rPr lang="en-US" dirty="0" smtClean="0"/>
              <a:t>The reflective program asks for a method and then runs an invoke() on that method passing in the parameters.</a:t>
            </a:r>
          </a:p>
          <a:p>
            <a:r>
              <a:rPr lang="en-US" dirty="0" smtClean="0"/>
              <a:t>i.e. treat methods and fields as data</a:t>
            </a:r>
          </a:p>
          <a:p>
            <a:endParaRPr lang="en-US" dirty="0"/>
          </a:p>
          <a:p>
            <a:r>
              <a:rPr lang="en-US" dirty="0" smtClean="0"/>
              <a:t>Discussion:</a:t>
            </a:r>
          </a:p>
          <a:p>
            <a:pPr lvl="1"/>
            <a:r>
              <a:rPr lang="en-US" dirty="0" smtClean="0"/>
              <a:t>Code is harder to debug</a:t>
            </a:r>
          </a:p>
          <a:p>
            <a:pPr lvl="1"/>
            <a:r>
              <a:rPr lang="en-US" dirty="0" smtClean="0"/>
              <a:t>Flexible since names of fields and methods are read from a file</a:t>
            </a:r>
          </a:p>
          <a:p>
            <a:pPr lvl="1"/>
            <a:r>
              <a:rPr lang="en-US" dirty="0" smtClean="0"/>
              <a:t>Slower (depends on the actual environment)</a:t>
            </a:r>
          </a:p>
          <a:p>
            <a:pPr lvl="1"/>
            <a:r>
              <a:rPr lang="en-US" dirty="0" smtClean="0"/>
              <a:t>Access of metadata and parsing is done during execution but only once (keep the in-memory representation)</a:t>
            </a:r>
            <a:endParaRPr lang="en-US" dirty="0"/>
          </a:p>
        </p:txBody>
      </p:sp>
      <p:sp>
        <p:nvSpPr>
          <p:cNvPr id="4" name="Date Placeholder 3"/>
          <p:cNvSpPr>
            <a:spLocks noGrp="1"/>
          </p:cNvSpPr>
          <p:nvPr>
            <p:ph type="dt" sz="half" idx="10"/>
          </p:nvPr>
        </p:nvSpPr>
        <p:spPr/>
        <p:txBody>
          <a:bodyPr/>
          <a:lstStyle/>
          <a:p>
            <a:pPr>
              <a:defRPr/>
            </a:pPr>
            <a:fld id="{2071CC38-87A4-4C7C-AFCB-87BA96D06B08}"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Tree>
    <p:extLst>
      <p:ext uri="{BB962C8B-B14F-4D97-AF65-F5344CB8AC3E}">
        <p14:creationId xmlns:p14="http://schemas.microsoft.com/office/powerpoint/2010/main" val="2768831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Gateway</a:t>
            </a:r>
            <a:endParaRPr lang="en-US" dirty="0"/>
          </a:p>
        </p:txBody>
      </p:sp>
      <p:sp>
        <p:nvSpPr>
          <p:cNvPr id="17411" name="Content Placeholder 2"/>
          <p:cNvSpPr>
            <a:spLocks noGrp="1"/>
          </p:cNvSpPr>
          <p:nvPr>
            <p:ph idx="1"/>
          </p:nvPr>
        </p:nvSpPr>
        <p:spPr/>
        <p:txBody>
          <a:bodyPr>
            <a:normAutofit fontScale="92500" lnSpcReduction="20000"/>
          </a:bodyPr>
          <a:lstStyle/>
          <a:p>
            <a:r>
              <a:rPr lang="en-US" dirty="0" smtClean="0"/>
              <a:t>Definition</a:t>
            </a:r>
          </a:p>
          <a:p>
            <a:pPr lvl="1"/>
            <a:r>
              <a:rPr lang="en-US" i="1" dirty="0" smtClean="0"/>
              <a:t>An object that encapsulates access to an external system or resource</a:t>
            </a:r>
            <a:r>
              <a:rPr lang="en-US" dirty="0" smtClean="0"/>
              <a:t> </a:t>
            </a:r>
          </a:p>
          <a:p>
            <a:endParaRPr lang="en-US" dirty="0" smtClean="0"/>
          </a:p>
          <a:p>
            <a:r>
              <a:rPr lang="en-US" dirty="0" smtClean="0"/>
              <a:t>Wise </a:t>
            </a:r>
            <a:r>
              <a:rPr lang="en-US" dirty="0"/>
              <a:t>to separate SQL (and other forms of data </a:t>
            </a:r>
            <a:r>
              <a:rPr lang="en-US" dirty="0" smtClean="0"/>
              <a:t>access, query </a:t>
            </a:r>
            <a:r>
              <a:rPr lang="en-US" dirty="0"/>
              <a:t>language) from domain logic, and place it in </a:t>
            </a:r>
            <a:r>
              <a:rPr lang="en-US" dirty="0" smtClean="0"/>
              <a:t>separate classes</a:t>
            </a:r>
            <a:r>
              <a:rPr lang="en-US" dirty="0"/>
              <a:t>.</a:t>
            </a:r>
          </a:p>
          <a:p>
            <a:pPr lvl="1"/>
            <a:r>
              <a:rPr lang="en-US" dirty="0" smtClean="0"/>
              <a:t>Separation </a:t>
            </a:r>
            <a:r>
              <a:rPr lang="en-US" dirty="0"/>
              <a:t>of concerns.</a:t>
            </a:r>
            <a:endParaRPr lang="en-US" dirty="0" smtClean="0"/>
          </a:p>
          <a:p>
            <a:endParaRPr lang="en-US" dirty="0" smtClean="0"/>
          </a:p>
          <a:p>
            <a:r>
              <a:rPr lang="en-US" dirty="0" smtClean="0"/>
              <a:t>Common </a:t>
            </a:r>
            <a:r>
              <a:rPr lang="en-US" dirty="0" smtClean="0"/>
              <a:t>technique </a:t>
            </a:r>
            <a:r>
              <a:rPr lang="en-US" dirty="0" smtClean="0"/>
              <a:t>is to define a class which maps exactly to a table in the database =&gt; the gateways and the tables are thus </a:t>
            </a:r>
            <a:r>
              <a:rPr lang="en-US" i="1" dirty="0" smtClean="0"/>
              <a:t>isomorphic</a:t>
            </a:r>
            <a:endParaRPr lang="en-US" dirty="0" smtClean="0"/>
          </a:p>
          <a:p>
            <a:endParaRPr lang="en-US" dirty="0" smtClean="0"/>
          </a:p>
          <a:p>
            <a:r>
              <a:rPr lang="en-US" dirty="0" smtClean="0"/>
              <a:t>Contains all the database mapping code for an application, that is all the SQL for CRUD operations</a:t>
            </a:r>
          </a:p>
          <a:p>
            <a:endParaRPr lang="en-US" dirty="0" smtClean="0"/>
          </a:p>
          <a:p>
            <a:r>
              <a:rPr lang="en-US" dirty="0"/>
              <a:t>C</a:t>
            </a:r>
            <a:r>
              <a:rPr lang="en-US" dirty="0" smtClean="0"/>
              <a:t>ontains no domain logic</a:t>
            </a:r>
          </a:p>
        </p:txBody>
      </p:sp>
      <p:sp>
        <p:nvSpPr>
          <p:cNvPr id="17412"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0A15C65-2F39-49C6-AFC1-682C77850181}" type="datetime1">
              <a:rPr lang="en-US" smtClean="0">
                <a:solidFill>
                  <a:schemeClr val="tx2"/>
                </a:solidFill>
              </a:rPr>
              <a:t>4/16/2018</a:t>
            </a:fld>
            <a:endParaRPr lang="en-US" smtClean="0">
              <a:solidFill>
                <a:schemeClr val="tx2"/>
              </a:solidFill>
            </a:endParaRPr>
          </a:p>
        </p:txBody>
      </p:sp>
      <p:sp>
        <p:nvSpPr>
          <p:cNvPr id="1741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Query Object</a:t>
            </a:r>
            <a:endParaRPr lang="en-US" dirty="0"/>
          </a:p>
        </p:txBody>
      </p:sp>
      <p:sp>
        <p:nvSpPr>
          <p:cNvPr id="3" name="Content Placeholder 2"/>
          <p:cNvSpPr>
            <a:spLocks noGrp="1"/>
          </p:cNvSpPr>
          <p:nvPr>
            <p:ph idx="1"/>
          </p:nvPr>
        </p:nvSpPr>
        <p:spPr/>
        <p:txBody>
          <a:bodyPr/>
          <a:lstStyle/>
          <a:p>
            <a:r>
              <a:rPr lang="en-US" dirty="0" smtClean="0"/>
              <a:t>An object that represents a database query</a:t>
            </a:r>
            <a:endParaRPr lang="en-US" dirty="0"/>
          </a:p>
        </p:txBody>
      </p:sp>
      <p:sp>
        <p:nvSpPr>
          <p:cNvPr id="4" name="Date Placeholder 3"/>
          <p:cNvSpPr>
            <a:spLocks noGrp="1"/>
          </p:cNvSpPr>
          <p:nvPr>
            <p:ph type="dt" sz="half" idx="10"/>
          </p:nvPr>
        </p:nvSpPr>
        <p:spPr/>
        <p:txBody>
          <a:bodyPr/>
          <a:lstStyle/>
          <a:p>
            <a:pPr>
              <a:defRPr/>
            </a:pPr>
            <a:fld id="{2071CC38-87A4-4C7C-AFCB-87BA96D06B08}"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pic>
        <p:nvPicPr>
          <p:cNvPr id="6" name="Picture 5"/>
          <p:cNvPicPr>
            <a:picLocks noChangeAspect="1"/>
          </p:cNvPicPr>
          <p:nvPr/>
        </p:nvPicPr>
        <p:blipFill>
          <a:blip r:embed="rId2"/>
          <a:stretch>
            <a:fillRect/>
          </a:stretch>
        </p:blipFill>
        <p:spPr>
          <a:xfrm>
            <a:off x="457200" y="2362200"/>
            <a:ext cx="8077200" cy="4394449"/>
          </a:xfrm>
          <a:prstGeom prst="rect">
            <a:avLst/>
          </a:prstGeom>
        </p:spPr>
      </p:pic>
    </p:spTree>
    <p:extLst>
      <p:ext uri="{BB962C8B-B14F-4D97-AF65-F5344CB8AC3E}">
        <p14:creationId xmlns:p14="http://schemas.microsoft.com/office/powerpoint/2010/main" val="10654810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r>
              <a:rPr lang="en-US" dirty="0" smtClean="0"/>
              <a:t>Is an application of the Interpreter DP geared to represent a SQL query</a:t>
            </a:r>
          </a:p>
          <a:p>
            <a:r>
              <a:rPr lang="en-US" dirty="0" smtClean="0"/>
              <a:t>Can </a:t>
            </a:r>
            <a:r>
              <a:rPr lang="en-US" dirty="0"/>
              <a:t>represent queries in the language of the in-memory objects rather than the database </a:t>
            </a:r>
            <a:r>
              <a:rPr lang="en-US" dirty="0" smtClean="0"/>
              <a:t>schema (i.e. object and field names instead of column/table names)</a:t>
            </a:r>
          </a:p>
          <a:p>
            <a:r>
              <a:rPr lang="en-US" dirty="0" smtClean="0"/>
              <a:t>Discussion:</a:t>
            </a:r>
          </a:p>
          <a:p>
            <a:pPr lvl="1"/>
            <a:r>
              <a:rPr lang="en-US" dirty="0" smtClean="0"/>
              <a:t>Keeps DB schema encapsulated</a:t>
            </a:r>
          </a:p>
          <a:p>
            <a:pPr lvl="1"/>
            <a:r>
              <a:rPr lang="en-US" dirty="0" smtClean="0"/>
              <a:t>Support for multiple databases/schemas</a:t>
            </a:r>
          </a:p>
          <a:p>
            <a:pPr marL="274320" lvl="1" indent="0">
              <a:buNone/>
            </a:pPr>
            <a:endParaRPr lang="en-US" dirty="0" smtClean="0"/>
          </a:p>
          <a:p>
            <a:pPr lvl="1"/>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pPr>
              <a:defRPr/>
            </a:pPr>
            <a:fld id="{2071CC38-87A4-4C7C-AFCB-87BA96D06B08}"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Tree>
    <p:extLst>
      <p:ext uri="{BB962C8B-B14F-4D97-AF65-F5344CB8AC3E}">
        <p14:creationId xmlns:p14="http://schemas.microsoft.com/office/powerpoint/2010/main" val="41124470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6" name="Content Placeholder 5"/>
          <p:cNvPicPr>
            <a:picLocks noGrp="1" noChangeAspect="1"/>
          </p:cNvPicPr>
          <p:nvPr>
            <p:ph idx="1"/>
          </p:nvPr>
        </p:nvPicPr>
        <p:blipFill>
          <a:blip r:embed="rId2"/>
          <a:stretch>
            <a:fillRect/>
          </a:stretch>
        </p:blipFill>
        <p:spPr>
          <a:xfrm>
            <a:off x="468443" y="1538990"/>
            <a:ext cx="4629150" cy="990600"/>
          </a:xfrm>
          <a:prstGeom prst="rect">
            <a:avLst/>
          </a:prstGeom>
        </p:spPr>
      </p:pic>
      <p:sp>
        <p:nvSpPr>
          <p:cNvPr id="4" name="Date Placeholder 3"/>
          <p:cNvSpPr>
            <a:spLocks noGrp="1"/>
          </p:cNvSpPr>
          <p:nvPr>
            <p:ph type="dt" sz="half" idx="10"/>
          </p:nvPr>
        </p:nvSpPr>
        <p:spPr/>
        <p:txBody>
          <a:bodyPr/>
          <a:lstStyle/>
          <a:p>
            <a:pPr>
              <a:defRPr/>
            </a:pPr>
            <a:fld id="{2071CC38-87A4-4C7C-AFCB-87BA96D06B08}"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pic>
        <p:nvPicPr>
          <p:cNvPr id="7" name="Picture 6"/>
          <p:cNvPicPr>
            <a:picLocks noChangeAspect="1"/>
          </p:cNvPicPr>
          <p:nvPr/>
        </p:nvPicPr>
        <p:blipFill>
          <a:blip r:embed="rId3"/>
          <a:stretch>
            <a:fillRect/>
          </a:stretch>
        </p:blipFill>
        <p:spPr>
          <a:xfrm>
            <a:off x="457200" y="2674495"/>
            <a:ext cx="3571809" cy="1204210"/>
          </a:xfrm>
          <a:prstGeom prst="rect">
            <a:avLst/>
          </a:prstGeom>
        </p:spPr>
      </p:pic>
      <p:pic>
        <p:nvPicPr>
          <p:cNvPr id="8" name="Picture 7"/>
          <p:cNvPicPr>
            <a:picLocks noChangeAspect="1"/>
          </p:cNvPicPr>
          <p:nvPr/>
        </p:nvPicPr>
        <p:blipFill>
          <a:blip r:embed="rId4"/>
          <a:stretch>
            <a:fillRect/>
          </a:stretch>
        </p:blipFill>
        <p:spPr>
          <a:xfrm>
            <a:off x="648336" y="3788920"/>
            <a:ext cx="7381875" cy="2228850"/>
          </a:xfrm>
          <a:prstGeom prst="rect">
            <a:avLst/>
          </a:prstGeom>
        </p:spPr>
      </p:pic>
      <p:pic>
        <p:nvPicPr>
          <p:cNvPr id="9" name="Picture 8"/>
          <p:cNvPicPr>
            <a:picLocks noChangeAspect="1"/>
          </p:cNvPicPr>
          <p:nvPr/>
        </p:nvPicPr>
        <p:blipFill>
          <a:blip r:embed="rId5"/>
          <a:stretch>
            <a:fillRect/>
          </a:stretch>
        </p:blipFill>
        <p:spPr>
          <a:xfrm>
            <a:off x="648336" y="6017770"/>
            <a:ext cx="6943725" cy="704850"/>
          </a:xfrm>
          <a:prstGeom prst="rect">
            <a:avLst/>
          </a:prstGeom>
        </p:spPr>
      </p:pic>
    </p:spTree>
    <p:extLst>
      <p:ext uri="{BB962C8B-B14F-4D97-AF65-F5344CB8AC3E}">
        <p14:creationId xmlns:p14="http://schemas.microsoft.com/office/powerpoint/2010/main" val="41335675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the </a:t>
            </a:r>
            <a:r>
              <a:rPr lang="en-US" dirty="0" err="1" smtClean="0"/>
              <a:t>QueryObject</a:t>
            </a:r>
            <a:endParaRPr lang="en-US" dirty="0"/>
          </a:p>
        </p:txBody>
      </p:sp>
      <p:pic>
        <p:nvPicPr>
          <p:cNvPr id="6" name="Content Placeholder 5"/>
          <p:cNvPicPr>
            <a:picLocks noGrp="1" noChangeAspect="1"/>
          </p:cNvPicPr>
          <p:nvPr>
            <p:ph idx="1"/>
          </p:nvPr>
        </p:nvPicPr>
        <p:blipFill>
          <a:blip r:embed="rId2"/>
          <a:stretch>
            <a:fillRect/>
          </a:stretch>
        </p:blipFill>
        <p:spPr>
          <a:xfrm>
            <a:off x="457200" y="1709928"/>
            <a:ext cx="3810000" cy="1181100"/>
          </a:xfrm>
          <a:prstGeom prst="rect">
            <a:avLst/>
          </a:prstGeom>
        </p:spPr>
      </p:pic>
      <p:sp>
        <p:nvSpPr>
          <p:cNvPr id="4" name="Date Placeholder 3"/>
          <p:cNvSpPr>
            <a:spLocks noGrp="1"/>
          </p:cNvSpPr>
          <p:nvPr>
            <p:ph type="dt" sz="half" idx="10"/>
          </p:nvPr>
        </p:nvSpPr>
        <p:spPr/>
        <p:txBody>
          <a:bodyPr/>
          <a:lstStyle/>
          <a:p>
            <a:pPr>
              <a:defRPr/>
            </a:pPr>
            <a:fld id="{2071CC38-87A4-4C7C-AFCB-87BA96D06B08}"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pic>
        <p:nvPicPr>
          <p:cNvPr id="7" name="Picture 6"/>
          <p:cNvPicPr>
            <a:picLocks noChangeAspect="1"/>
          </p:cNvPicPr>
          <p:nvPr/>
        </p:nvPicPr>
        <p:blipFill>
          <a:blip r:embed="rId3"/>
          <a:stretch>
            <a:fillRect/>
          </a:stretch>
        </p:blipFill>
        <p:spPr>
          <a:xfrm>
            <a:off x="457200" y="3044477"/>
            <a:ext cx="7086600" cy="647700"/>
          </a:xfrm>
          <a:prstGeom prst="rect">
            <a:avLst/>
          </a:prstGeom>
        </p:spPr>
      </p:pic>
    </p:spTree>
    <p:extLst>
      <p:ext uri="{BB962C8B-B14F-4D97-AF65-F5344CB8AC3E}">
        <p14:creationId xmlns:p14="http://schemas.microsoft.com/office/powerpoint/2010/main" val="35633793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a:t>
            </a:r>
            <a:endParaRPr lang="en-US" dirty="0"/>
          </a:p>
        </p:txBody>
      </p:sp>
      <p:sp>
        <p:nvSpPr>
          <p:cNvPr id="3" name="Content Placeholder 2"/>
          <p:cNvSpPr>
            <a:spLocks noGrp="1"/>
          </p:cNvSpPr>
          <p:nvPr>
            <p:ph idx="1"/>
          </p:nvPr>
        </p:nvSpPr>
        <p:spPr>
          <a:xfrm>
            <a:off x="457200" y="1506823"/>
            <a:ext cx="8229600" cy="4876800"/>
          </a:xfrm>
        </p:spPr>
        <p:txBody>
          <a:bodyPr/>
          <a:lstStyle/>
          <a:p>
            <a:r>
              <a:rPr lang="en-US" dirty="0" smtClean="0"/>
              <a:t>Mediates between Domain Model and Data Mapping</a:t>
            </a:r>
          </a:p>
          <a:p>
            <a:r>
              <a:rPr lang="en-US" dirty="0" smtClean="0"/>
              <a:t>Acts like an in-memory collection of Domain objects</a:t>
            </a:r>
          </a:p>
          <a:p>
            <a:endParaRPr lang="en-US" dirty="0"/>
          </a:p>
        </p:txBody>
      </p:sp>
      <p:sp>
        <p:nvSpPr>
          <p:cNvPr id="4" name="Date Placeholder 3"/>
          <p:cNvSpPr>
            <a:spLocks noGrp="1"/>
          </p:cNvSpPr>
          <p:nvPr>
            <p:ph type="dt" sz="half" idx="10"/>
          </p:nvPr>
        </p:nvSpPr>
        <p:spPr/>
        <p:txBody>
          <a:bodyPr/>
          <a:lstStyle/>
          <a:p>
            <a:pPr>
              <a:defRPr/>
            </a:pPr>
            <a:fld id="{2071CC38-87A4-4C7C-AFCB-87BA96D06B08}"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pic>
        <p:nvPicPr>
          <p:cNvPr id="6" name="Picture 5"/>
          <p:cNvPicPr>
            <a:picLocks noChangeAspect="1"/>
          </p:cNvPicPr>
          <p:nvPr/>
        </p:nvPicPr>
        <p:blipFill>
          <a:blip r:embed="rId2"/>
          <a:stretch>
            <a:fillRect/>
          </a:stretch>
        </p:blipFill>
        <p:spPr>
          <a:xfrm>
            <a:off x="1371600" y="2592361"/>
            <a:ext cx="6772275" cy="4248150"/>
          </a:xfrm>
          <a:prstGeom prst="rect">
            <a:avLst/>
          </a:prstGeom>
        </p:spPr>
      </p:pic>
    </p:spTree>
    <p:extLst>
      <p:ext uri="{BB962C8B-B14F-4D97-AF65-F5344CB8AC3E}">
        <p14:creationId xmlns:p14="http://schemas.microsoft.com/office/powerpoint/2010/main" val="33000808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a:bodyPr>
          <a:lstStyle/>
          <a:p>
            <a:r>
              <a:rPr lang="en-US" dirty="0" smtClean="0"/>
              <a:t>Replaces specialized finder methods on </a:t>
            </a:r>
            <a:r>
              <a:rPr lang="en-US" dirty="0" err="1" smtClean="0"/>
              <a:t>DataMapper</a:t>
            </a:r>
            <a:r>
              <a:rPr lang="en-US" dirty="0" smtClean="0"/>
              <a:t> with specification-based approach for object selection</a:t>
            </a:r>
          </a:p>
          <a:p>
            <a:r>
              <a:rPr lang="en-US" dirty="0" smtClean="0"/>
              <a:t>In </a:t>
            </a:r>
            <a:r>
              <a:rPr lang="en-US" dirty="0"/>
              <a:t>Q</a:t>
            </a:r>
            <a:r>
              <a:rPr lang="en-US" dirty="0" smtClean="0"/>
              <a:t>uery Object: clients construct a criteria object, add() it to the Query Object and execute the query</a:t>
            </a:r>
          </a:p>
          <a:p>
            <a:r>
              <a:rPr lang="en-US" dirty="0" smtClean="0"/>
              <a:t>In Repository: clients construct a criteria, passes it to the Repository and asks to select those objects that match.</a:t>
            </a:r>
          </a:p>
          <a:p>
            <a:r>
              <a:rPr lang="en-US" dirty="0"/>
              <a:t>Under the covers, Repository combines Metadata Mapping </a:t>
            </a:r>
            <a:r>
              <a:rPr lang="en-US" dirty="0" smtClean="0"/>
              <a:t>with </a:t>
            </a:r>
            <a:r>
              <a:rPr lang="en-US" dirty="0"/>
              <a:t>a Query </a:t>
            </a:r>
            <a:r>
              <a:rPr lang="en-US" dirty="0" smtClean="0"/>
              <a:t>Object </a:t>
            </a:r>
            <a:r>
              <a:rPr lang="en-US" dirty="0"/>
              <a:t>to automatically generate SQL code from the criteria. </a:t>
            </a:r>
            <a:r>
              <a:rPr lang="en-US" dirty="0" smtClean="0"/>
              <a:t>Can be done:</a:t>
            </a:r>
          </a:p>
          <a:p>
            <a:pPr lvl="1"/>
            <a:r>
              <a:rPr lang="en-US" dirty="0" smtClean="0"/>
              <a:t>the </a:t>
            </a:r>
            <a:r>
              <a:rPr lang="en-US" dirty="0"/>
              <a:t>criteria know how to add themselves to a query, </a:t>
            </a:r>
            <a:endParaRPr lang="en-US" dirty="0" smtClean="0"/>
          </a:p>
          <a:p>
            <a:pPr lvl="1"/>
            <a:r>
              <a:rPr lang="en-US" dirty="0" smtClean="0"/>
              <a:t>the </a:t>
            </a:r>
            <a:r>
              <a:rPr lang="en-US" dirty="0"/>
              <a:t>Query </a:t>
            </a:r>
            <a:r>
              <a:rPr lang="en-US" dirty="0" smtClean="0"/>
              <a:t>Object </a:t>
            </a:r>
            <a:r>
              <a:rPr lang="en-US" dirty="0"/>
              <a:t>knows how to incorporate criteria objects, </a:t>
            </a:r>
            <a:endParaRPr lang="en-US" dirty="0" smtClean="0"/>
          </a:p>
          <a:p>
            <a:pPr lvl="1"/>
            <a:r>
              <a:rPr lang="en-US" dirty="0" smtClean="0"/>
              <a:t>the </a:t>
            </a:r>
            <a:r>
              <a:rPr lang="en-US" dirty="0"/>
              <a:t>Metadata </a:t>
            </a:r>
            <a:r>
              <a:rPr lang="en-US" dirty="0" smtClean="0"/>
              <a:t>Mapping </a:t>
            </a:r>
            <a:r>
              <a:rPr lang="en-US" dirty="0"/>
              <a:t>itself controls the </a:t>
            </a:r>
            <a:r>
              <a:rPr lang="en-US" dirty="0" smtClean="0"/>
              <a:t>interaction</a:t>
            </a:r>
            <a:endParaRPr lang="en-US" dirty="0"/>
          </a:p>
        </p:txBody>
      </p:sp>
      <p:sp>
        <p:nvSpPr>
          <p:cNvPr id="4" name="Date Placeholder 3"/>
          <p:cNvSpPr>
            <a:spLocks noGrp="1"/>
          </p:cNvSpPr>
          <p:nvPr>
            <p:ph type="dt" sz="half" idx="10"/>
          </p:nvPr>
        </p:nvSpPr>
        <p:spPr/>
        <p:txBody>
          <a:bodyPr/>
          <a:lstStyle/>
          <a:p>
            <a:pPr>
              <a:defRPr/>
            </a:pPr>
            <a:fld id="{2071CC38-87A4-4C7C-AFCB-87BA96D06B08}"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Tree>
    <p:extLst>
      <p:ext uri="{BB962C8B-B14F-4D97-AF65-F5344CB8AC3E}">
        <p14:creationId xmlns:p14="http://schemas.microsoft.com/office/powerpoint/2010/main" val="23410106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6" name="Content Placeholder 5"/>
          <p:cNvPicPr>
            <a:picLocks noGrp="1" noChangeAspect="1"/>
          </p:cNvPicPr>
          <p:nvPr>
            <p:ph idx="1"/>
          </p:nvPr>
        </p:nvPicPr>
        <p:blipFill>
          <a:blip r:embed="rId2"/>
          <a:stretch>
            <a:fillRect/>
          </a:stretch>
        </p:blipFill>
        <p:spPr>
          <a:xfrm>
            <a:off x="452359" y="1524000"/>
            <a:ext cx="7863840" cy="2133600"/>
          </a:xfrm>
          <a:prstGeom prst="rect">
            <a:avLst/>
          </a:prstGeom>
        </p:spPr>
      </p:pic>
      <p:sp>
        <p:nvSpPr>
          <p:cNvPr id="4" name="Date Placeholder 3"/>
          <p:cNvSpPr>
            <a:spLocks noGrp="1"/>
          </p:cNvSpPr>
          <p:nvPr>
            <p:ph type="dt" sz="half" idx="10"/>
          </p:nvPr>
        </p:nvSpPr>
        <p:spPr/>
        <p:txBody>
          <a:bodyPr/>
          <a:lstStyle/>
          <a:p>
            <a:pPr>
              <a:defRPr/>
            </a:pPr>
            <a:fld id="{2071CC38-87A4-4C7C-AFCB-87BA96D06B08}"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pic>
        <p:nvPicPr>
          <p:cNvPr id="7" name="Picture 6"/>
          <p:cNvPicPr>
            <a:picLocks noChangeAspect="1"/>
          </p:cNvPicPr>
          <p:nvPr/>
        </p:nvPicPr>
        <p:blipFill>
          <a:blip r:embed="rId3"/>
          <a:stretch>
            <a:fillRect/>
          </a:stretch>
        </p:blipFill>
        <p:spPr>
          <a:xfrm>
            <a:off x="452358" y="3933824"/>
            <a:ext cx="8744585" cy="2238375"/>
          </a:xfrm>
          <a:prstGeom prst="rect">
            <a:avLst/>
          </a:prstGeom>
        </p:spPr>
      </p:pic>
    </p:spTree>
    <p:extLst>
      <p:ext uri="{BB962C8B-B14F-4D97-AF65-F5344CB8AC3E}">
        <p14:creationId xmlns:p14="http://schemas.microsoft.com/office/powerpoint/2010/main" val="5897772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Patterns: DAO Pattern</a:t>
            </a:r>
            <a:endParaRPr lang="en-US" dirty="0"/>
          </a:p>
        </p:txBody>
      </p:sp>
      <p:sp>
        <p:nvSpPr>
          <p:cNvPr id="3" name="Content Placeholder 2"/>
          <p:cNvSpPr>
            <a:spLocks noGrp="1"/>
          </p:cNvSpPr>
          <p:nvPr>
            <p:ph idx="1"/>
          </p:nvPr>
        </p:nvSpPr>
        <p:spPr/>
        <p:txBody>
          <a:bodyPr/>
          <a:lstStyle/>
          <a:p>
            <a:pPr marL="0" indent="0">
              <a:buNone/>
            </a:pPr>
            <a:r>
              <a:rPr lang="en-US" altLang="en-US" dirty="0">
                <a:latin typeface="Arial" panose="020B0604020202020204" pitchFamily="34" charset="0"/>
              </a:rPr>
              <a:t>Intent: </a:t>
            </a:r>
            <a:r>
              <a:rPr lang="en-US" altLang="en-US" dirty="0">
                <a:solidFill>
                  <a:srgbClr val="444444"/>
                </a:solidFill>
                <a:latin typeface="Arial" panose="020B0604020202020204" pitchFamily="34" charset="0"/>
              </a:rPr>
              <a:t> Abstract and Encapsulate all access to the data source</a:t>
            </a:r>
            <a:endParaRPr lang="en-US" dirty="0"/>
          </a:p>
        </p:txBody>
      </p:sp>
      <p:sp>
        <p:nvSpPr>
          <p:cNvPr id="4" name="Date Placeholder 3"/>
          <p:cNvSpPr>
            <a:spLocks noGrp="1"/>
          </p:cNvSpPr>
          <p:nvPr>
            <p:ph type="dt" sz="half" idx="10"/>
          </p:nvPr>
        </p:nvSpPr>
        <p:spPr/>
        <p:txBody>
          <a:bodyPr/>
          <a:lstStyle/>
          <a:p>
            <a:pPr>
              <a:defRPr/>
            </a:pPr>
            <a:fld id="{2071CC38-87A4-4C7C-AFCB-87BA96D06B08}"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7772400" cy="30797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 Box 4"/>
          <p:cNvSpPr txBox="1">
            <a:spLocks noChangeArrowheads="1"/>
          </p:cNvSpPr>
          <p:nvPr/>
        </p:nvSpPr>
        <p:spPr bwMode="auto">
          <a:xfrm>
            <a:off x="288925" y="6044278"/>
            <a:ext cx="8870950" cy="10178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9pPr>
          </a:lstStyle>
          <a:p>
            <a:r>
              <a:rPr lang="en-US" altLang="en-US" sz="2000" dirty="0"/>
              <a:t>Sun Developer Network - Core J2EE Patterns</a:t>
            </a:r>
          </a:p>
          <a:p>
            <a:r>
              <a:rPr lang="en-US" altLang="en-US" sz="2000" dirty="0">
                <a:hlinkClick r:id="rId3"/>
              </a:rPr>
              <a:t>http://www.oracle.com/technetwork/java/dataaccessobject-138824.html</a:t>
            </a:r>
            <a:r>
              <a:rPr lang="en-US" altLang="en-US" sz="2000" dirty="0"/>
              <a:t> </a:t>
            </a:r>
          </a:p>
          <a:p>
            <a:endParaRPr lang="en-US" altLang="en-US" sz="2000" dirty="0"/>
          </a:p>
        </p:txBody>
      </p:sp>
    </p:spTree>
    <p:extLst>
      <p:ext uri="{BB962C8B-B14F-4D97-AF65-F5344CB8AC3E}">
        <p14:creationId xmlns:p14="http://schemas.microsoft.com/office/powerpoint/2010/main" val="34006786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Participants and responsibilities</a:t>
            </a:r>
            <a:endParaRPr lang="en-US" dirty="0"/>
          </a:p>
        </p:txBody>
      </p:sp>
      <p:sp>
        <p:nvSpPr>
          <p:cNvPr id="3" name="Content Placeholder 2"/>
          <p:cNvSpPr>
            <a:spLocks noGrp="1"/>
          </p:cNvSpPr>
          <p:nvPr>
            <p:ph idx="1"/>
          </p:nvPr>
        </p:nvSpPr>
        <p:spPr>
          <a:xfrm>
            <a:off x="457200" y="1600200"/>
            <a:ext cx="8458200" cy="5029200"/>
          </a:xfrm>
        </p:spPr>
        <p:txBody>
          <a:bodyPr>
            <a:normAutofit fontScale="92500" lnSpcReduction="10000"/>
          </a:bodyPr>
          <a:lstStyle/>
          <a:p>
            <a:pPr marL="334963" indent="-334963">
              <a:spcBef>
                <a:spcPts val="450"/>
              </a:spcBef>
              <a:buClr>
                <a:srgbClr val="444444"/>
              </a:buCl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b="1" dirty="0" err="1">
                <a:solidFill>
                  <a:srgbClr val="444444"/>
                </a:solidFill>
                <a:latin typeface="Arial" panose="020B0604020202020204" pitchFamily="34" charset="0"/>
              </a:rPr>
              <a:t>BusinessObject</a:t>
            </a:r>
            <a:r>
              <a:rPr lang="en-US" altLang="en-US" dirty="0">
                <a:solidFill>
                  <a:srgbClr val="444444"/>
                </a:solidFill>
                <a:latin typeface="Arial" panose="020B0604020202020204" pitchFamily="34" charset="0"/>
              </a:rPr>
              <a:t>:  represents the data client. It is the object that requires access to the data source to obtain and store data. </a:t>
            </a:r>
          </a:p>
          <a:p>
            <a:pPr marL="334963" indent="-334963">
              <a:spcBef>
                <a:spcPts val="450"/>
              </a:spcBef>
              <a:buClr>
                <a:srgbClr val="444444"/>
              </a:buCl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b="1" dirty="0" err="1" smtClean="0">
                <a:solidFill>
                  <a:srgbClr val="444444"/>
                </a:solidFill>
                <a:latin typeface="Arial" panose="020B0604020202020204" pitchFamily="34" charset="0"/>
              </a:rPr>
              <a:t>DataAccessObject</a:t>
            </a:r>
            <a:r>
              <a:rPr lang="en-US" altLang="en-US" b="1" dirty="0" smtClean="0">
                <a:solidFill>
                  <a:srgbClr val="444444"/>
                </a:solidFill>
                <a:latin typeface="Arial" panose="020B0604020202020204" pitchFamily="34" charset="0"/>
              </a:rPr>
              <a:t> </a:t>
            </a:r>
            <a:r>
              <a:rPr lang="en-US" altLang="en-US" b="1" dirty="0">
                <a:solidFill>
                  <a:srgbClr val="444444"/>
                </a:solidFill>
                <a:latin typeface="Arial" panose="020B0604020202020204" pitchFamily="34" charset="0"/>
              </a:rPr>
              <a:t>(aka Gateway)</a:t>
            </a:r>
            <a:r>
              <a:rPr lang="en-US" altLang="en-US" dirty="0" smtClean="0">
                <a:solidFill>
                  <a:srgbClr val="444444"/>
                </a:solidFill>
                <a:latin typeface="Arial" panose="020B0604020202020204" pitchFamily="34" charset="0"/>
              </a:rPr>
              <a:t>:  </a:t>
            </a:r>
            <a:r>
              <a:rPr lang="en-US" altLang="en-US" dirty="0">
                <a:solidFill>
                  <a:srgbClr val="444444"/>
                </a:solidFill>
                <a:latin typeface="Arial" panose="020B0604020202020204" pitchFamily="34" charset="0"/>
              </a:rPr>
              <a:t>the primary object of this pattern. It abstracts the underlying data access implementation for the </a:t>
            </a:r>
            <a:r>
              <a:rPr lang="en-US" altLang="en-US" dirty="0" err="1">
                <a:solidFill>
                  <a:srgbClr val="444444"/>
                </a:solidFill>
                <a:latin typeface="Arial" panose="020B0604020202020204" pitchFamily="34" charset="0"/>
              </a:rPr>
              <a:t>BusinessObject</a:t>
            </a:r>
            <a:r>
              <a:rPr lang="en-US" altLang="en-US" dirty="0">
                <a:solidFill>
                  <a:srgbClr val="444444"/>
                </a:solidFill>
                <a:latin typeface="Arial" panose="020B0604020202020204" pitchFamily="34" charset="0"/>
              </a:rPr>
              <a:t> to enable transparent access to the data source. The </a:t>
            </a:r>
            <a:r>
              <a:rPr lang="en-US" altLang="en-US" dirty="0" err="1">
                <a:solidFill>
                  <a:srgbClr val="444444"/>
                </a:solidFill>
                <a:latin typeface="Arial" panose="020B0604020202020204" pitchFamily="34" charset="0"/>
              </a:rPr>
              <a:t>BusinessObject</a:t>
            </a:r>
            <a:r>
              <a:rPr lang="en-US" altLang="en-US" dirty="0">
                <a:solidFill>
                  <a:srgbClr val="444444"/>
                </a:solidFill>
                <a:latin typeface="Arial" panose="020B0604020202020204" pitchFamily="34" charset="0"/>
              </a:rPr>
              <a:t> also delegates data load and store operations to the </a:t>
            </a:r>
            <a:r>
              <a:rPr lang="en-US" altLang="en-US" dirty="0" err="1">
                <a:solidFill>
                  <a:srgbClr val="444444"/>
                </a:solidFill>
                <a:latin typeface="Arial" panose="020B0604020202020204" pitchFamily="34" charset="0"/>
              </a:rPr>
              <a:t>DataAccessObject</a:t>
            </a:r>
            <a:r>
              <a:rPr lang="en-US" altLang="en-US" dirty="0">
                <a:solidFill>
                  <a:srgbClr val="444444"/>
                </a:solidFill>
                <a:latin typeface="Arial" panose="020B0604020202020204" pitchFamily="34" charset="0"/>
              </a:rPr>
              <a:t>.</a:t>
            </a:r>
          </a:p>
          <a:p>
            <a:pPr marL="334963" indent="-334963">
              <a:spcBef>
                <a:spcPts val="450"/>
              </a:spcBef>
              <a:buClr>
                <a:srgbClr val="444444"/>
              </a:buCl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b="1" dirty="0" err="1" smtClean="0">
                <a:solidFill>
                  <a:srgbClr val="444444"/>
                </a:solidFill>
                <a:latin typeface="Arial" panose="020B0604020202020204" pitchFamily="34" charset="0"/>
              </a:rPr>
              <a:t>DataSource</a:t>
            </a:r>
            <a:r>
              <a:rPr lang="en-US" altLang="en-US" b="1" dirty="0" smtClean="0">
                <a:solidFill>
                  <a:srgbClr val="444444"/>
                </a:solidFill>
                <a:latin typeface="Arial" panose="020B0604020202020204" pitchFamily="34" charset="0"/>
              </a:rPr>
              <a:t>:</a:t>
            </a:r>
            <a:r>
              <a:rPr lang="en-US" altLang="en-US" dirty="0" smtClean="0">
                <a:solidFill>
                  <a:srgbClr val="444444"/>
                </a:solidFill>
                <a:latin typeface="Arial" panose="020B0604020202020204" pitchFamily="34" charset="0"/>
              </a:rPr>
              <a:t>  </a:t>
            </a:r>
            <a:r>
              <a:rPr lang="en-US" altLang="en-US" dirty="0">
                <a:solidFill>
                  <a:srgbClr val="444444"/>
                </a:solidFill>
                <a:latin typeface="Arial" panose="020B0604020202020204" pitchFamily="34" charset="0"/>
              </a:rPr>
              <a:t>represents a data source implementation. A data source could be a database such as an RDBMS, OODBMS, XML repository, flat file system, etc.</a:t>
            </a:r>
          </a:p>
          <a:p>
            <a:pPr marL="334963" indent="-334963">
              <a:spcBef>
                <a:spcPts val="450"/>
              </a:spcBef>
              <a:buClr>
                <a:srgbClr val="444444"/>
              </a:buCl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b="1" dirty="0">
                <a:solidFill>
                  <a:srgbClr val="444444"/>
                </a:solidFill>
                <a:latin typeface="Arial" panose="020B0604020202020204" pitchFamily="34" charset="0"/>
              </a:rPr>
              <a:t>Transfer Object</a:t>
            </a:r>
            <a:r>
              <a:rPr lang="en-US" altLang="en-US" dirty="0">
                <a:solidFill>
                  <a:srgbClr val="444444"/>
                </a:solidFill>
                <a:latin typeface="Arial" panose="020B0604020202020204" pitchFamily="34" charset="0"/>
              </a:rPr>
              <a:t>:  used as a data carrier. The </a:t>
            </a:r>
            <a:r>
              <a:rPr lang="en-US" altLang="en-US" dirty="0" err="1">
                <a:solidFill>
                  <a:srgbClr val="444444"/>
                </a:solidFill>
                <a:latin typeface="Arial" panose="020B0604020202020204" pitchFamily="34" charset="0"/>
              </a:rPr>
              <a:t>DataAccessObject</a:t>
            </a:r>
            <a:r>
              <a:rPr lang="en-US" altLang="en-US" dirty="0">
                <a:solidFill>
                  <a:srgbClr val="444444"/>
                </a:solidFill>
                <a:latin typeface="Arial" panose="020B0604020202020204" pitchFamily="34" charset="0"/>
              </a:rPr>
              <a:t> may use a Transfer Object to return data to the client. The </a:t>
            </a:r>
            <a:r>
              <a:rPr lang="en-US" altLang="en-US" dirty="0" err="1">
                <a:solidFill>
                  <a:srgbClr val="444444"/>
                </a:solidFill>
                <a:latin typeface="Arial" panose="020B0604020202020204" pitchFamily="34" charset="0"/>
              </a:rPr>
              <a:t>DataAccessObject</a:t>
            </a:r>
            <a:r>
              <a:rPr lang="en-US" altLang="en-US" dirty="0">
                <a:solidFill>
                  <a:srgbClr val="444444"/>
                </a:solidFill>
                <a:latin typeface="Arial" panose="020B0604020202020204" pitchFamily="34" charset="0"/>
              </a:rPr>
              <a:t> may also receive the data from the client in a Transfer Object to update the data in the data source.</a:t>
            </a:r>
          </a:p>
          <a:p>
            <a:endParaRPr lang="en-US" dirty="0"/>
          </a:p>
        </p:txBody>
      </p:sp>
      <p:sp>
        <p:nvSpPr>
          <p:cNvPr id="4" name="Date Placeholder 3"/>
          <p:cNvSpPr>
            <a:spLocks noGrp="1"/>
          </p:cNvSpPr>
          <p:nvPr>
            <p:ph type="dt" sz="half" idx="10"/>
          </p:nvPr>
        </p:nvSpPr>
        <p:spPr/>
        <p:txBody>
          <a:bodyPr/>
          <a:lstStyle/>
          <a:p>
            <a:pPr>
              <a:defRPr/>
            </a:pPr>
            <a:fld id="{2071CC38-87A4-4C7C-AFCB-87BA96D06B08}"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Tree>
    <p:extLst>
      <p:ext uri="{BB962C8B-B14F-4D97-AF65-F5344CB8AC3E}">
        <p14:creationId xmlns:p14="http://schemas.microsoft.com/office/powerpoint/2010/main" val="8995232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2071CC38-87A4-4C7C-AFCB-87BA96D06B08}"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pic>
        <p:nvPicPr>
          <p:cNvPr id="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8958" y="838200"/>
            <a:ext cx="5646811" cy="5867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83416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600200"/>
            <a:ext cx="8610600" cy="4876800"/>
          </a:xfrm>
        </p:spPr>
        <p:txBody>
          <a:bodyPr>
            <a:normAutofit fontScale="85000" lnSpcReduction="10000"/>
          </a:bodyPr>
          <a:lstStyle/>
          <a:p>
            <a:r>
              <a:rPr lang="en-US" dirty="0"/>
              <a:t>Instead of writing SQL statements to interact with your database, use </a:t>
            </a:r>
            <a:r>
              <a:rPr lang="en-US" dirty="0" smtClean="0"/>
              <a:t>methods and </a:t>
            </a:r>
            <a:r>
              <a:rPr lang="en-US" dirty="0"/>
              <a:t>properties of objects.</a:t>
            </a:r>
          </a:p>
          <a:p>
            <a:r>
              <a:rPr lang="en-US" dirty="0" smtClean="0"/>
              <a:t>Ex. </a:t>
            </a:r>
            <a:r>
              <a:rPr lang="en-US" dirty="0"/>
              <a:t>instead of something like this:</a:t>
            </a:r>
          </a:p>
          <a:p>
            <a:pPr marL="0" indent="0">
              <a:buNone/>
            </a:pP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sql</a:t>
            </a:r>
            <a:r>
              <a:rPr lang="en-US" dirty="0">
                <a:latin typeface="Courier New" panose="02070309020205020404" pitchFamily="49" charset="0"/>
                <a:cs typeface="Courier New" panose="02070309020205020404" pitchFamily="49" charset="0"/>
              </a:rPr>
              <a:t> = "SELECT * FROM persons WHERE id = 10”</a:t>
            </a:r>
          </a:p>
          <a:p>
            <a:pPr marL="0" indent="0">
              <a:buNone/>
            </a:pPr>
            <a:r>
              <a:rPr lang="en-US" dirty="0">
                <a:latin typeface="Courier New" panose="02070309020205020404" pitchFamily="49" charset="0"/>
                <a:cs typeface="Courier New" panose="02070309020205020404" pitchFamily="49" charset="0"/>
              </a:rPr>
              <a:t>Statement </a:t>
            </a:r>
            <a:r>
              <a:rPr lang="en-US" dirty="0" err="1">
                <a:latin typeface="Courier New" panose="02070309020205020404" pitchFamily="49" charset="0"/>
                <a:cs typeface="Courier New" panose="02070309020205020404" pitchFamily="49" charset="0"/>
              </a:rPr>
              <a:t>statement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connection.createStatement</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ResultSet</a:t>
            </a:r>
            <a:r>
              <a:rPr lang="en-US" dirty="0">
                <a:latin typeface="Courier New" panose="02070309020205020404" pitchFamily="49" charset="0"/>
                <a:cs typeface="Courier New" panose="02070309020205020404" pitchFamily="49" charset="0"/>
              </a:rPr>
              <a:t> results = </a:t>
            </a:r>
            <a:r>
              <a:rPr lang="en-US" dirty="0" err="1">
                <a:latin typeface="Courier New" panose="02070309020205020404" pitchFamily="49" charset="0"/>
                <a:cs typeface="Courier New" panose="02070309020205020404" pitchFamily="49" charset="0"/>
              </a:rPr>
              <a:t>statement.executeQuery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sql</a:t>
            </a:r>
            <a:r>
              <a:rPr lang="en-US" dirty="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if(</a:t>
            </a:r>
            <a:r>
              <a:rPr lang="en-US" dirty="0" err="1" smtClean="0">
                <a:latin typeface="Courier New" panose="02070309020205020404" pitchFamily="49" charset="0"/>
                <a:cs typeface="Courier New" panose="02070309020205020404" pitchFamily="49" charset="0"/>
              </a:rPr>
              <a:t>results.next</a:t>
            </a:r>
            <a:r>
              <a:rPr lang="en-US" dirty="0">
                <a:latin typeface="Courier New" panose="02070309020205020404" pitchFamily="49" charset="0"/>
                <a:cs typeface="Courier New" panose="02070309020205020404" pitchFamily="49" charset="0"/>
              </a:rPr>
              <a:t>()) name = </a:t>
            </a:r>
            <a:r>
              <a:rPr lang="en-US" dirty="0" err="1">
                <a:latin typeface="Courier New" panose="02070309020205020404" pitchFamily="49" charset="0"/>
                <a:cs typeface="Courier New" panose="02070309020205020404" pitchFamily="49" charset="0"/>
              </a:rPr>
              <a:t>results.getString</a:t>
            </a:r>
            <a:r>
              <a:rPr lang="en-US" dirty="0">
                <a:latin typeface="Courier New" panose="02070309020205020404" pitchFamily="49" charset="0"/>
                <a:cs typeface="Courier New" panose="02070309020205020404" pitchFamily="49" charset="0"/>
              </a:rPr>
              <a:t>(2, </a:t>
            </a:r>
            <a:r>
              <a:rPr lang="en-US" dirty="0" smtClean="0">
                <a:latin typeface="Courier New" panose="02070309020205020404" pitchFamily="49" charset="0"/>
                <a:cs typeface="Courier New" panose="02070309020205020404" pitchFamily="49" charset="0"/>
              </a:rPr>
              <a:t>“FIRST_NAME”);</a:t>
            </a:r>
            <a:endParaRPr lang="en-US" dirty="0">
              <a:latin typeface="Courier New" panose="02070309020205020404" pitchFamily="49" charset="0"/>
              <a:cs typeface="Courier New" panose="02070309020205020404" pitchFamily="49" charset="0"/>
            </a:endParaRPr>
          </a:p>
          <a:p>
            <a:r>
              <a:rPr lang="en-US" dirty="0" smtClean="0"/>
              <a:t>Do </a:t>
            </a:r>
            <a:r>
              <a:rPr lang="en-US" dirty="0"/>
              <a:t>something like this:</a:t>
            </a:r>
          </a:p>
          <a:p>
            <a:pPr marL="0" indent="0">
              <a:buNone/>
            </a:pPr>
            <a:r>
              <a:rPr lang="en-US" dirty="0">
                <a:latin typeface="Courier New" panose="02070309020205020404" pitchFamily="49" charset="0"/>
                <a:cs typeface="Courier New" panose="02070309020205020404" pitchFamily="49" charset="0"/>
              </a:rPr>
              <a:t>Person p = </a:t>
            </a:r>
            <a:r>
              <a:rPr lang="en-US" dirty="0" err="1">
                <a:latin typeface="Courier New" panose="02070309020205020404" pitchFamily="49" charset="0"/>
                <a:cs typeface="Courier New" panose="02070309020205020404" pitchFamily="49" charset="0"/>
              </a:rPr>
              <a:t>repository.getPerson</a:t>
            </a:r>
            <a:r>
              <a:rPr lang="en-US" dirty="0">
                <a:latin typeface="Courier New" panose="02070309020205020404" pitchFamily="49" charset="0"/>
                <a:cs typeface="Courier New" panose="02070309020205020404" pitchFamily="49" charset="0"/>
              </a:rPr>
              <a:t>(10);</a:t>
            </a:r>
          </a:p>
          <a:p>
            <a:pPr marL="0" indent="0">
              <a:buNone/>
            </a:pPr>
            <a:r>
              <a:rPr lang="en-US" dirty="0">
                <a:latin typeface="Courier New" panose="02070309020205020404" pitchFamily="49" charset="0"/>
                <a:cs typeface="Courier New" panose="02070309020205020404" pitchFamily="49" charset="0"/>
              </a:rPr>
              <a:t>String name = </a:t>
            </a:r>
            <a:r>
              <a:rPr lang="en-US" dirty="0" err="1">
                <a:latin typeface="Courier New" panose="02070309020205020404" pitchFamily="49" charset="0"/>
                <a:cs typeface="Courier New" panose="02070309020205020404" pitchFamily="49" charset="0"/>
              </a:rPr>
              <a:t>p.firstName</a:t>
            </a:r>
            <a:r>
              <a:rPr lang="en-US" dirty="0">
                <a:latin typeface="Courier New" panose="02070309020205020404" pitchFamily="49" charset="0"/>
                <a:cs typeface="Courier New" panose="02070309020205020404" pitchFamily="49" charset="0"/>
              </a:rPr>
              <a:t>;</a:t>
            </a:r>
          </a:p>
          <a:p>
            <a:pPr marL="0" indent="0">
              <a:buNone/>
            </a:pPr>
            <a:r>
              <a:rPr lang="en-US" dirty="0" smtClean="0"/>
              <a:t>or </a:t>
            </a:r>
            <a:r>
              <a:rPr lang="en-US" dirty="0"/>
              <a:t>similar code (lots of variations here</a:t>
            </a:r>
            <a:r>
              <a:rPr lang="en-US" dirty="0" smtClean="0"/>
              <a:t>)</a:t>
            </a:r>
            <a:endParaRPr lang="en-US" dirty="0"/>
          </a:p>
          <a:p>
            <a:r>
              <a:rPr lang="en-US" dirty="0" smtClean="0"/>
              <a:t>Some </a:t>
            </a:r>
            <a:r>
              <a:rPr lang="en-US" dirty="0"/>
              <a:t>frameworks also put code in static methods on the </a:t>
            </a:r>
            <a:r>
              <a:rPr lang="en-US" dirty="0" smtClean="0"/>
              <a:t>classes themselves</a:t>
            </a:r>
            <a:r>
              <a:rPr lang="en-US" dirty="0"/>
              <a:t>:</a:t>
            </a:r>
          </a:p>
          <a:p>
            <a:pPr marL="0" indent="0">
              <a:buNone/>
            </a:pPr>
            <a:r>
              <a:rPr lang="en-US" dirty="0">
                <a:latin typeface="Courier New" panose="02070309020205020404" pitchFamily="49" charset="0"/>
                <a:cs typeface="Courier New" panose="02070309020205020404" pitchFamily="49" charset="0"/>
              </a:rPr>
              <a:t>Person p = </a:t>
            </a:r>
            <a:r>
              <a:rPr lang="en-US" dirty="0" err="1">
                <a:latin typeface="Courier New" panose="02070309020205020404" pitchFamily="49" charset="0"/>
                <a:cs typeface="Courier New" panose="02070309020205020404" pitchFamily="49" charset="0"/>
              </a:rPr>
              <a:t>Person.get</a:t>
            </a:r>
            <a:r>
              <a:rPr lang="en-US" dirty="0">
                <a:latin typeface="Courier New" panose="02070309020205020404" pitchFamily="49" charset="0"/>
                <a:cs typeface="Courier New" panose="02070309020205020404" pitchFamily="49" charset="0"/>
              </a:rPr>
              <a:t>(10</a:t>
            </a:r>
            <a:r>
              <a:rPr lang="en-US" dirty="0" smtClean="0">
                <a:latin typeface="Courier New" panose="02070309020205020404" pitchFamily="49" charset="0"/>
                <a:cs typeface="Courier New" panose="02070309020205020404" pitchFamily="49" charset="0"/>
              </a:rPr>
              <a:t>);</a:t>
            </a:r>
            <a:endParaRPr lang="en-US" dirty="0"/>
          </a:p>
        </p:txBody>
      </p:sp>
      <p:sp>
        <p:nvSpPr>
          <p:cNvPr id="4" name="Date Placeholder 3"/>
          <p:cNvSpPr>
            <a:spLocks noGrp="1"/>
          </p:cNvSpPr>
          <p:nvPr>
            <p:ph type="dt" sz="half" idx="10"/>
          </p:nvPr>
        </p:nvSpPr>
        <p:spPr/>
        <p:txBody>
          <a:bodyPr/>
          <a:lstStyle/>
          <a:p>
            <a:pPr>
              <a:defRPr/>
            </a:pPr>
            <a:fld id="{2071CC38-87A4-4C7C-AFCB-87BA96D06B08}"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Tree>
    <p:extLst>
      <p:ext uri="{BB962C8B-B14F-4D97-AF65-F5344CB8AC3E}">
        <p14:creationId xmlns:p14="http://schemas.microsoft.com/office/powerpoint/2010/main" val="31820965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the DAO</a:t>
            </a:r>
            <a:endParaRPr lang="en-US" dirty="0"/>
          </a:p>
        </p:txBody>
      </p:sp>
      <p:sp>
        <p:nvSpPr>
          <p:cNvPr id="3" name="Content Placeholder 2"/>
          <p:cNvSpPr>
            <a:spLocks noGrp="1"/>
          </p:cNvSpPr>
          <p:nvPr>
            <p:ph idx="1"/>
          </p:nvPr>
        </p:nvSpPr>
        <p:spPr/>
        <p:txBody>
          <a:bodyPr/>
          <a:lstStyle/>
          <a:p>
            <a:pPr marL="334963" indent="-334963">
              <a:spcBef>
                <a:spcPts val="600"/>
              </a:spcBef>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dirty="0">
                <a:latin typeface="Arial" panose="020B0604020202020204" pitchFamily="34" charset="0"/>
              </a:rPr>
              <a:t>Strategies to get DAO’s:</a:t>
            </a:r>
          </a:p>
          <a:p>
            <a:pPr marL="735013" lvl="1" indent="-277813">
              <a:spcBef>
                <a:spcPts val="500"/>
              </a:spcBef>
              <a:buFont typeface="Arial" panose="020B0604020202020204" pitchFamily="34"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dirty="0">
                <a:latin typeface="Arial" panose="020B0604020202020204" pitchFamily="34" charset="0"/>
              </a:rPr>
              <a:t>Automatic DAO Code Generation </a:t>
            </a:r>
            <a:r>
              <a:rPr lang="en-US" altLang="en-US" dirty="0" smtClean="0">
                <a:latin typeface="Arial" panose="020B0604020202020204" pitchFamily="34" charset="0"/>
              </a:rPr>
              <a:t>Strategy</a:t>
            </a:r>
          </a:p>
          <a:p>
            <a:pPr marL="1009333" lvl="2" indent="-277813">
              <a:spcBef>
                <a:spcPts val="500"/>
              </a:spcBef>
              <a:buFont typeface="Arial" panose="020B0604020202020204" pitchFamily="34"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dirty="0" smtClean="0">
                <a:latin typeface="Arial" panose="020B0604020202020204" pitchFamily="34" charset="0"/>
              </a:rPr>
              <a:t>Metadata Mapping applied</a:t>
            </a:r>
          </a:p>
          <a:p>
            <a:pPr marL="1009333" lvl="2" indent="-277813">
              <a:spcBef>
                <a:spcPts val="500"/>
              </a:spcBef>
              <a:buFont typeface="Arial" panose="020B0604020202020204" pitchFamily="34"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dirty="0" smtClean="0">
                <a:latin typeface="Arial" panose="020B0604020202020204" pitchFamily="34" charset="0"/>
              </a:rPr>
              <a:t>JPA Hibernate</a:t>
            </a:r>
            <a:endParaRPr lang="en-US" altLang="en-US" dirty="0">
              <a:latin typeface="Arial" panose="020B0604020202020204" pitchFamily="34" charset="0"/>
            </a:endParaRPr>
          </a:p>
          <a:p>
            <a:pPr marL="735013" lvl="1" indent="-277813">
              <a:spcBef>
                <a:spcPts val="500"/>
              </a:spcBef>
              <a:buFont typeface="Arial" panose="020B0604020202020204" pitchFamily="34"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dirty="0">
                <a:latin typeface="Arial" panose="020B0604020202020204" pitchFamily="34" charset="0"/>
              </a:rPr>
              <a:t>Factory for Data Access Objects </a:t>
            </a:r>
            <a:r>
              <a:rPr lang="en-US" altLang="en-US" dirty="0" smtClean="0">
                <a:latin typeface="Arial" panose="020B0604020202020204" pitchFamily="34" charset="0"/>
              </a:rPr>
              <a:t>Strategy</a:t>
            </a:r>
          </a:p>
          <a:p>
            <a:pPr marL="1009333" lvl="2" indent="-277813">
              <a:spcBef>
                <a:spcPts val="500"/>
              </a:spcBef>
              <a:buFont typeface="Arial" panose="020B0604020202020204" pitchFamily="34"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dirty="0" smtClean="0">
                <a:latin typeface="Arial" panose="020B0604020202020204" pitchFamily="34" charset="0"/>
              </a:rPr>
              <a:t>Use </a:t>
            </a:r>
            <a:r>
              <a:rPr lang="en-US" altLang="en-US" b="1" dirty="0">
                <a:latin typeface="Arial" panose="020B0604020202020204" pitchFamily="34" charset="0"/>
              </a:rPr>
              <a:t>Factory Method</a:t>
            </a:r>
            <a:r>
              <a:rPr lang="en-US" altLang="en-US" dirty="0">
                <a:latin typeface="Arial" panose="020B0604020202020204" pitchFamily="34" charset="0"/>
              </a:rPr>
              <a:t>: When the underlying storage is not subject to change from one implementation to another, use  the Factory Method pattern to produce a number of DAOs needed by the application. </a:t>
            </a:r>
          </a:p>
          <a:p>
            <a:pPr marL="1009333" lvl="2" indent="-277813">
              <a:spcBef>
                <a:spcPts val="500"/>
              </a:spcBef>
              <a:buFont typeface="Arial" panose="020B0604020202020204" pitchFamily="34"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dirty="0">
                <a:latin typeface="Arial" panose="020B0604020202020204" pitchFamily="34" charset="0"/>
              </a:rPr>
              <a:t>Use </a:t>
            </a:r>
            <a:r>
              <a:rPr lang="en-US" altLang="en-US" b="1" dirty="0">
                <a:latin typeface="Arial" panose="020B0604020202020204" pitchFamily="34" charset="0"/>
              </a:rPr>
              <a:t>Abstract Factory</a:t>
            </a:r>
            <a:r>
              <a:rPr lang="en-US" altLang="en-US" dirty="0">
                <a:latin typeface="Arial" panose="020B0604020202020204" pitchFamily="34" charset="0"/>
              </a:rPr>
              <a:t>: When the underlying storage is subject to change from one implementation to another, this strategy may be implemented using the Abstract Factory pattern.</a:t>
            </a:r>
          </a:p>
          <a:p>
            <a:endParaRPr lang="en-US" dirty="0"/>
          </a:p>
        </p:txBody>
      </p:sp>
      <p:sp>
        <p:nvSpPr>
          <p:cNvPr id="4" name="Date Placeholder 3"/>
          <p:cNvSpPr>
            <a:spLocks noGrp="1"/>
          </p:cNvSpPr>
          <p:nvPr>
            <p:ph type="dt" sz="half" idx="10"/>
          </p:nvPr>
        </p:nvSpPr>
        <p:spPr/>
        <p:txBody>
          <a:bodyPr/>
          <a:lstStyle/>
          <a:p>
            <a:pPr>
              <a:defRPr/>
            </a:pPr>
            <a:fld id="{2071CC38-87A4-4C7C-AFCB-87BA96D06B08}"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Tree>
    <p:extLst>
      <p:ext uri="{BB962C8B-B14F-4D97-AF65-F5344CB8AC3E}">
        <p14:creationId xmlns:p14="http://schemas.microsoft.com/office/powerpoint/2010/main" val="27153625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method</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2071CC38-87A4-4C7C-AFCB-87BA96D06B08}"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4746" y="685800"/>
            <a:ext cx="3657600" cy="602909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498751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2071CC38-87A4-4C7C-AFCB-87BA96D06B08}"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344567"/>
            <a:ext cx="6479274" cy="540389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507743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time</a:t>
            </a:r>
            <a:endParaRPr lang="en-US" dirty="0"/>
          </a:p>
        </p:txBody>
      </p:sp>
      <p:sp>
        <p:nvSpPr>
          <p:cNvPr id="3" name="Content Placeholder 2"/>
          <p:cNvSpPr>
            <a:spLocks noGrp="1"/>
          </p:cNvSpPr>
          <p:nvPr>
            <p:ph idx="1"/>
          </p:nvPr>
        </p:nvSpPr>
        <p:spPr/>
        <p:txBody>
          <a:bodyPr/>
          <a:lstStyle/>
          <a:p>
            <a:r>
              <a:rPr lang="en-US" dirty="0" smtClean="0"/>
              <a:t>More patterns </a:t>
            </a:r>
            <a:r>
              <a:rPr lang="en-US" dirty="0" smtClean="0">
                <a:sym typeface="Wingdings" panose="05000000000000000000" pitchFamily="2" charset="2"/>
              </a:rPr>
              <a:t></a:t>
            </a:r>
          </a:p>
          <a:p>
            <a:pPr lvl="1"/>
            <a:r>
              <a:rPr lang="en-US" dirty="0" smtClean="0">
                <a:sym typeface="Wingdings" panose="05000000000000000000" pitchFamily="2" charset="2"/>
              </a:rPr>
              <a:t>Concurrency</a:t>
            </a:r>
          </a:p>
          <a:p>
            <a:pPr lvl="1"/>
            <a:r>
              <a:rPr lang="en-US" smtClean="0">
                <a:sym typeface="Wingdings" panose="05000000000000000000" pitchFamily="2" charset="2"/>
              </a:rPr>
              <a:t>Presentation</a:t>
            </a:r>
            <a:endParaRPr lang="en-US"/>
          </a:p>
        </p:txBody>
      </p:sp>
      <p:sp>
        <p:nvSpPr>
          <p:cNvPr id="4" name="Date Placeholder 3"/>
          <p:cNvSpPr>
            <a:spLocks noGrp="1"/>
          </p:cNvSpPr>
          <p:nvPr>
            <p:ph type="dt" sz="half" idx="10"/>
          </p:nvPr>
        </p:nvSpPr>
        <p:spPr/>
        <p:txBody>
          <a:bodyPr/>
          <a:lstStyle/>
          <a:p>
            <a:pPr>
              <a:defRPr/>
            </a:pPr>
            <a:fld id="{2071CC38-87A4-4C7C-AFCB-87BA96D06B08}" type="datetime1">
              <a:rPr lang="en-US" smtClean="0"/>
              <a:t>4/16/2018</a:t>
            </a:fld>
            <a:endParaRPr lang="en-US"/>
          </a:p>
        </p:txBody>
      </p:sp>
      <p:sp>
        <p:nvSpPr>
          <p:cNvPr id="5" name="Footer Placeholder 4"/>
          <p:cNvSpPr>
            <a:spLocks noGrp="1"/>
          </p:cNvSpPr>
          <p:nvPr>
            <p:ph type="ftr" sz="quarter" idx="11"/>
          </p:nvPr>
        </p:nvSpPr>
        <p:spPr/>
        <p:txBody>
          <a:bodyPr/>
          <a:lstStyle/>
          <a:p>
            <a:pPr>
              <a:defRPr/>
            </a:pPr>
            <a:r>
              <a:rPr lang="en-US" smtClean="0"/>
              <a:t>Computer Science Department, TUC-N</a:t>
            </a:r>
            <a:endParaRPr lang="en-US"/>
          </a:p>
        </p:txBody>
      </p:sp>
    </p:spTree>
    <p:extLst>
      <p:ext uri="{BB962C8B-B14F-4D97-AF65-F5344CB8AC3E}">
        <p14:creationId xmlns:p14="http://schemas.microsoft.com/office/powerpoint/2010/main" val="40137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pPr eaLnBrk="1" fontAlgn="auto" hangingPunct="1">
              <a:spcAft>
                <a:spcPts val="0"/>
              </a:spcAft>
              <a:defRPr/>
            </a:pPr>
            <a:r>
              <a:rPr lang="en-US"/>
              <a:t>Table Data Gateway</a:t>
            </a:r>
          </a:p>
        </p:txBody>
      </p:sp>
      <p:sp>
        <p:nvSpPr>
          <p:cNvPr id="18435" name="Rectangle 3"/>
          <p:cNvSpPr>
            <a:spLocks noGrp="1" noChangeArrowheads="1"/>
          </p:cNvSpPr>
          <p:nvPr>
            <p:ph idx="1"/>
          </p:nvPr>
        </p:nvSpPr>
        <p:spPr>
          <a:xfrm>
            <a:off x="457200" y="1681854"/>
            <a:ext cx="8458200" cy="4876800"/>
          </a:xfrm>
        </p:spPr>
        <p:txBody>
          <a:bodyPr>
            <a:normAutofit/>
          </a:bodyPr>
          <a:lstStyle/>
          <a:p>
            <a:pPr>
              <a:buNone/>
            </a:pPr>
            <a:r>
              <a:rPr lang="en-US" i="1" dirty="0" smtClean="0"/>
              <a:t>An object that acts as a gateway to a database table. One instance handles all the rows in the table</a:t>
            </a:r>
            <a:r>
              <a:rPr lang="en-US" i="1" dirty="0"/>
              <a:t>.</a:t>
            </a:r>
            <a:r>
              <a:rPr lang="en-US" dirty="0"/>
              <a:t> [</a:t>
            </a:r>
            <a:r>
              <a:rPr lang="en-US" dirty="0" smtClean="0"/>
              <a:t>Fowler]</a:t>
            </a:r>
          </a:p>
          <a:p>
            <a:pPr>
              <a:buNone/>
            </a:pPr>
            <a:endParaRPr lang="en-US" dirty="0"/>
          </a:p>
          <a:p>
            <a:pPr>
              <a:buNone/>
            </a:pPr>
            <a:endParaRPr lang="en-US" dirty="0" smtClean="0"/>
          </a:p>
          <a:p>
            <a:r>
              <a:rPr lang="en-US" dirty="0"/>
              <a:t>Generic data structure of </a:t>
            </a:r>
            <a:r>
              <a:rPr lang="en-US" dirty="0" smtClean="0"/>
              <a:t>tables and </a:t>
            </a:r>
            <a:r>
              <a:rPr lang="en-US" dirty="0"/>
              <a:t>rows that mimics the tabular nature of a DB. Can </a:t>
            </a:r>
            <a:r>
              <a:rPr lang="en-US" dirty="0" smtClean="0"/>
              <a:t>be used in many </a:t>
            </a:r>
            <a:r>
              <a:rPr lang="en-US" dirty="0"/>
              <a:t>parts of application.</a:t>
            </a:r>
          </a:p>
          <a:p>
            <a:pPr lvl="1"/>
            <a:r>
              <a:rPr lang="en-US" dirty="0" smtClean="0"/>
              <a:t>Needs a </a:t>
            </a:r>
            <a:r>
              <a:rPr lang="en-US" dirty="0"/>
              <a:t>single instance for </a:t>
            </a:r>
            <a:r>
              <a:rPr lang="en-US" i="1" dirty="0"/>
              <a:t>all </a:t>
            </a:r>
            <a:r>
              <a:rPr lang="en-US" dirty="0"/>
              <a:t>rows.</a:t>
            </a:r>
          </a:p>
          <a:p>
            <a:pPr lvl="1"/>
            <a:r>
              <a:rPr lang="en-US" dirty="0" smtClean="0"/>
              <a:t>Needs </a:t>
            </a:r>
            <a:r>
              <a:rPr lang="en-US" dirty="0"/>
              <a:t>caching strategy, cursors to access database, </a:t>
            </a:r>
            <a:r>
              <a:rPr lang="en-US" dirty="0" smtClean="0"/>
              <a:t>manage result </a:t>
            </a:r>
            <a:r>
              <a:rPr lang="en-US" dirty="0"/>
              <a:t>set.</a:t>
            </a:r>
          </a:p>
          <a:p>
            <a:r>
              <a:rPr lang="en-US" dirty="0" smtClean="0"/>
              <a:t>Common </a:t>
            </a:r>
            <a:r>
              <a:rPr lang="en-US" dirty="0"/>
              <a:t>to have GUI tools that work directly with record set</a:t>
            </a:r>
            <a:endParaRPr lang="en-US" dirty="0" smtClean="0"/>
          </a:p>
        </p:txBody>
      </p:sp>
      <p:sp>
        <p:nvSpPr>
          <p:cNvPr id="18436"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B1C4F75-CA37-41BA-A1D0-CB842A5BF132}" type="datetime1">
              <a:rPr lang="en-US" smtClean="0">
                <a:solidFill>
                  <a:schemeClr val="tx2"/>
                </a:solidFill>
              </a:rPr>
              <a:t>4/16/2018</a:t>
            </a:fld>
            <a:endParaRPr lang="en-US" smtClean="0">
              <a:solidFill>
                <a:schemeClr val="tx2"/>
              </a:solidFill>
            </a:endParaRPr>
          </a:p>
        </p:txBody>
      </p:sp>
      <p:sp>
        <p:nvSpPr>
          <p:cNvPr id="1843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eaLnBrk="1" fontAlgn="auto" hangingPunct="1">
              <a:spcAft>
                <a:spcPts val="0"/>
              </a:spcAft>
              <a:defRPr/>
            </a:pPr>
            <a:r>
              <a:rPr lang="en-US"/>
              <a:t>TDG</a:t>
            </a:r>
          </a:p>
        </p:txBody>
      </p:sp>
      <p:sp>
        <p:nvSpPr>
          <p:cNvPr id="19459" name="Date Placeholder 2"/>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5837193-AE4E-48BF-A889-B2856DFA0D80}" type="datetime1">
              <a:rPr lang="en-US" smtClean="0">
                <a:solidFill>
                  <a:schemeClr val="tx2"/>
                </a:solidFill>
              </a:rPr>
              <a:t>4/16/2018</a:t>
            </a:fld>
            <a:endParaRPr lang="en-US" smtClean="0">
              <a:solidFill>
                <a:schemeClr val="tx2"/>
              </a:solidFill>
            </a:endParaRPr>
          </a:p>
        </p:txBody>
      </p:sp>
      <p:sp>
        <p:nvSpPr>
          <p:cNvPr id="1946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solidFill>
                  <a:schemeClr val="tx2"/>
                </a:solidFill>
              </a:rPr>
              <a:t>Computer Science Department, TUC-N</a:t>
            </a:r>
          </a:p>
        </p:txBody>
      </p:sp>
      <p:pic>
        <p:nvPicPr>
          <p:cNvPr id="19461" name="Picture 9" descr="dbgate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05000"/>
            <a:ext cx="79248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33400" y="4876800"/>
            <a:ext cx="6248400" cy="1569660"/>
          </a:xfrm>
          <a:prstGeom prst="rect">
            <a:avLst/>
          </a:prstGeom>
        </p:spPr>
        <p:txBody>
          <a:bodyPr wrap="square">
            <a:spAutoFit/>
          </a:bodyPr>
          <a:lstStyle/>
          <a:p>
            <a:pPr marL="285750" indent="-285750">
              <a:buFont typeface="Arial" panose="020B0604020202020204" pitchFamily="34" charset="0"/>
              <a:buChar char="•"/>
            </a:pPr>
            <a:r>
              <a:rPr lang="en-US" sz="2400" dirty="0">
                <a:latin typeface="ArialMT"/>
              </a:rPr>
              <a:t>find(id) : </a:t>
            </a:r>
            <a:r>
              <a:rPr lang="en-US" sz="2400" dirty="0" err="1">
                <a:latin typeface="ArialMT"/>
              </a:rPr>
              <a:t>RecordSet</a:t>
            </a:r>
            <a:endParaRPr lang="en-US" sz="2400" dirty="0">
              <a:latin typeface="ArialMT"/>
            </a:endParaRPr>
          </a:p>
          <a:p>
            <a:pPr marL="285750" indent="-285750">
              <a:buFont typeface="Arial" panose="020B0604020202020204" pitchFamily="34" charset="0"/>
              <a:buChar char="•"/>
            </a:pPr>
            <a:r>
              <a:rPr lang="en-US" sz="2400" dirty="0" err="1" smtClean="0">
                <a:latin typeface="ArialMT"/>
              </a:rPr>
              <a:t>findWithLastName</a:t>
            </a:r>
            <a:r>
              <a:rPr lang="en-US" sz="2400" dirty="0" smtClean="0">
                <a:latin typeface="ArialMT"/>
              </a:rPr>
              <a:t>(String</a:t>
            </a:r>
            <a:r>
              <a:rPr lang="en-US" sz="2400" dirty="0">
                <a:latin typeface="ArialMT"/>
              </a:rPr>
              <a:t>) : </a:t>
            </a:r>
            <a:r>
              <a:rPr lang="en-US" sz="2400" dirty="0" err="1">
                <a:latin typeface="ArialMT"/>
              </a:rPr>
              <a:t>RecordSet</a:t>
            </a:r>
            <a:endParaRPr lang="en-US" sz="2400" dirty="0">
              <a:latin typeface="ArialMT"/>
            </a:endParaRPr>
          </a:p>
          <a:p>
            <a:pPr marL="285750" indent="-285750">
              <a:buFont typeface="Arial" panose="020B0604020202020204" pitchFamily="34" charset="0"/>
              <a:buChar char="•"/>
            </a:pPr>
            <a:r>
              <a:rPr lang="en-US" sz="2400" dirty="0" smtClean="0">
                <a:latin typeface="ArialMT"/>
              </a:rPr>
              <a:t>Iterate </a:t>
            </a:r>
            <a:r>
              <a:rPr lang="en-US" sz="2400" dirty="0">
                <a:latin typeface="ArialMT"/>
              </a:rPr>
              <a:t>through </a:t>
            </a:r>
            <a:r>
              <a:rPr lang="en-US" sz="2400" dirty="0" err="1">
                <a:latin typeface="ArialMT"/>
              </a:rPr>
              <a:t>RecordSet</a:t>
            </a:r>
            <a:endParaRPr lang="en-US" sz="2400" dirty="0">
              <a:latin typeface="ArialMT"/>
            </a:endParaRPr>
          </a:p>
          <a:p>
            <a:pPr marL="285750" indent="-285750">
              <a:buFont typeface="Arial" panose="020B0604020202020204" pitchFamily="34" charset="0"/>
              <a:buChar char="•"/>
            </a:pPr>
            <a:r>
              <a:rPr lang="en-US" sz="2400" dirty="0" smtClean="0">
                <a:latin typeface="ArialMT"/>
              </a:rPr>
              <a:t>Update</a:t>
            </a:r>
            <a:r>
              <a:rPr lang="en-US" sz="2400" dirty="0">
                <a:latin typeface="ArialMT"/>
              </a:rPr>
              <a:t>, delete, insert, ...</a:t>
            </a:r>
            <a:endParaRPr lang="en-US" sz="2400"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eme_CursS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Theme_CursSE" id="{F3D0179C-6B02-4EFD-819C-DD9F7A2F7E25}" vid="{A4DBB83C-D429-4A1C-ADEF-2E36D8ECA101}"/>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36446</TotalTime>
  <Words>2661</Words>
  <Application>Microsoft Office PowerPoint</Application>
  <PresentationFormat>On-screen Show (4:3)</PresentationFormat>
  <Paragraphs>605</Paragraphs>
  <Slides>73</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73</vt:i4>
      </vt:variant>
    </vt:vector>
  </HeadingPairs>
  <TitlesOfParts>
    <vt:vector size="80" baseType="lpstr">
      <vt:lpstr>Arial</vt:lpstr>
      <vt:lpstr>ArialMT</vt:lpstr>
      <vt:lpstr>Courier New</vt:lpstr>
      <vt:lpstr>Times New Roman</vt:lpstr>
      <vt:lpstr>Wingdings</vt:lpstr>
      <vt:lpstr>blank</vt:lpstr>
      <vt:lpstr>Theme_CursSE</vt:lpstr>
      <vt:lpstr>Software design</vt:lpstr>
      <vt:lpstr>Content</vt:lpstr>
      <vt:lpstr>References</vt:lpstr>
      <vt:lpstr>Data Source Patterns</vt:lpstr>
      <vt:lpstr>Data Source Patterns (the magic behind frameworks…)</vt:lpstr>
      <vt:lpstr>Gateway</vt:lpstr>
      <vt:lpstr>Example</vt:lpstr>
      <vt:lpstr>Table Data Gateway</vt:lpstr>
      <vt:lpstr>TDG</vt:lpstr>
      <vt:lpstr>Features</vt:lpstr>
      <vt:lpstr>Using ADO.NET DataSets</vt:lpstr>
      <vt:lpstr>Implementation</vt:lpstr>
      <vt:lpstr>Implementing find behavior </vt:lpstr>
      <vt:lpstr>TDG in the Revenue Recognition Pb</vt:lpstr>
      <vt:lpstr>TM+TDG Get contracts</vt:lpstr>
      <vt:lpstr>TM+TDG Calculate Revenues</vt:lpstr>
      <vt:lpstr>Translated in Code</vt:lpstr>
      <vt:lpstr>PowerPoint Presentation</vt:lpstr>
      <vt:lpstr>Row Data Gateway</vt:lpstr>
      <vt:lpstr>Row Data Gateway</vt:lpstr>
      <vt:lpstr>How it works?</vt:lpstr>
      <vt:lpstr>RDG behavior</vt:lpstr>
      <vt:lpstr>Implementation</vt:lpstr>
      <vt:lpstr>Class PersonGateway</vt:lpstr>
      <vt:lpstr>PersonFinder </vt:lpstr>
      <vt:lpstr>Using RDG as a holder for the domain object</vt:lpstr>
      <vt:lpstr>Data Transfer Object (DTO)</vt:lpstr>
      <vt:lpstr>Example</vt:lpstr>
      <vt:lpstr>Example</vt:lpstr>
      <vt:lpstr>How to create the DTO</vt:lpstr>
      <vt:lpstr>How to create the domain object from the DTO</vt:lpstr>
      <vt:lpstr>What to consider</vt:lpstr>
      <vt:lpstr>Data Mappers</vt:lpstr>
      <vt:lpstr>Data Mapper Layer …</vt:lpstr>
      <vt:lpstr>Retrieving data</vt:lpstr>
      <vt:lpstr>Finding objects </vt:lpstr>
      <vt:lpstr>Updating data</vt:lpstr>
      <vt:lpstr>Features</vt:lpstr>
      <vt:lpstr>Implementation</vt:lpstr>
      <vt:lpstr>AbstractMapper </vt:lpstr>
      <vt:lpstr>Load method in AbstractMapper</vt:lpstr>
      <vt:lpstr>Mapper class implements finder</vt:lpstr>
      <vt:lpstr>doLoad in PersonMapper</vt:lpstr>
      <vt:lpstr>Mapping Problem</vt:lpstr>
      <vt:lpstr>Structural problems</vt:lpstr>
      <vt:lpstr>Single Table Inheritance</vt:lpstr>
      <vt:lpstr>Concrete Table Inheritance</vt:lpstr>
      <vt:lpstr>Class Table Inheritance</vt:lpstr>
      <vt:lpstr>Behavioral problems</vt:lpstr>
      <vt:lpstr>Lazy load</vt:lpstr>
      <vt:lpstr>Implementation options</vt:lpstr>
      <vt:lpstr>Discussion</vt:lpstr>
      <vt:lpstr>Identity map</vt:lpstr>
      <vt:lpstr>How it works</vt:lpstr>
      <vt:lpstr>When to use it</vt:lpstr>
      <vt:lpstr>Object-Relational Metadata Mapping Patterns </vt:lpstr>
      <vt:lpstr>Metadata Mapping</vt:lpstr>
      <vt:lpstr>Code generation</vt:lpstr>
      <vt:lpstr>Reflection</vt:lpstr>
      <vt:lpstr>Using a Query Object</vt:lpstr>
      <vt:lpstr>How it works</vt:lpstr>
      <vt:lpstr>Example</vt:lpstr>
      <vt:lpstr>Applying the QueryObject</vt:lpstr>
      <vt:lpstr>Repository</vt:lpstr>
      <vt:lpstr>How it works</vt:lpstr>
      <vt:lpstr>Example</vt:lpstr>
      <vt:lpstr>Related Patterns: DAO Pattern</vt:lpstr>
      <vt:lpstr>Participants and responsibilities</vt:lpstr>
      <vt:lpstr>How it works</vt:lpstr>
      <vt:lpstr>How to get the DAO</vt:lpstr>
      <vt:lpstr>Factory method</vt:lpstr>
      <vt:lpstr>Abstract Factory</vt:lpstr>
      <vt:lpstr>Next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Mihaela</dc:creator>
  <cp:lastModifiedBy>Mihaela Dinsoreanu</cp:lastModifiedBy>
  <cp:revision>411</cp:revision>
  <cp:lastPrinted>1601-01-01T00:00:00Z</cp:lastPrinted>
  <dcterms:created xsi:type="dcterms:W3CDTF">1601-01-01T00:00:00Z</dcterms:created>
  <dcterms:modified xsi:type="dcterms:W3CDTF">2018-04-17T08:43:17Z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