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309" r:id="rId3"/>
    <p:sldId id="308" r:id="rId4"/>
    <p:sldId id="443" r:id="rId5"/>
    <p:sldId id="453" r:id="rId6"/>
    <p:sldId id="444" r:id="rId7"/>
    <p:sldId id="445" r:id="rId8"/>
    <p:sldId id="454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360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6" r:id="rId39"/>
    <p:sldId id="477" r:id="rId40"/>
    <p:sldId id="478" r:id="rId41"/>
    <p:sldId id="432" r:id="rId42"/>
    <p:sldId id="435" r:id="rId43"/>
    <p:sldId id="436" r:id="rId44"/>
    <p:sldId id="440" r:id="rId45"/>
    <p:sldId id="480" r:id="rId46"/>
    <p:sldId id="433" r:id="rId47"/>
    <p:sldId id="439" r:id="rId48"/>
    <p:sldId id="441" r:id="rId49"/>
    <p:sldId id="442" r:id="rId50"/>
    <p:sldId id="434" r:id="rId51"/>
    <p:sldId id="438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70" r:id="rId60"/>
    <p:sldId id="319" r:id="rId61"/>
    <p:sldId id="320" r:id="rId62"/>
    <p:sldId id="321" r:id="rId63"/>
    <p:sldId id="369" r:id="rId64"/>
    <p:sldId id="322" r:id="rId65"/>
    <p:sldId id="323" r:id="rId66"/>
    <p:sldId id="361" r:id="rId67"/>
    <p:sldId id="362" r:id="rId68"/>
    <p:sldId id="363" r:id="rId69"/>
    <p:sldId id="364" r:id="rId70"/>
    <p:sldId id="365" r:id="rId71"/>
    <p:sldId id="366" r:id="rId72"/>
    <p:sldId id="367" r:id="rId73"/>
    <p:sldId id="368" r:id="rId74"/>
    <p:sldId id="331" r:id="rId75"/>
    <p:sldId id="479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CF9D2-BABB-47B2-A06B-854707E60BF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4AD92-4E86-4936-8554-D689A938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F2C17B-F40A-4264-9685-13A1921BC17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128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B61-0E15-4F9D-BEA5-3931D286C8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8E6-B5B0-4D4F-996D-3ED218D25D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B61-0E15-4F9D-BEA5-3931D286C8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8E6-B5B0-4D4F-996D-3ED218D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B61-0E15-4F9D-BEA5-3931D286C8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8E6-B5B0-4D4F-996D-3ED218D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5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2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2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2CDBB61-0E15-4F9D-BEA5-3931D286C8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E2018E6-B5B0-4D4F-996D-3ED218D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3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B61-0E15-4F9D-BEA5-3931D286C8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8E6-B5B0-4D4F-996D-3ED218D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5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B61-0E15-4F9D-BEA5-3931D286C8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8E6-B5B0-4D4F-996D-3ED218D25D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91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B61-0E15-4F9D-BEA5-3931D286C8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8E6-B5B0-4D4F-996D-3ED218D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B61-0E15-4F9D-BEA5-3931D286C8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8E6-B5B0-4D4F-996D-3ED218D25DC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26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B61-0E15-4F9D-BEA5-3931D286C8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8E6-B5B0-4D4F-996D-3ED218D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5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B61-0E15-4F9D-BEA5-3931D286C8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8E6-B5B0-4D4F-996D-3ED218D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0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B61-0E15-4F9D-BEA5-3931D286C8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8E6-B5B0-4D4F-996D-3ED218D25D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42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B61-0E15-4F9D-BEA5-3931D286C8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8E6-B5B0-4D4F-996D-3ED218D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6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2CDBB61-0E15-4F9D-BEA5-3931D286C8A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E2018E6-B5B0-4D4F-996D-3ED218D25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ingy.com/recordingApp/artist?name=danielaMercury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isa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SOFTWARE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Optimistic Concurrency Control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Prevents </a:t>
            </a:r>
            <a:r>
              <a:rPr lang="en-US" altLang="en-US" dirty="0"/>
              <a:t>conflicts between concurrent business transactions, by detecting a conflict and rolling back the transaction. 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Conflict detection</a:t>
            </a:r>
          </a:p>
          <a:p>
            <a:pPr eaLnBrk="1" hangingPunct="1"/>
            <a:r>
              <a:rPr lang="en-GB" altLang="en-US" dirty="0" smtClean="0"/>
              <a:t>Lock hold during commit</a:t>
            </a:r>
          </a:p>
          <a:p>
            <a:pPr eaLnBrk="1" hangingPunct="1"/>
            <a:r>
              <a:rPr lang="en-GB" altLang="en-US" dirty="0" smtClean="0"/>
              <a:t>Supports concurrency</a:t>
            </a:r>
          </a:p>
          <a:p>
            <a:pPr eaLnBrk="1" hangingPunct="1"/>
            <a:r>
              <a:rPr lang="en-GB" altLang="en-US" dirty="0" smtClean="0"/>
              <a:t>Low frequency of conflicts</a:t>
            </a:r>
          </a:p>
          <a:p>
            <a:pPr eaLnBrk="1" hangingPunct="1"/>
            <a:r>
              <a:rPr lang="en-GB" altLang="en-US" dirty="0" smtClean="0"/>
              <a:t>Used for not critical consequences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5222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75E2FB-C700-4FAC-B4D7-139E08E56CCF}" type="datetime1">
              <a:rPr lang="en-US" altLang="en-US" smtClean="0">
                <a:solidFill>
                  <a:schemeClr val="tx2"/>
                </a:solidFill>
              </a:rPr>
              <a:t>4/24/2018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12250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042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E47DDC-6B6A-4E0E-B1EA-CBD5BBDD28DB}" type="datetime1">
              <a:rPr lang="en-US" altLang="en-US" smtClean="0">
                <a:solidFill>
                  <a:schemeClr val="tx2"/>
                </a:solidFill>
              </a:rPr>
              <a:t>4/24/2018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60422" name="Picture 5" descr="OptimisticSke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7772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4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Pessimistic Concurrency Control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Prevents </a:t>
            </a:r>
            <a:r>
              <a:rPr lang="en-US" altLang="en-US" dirty="0"/>
              <a:t>conflicts between concurrent business transactions by allowing only one business transaction to access data at once. 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Conflict prevention</a:t>
            </a:r>
          </a:p>
          <a:p>
            <a:pPr eaLnBrk="1" hangingPunct="1"/>
            <a:r>
              <a:rPr lang="en-GB" altLang="en-US" dirty="0" smtClean="0"/>
              <a:t>Lock hold during the entire transaction</a:t>
            </a:r>
          </a:p>
          <a:p>
            <a:pPr eaLnBrk="1" hangingPunct="1"/>
            <a:r>
              <a:rPr lang="en-GB" altLang="en-US" dirty="0" smtClean="0"/>
              <a:t>Does not support concurrency</a:t>
            </a:r>
          </a:p>
          <a:p>
            <a:pPr eaLnBrk="1" hangingPunct="1"/>
            <a:r>
              <a:rPr lang="en-GB" altLang="en-US" dirty="0" smtClean="0"/>
              <a:t>Used for critical consequences</a:t>
            </a:r>
          </a:p>
          <a:p>
            <a:pPr eaLnBrk="1" hangingPunct="1"/>
            <a:endParaRPr lang="en-GB" altLang="en-US" dirty="0"/>
          </a:p>
          <a:p>
            <a:pPr eaLnBrk="1" hangingPunct="1"/>
            <a:endParaRPr lang="en-US" altLang="en-US" dirty="0" smtClean="0"/>
          </a:p>
        </p:txBody>
      </p:sp>
      <p:sp>
        <p:nvSpPr>
          <p:cNvPr id="5325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2D3759-33F8-4399-ACEF-90C8F47B3F72}" type="datetime1">
              <a:rPr lang="en-US" altLang="en-US" smtClean="0">
                <a:solidFill>
                  <a:schemeClr val="tx2"/>
                </a:solidFill>
              </a:rPr>
              <a:t>4/24/2018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34537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349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028804-3EC9-4061-9081-F122AD2D3412}" type="datetime1">
              <a:rPr lang="en-US" altLang="en-US" smtClean="0">
                <a:solidFill>
                  <a:schemeClr val="tx2"/>
                </a:solidFill>
              </a:rPr>
              <a:t>4/24/2018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63494" name="Picture 5" descr="PessimisticSke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4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Preventing inconsistent reads</a:t>
            </a: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Optimistic control</a:t>
            </a:r>
          </a:p>
          <a:p>
            <a:pPr lvl="1" eaLnBrk="1" hangingPunct="1"/>
            <a:r>
              <a:rPr lang="en-GB" altLang="en-US" dirty="0" smtClean="0"/>
              <a:t>Versioning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Pessimistic control</a:t>
            </a:r>
          </a:p>
          <a:p>
            <a:pPr lvl="1" eaLnBrk="1" hangingPunct="1"/>
            <a:r>
              <a:rPr lang="en-GB" altLang="en-US" dirty="0" smtClean="0"/>
              <a:t>Read -&gt;shared lock</a:t>
            </a:r>
          </a:p>
          <a:p>
            <a:pPr lvl="1" eaLnBrk="1" hangingPunct="1"/>
            <a:r>
              <a:rPr lang="en-GB" altLang="en-US" dirty="0" smtClean="0"/>
              <a:t>Write -&gt; exclusive lock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Temporal reads</a:t>
            </a:r>
          </a:p>
          <a:p>
            <a:pPr lvl="1" eaLnBrk="1" hangingPunct="1"/>
            <a:r>
              <a:rPr lang="en-GB" altLang="en-US" dirty="0" err="1" smtClean="0"/>
              <a:t>Date+time</a:t>
            </a:r>
            <a:r>
              <a:rPr lang="en-GB" altLang="en-US" dirty="0" smtClean="0"/>
              <a:t> stamps</a:t>
            </a:r>
          </a:p>
          <a:p>
            <a:pPr lvl="1" eaLnBrk="1" hangingPunct="1"/>
            <a:r>
              <a:rPr lang="en-GB" altLang="en-US" dirty="0" smtClean="0"/>
              <a:t>Implies full history storage</a:t>
            </a:r>
            <a:endParaRPr lang="en-US" altLang="en-US" dirty="0" smtClean="0"/>
          </a:p>
        </p:txBody>
      </p:sp>
      <p:sp>
        <p:nvSpPr>
          <p:cNvPr id="5427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CC9B7C-DDC2-4913-B707-E01ED2BB3CDD}" type="datetime1">
              <a:rPr lang="en-US" altLang="en-US" smtClean="0">
                <a:solidFill>
                  <a:schemeClr val="tx2"/>
                </a:solidFill>
              </a:rPr>
              <a:t>4/24/2018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3734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Deadlocks</a:t>
            </a: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Pick a victim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Locks with deadlines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Preventing:</a:t>
            </a:r>
          </a:p>
          <a:p>
            <a:pPr lvl="1" eaLnBrk="1" hangingPunct="1"/>
            <a:r>
              <a:rPr lang="en-GB" altLang="en-US" dirty="0" smtClean="0"/>
              <a:t>Force to acquire all the necessary locks at the beginning</a:t>
            </a:r>
          </a:p>
          <a:p>
            <a:pPr lvl="1" eaLnBrk="1" hangingPunct="1"/>
            <a:r>
              <a:rPr lang="en-GB" altLang="en-US" dirty="0" smtClean="0"/>
              <a:t>Enforce a strategy to grant locks (ex. Alphabetical order of the files)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Combine tactics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5530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E70EBC-5F34-40FE-AB41-6DDEA4AF367D}" type="datetime1">
              <a:rPr lang="en-US" altLang="en-US" smtClean="0">
                <a:solidFill>
                  <a:schemeClr val="tx2"/>
                </a:solidFill>
              </a:rPr>
              <a:t>4/24/2018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5799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Locking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To implement it you need to:</a:t>
            </a:r>
          </a:p>
          <a:p>
            <a:pPr lvl="1" eaLnBrk="1" hangingPunct="1"/>
            <a:r>
              <a:rPr lang="en-US" altLang="en-US" sz="2400"/>
              <a:t>know what type of locks you need, </a:t>
            </a:r>
          </a:p>
          <a:p>
            <a:pPr lvl="1" eaLnBrk="1" hangingPunct="1"/>
            <a:r>
              <a:rPr lang="en-US" altLang="en-US" sz="2400"/>
              <a:t>build a lock manager,</a:t>
            </a:r>
          </a:p>
          <a:p>
            <a:pPr lvl="1" eaLnBrk="1" hangingPunct="1"/>
            <a:r>
              <a:rPr lang="en-US" altLang="en-US" sz="2400"/>
              <a:t>define procedures for a business transaction to use locks</a:t>
            </a:r>
          </a:p>
          <a:p>
            <a:pPr eaLnBrk="1" hangingPunct="1"/>
            <a:r>
              <a:rPr lang="en-US" altLang="en-US" sz="2800"/>
              <a:t>Lock types</a:t>
            </a:r>
          </a:p>
          <a:p>
            <a:pPr lvl="1" eaLnBrk="1" hangingPunct="1"/>
            <a:r>
              <a:rPr lang="en-US" altLang="en-US" sz="2400"/>
              <a:t>Exclusive write lock</a:t>
            </a:r>
          </a:p>
          <a:p>
            <a:pPr lvl="1" eaLnBrk="1" hangingPunct="1"/>
            <a:r>
              <a:rPr lang="en-US" altLang="en-US" sz="2400"/>
              <a:t>Exclusive read lock</a:t>
            </a:r>
          </a:p>
          <a:p>
            <a:pPr lvl="1" eaLnBrk="1" hangingPunct="1"/>
            <a:r>
              <a:rPr lang="en-US" altLang="en-US" sz="2400"/>
              <a:t>Read/write lock </a:t>
            </a:r>
          </a:p>
          <a:p>
            <a:pPr lvl="2" eaLnBrk="1" hangingPunct="1"/>
            <a:r>
              <a:rPr lang="en-US" altLang="en-US" sz="2000"/>
              <a:t>Read and write locks are mutually exclusive. </a:t>
            </a:r>
          </a:p>
          <a:p>
            <a:pPr lvl="2" eaLnBrk="1" hangingPunct="1"/>
            <a:r>
              <a:rPr lang="en-US" altLang="en-US" sz="2000"/>
              <a:t>Concurrent read locks are acceptable </a:t>
            </a:r>
          </a:p>
        </p:txBody>
      </p:sp>
      <p:sp>
        <p:nvSpPr>
          <p:cNvPr id="6451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3FB263-034C-4554-8E1F-726563A9CBFA}" type="datetime1">
              <a:rPr lang="en-US" altLang="en-US" smtClean="0">
                <a:solidFill>
                  <a:schemeClr val="tx2"/>
                </a:solidFill>
              </a:rPr>
              <a:t>4/24/2018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87081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Lock manager</a:t>
            </a: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lock manager's job is to grant or deny any request by a business transaction to acquire or release a lock 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A table that maps locks to owners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Locks should be private to the lock manager.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Business transactions should access only the lock manager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Protocol of Business transaction to use the lock manager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what to lock (i.e. the ID/primary key)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when to lock (i.e. lock first, load data next)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when to release a lock (i.e. after transaction completion),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how to act when a lock cannot be acquired. </a:t>
            </a:r>
          </a:p>
        </p:txBody>
      </p:sp>
      <p:sp>
        <p:nvSpPr>
          <p:cNvPr id="6554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A9838F-2E94-41D6-BFAC-EDEDD9538180}" type="datetime1">
              <a:rPr lang="en-US" altLang="en-US" smtClean="0">
                <a:solidFill>
                  <a:schemeClr val="tx2"/>
                </a:solidFill>
              </a:rPr>
              <a:t>4/24/2018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7244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Analysis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Access to the lock table must be serialized</a:t>
            </a:r>
          </a:p>
          <a:p>
            <a:pPr eaLnBrk="1" hangingPunct="1"/>
            <a:r>
              <a:rPr lang="en-GB" altLang="en-US" smtClean="0"/>
              <a:t>Performance bottleneck</a:t>
            </a:r>
          </a:p>
          <a:p>
            <a:pPr eaLnBrk="1" hangingPunct="1"/>
            <a:r>
              <a:rPr lang="en-GB" altLang="en-US" smtClean="0"/>
              <a:t>Consider granularity (Coarse grained lock)</a:t>
            </a:r>
          </a:p>
          <a:p>
            <a:pPr eaLnBrk="1" hangingPunct="1"/>
            <a:r>
              <a:rPr lang="en-GB" altLang="en-US" smtClean="0"/>
              <a:t>Possible deadlocks</a:t>
            </a:r>
          </a:p>
          <a:p>
            <a:pPr eaLnBrk="1" hangingPunct="1"/>
            <a:r>
              <a:rPr lang="en-GB" altLang="en-US" smtClean="0"/>
              <a:t>Lock timeout for lost sessions</a:t>
            </a:r>
          </a:p>
          <a:p>
            <a:pPr eaLnBrk="1" hangingPunct="1"/>
            <a:endParaRPr lang="en-GB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6656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A0BDC9-DB04-4714-9498-1326CEF356F2}" type="datetime1">
              <a:rPr lang="en-US" altLang="en-US" smtClean="0">
                <a:solidFill>
                  <a:schemeClr val="tx2"/>
                </a:solidFill>
              </a:rPr>
              <a:t>4/24/2018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13635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Coarse-Grained Lock</a:t>
            </a: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Lock a set of related objects with a single lock </a:t>
            </a:r>
          </a:p>
        </p:txBody>
      </p:sp>
      <p:sp>
        <p:nvSpPr>
          <p:cNvPr id="6758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AC99BC3-5FCD-4C6D-BB1C-5630D9C4F210}" type="datetime1">
              <a:rPr lang="en-US" altLang="en-US" smtClean="0">
                <a:solidFill>
                  <a:schemeClr val="tx2"/>
                </a:solidFill>
              </a:rPr>
              <a:t>4/24/2018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67590" name="Picture 5" descr="coarseGrainedLockSke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09838"/>
            <a:ext cx="6858000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concurrency</a:t>
            </a:r>
          </a:p>
          <a:p>
            <a:r>
              <a:rPr lang="en-US" dirty="0" smtClean="0"/>
              <a:t>Presentation patterns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14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How it works</a:t>
            </a: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smtClean="0"/>
              <a:t>single point of contention for locking a group of objects </a:t>
            </a:r>
          </a:p>
          <a:p>
            <a:pPr eaLnBrk="1" hangingPunct="1"/>
            <a:r>
              <a:rPr lang="en-GB" altLang="en-US" dirty="0" smtClean="0"/>
              <a:t>Optimistic Lock </a:t>
            </a:r>
            <a:r>
              <a:rPr lang="en-GB" altLang="en-US" dirty="0" smtClean="0"/>
              <a:t>– shared </a:t>
            </a:r>
            <a:r>
              <a:rPr lang="en-GB" altLang="en-US" dirty="0" smtClean="0"/>
              <a:t>version</a:t>
            </a:r>
            <a:endParaRPr lang="en-US" altLang="en-US" dirty="0" smtClean="0"/>
          </a:p>
        </p:txBody>
      </p:sp>
      <p:sp>
        <p:nvSpPr>
          <p:cNvPr id="6861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59858B-75D0-4D05-9FB8-EEDD23E59215}" type="datetime1">
              <a:rPr lang="en-US" altLang="en-US" smtClean="0">
                <a:solidFill>
                  <a:schemeClr val="tx2"/>
                </a:solidFill>
              </a:rPr>
              <a:t>4/24/2018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68614" name="Picture 5" descr="shared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6096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0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840"/>
            <a:ext cx="8229600" cy="990600"/>
          </a:xfrm>
        </p:spPr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607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Maintains a list of objects affected by a business transaction and coordinates the writing out of changes and the resolution of concurrency problems.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677" y="2645292"/>
            <a:ext cx="4034646" cy="354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75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Having the caller register a changed object.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238" y="1600199"/>
            <a:ext cx="5395590" cy="51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33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the receiver object to register itself.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575" y="1306902"/>
            <a:ext cx="4877712" cy="554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24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Unit of Work as the controller for database access.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224" y="1600200"/>
            <a:ext cx="5635007" cy="51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59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96" name="Rectangle 16"/>
          <p:cNvSpPr>
            <a:spLocks noGrp="1" noChangeArrowheads="1"/>
          </p:cNvSpPr>
          <p:nvPr>
            <p:ph type="title"/>
          </p:nvPr>
        </p:nvSpPr>
        <p:spPr>
          <a:xfrm>
            <a:off x="685800" y="139700"/>
            <a:ext cx="8305800" cy="338138"/>
          </a:xfrm>
        </p:spPr>
        <p:txBody>
          <a:bodyPr lIns="92075" tIns="46038" rIns="92075" bIns="46038"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2000"/>
              <a:t>EA Patterns</a:t>
            </a:r>
          </a:p>
        </p:txBody>
      </p:sp>
      <p:sp>
        <p:nvSpPr>
          <p:cNvPr id="16387" name="Date Placeholder 2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C0C581-0DD4-426A-8535-1B0B0072A34A}" type="datetime1">
              <a:rPr lang="en-US" smtClean="0">
                <a:solidFill>
                  <a:schemeClr val="tx2"/>
                </a:solidFill>
              </a:rPr>
              <a:t>4/24/2018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sp>
        <p:nvSpPr>
          <p:cNvPr id="16389" name="Line 2"/>
          <p:cNvSpPr>
            <a:spLocks noChangeShapeType="1"/>
          </p:cNvSpPr>
          <p:nvPr/>
        </p:nvSpPr>
        <p:spPr bwMode="auto">
          <a:xfrm>
            <a:off x="0" y="42624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 rot="-5400000">
            <a:off x="-536575" y="3122613"/>
            <a:ext cx="171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solidFill>
                  <a:schemeClr val="accent1"/>
                </a:solidFill>
                <a:latin typeface="Arial Narrow" pitchFamily="34" charset="0"/>
              </a:rPr>
              <a:t>Domain</a:t>
            </a:r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 rot="-5400000">
            <a:off x="-1050132" y="5212557"/>
            <a:ext cx="2741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>
                <a:solidFill>
                  <a:schemeClr val="accent1"/>
                </a:solidFill>
                <a:latin typeface="Arial Narrow" pitchFamily="34" charset="0"/>
              </a:rPr>
              <a:t>Data Source</a:t>
            </a:r>
          </a:p>
        </p:txBody>
      </p:sp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2027238" y="2836863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Transaction Script</a:t>
            </a:r>
          </a:p>
        </p:txBody>
      </p:sp>
      <p:sp>
        <p:nvSpPr>
          <p:cNvPr id="16393" name="Rectangle 6"/>
          <p:cNvSpPr>
            <a:spLocks noChangeArrowheads="1"/>
          </p:cNvSpPr>
          <p:nvPr/>
        </p:nvSpPr>
        <p:spPr bwMode="auto">
          <a:xfrm>
            <a:off x="6289675" y="2700338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Domain Model</a:t>
            </a:r>
          </a:p>
        </p:txBody>
      </p:sp>
      <p:sp>
        <p:nvSpPr>
          <p:cNvPr id="16394" name="Rectangle 7"/>
          <p:cNvSpPr>
            <a:spLocks noChangeArrowheads="1"/>
          </p:cNvSpPr>
          <p:nvPr/>
        </p:nvSpPr>
        <p:spPr bwMode="auto">
          <a:xfrm>
            <a:off x="6289675" y="4121150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Data Mapper</a:t>
            </a:r>
          </a:p>
        </p:txBody>
      </p:sp>
      <p:sp>
        <p:nvSpPr>
          <p:cNvPr id="16395" name="Rectangle 8"/>
          <p:cNvSpPr>
            <a:spLocks noChangeArrowheads="1"/>
          </p:cNvSpPr>
          <p:nvPr/>
        </p:nvSpPr>
        <p:spPr bwMode="auto">
          <a:xfrm>
            <a:off x="623888" y="4733925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Row Data Gateway</a:t>
            </a:r>
          </a:p>
        </p:txBody>
      </p:sp>
      <p:sp>
        <p:nvSpPr>
          <p:cNvPr id="16396" name="Rectangle 9"/>
          <p:cNvSpPr>
            <a:spLocks noChangeArrowheads="1"/>
          </p:cNvSpPr>
          <p:nvPr/>
        </p:nvSpPr>
        <p:spPr bwMode="auto">
          <a:xfrm>
            <a:off x="1811338" y="1528763"/>
            <a:ext cx="27432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Front Controller</a:t>
            </a:r>
          </a:p>
        </p:txBody>
      </p:sp>
      <p:sp>
        <p:nvSpPr>
          <p:cNvPr id="16397" name="Rectangle 10"/>
          <p:cNvSpPr>
            <a:spLocks noChangeArrowheads="1"/>
          </p:cNvSpPr>
          <p:nvPr/>
        </p:nvSpPr>
        <p:spPr bwMode="auto">
          <a:xfrm>
            <a:off x="4945063" y="469900"/>
            <a:ext cx="2743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dirty="0"/>
              <a:t>Template View</a:t>
            </a:r>
          </a:p>
        </p:txBody>
      </p:sp>
      <p:sp>
        <p:nvSpPr>
          <p:cNvPr id="16398" name="Rectangle 11"/>
          <p:cNvSpPr>
            <a:spLocks noChangeArrowheads="1"/>
          </p:cNvSpPr>
          <p:nvPr/>
        </p:nvSpPr>
        <p:spPr bwMode="auto">
          <a:xfrm>
            <a:off x="4962525" y="1541463"/>
            <a:ext cx="2743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Transform View</a:t>
            </a:r>
          </a:p>
        </p:txBody>
      </p:sp>
      <p:sp>
        <p:nvSpPr>
          <p:cNvPr id="16399" name="Line 12"/>
          <p:cNvSpPr>
            <a:spLocks noChangeShapeType="1"/>
          </p:cNvSpPr>
          <p:nvPr/>
        </p:nvSpPr>
        <p:spPr bwMode="auto">
          <a:xfrm>
            <a:off x="0" y="25177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400" name="Rectangle 13"/>
          <p:cNvSpPr>
            <a:spLocks noChangeArrowheads="1"/>
          </p:cNvSpPr>
          <p:nvPr/>
        </p:nvSpPr>
        <p:spPr bwMode="auto">
          <a:xfrm>
            <a:off x="1816100" y="469900"/>
            <a:ext cx="27432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Page Controller</a:t>
            </a:r>
          </a:p>
        </p:txBody>
      </p:sp>
      <p:sp>
        <p:nvSpPr>
          <p:cNvPr id="16401" name="Text Box 14"/>
          <p:cNvSpPr txBox="1">
            <a:spLocks noChangeArrowheads="1"/>
          </p:cNvSpPr>
          <p:nvPr/>
        </p:nvSpPr>
        <p:spPr bwMode="auto">
          <a:xfrm rot="-5400000">
            <a:off x="-903288" y="992188"/>
            <a:ext cx="2447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accent1"/>
                </a:solidFill>
                <a:latin typeface="Arial Narrow" pitchFamily="34" charset="0"/>
              </a:rPr>
              <a:t>Presentation</a:t>
            </a:r>
          </a:p>
        </p:txBody>
      </p:sp>
      <p:sp>
        <p:nvSpPr>
          <p:cNvPr id="16402" name="Rectangle 15"/>
          <p:cNvSpPr>
            <a:spLocks noChangeArrowheads="1"/>
          </p:cNvSpPr>
          <p:nvPr/>
        </p:nvSpPr>
        <p:spPr bwMode="auto">
          <a:xfrm>
            <a:off x="623888" y="3838575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Active Record</a:t>
            </a:r>
          </a:p>
        </p:txBody>
      </p:sp>
      <p:sp>
        <p:nvSpPr>
          <p:cNvPr id="16403" name="Rectangle 17"/>
          <p:cNvSpPr>
            <a:spLocks noChangeArrowheads="1"/>
          </p:cNvSpPr>
          <p:nvPr/>
        </p:nvSpPr>
        <p:spPr bwMode="auto">
          <a:xfrm>
            <a:off x="3457575" y="3832225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Table Module</a:t>
            </a:r>
          </a:p>
        </p:txBody>
      </p:sp>
      <p:sp>
        <p:nvSpPr>
          <p:cNvPr id="16404" name="Rectangle 18"/>
          <p:cNvSpPr>
            <a:spLocks noChangeArrowheads="1"/>
          </p:cNvSpPr>
          <p:nvPr/>
        </p:nvSpPr>
        <p:spPr bwMode="auto">
          <a:xfrm>
            <a:off x="3459163" y="4725988"/>
            <a:ext cx="27432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/>
              <a:t>Table Data Gateway</a:t>
            </a:r>
          </a:p>
        </p:txBody>
      </p:sp>
    </p:spTree>
    <p:extLst>
      <p:ext uri="{BB962C8B-B14F-4D97-AF65-F5344CB8AC3E}">
        <p14:creationId xmlns:p14="http://schemas.microsoft.com/office/powerpoint/2010/main" val="38923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05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History of Web Application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038"/>
            <a:ext cx="9144000" cy="558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28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(</a:t>
            </a:r>
            <a:r>
              <a:rPr lang="en-US" dirty="0" err="1" smtClean="0"/>
              <a:t>HyperText</a:t>
            </a:r>
            <a:r>
              <a:rPr lang="en-US" dirty="0" smtClean="0"/>
              <a:t> Markup Language)</a:t>
            </a:r>
          </a:p>
          <a:p>
            <a:pPr lvl="1"/>
            <a:r>
              <a:rPr lang="en-US" dirty="0" smtClean="0"/>
              <a:t>Standard markup language used to create Web pages</a:t>
            </a:r>
          </a:p>
          <a:p>
            <a:r>
              <a:rPr lang="en-US" dirty="0" smtClean="0"/>
              <a:t>CGI (Common Gateway Interfaces)</a:t>
            </a:r>
          </a:p>
          <a:p>
            <a:pPr lvl="1"/>
            <a:r>
              <a:rPr lang="en-US" dirty="0" smtClean="0"/>
              <a:t>Scripts (usually Perl) using common interface between the Web server and programs that generate Web content</a:t>
            </a:r>
          </a:p>
          <a:p>
            <a:r>
              <a:rPr lang="en-US" dirty="0" smtClean="0"/>
              <a:t>Servlet</a:t>
            </a:r>
          </a:p>
          <a:p>
            <a:pPr lvl="1"/>
            <a:r>
              <a:rPr lang="en-US" dirty="0" smtClean="0"/>
              <a:t>Java programming to extend the capabilities of the web server</a:t>
            </a:r>
          </a:p>
          <a:p>
            <a:pPr lvl="1"/>
            <a:r>
              <a:rPr lang="en-US" dirty="0" smtClean="0"/>
              <a:t>Well defined API through run-time environment</a:t>
            </a:r>
          </a:p>
          <a:p>
            <a:pPr lvl="1"/>
            <a:r>
              <a:rPr lang="en-US" dirty="0" smtClean="0"/>
              <a:t>Typically used for dynamic web content generation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04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Templating Engine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code within static HTML elements</a:t>
            </a:r>
          </a:p>
          <a:p>
            <a:r>
              <a:rPr lang="en-US" dirty="0" smtClean="0"/>
              <a:t>Mix of static and dynamic HTML</a:t>
            </a:r>
          </a:p>
          <a:p>
            <a:pPr lvl="1"/>
            <a:r>
              <a:rPr lang="en-US" dirty="0" smtClean="0"/>
              <a:t>“Model 1” Architecture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Java Server Pages (JSP)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Active Server Pages (ASP)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37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300"/>
            <a:ext cx="8229600" cy="990600"/>
          </a:xfrm>
        </p:spPr>
        <p:txBody>
          <a:bodyPr/>
          <a:lstStyle/>
          <a:p>
            <a:r>
              <a:rPr lang="en-US" dirty="0" smtClean="0"/>
              <a:t>Web Templating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2" y="1273600"/>
            <a:ext cx="8644276" cy="5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3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Martin Fowler et. al, Patterns of Enterprise Application Architecture, Addison Wesley, 2003 [Fowler]</a:t>
            </a:r>
          </a:p>
          <a:p>
            <a:r>
              <a:rPr lang="pt-BR" dirty="0"/>
              <a:t>Microsoft Application Architecture Guide, 2009 [MAAG]</a:t>
            </a:r>
          </a:p>
          <a:p>
            <a:r>
              <a:rPr lang="en-US" dirty="0" err="1"/>
              <a:t>SaaS</a:t>
            </a:r>
            <a:r>
              <a:rPr lang="en-US" dirty="0"/>
              <a:t> Course </a:t>
            </a:r>
            <a:r>
              <a:rPr lang="en-US" dirty="0" smtClean="0"/>
              <a:t>Stanford</a:t>
            </a:r>
          </a:p>
          <a:p>
            <a:r>
              <a:rPr lang="en-US" altLang="en-US" dirty="0" smtClean="0"/>
              <a:t>Stuart Thiel, Enterprise </a:t>
            </a:r>
            <a:r>
              <a:rPr lang="en-US" altLang="en-US" dirty="0"/>
              <a:t>Application Design Patterns: Improved and </a:t>
            </a:r>
            <a:r>
              <a:rPr lang="en-US" altLang="en-US" dirty="0" smtClean="0"/>
              <a:t>Applied, MSc Thesis, Concordia University Montreal</a:t>
            </a:r>
            <a:r>
              <a:rPr lang="en-US" altLang="en-US" dirty="0"/>
              <a:t>, Quebec, </a:t>
            </a:r>
            <a:r>
              <a:rPr lang="en-US" altLang="en-US" dirty="0" smtClean="0"/>
              <a:t>Canada [Thiel]</a:t>
            </a:r>
            <a:endParaRPr lang="en-US" altLang="en-US" dirty="0"/>
          </a:p>
          <a:p>
            <a:r>
              <a:rPr lang="en-US" altLang="en-US" dirty="0" err="1"/>
              <a:t>Ólafur</a:t>
            </a:r>
            <a:r>
              <a:rPr lang="en-US" altLang="en-US" dirty="0"/>
              <a:t> </a:t>
            </a:r>
            <a:r>
              <a:rPr lang="en-US" altLang="en-US" dirty="0" err="1"/>
              <a:t>Andri</a:t>
            </a:r>
            <a:r>
              <a:rPr lang="en-US" altLang="en-US" dirty="0"/>
              <a:t> </a:t>
            </a:r>
            <a:r>
              <a:rPr lang="en-US" altLang="en-US" dirty="0" err="1"/>
              <a:t>Ragnarsson</a:t>
            </a:r>
            <a:r>
              <a:rPr lang="en-US" altLang="en-US" dirty="0" smtClean="0"/>
              <a:t>, Presentation Layer Design, 2014.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GB" altLang="en-US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4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Pattern</a:t>
            </a:r>
          </a:p>
          <a:p>
            <a:pPr lvl="1"/>
            <a:r>
              <a:rPr lang="en-US" dirty="0" err="1" smtClean="0"/>
              <a:t>ServerSide</a:t>
            </a:r>
            <a:r>
              <a:rPr lang="en-US" dirty="0" smtClean="0"/>
              <a:t> Framework</a:t>
            </a:r>
          </a:p>
          <a:p>
            <a:pPr lvl="1"/>
            <a:r>
              <a:rPr lang="en-US" dirty="0" smtClean="0"/>
              <a:t>“Model 2” Architecture</a:t>
            </a:r>
          </a:p>
          <a:p>
            <a:pPr lvl="1"/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ASP. NET MVC Framework</a:t>
            </a:r>
          </a:p>
          <a:p>
            <a:pPr lvl="1"/>
            <a:r>
              <a:rPr lang="en-US" dirty="0" smtClean="0"/>
              <a:t>Struts, Spring MVC (Java)</a:t>
            </a:r>
          </a:p>
          <a:p>
            <a:pPr lvl="1"/>
            <a:r>
              <a:rPr lang="en-US" dirty="0" smtClean="0"/>
              <a:t>Ruby on Rails (Ruby)</a:t>
            </a:r>
          </a:p>
          <a:p>
            <a:pPr lvl="1"/>
            <a:r>
              <a:rPr lang="en-US" dirty="0" smtClean="0"/>
              <a:t>Django (Python)</a:t>
            </a:r>
          </a:p>
          <a:p>
            <a:pPr lvl="1"/>
            <a:r>
              <a:rPr lang="en-US" dirty="0" smtClean="0"/>
              <a:t>Grails (Groovy)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699" y="868171"/>
            <a:ext cx="3311763" cy="59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13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dirty="0"/>
              <a:t>synchronous </a:t>
            </a:r>
            <a:r>
              <a:rPr lang="en-US" b="1" dirty="0" smtClean="0"/>
              <a:t>J</a:t>
            </a:r>
            <a:r>
              <a:rPr lang="en-US" dirty="0" smtClean="0"/>
              <a:t>avaScript </a:t>
            </a:r>
            <a:r>
              <a:rPr lang="en-US" b="1" dirty="0" smtClean="0"/>
              <a:t>A</a:t>
            </a:r>
            <a:r>
              <a:rPr lang="en-US" dirty="0" smtClean="0"/>
              <a:t>nd </a:t>
            </a:r>
            <a:r>
              <a:rPr lang="en-US" b="1" dirty="0"/>
              <a:t>X</a:t>
            </a:r>
            <a:r>
              <a:rPr lang="en-US" dirty="0"/>
              <a:t>ML</a:t>
            </a:r>
          </a:p>
          <a:p>
            <a:r>
              <a:rPr lang="en-US" dirty="0" smtClean="0"/>
              <a:t>Dynamic </a:t>
            </a:r>
            <a:r>
              <a:rPr lang="en-US" dirty="0"/>
              <a:t>content </a:t>
            </a:r>
            <a:r>
              <a:rPr lang="en-US" dirty="0" smtClean="0"/>
              <a:t>changes without </a:t>
            </a:r>
            <a:r>
              <a:rPr lang="en-US" dirty="0"/>
              <a:t>reloading the </a:t>
            </a:r>
            <a:r>
              <a:rPr lang="en-US" dirty="0" smtClean="0"/>
              <a:t>entire page</a:t>
            </a:r>
            <a:endParaRPr lang="en-US" dirty="0"/>
          </a:p>
          <a:p>
            <a:pPr lvl="1"/>
            <a:r>
              <a:rPr lang="en-US" dirty="0" smtClean="0"/>
              <a:t>interactive </a:t>
            </a:r>
            <a:r>
              <a:rPr lang="en-US" dirty="0"/>
              <a:t>and dynamic </a:t>
            </a:r>
            <a:r>
              <a:rPr lang="en-US" dirty="0" smtClean="0"/>
              <a:t>web apps </a:t>
            </a:r>
          </a:p>
          <a:p>
            <a:pPr marL="274320" lvl="1" indent="0">
              <a:buNone/>
            </a:pPr>
            <a:r>
              <a:rPr lang="en-US" dirty="0" smtClean="0"/>
              <a:t>approaching </a:t>
            </a:r>
            <a:r>
              <a:rPr lang="en-US" dirty="0"/>
              <a:t>rich </a:t>
            </a:r>
            <a:r>
              <a:rPr lang="en-US" dirty="0" smtClean="0"/>
              <a:t>client capability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HTML/CSS </a:t>
            </a:r>
            <a:r>
              <a:rPr lang="en-US" dirty="0"/>
              <a:t>+ DOM +</a:t>
            </a:r>
          </a:p>
          <a:p>
            <a:pPr marL="0" indent="0">
              <a:buNone/>
            </a:pPr>
            <a:r>
              <a:rPr lang="en-US" dirty="0" err="1"/>
              <a:t>XmlHttpRequest</a:t>
            </a:r>
            <a:r>
              <a:rPr lang="en-US" dirty="0"/>
              <a:t> Object +</a:t>
            </a:r>
          </a:p>
          <a:p>
            <a:pPr marL="0" indent="0">
              <a:buNone/>
            </a:pPr>
            <a:r>
              <a:rPr lang="en-US" dirty="0"/>
              <a:t>JavaScript + JSON/XML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484" y="3140015"/>
            <a:ext cx="4325800" cy="371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8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Application Download</a:t>
            </a:r>
          </a:p>
          <a:p>
            <a:pPr marL="0" indent="0">
              <a:buNone/>
            </a:pPr>
            <a:r>
              <a:rPr lang="en-US" i="1" dirty="0" smtClean="0"/>
              <a:t>Mobile </a:t>
            </a:r>
            <a:r>
              <a:rPr lang="en-US" i="1" dirty="0"/>
              <a:t>code </a:t>
            </a:r>
            <a:r>
              <a:rPr lang="en-US" dirty="0"/>
              <a:t>(JavaScript, HTML, Applets, Flash) download to </a:t>
            </a:r>
            <a:r>
              <a:rPr lang="en-US" dirty="0" smtClean="0"/>
              <a:t>the client </a:t>
            </a:r>
            <a:r>
              <a:rPr lang="en-US" dirty="0"/>
              <a:t>(web browser)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Presentation Flow</a:t>
            </a:r>
          </a:p>
          <a:p>
            <a:pPr marL="0" indent="0">
              <a:buNone/>
            </a:pPr>
            <a:r>
              <a:rPr lang="en-US" dirty="0" smtClean="0"/>
              <a:t>Dynamic </a:t>
            </a:r>
            <a:r>
              <a:rPr lang="en-US" dirty="0"/>
              <a:t>visual rendering of the UI (screen changes, new</a:t>
            </a:r>
          </a:p>
          <a:p>
            <a:pPr marL="0" indent="0">
              <a:buNone/>
            </a:pPr>
            <a:r>
              <a:rPr lang="en-US" dirty="0"/>
              <a:t>screens, etc.) in response to user input and data state changes</a:t>
            </a:r>
          </a:p>
          <a:p>
            <a:pPr marL="0" indent="0">
              <a:buNone/>
            </a:pPr>
            <a:r>
              <a:rPr lang="en-US" dirty="0"/>
              <a:t>3. Data Interchange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exchange of data between two software components or </a:t>
            </a:r>
            <a:r>
              <a:rPr lang="en-US" dirty="0" smtClean="0"/>
              <a:t>tiers (search</a:t>
            </a:r>
            <a:r>
              <a:rPr lang="en-US" dirty="0"/>
              <a:t>, updates, retrieval, etc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33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Templating Engine 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52" y="2103122"/>
            <a:ext cx="9045097" cy="446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11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Tight coupling between presentation flow and data</a:t>
            </a:r>
          </a:p>
          <a:p>
            <a:pPr marL="0" indent="0">
              <a:buNone/>
            </a:pPr>
            <a:r>
              <a:rPr lang="en-US" b="1" dirty="0" smtClean="0"/>
              <a:t>Interchange </a:t>
            </a:r>
            <a:r>
              <a:rPr lang="en-US" b="1" dirty="0"/>
              <a:t>(both in the web server)</a:t>
            </a:r>
          </a:p>
          <a:p>
            <a:pPr lvl="1"/>
            <a:r>
              <a:rPr lang="en-US" dirty="0" smtClean="0"/>
              <a:t>Triggering </a:t>
            </a:r>
            <a:r>
              <a:rPr lang="en-US" dirty="0"/>
              <a:t>a Presentation Flow (web page update) </a:t>
            </a:r>
            <a:r>
              <a:rPr lang="en-US" dirty="0" smtClean="0"/>
              <a:t>in a </a:t>
            </a:r>
            <a:r>
              <a:rPr lang="en-US" dirty="0"/>
              <a:t>web application initiates a Data </a:t>
            </a:r>
            <a:r>
              <a:rPr lang="en-US" dirty="0" smtClean="0"/>
              <a:t>Interchange operation</a:t>
            </a:r>
            <a:endParaRPr lang="en-US" dirty="0"/>
          </a:p>
          <a:p>
            <a:pPr lvl="1"/>
            <a:r>
              <a:rPr lang="en-US" dirty="0" smtClean="0"/>
              <a:t>Every </a:t>
            </a:r>
            <a:r>
              <a:rPr lang="en-US" dirty="0"/>
              <a:t>Data Interchange operation results in </a:t>
            </a:r>
            <a:r>
              <a:rPr lang="en-US" dirty="0" smtClean="0"/>
              <a:t>a Presentation </a:t>
            </a:r>
            <a:r>
              <a:rPr lang="en-US" dirty="0"/>
              <a:t>Flow </a:t>
            </a:r>
            <a:r>
              <a:rPr lang="en-US" dirty="0" smtClean="0"/>
              <a:t>operation</a:t>
            </a:r>
          </a:p>
          <a:p>
            <a:pPr lvl="1"/>
            <a:endParaRPr lang="en-US" dirty="0"/>
          </a:p>
          <a:p>
            <a:r>
              <a:rPr lang="en-US" b="1" dirty="0" smtClean="0"/>
              <a:t>Presentation </a:t>
            </a:r>
            <a:r>
              <a:rPr lang="en-US" b="1" dirty="0"/>
              <a:t>flow and data interchange are</a:t>
            </a:r>
          </a:p>
          <a:p>
            <a:pPr marL="0" indent="0">
              <a:buNone/>
            </a:pPr>
            <a:r>
              <a:rPr lang="en-US" b="1" i="1" dirty="0"/>
              <a:t>orthogonal </a:t>
            </a:r>
            <a:r>
              <a:rPr lang="en-US" b="1" dirty="0"/>
              <a:t>concerns that should be decoupled</a:t>
            </a:r>
          </a:p>
          <a:p>
            <a:pPr lvl="1"/>
            <a:r>
              <a:rPr lang="en-US" dirty="0" smtClean="0"/>
              <a:t>Separate </a:t>
            </a:r>
            <a:r>
              <a:rPr lang="en-US" dirty="0"/>
              <a:t>concerns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56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Model 2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templating engines </a:t>
            </a:r>
            <a:r>
              <a:rPr lang="en-US" dirty="0" smtClean="0"/>
              <a:t>+ MVC </a:t>
            </a:r>
            <a:r>
              <a:rPr lang="en-US" dirty="0"/>
              <a:t>frameworks </a:t>
            </a:r>
            <a:r>
              <a:rPr lang="en-US" dirty="0" smtClean="0"/>
              <a:t>+ </a:t>
            </a:r>
            <a:r>
              <a:rPr lang="en-US" dirty="0"/>
              <a:t>Ajax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1" y="2395415"/>
            <a:ext cx="8001819" cy="39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93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Oriented Front End Architecture (SOFEA)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</a:t>
            </a:r>
            <a:r>
              <a:rPr lang="en-US" dirty="0"/>
              <a:t>ervice </a:t>
            </a:r>
            <a:r>
              <a:rPr lang="en-US" b="1" dirty="0"/>
              <a:t>O</a:t>
            </a:r>
            <a:r>
              <a:rPr lang="en-US" dirty="0"/>
              <a:t>riented </a:t>
            </a:r>
            <a:r>
              <a:rPr lang="en-US" b="1" dirty="0"/>
              <a:t>F</a:t>
            </a:r>
            <a:r>
              <a:rPr lang="en-US" dirty="0"/>
              <a:t>ront </a:t>
            </a:r>
            <a:r>
              <a:rPr lang="en-US" b="1" dirty="0"/>
              <a:t>E</a:t>
            </a:r>
            <a:r>
              <a:rPr lang="en-US" dirty="0"/>
              <a:t>nd </a:t>
            </a:r>
            <a:r>
              <a:rPr lang="en-US" b="1" dirty="0"/>
              <a:t>A</a:t>
            </a:r>
            <a:r>
              <a:rPr lang="en-US" dirty="0"/>
              <a:t>rchitecture – Synonymous</a:t>
            </a:r>
          </a:p>
          <a:p>
            <a:pPr marL="0" indent="0">
              <a:buNone/>
            </a:pPr>
            <a:r>
              <a:rPr lang="en-US" dirty="0"/>
              <a:t>with “Single Page” Web Applications</a:t>
            </a:r>
          </a:p>
          <a:p>
            <a:r>
              <a:rPr lang="en-US" dirty="0" smtClean="0"/>
              <a:t>Life </a:t>
            </a:r>
            <a:r>
              <a:rPr lang="en-US" dirty="0"/>
              <a:t>above the Service Tier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Build Application Front-ends in a Service-Oriented World</a:t>
            </a:r>
          </a:p>
          <a:p>
            <a:pPr marL="274320" lvl="1" indent="0">
              <a:buNone/>
            </a:pPr>
            <a:r>
              <a:rPr lang="en-US" dirty="0"/>
              <a:t>(</a:t>
            </a:r>
            <a:r>
              <a:rPr lang="en-US" i="1" dirty="0" smtClean="0"/>
              <a:t>Ganesh </a:t>
            </a:r>
            <a:r>
              <a:rPr lang="en-US" i="1" dirty="0"/>
              <a:t>Prasad, </a:t>
            </a:r>
            <a:r>
              <a:rPr lang="en-US" i="1" dirty="0" err="1"/>
              <a:t>Rajat</a:t>
            </a:r>
            <a:r>
              <a:rPr lang="en-US" i="1" dirty="0"/>
              <a:t> </a:t>
            </a:r>
            <a:r>
              <a:rPr lang="en-US" i="1" dirty="0" err="1"/>
              <a:t>Taneja</a:t>
            </a:r>
            <a:r>
              <a:rPr lang="en-US" i="1" dirty="0"/>
              <a:t>, Vikrant </a:t>
            </a:r>
            <a:r>
              <a:rPr lang="en-US" i="1" dirty="0" err="1" smtClean="0"/>
              <a:t>Todankar</a:t>
            </a:r>
            <a:r>
              <a:rPr lang="en-US" i="1" dirty="0" smtClean="0"/>
              <a:t>)</a:t>
            </a:r>
            <a:endParaRPr lang="en-US" i="1" dirty="0"/>
          </a:p>
          <a:p>
            <a:r>
              <a:rPr lang="en-US" dirty="0" err="1" smtClean="0"/>
              <a:t>ReST</a:t>
            </a:r>
            <a:r>
              <a:rPr lang="en-US" dirty="0" smtClean="0"/>
              <a:t> </a:t>
            </a:r>
            <a:r>
              <a:rPr lang="en-US" dirty="0"/>
              <a:t>Architectural Style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an implementation</a:t>
            </a:r>
          </a:p>
          <a:p>
            <a:r>
              <a:rPr lang="en-US" dirty="0" smtClean="0"/>
              <a:t>Prasad</a:t>
            </a:r>
            <a:r>
              <a:rPr lang="en-US" dirty="0"/>
              <a:t>, et al. propose that the SOA revolution has left</a:t>
            </a:r>
          </a:p>
          <a:p>
            <a:pPr marL="0" indent="0">
              <a:buNone/>
            </a:pPr>
            <a:r>
              <a:rPr lang="en-US" dirty="0"/>
              <a:t>behind application front ends/UI’s</a:t>
            </a:r>
          </a:p>
          <a:p>
            <a:r>
              <a:rPr lang="en-US" dirty="0" smtClean="0"/>
              <a:t>Designing </a:t>
            </a:r>
            <a:r>
              <a:rPr lang="en-US" dirty="0"/>
              <a:t>web services API’s</a:t>
            </a:r>
            <a:r>
              <a:rPr lang="en-US" dirty="0" smtClean="0"/>
              <a:t>: </a:t>
            </a:r>
            <a:r>
              <a:rPr lang="en-US" dirty="0"/>
              <a:t>http://jayurbain.com/msoe/se2840/slides/RESTfulWebServices.pdf</a:t>
            </a:r>
          </a:p>
        </p:txBody>
      </p:sp>
    </p:spTree>
    <p:extLst>
      <p:ext uri="{BB962C8B-B14F-4D97-AF65-F5344CB8AC3E}">
        <p14:creationId xmlns:p14="http://schemas.microsoft.com/office/powerpoint/2010/main" val="1849977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74" y="2055333"/>
            <a:ext cx="8111251" cy="442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21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926" y="1363279"/>
            <a:ext cx="7676147" cy="53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66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SOFEA Process Allocation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161" y="1854163"/>
            <a:ext cx="9174161" cy="441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Offline Concurrency </a:t>
            </a:r>
            <a:r>
              <a:rPr lang="en-GB" dirty="0"/>
              <a:t>Patterns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Multiple threads that manipulate the same data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A solution -&gt; Transaction managers….</a:t>
            </a:r>
          </a:p>
          <a:p>
            <a:pPr eaLnBrk="1" hangingPunct="1">
              <a:buFontTx/>
              <a:buNone/>
            </a:pPr>
            <a:r>
              <a:rPr lang="en-GB" altLang="en-US" dirty="0" smtClean="0"/>
              <a:t>as long as all data manipulation is within a transaction.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What if data manipulation spans transactions?</a:t>
            </a:r>
            <a:endParaRPr lang="en-US" altLang="en-US" dirty="0" smtClean="0"/>
          </a:p>
        </p:txBody>
      </p:sp>
      <p:sp>
        <p:nvSpPr>
          <p:cNvPr id="4813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156268-BB87-4937-9A69-6D0CDB827E7E}" type="datetime1">
              <a:rPr lang="en-US" altLang="en-US" smtClean="0">
                <a:solidFill>
                  <a:schemeClr val="tx2"/>
                </a:solidFill>
              </a:rPr>
              <a:t>4/24/2018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413019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SOFEA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Download, Data Interchange, and</a:t>
            </a:r>
          </a:p>
          <a:p>
            <a:pPr marL="0" indent="0">
              <a:buNone/>
            </a:pPr>
            <a:r>
              <a:rPr lang="en-US" dirty="0"/>
              <a:t>Presentation Flow must be </a:t>
            </a:r>
            <a:r>
              <a:rPr lang="en-US" i="1" dirty="0"/>
              <a:t>decoupled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part of the client should be evoked, generated or </a:t>
            </a:r>
            <a:r>
              <a:rPr lang="en-US" dirty="0" smtClean="0"/>
              <a:t>templated from </a:t>
            </a:r>
            <a:r>
              <a:rPr lang="en-US" dirty="0"/>
              <a:t>the server-side.</a:t>
            </a:r>
          </a:p>
          <a:p>
            <a:r>
              <a:rPr lang="en-US" dirty="0" smtClean="0"/>
              <a:t>Presentation </a:t>
            </a:r>
            <a:r>
              <a:rPr lang="en-US" dirty="0"/>
              <a:t>Flow is a </a:t>
            </a:r>
            <a:r>
              <a:rPr lang="en-US" i="1" dirty="0"/>
              <a:t>client-side </a:t>
            </a:r>
            <a:r>
              <a:rPr lang="en-US" dirty="0"/>
              <a:t>concern only</a:t>
            </a:r>
          </a:p>
          <a:p>
            <a:r>
              <a:rPr lang="en-US" dirty="0" smtClean="0"/>
              <a:t>All </a:t>
            </a:r>
            <a:r>
              <a:rPr lang="en-US" dirty="0"/>
              <a:t>communication with the application server should be</a:t>
            </a:r>
          </a:p>
          <a:p>
            <a:pPr marL="0" indent="0">
              <a:buNone/>
            </a:pPr>
            <a:r>
              <a:rPr lang="en-US" dirty="0"/>
              <a:t>using services (REST, SOAP, etc.)</a:t>
            </a:r>
          </a:p>
          <a:p>
            <a:r>
              <a:rPr lang="en-US" dirty="0" smtClean="0"/>
              <a:t>The </a:t>
            </a:r>
            <a:r>
              <a:rPr lang="en-US" dirty="0"/>
              <a:t>MVC design pattern belongs in the client, not </a:t>
            </a:r>
            <a:r>
              <a:rPr lang="en-US" dirty="0" smtClean="0"/>
              <a:t>the server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990600"/>
          </a:xfrm>
        </p:spPr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48628"/>
            <a:ext cx="8229600" cy="5609371"/>
          </a:xfrm>
        </p:spPr>
        <p:txBody>
          <a:bodyPr/>
          <a:lstStyle/>
          <a:p>
            <a:r>
              <a:rPr lang="en-US" dirty="0" smtClean="0"/>
              <a:t>One for each page – Page controller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One per application – Front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E20F-05FF-493C-9B74-FB526AC8C470}" type="datetime1">
              <a:rPr lang="en-US" smtClean="0"/>
              <a:pPr>
                <a:defRPr/>
              </a:pPr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8" y="1749078"/>
            <a:ext cx="4648200" cy="2348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200524"/>
            <a:ext cx="36099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0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Script</a:t>
            </a:r>
          </a:p>
          <a:p>
            <a:pPr lvl="1"/>
            <a:r>
              <a:rPr lang="en-US" dirty="0" smtClean="0"/>
              <a:t>Servlet or CGI program</a:t>
            </a:r>
          </a:p>
          <a:p>
            <a:pPr lvl="1"/>
            <a:r>
              <a:rPr lang="en-US" dirty="0" smtClean="0"/>
              <a:t>Applications that need logic and data</a:t>
            </a:r>
          </a:p>
          <a:p>
            <a:r>
              <a:rPr lang="en-US" dirty="0" smtClean="0"/>
              <a:t>As Server Page</a:t>
            </a:r>
          </a:p>
          <a:p>
            <a:pPr lvl="1"/>
            <a:r>
              <a:rPr lang="en-US" dirty="0" smtClean="0"/>
              <a:t>ASP, PHP, JSP</a:t>
            </a:r>
          </a:p>
          <a:p>
            <a:pPr lvl="1"/>
            <a:r>
              <a:rPr lang="en-US" dirty="0" smtClean="0"/>
              <a:t>Use helpers to get data from the model</a:t>
            </a:r>
          </a:p>
          <a:p>
            <a:pPr lvl="1"/>
            <a:r>
              <a:rPr lang="en-US" dirty="0" smtClean="0"/>
              <a:t>Logic is simple to none</a:t>
            </a:r>
          </a:p>
          <a:p>
            <a:r>
              <a:rPr lang="en-US" dirty="0" smtClean="0"/>
              <a:t>Basic responsibilities</a:t>
            </a:r>
          </a:p>
          <a:p>
            <a:pPr lvl="1"/>
            <a:r>
              <a:rPr lang="en-US" b="1" dirty="0"/>
              <a:t>Decode the URL</a:t>
            </a:r>
            <a:r>
              <a:rPr lang="en-US" dirty="0"/>
              <a:t> and extract </a:t>
            </a:r>
            <a:r>
              <a:rPr lang="en-US" dirty="0" smtClean="0"/>
              <a:t>all data for </a:t>
            </a:r>
            <a:r>
              <a:rPr lang="en-US" dirty="0"/>
              <a:t>the action.</a:t>
            </a:r>
          </a:p>
          <a:p>
            <a:pPr lvl="1"/>
            <a:r>
              <a:rPr lang="en-US" b="1" dirty="0"/>
              <a:t>Create and invoke any model objects</a:t>
            </a:r>
            <a:r>
              <a:rPr lang="en-US" dirty="0"/>
              <a:t> to process the data. All relevant data from the HTML request should be passed to the model so that the model objects don’t need any connection to the HTML request.</a:t>
            </a:r>
          </a:p>
          <a:p>
            <a:pPr lvl="1"/>
            <a:r>
              <a:rPr lang="en-US" b="1" dirty="0"/>
              <a:t>Determine which view</a:t>
            </a:r>
            <a:r>
              <a:rPr lang="en-US" dirty="0"/>
              <a:t> should display the result page and forward the model information to it.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E20F-05FF-493C-9B74-FB526AC8C470}" type="datetime1">
              <a:rPr lang="en-US" smtClean="0"/>
              <a:pPr>
                <a:defRPr/>
              </a:pPr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E20F-05FF-493C-9B74-FB526AC8C470}" type="datetime1">
              <a:rPr lang="en-US" smtClean="0"/>
              <a:pPr>
                <a:defRPr/>
              </a:pPr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9928"/>
            <a:ext cx="9033025" cy="374196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056" y="198067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Servlet </a:t>
            </a:r>
            <a:r>
              <a:rPr lang="en-US" dirty="0"/>
              <a:t>controller and a JSP view (Java)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26689"/>
            <a:ext cx="4211318" cy="3370862"/>
          </a:xfrm>
          <a:prstGeom prst="rect">
            <a:avLst/>
          </a:prstGeom>
        </p:spPr>
      </p:pic>
      <p:pic>
        <p:nvPicPr>
          <p:cNvPr id="5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686300"/>
            <a:ext cx="8048625" cy="2171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25352" y="1383212"/>
            <a:ext cx="443479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http://www.thingy.com/recordingApp/artist?name=danielaMercury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In web.xml map </a:t>
            </a:r>
            <a:r>
              <a:rPr lang="en-US" sz="1400" dirty="0"/>
              <a:t>/artist to a call to </a:t>
            </a:r>
            <a:r>
              <a:rPr lang="en-US" sz="1400" dirty="0" err="1"/>
              <a:t>ArtistController</a:t>
            </a:r>
            <a:endParaRPr lang="en-US" sz="1400" dirty="0" smtClean="0"/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servlet&gt;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servlet-name&gt;artist&lt;/servlet-name&gt;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servlet-class&gt;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actionController.ArtistController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&lt;/servlet-class&gt;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servlet&gt;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servlet-mapping&gt;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servlet-name&gt;artist&lt;/servlet-name&gt;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-pattern&gt;/artist&lt;/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-pattern&gt; &lt;/servlet-mapping&gt; </a:t>
            </a:r>
          </a:p>
        </p:txBody>
      </p:sp>
    </p:spTree>
    <p:extLst>
      <p:ext uri="{BB962C8B-B14F-4D97-AF65-F5344CB8AC3E}">
        <p14:creationId xmlns:p14="http://schemas.microsoft.com/office/powerpoint/2010/main" val="23039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as request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Delegates </a:t>
            </a:r>
            <a:r>
              <a:rPr lang="en-US" dirty="0"/>
              <a:t>control to the </a:t>
            </a:r>
            <a:r>
              <a:rPr lang="en-US" dirty="0" smtClean="0"/>
              <a:t>helper</a:t>
            </a:r>
          </a:p>
          <a:p>
            <a:r>
              <a:rPr lang="en-US" dirty="0" smtClean="0"/>
              <a:t>The handler JSP is the default view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8" y="2962275"/>
            <a:ext cx="7200900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4305030"/>
            <a:ext cx="8953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386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If many </a:t>
            </a:r>
            <a:r>
              <a:rPr lang="en-US" dirty="0"/>
              <a:t>similar things </a:t>
            </a:r>
            <a:r>
              <a:rPr lang="en-US" dirty="0" smtClean="0"/>
              <a:t>are done when </a:t>
            </a:r>
            <a:r>
              <a:rPr lang="en-US" dirty="0"/>
              <a:t>handling a </a:t>
            </a:r>
            <a:r>
              <a:rPr lang="en-US" dirty="0" smtClean="0"/>
              <a:t>request (i.e. </a:t>
            </a:r>
            <a:r>
              <a:rPr lang="en-US" dirty="0"/>
              <a:t>security, internationalization, </a:t>
            </a:r>
            <a:r>
              <a:rPr lang="en-US" dirty="0" smtClean="0"/>
              <a:t>etc.)</a:t>
            </a:r>
          </a:p>
          <a:p>
            <a:r>
              <a:rPr lang="en-US" dirty="0" smtClean="0"/>
              <a:t>One controller handles all requests</a:t>
            </a:r>
          </a:p>
          <a:p>
            <a:r>
              <a:rPr lang="en-US" dirty="0" smtClean="0"/>
              <a:t>Usually </a:t>
            </a:r>
            <a:r>
              <a:rPr lang="en-US" dirty="0"/>
              <a:t>structured in two parts: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web handler </a:t>
            </a:r>
            <a:r>
              <a:rPr lang="en-US" dirty="0" smtClean="0"/>
              <a:t>(rather a class than a server page)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hierarchy of </a:t>
            </a:r>
            <a:r>
              <a:rPr lang="en-US" dirty="0" smtClean="0"/>
              <a:t>commands (classes)</a:t>
            </a:r>
          </a:p>
          <a:p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E20F-05FF-493C-9B74-FB526AC8C470}" type="datetime1">
              <a:rPr lang="en-US" smtClean="0"/>
              <a:pPr>
                <a:defRPr/>
              </a:pPr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8" y="4040583"/>
            <a:ext cx="3827244" cy="2817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53" y="4038600"/>
            <a:ext cx="3746447" cy="270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Handler decides what command:</a:t>
            </a:r>
          </a:p>
          <a:p>
            <a:pPr lvl="1"/>
            <a:r>
              <a:rPr lang="en-US" b="1" dirty="0"/>
              <a:t>statically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parses </a:t>
            </a:r>
            <a:r>
              <a:rPr lang="en-US" dirty="0"/>
              <a:t>the URL and </a:t>
            </a:r>
            <a:r>
              <a:rPr lang="en-US" dirty="0" smtClean="0"/>
              <a:t>uses </a:t>
            </a:r>
            <a:r>
              <a:rPr lang="en-US" dirty="0"/>
              <a:t>conditional logic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advantage </a:t>
            </a:r>
            <a:r>
              <a:rPr lang="en-US" dirty="0"/>
              <a:t>of explicit logic, </a:t>
            </a:r>
            <a:endParaRPr lang="en-US" dirty="0" smtClean="0"/>
          </a:p>
          <a:p>
            <a:pPr lvl="2"/>
            <a:r>
              <a:rPr lang="en-US" dirty="0" smtClean="0"/>
              <a:t>compile </a:t>
            </a:r>
            <a:r>
              <a:rPr lang="en-US" dirty="0"/>
              <a:t>time error checking on dispatch, </a:t>
            </a:r>
            <a:endParaRPr lang="en-US" dirty="0" smtClean="0"/>
          </a:p>
          <a:p>
            <a:pPr lvl="2"/>
            <a:r>
              <a:rPr lang="en-US" dirty="0" smtClean="0"/>
              <a:t>flexibility </a:t>
            </a:r>
            <a:r>
              <a:rPr lang="en-US" dirty="0"/>
              <a:t>in URL look-up</a:t>
            </a:r>
          </a:p>
          <a:p>
            <a:pPr lvl="1"/>
            <a:r>
              <a:rPr lang="en-US" b="1" dirty="0"/>
              <a:t>dynamically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takes </a:t>
            </a:r>
            <a:r>
              <a:rPr lang="en-US" dirty="0"/>
              <a:t>a standard piece of the URL and </a:t>
            </a:r>
            <a:r>
              <a:rPr lang="en-US" dirty="0" smtClean="0"/>
              <a:t>uses </a:t>
            </a:r>
            <a:r>
              <a:rPr lang="en-US" dirty="0"/>
              <a:t>dynamic instantiation to create a command class; </a:t>
            </a:r>
            <a:endParaRPr lang="en-US" dirty="0" smtClean="0"/>
          </a:p>
          <a:p>
            <a:pPr lvl="2"/>
            <a:r>
              <a:rPr lang="en-US" dirty="0" smtClean="0"/>
              <a:t>allows </a:t>
            </a:r>
            <a:r>
              <a:rPr lang="en-US" dirty="0"/>
              <a:t>to add new commands without changing the Web handler; </a:t>
            </a:r>
            <a:endParaRPr lang="en-US" dirty="0" smtClean="0"/>
          </a:p>
          <a:p>
            <a:pPr lvl="2"/>
            <a:r>
              <a:rPr lang="en-US" dirty="0" smtClean="0"/>
              <a:t>can </a:t>
            </a:r>
            <a:r>
              <a:rPr lang="en-US" dirty="0"/>
              <a:t>put the name of the command class into the URL or can use a properties file that binds URLs to command class names.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9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95" y="408946"/>
            <a:ext cx="6143625" cy="4086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47" y="408946"/>
            <a:ext cx="8229600" cy="9906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6143" y="1291825"/>
            <a:ext cx="41570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http://localhost:8080/isa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music?name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astor&amp;command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=Artist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16989"/>
            <a:ext cx="8629319" cy="46496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7" y="459584"/>
            <a:ext cx="6049108" cy="2281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90679"/>
            <a:ext cx="7526213" cy="132763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60717" y="5067030"/>
            <a:ext cx="74866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3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Business Transactions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mtClean="0"/>
              <a:t>ACID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Transactional resource (ex. Database)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Increase throughput -&gt; short transactions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Transactions mapped on a single request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Late transactions -&gt; read data first, start transaction for updates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Transactions spanning several requests -&gt; long transactions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Lock escalation (row level -&gt; table level)</a:t>
            </a:r>
            <a:endParaRPr lang="en-US" altLang="en-US" smtClean="0"/>
          </a:p>
        </p:txBody>
      </p:sp>
      <p:sp>
        <p:nvSpPr>
          <p:cNvPr id="5632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4E60BD-DA64-4AD8-B1E8-2046AAF100A1}" type="datetime1">
              <a:rPr lang="en-US" altLang="en-US" smtClean="0">
                <a:solidFill>
                  <a:schemeClr val="tx2"/>
                </a:solidFill>
              </a:rPr>
              <a:t>4/24/2018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5902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990600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25" y="1667256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Only </a:t>
            </a:r>
            <a:r>
              <a:rPr lang="en-US" dirty="0"/>
              <a:t>one Front Controller has to be configured into the Web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You </a:t>
            </a:r>
            <a:r>
              <a:rPr lang="en-US" dirty="0"/>
              <a:t>can add new commands without changing anything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Because </a:t>
            </a:r>
            <a:r>
              <a:rPr lang="en-US" dirty="0"/>
              <a:t>new command objects are created with each request, </a:t>
            </a:r>
            <a:r>
              <a:rPr lang="en-US" dirty="0" smtClean="0"/>
              <a:t>it is </a:t>
            </a:r>
            <a:r>
              <a:rPr lang="en-US" dirty="0"/>
              <a:t>thread safe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dirty="0"/>
              <a:t>the handler and the commands are part of the controller. As a result the commands can (and should) choose which view to use for the response. The only responsibility of the handler is in choosing </a:t>
            </a:r>
            <a:r>
              <a:rPr lang="en-US" dirty="0" smtClean="0"/>
              <a:t>which </a:t>
            </a:r>
            <a:r>
              <a:rPr lang="en-US" dirty="0"/>
              <a:t>command to execute. </a:t>
            </a:r>
          </a:p>
          <a:p>
            <a:r>
              <a:rPr lang="en-US" dirty="0"/>
              <a:t>Re-factor code better </a:t>
            </a:r>
            <a:r>
              <a:rPr lang="en-US" dirty="0" smtClean="0"/>
              <a:t>in </a:t>
            </a:r>
            <a:r>
              <a:rPr lang="en-US" dirty="0"/>
              <a:t>command hierarchy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E20F-05FF-493C-9B74-FB526AC8C470}" type="datetime1">
              <a:rPr lang="en-US" smtClean="0"/>
              <a:pPr>
                <a:defRPr/>
              </a:pPr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Page Controller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imple </a:t>
            </a:r>
            <a:r>
              <a:rPr lang="en-US" dirty="0"/>
              <a:t>controller logic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natural structuring mechanism where particular actions are handled by particular server pages or script classes.</a:t>
            </a:r>
          </a:p>
          <a:p>
            <a:endParaRPr lang="en-US" b="1" dirty="0" smtClean="0"/>
          </a:p>
          <a:p>
            <a:r>
              <a:rPr lang="en-US" b="1" dirty="0" smtClean="0"/>
              <a:t>Front </a:t>
            </a:r>
            <a:r>
              <a:rPr lang="en-US" b="1" dirty="0"/>
              <a:t>Controller</a:t>
            </a:r>
            <a:r>
              <a:rPr lang="en-US" dirty="0"/>
              <a:t>:  </a:t>
            </a:r>
            <a:endParaRPr lang="en-US" dirty="0" smtClean="0"/>
          </a:p>
          <a:p>
            <a:pPr lvl="1"/>
            <a:r>
              <a:rPr lang="en-US" dirty="0" smtClean="0"/>
              <a:t>greater </a:t>
            </a:r>
            <a:r>
              <a:rPr lang="en-US" dirty="0"/>
              <a:t>complexity; 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andles duplicated features </a:t>
            </a:r>
            <a:r>
              <a:rPr lang="en-US" dirty="0"/>
              <a:t>(i.e. security, internationalization, providing particular views for certain kinds of </a:t>
            </a:r>
            <a:r>
              <a:rPr lang="en-US" dirty="0" smtClean="0"/>
              <a:t>users) in one place.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ingle point of entry for centralized logic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E20F-05FF-493C-9B74-FB526AC8C470}" type="datetime1">
              <a:rPr lang="en-US" smtClean="0"/>
              <a:pPr>
                <a:defRPr/>
              </a:pPr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1325510"/>
            <a:ext cx="4038600" cy="4718304"/>
          </a:xfrm>
        </p:spPr>
        <p:txBody>
          <a:bodyPr/>
          <a:lstStyle/>
          <a:p>
            <a:r>
              <a:rPr lang="en-US" dirty="0" smtClean="0"/>
              <a:t>Single step stage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377554"/>
            <a:ext cx="4038600" cy="4718304"/>
          </a:xfrm>
        </p:spPr>
        <p:txBody>
          <a:bodyPr/>
          <a:lstStyle/>
          <a:p>
            <a:r>
              <a:rPr lang="en-US" dirty="0" smtClean="0"/>
              <a:t>Two step stage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E20F-05FF-493C-9B74-FB526AC8C470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6" y="1955106"/>
            <a:ext cx="4087410" cy="37598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955106"/>
            <a:ext cx="30765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View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371600"/>
            <a:ext cx="7764905" cy="32004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78226-BB35-491F-901E-0738A6327191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3199" y="4572000"/>
            <a:ext cx="87855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mbed </a:t>
            </a:r>
            <a:r>
              <a:rPr lang="en-US" dirty="0"/>
              <a:t>markers into a static HTML page when it's </a:t>
            </a:r>
            <a:r>
              <a:rPr lang="en-US" dirty="0" smtClean="0"/>
              <a:t>written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the page is used to service requests, the markers are replaced by the results of some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server </a:t>
            </a:r>
            <a:r>
              <a:rPr lang="en-US" b="1" dirty="0" smtClean="0"/>
              <a:t>pages</a:t>
            </a:r>
            <a:r>
              <a:rPr lang="en-US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ASP</a:t>
            </a:r>
            <a:r>
              <a:rPr lang="en-US" dirty="0"/>
              <a:t>, JSP, or PHP.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 to </a:t>
            </a:r>
            <a:r>
              <a:rPr lang="en-US" dirty="0"/>
              <a:t>embed arbitrary programming logic, referred to as </a:t>
            </a:r>
            <a:r>
              <a:rPr lang="en-US" b="1" dirty="0" err="1" smtClean="0"/>
              <a:t>scriptlets</a:t>
            </a:r>
            <a:r>
              <a:rPr lang="en-US" dirty="0"/>
              <a:t>, into the page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0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display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E20F-05FF-493C-9B74-FB526AC8C470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524000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&lt;IF condition = 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pricedrop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0.1"&gt; ...show some stuff &lt;/IF&gt;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Templates </a:t>
            </a:r>
            <a:r>
              <a:rPr lang="en-US" dirty="0" smtClean="0"/>
              <a:t>become </a:t>
            </a:r>
            <a:r>
              <a:rPr lang="en-US" dirty="0"/>
              <a:t>programming languages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smtClean="0"/>
              <a:t>Move </a:t>
            </a:r>
            <a:r>
              <a:rPr lang="en-US" dirty="0"/>
              <a:t>the condition to the helper to generate the </a:t>
            </a:r>
            <a:r>
              <a:rPr lang="en-US" dirty="0" smtClean="0"/>
              <a:t>content</a:t>
            </a:r>
          </a:p>
          <a:p>
            <a:endParaRPr lang="en-US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smtClean="0"/>
              <a:t>What if the content should be displayed but in different ways?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Helper </a:t>
            </a:r>
            <a:r>
              <a:rPr lang="en-US" dirty="0"/>
              <a:t>generates the </a:t>
            </a:r>
            <a:r>
              <a:rPr lang="en-US" dirty="0" smtClean="0"/>
              <a:t>markup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OR use focused tags:</a:t>
            </a:r>
          </a:p>
          <a:p>
            <a:endParaRPr lang="en-US" dirty="0"/>
          </a:p>
          <a:p>
            <a:pPr lv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&lt;IF expression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isHighSelling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()"&gt;&lt;B&gt;&lt;/IF&gt;&lt;property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price"/&gt;&lt;IF expression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isHighSelling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()"&gt;&lt;/B&gt;&lt;/IF&gt;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	replaced by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&lt;highlight condition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isHighSelling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style = "bold"&gt;&lt;property name = "price"/&gt;&lt;/highlight&gt;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4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36685" y="3551952"/>
            <a:ext cx="4278702" cy="12691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716" y="359736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JSP Template View (see Page Controller)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392" y="3837669"/>
            <a:ext cx="3314700" cy="7048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E20F-05FF-493C-9B74-FB526AC8C470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7" y="1423545"/>
            <a:ext cx="8787734" cy="467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2211919"/>
            <a:ext cx="4210050" cy="1266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5606295"/>
            <a:ext cx="3939359" cy="5572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5978106"/>
            <a:ext cx="7748604" cy="604501"/>
          </a:xfrm>
          <a:prstGeom prst="rect">
            <a:avLst/>
          </a:prstGeom>
        </p:spPr>
      </p:pic>
      <p:pic>
        <p:nvPicPr>
          <p:cNvPr id="13" name="Content Placeholder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682" y="2100131"/>
            <a:ext cx="4211318" cy="337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2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842"/>
            <a:ext cx="8229600" cy="990600"/>
          </a:xfrm>
        </p:spPr>
        <p:txBody>
          <a:bodyPr/>
          <a:lstStyle/>
          <a:p>
            <a:r>
              <a:rPr lang="en-US" dirty="0" smtClean="0"/>
              <a:t>Show </a:t>
            </a:r>
            <a:r>
              <a:rPr lang="en-US" dirty="0"/>
              <a:t>a list of albums for an artist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" y="1265878"/>
            <a:ext cx="7248525" cy="15906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E20F-05FF-493C-9B74-FB526AC8C470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7" name="&quot;No&quot; Symbol 6"/>
          <p:cNvSpPr/>
          <p:nvPr/>
        </p:nvSpPr>
        <p:spPr>
          <a:xfrm>
            <a:off x="7791264" y="1773184"/>
            <a:ext cx="648072" cy="57606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952778"/>
            <a:ext cx="6615382" cy="3038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738" y="5958361"/>
            <a:ext cx="6715125" cy="866775"/>
          </a:xfrm>
          <a:prstGeom prst="rect">
            <a:avLst/>
          </a:prstGeom>
        </p:spPr>
      </p:pic>
      <p:sp>
        <p:nvSpPr>
          <p:cNvPr id="11" name="Smiley Face 10"/>
          <p:cNvSpPr/>
          <p:nvPr/>
        </p:nvSpPr>
        <p:spPr>
          <a:xfrm>
            <a:off x="7696200" y="4899638"/>
            <a:ext cx="576064" cy="576064"/>
          </a:xfrm>
          <a:prstGeom prst="smileyFac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Compose the structure of the page based on the template</a:t>
            </a:r>
          </a:p>
          <a:p>
            <a:pPr lvl="1"/>
            <a:r>
              <a:rPr lang="en-US" dirty="0" smtClean="0"/>
              <a:t>Separate design from code (helper)</a:t>
            </a:r>
          </a:p>
          <a:p>
            <a:pPr lvl="1"/>
            <a:endParaRPr lang="en-US" dirty="0"/>
          </a:p>
          <a:p>
            <a:r>
              <a:rPr lang="en-US" dirty="0" smtClean="0"/>
              <a:t>Liabilities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implementations make it too easy to put complicated logic onto the </a:t>
            </a:r>
            <a:r>
              <a:rPr lang="en-US" dirty="0" smtClean="0"/>
              <a:t>page =&gt; hard </a:t>
            </a:r>
            <a:r>
              <a:rPr lang="en-US" dirty="0"/>
              <a:t>to maintain </a:t>
            </a:r>
            <a:endParaRPr lang="en-US" dirty="0" smtClean="0"/>
          </a:p>
          <a:p>
            <a:pPr lvl="1"/>
            <a:r>
              <a:rPr lang="en-US" dirty="0" smtClean="0"/>
              <a:t>Harder to test than Transform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E20F-05FF-493C-9B74-FB526AC8C470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5034"/>
            <a:ext cx="8229600" cy="990600"/>
          </a:xfrm>
        </p:spPr>
        <p:txBody>
          <a:bodyPr/>
          <a:lstStyle/>
          <a:p>
            <a:r>
              <a:rPr lang="en-US" dirty="0" smtClean="0"/>
              <a:t>Transform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14" y="13716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Input: Model</a:t>
            </a:r>
          </a:p>
          <a:p>
            <a:r>
              <a:rPr lang="en-US" dirty="0" smtClean="0"/>
              <a:t>Output: HTML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written in any language, yet the dominant choice is </a:t>
            </a:r>
            <a:r>
              <a:rPr lang="en-US" dirty="0" smtClean="0"/>
              <a:t>XSLT (</a:t>
            </a:r>
            <a:r>
              <a:rPr lang="en-US" dirty="0" err="1"/>
              <a:t>EXtensible</a:t>
            </a:r>
            <a:r>
              <a:rPr lang="en-US" dirty="0"/>
              <a:t> </a:t>
            </a:r>
            <a:r>
              <a:rPr lang="en-US" dirty="0" err="1"/>
              <a:t>Stylesheet</a:t>
            </a:r>
            <a:r>
              <a:rPr lang="en-US" dirty="0"/>
              <a:t> </a:t>
            </a:r>
            <a:r>
              <a:rPr lang="en-US" dirty="0" smtClean="0"/>
              <a:t>Language Transformation).</a:t>
            </a:r>
            <a:r>
              <a:rPr lang="en-US" dirty="0"/>
              <a:t> </a:t>
            </a:r>
          </a:p>
          <a:p>
            <a:r>
              <a:rPr lang="en-US" dirty="0"/>
              <a:t>Input: XML </a:t>
            </a:r>
          </a:p>
          <a:p>
            <a:r>
              <a:rPr lang="en-US" dirty="0"/>
              <a:t>XML data can be returned as: </a:t>
            </a:r>
          </a:p>
          <a:p>
            <a:pPr lvl="1"/>
            <a:r>
              <a:rPr lang="en-US" dirty="0"/>
              <a:t>natural return type</a:t>
            </a:r>
          </a:p>
          <a:p>
            <a:pPr lvl="1"/>
            <a:r>
              <a:rPr lang="en-US" dirty="0"/>
              <a:t>output type which can be transformed to XML automatically</a:t>
            </a:r>
          </a:p>
          <a:p>
            <a:pPr lvl="1"/>
            <a:r>
              <a:rPr lang="en-US" dirty="0"/>
              <a:t>Data Transfer Object, that can serialize as XML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E20F-05FF-493C-9B74-FB526AC8C470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6150"/>
            <a:ext cx="8976237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54" y="350090"/>
            <a:ext cx="8229600" cy="990600"/>
          </a:xfrm>
        </p:spPr>
        <p:txBody>
          <a:bodyPr/>
          <a:lstStyle/>
          <a:p>
            <a:r>
              <a:rPr lang="en-US" dirty="0" smtClean="0"/>
              <a:t>Translated in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0690"/>
            <a:ext cx="8229600" cy="2233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2" y="4257675"/>
            <a:ext cx="8362950" cy="260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243" y="2796933"/>
            <a:ext cx="5800725" cy="2238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20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Concurrency problems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</a:t>
            </a:r>
            <a:r>
              <a:rPr lang="en-US" altLang="en-US" dirty="0" smtClean="0"/>
              <a:t>ost updates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/>
              <a:t>I</a:t>
            </a:r>
            <a:r>
              <a:rPr lang="en-US" altLang="en-US" dirty="0" smtClean="0"/>
              <a:t>nconsistent read </a:t>
            </a:r>
          </a:p>
          <a:p>
            <a:pPr eaLnBrk="1" hangingPunct="1">
              <a:buFont typeface="Symbol" pitchFamily="18" charset="2"/>
              <a:buChar char="Þ"/>
            </a:pPr>
            <a:r>
              <a:rPr lang="en-US" altLang="en-US" dirty="0" smtClean="0"/>
              <a:t>Correctness failure 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/>
              <a:t>L</a:t>
            </a:r>
            <a:r>
              <a:rPr lang="en-GB" altLang="en-US" dirty="0" smtClean="0"/>
              <a:t>iveness – how much concurrency can the system handle?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915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B4E7F4-6E33-49BC-9AC0-C9B6DEA19264}" type="datetime1">
              <a:rPr lang="en-US" altLang="en-US" smtClean="0">
                <a:solidFill>
                  <a:schemeClr val="tx2"/>
                </a:solidFill>
              </a:rPr>
              <a:t>4/24/2018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4407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Portability: use the same XSLT with XMLs from J2EE or .NET</a:t>
            </a:r>
          </a:p>
          <a:p>
            <a:endParaRPr lang="en-US" dirty="0" smtClean="0"/>
          </a:p>
          <a:p>
            <a:r>
              <a:rPr lang="en-US" dirty="0" smtClean="0"/>
              <a:t>Avoid </a:t>
            </a:r>
            <a:r>
              <a:rPr lang="en-US" dirty="0"/>
              <a:t>too much logic in </a:t>
            </a:r>
            <a:r>
              <a:rPr lang="en-US" dirty="0" smtClean="0"/>
              <a:t>view, hence focus on the HTML rendering</a:t>
            </a:r>
          </a:p>
          <a:p>
            <a:endParaRPr lang="en-US" dirty="0"/>
          </a:p>
          <a:p>
            <a:r>
              <a:rPr lang="en-US" dirty="0" smtClean="0"/>
              <a:t>Easier to test: </a:t>
            </a:r>
            <a:r>
              <a:rPr lang="en-US" dirty="0"/>
              <a:t>run the Transform View and capture the output for </a:t>
            </a:r>
            <a:r>
              <a:rPr lang="en-US" dirty="0" smtClean="0"/>
              <a:t>testing.</a:t>
            </a:r>
          </a:p>
          <a:p>
            <a:endParaRPr lang="en-US" dirty="0"/>
          </a:p>
          <a:p>
            <a:r>
              <a:rPr lang="en-US" dirty="0" smtClean="0"/>
              <a:t>Easier to change the appearance of a Web site: change the common transforms.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E20F-05FF-493C-9B74-FB526AC8C470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990600"/>
          </a:xfrm>
        </p:spPr>
        <p:txBody>
          <a:bodyPr/>
          <a:lstStyle/>
          <a:p>
            <a:r>
              <a:rPr lang="en-US" dirty="0" smtClean="0"/>
              <a:t>Two step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072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Multi-page application:</a:t>
            </a:r>
          </a:p>
          <a:p>
            <a:r>
              <a:rPr lang="en-US" dirty="0"/>
              <a:t>transforms the model data into a logical presentation without any specific formatting</a:t>
            </a:r>
          </a:p>
          <a:p>
            <a:r>
              <a:rPr lang="en-US" dirty="0"/>
              <a:t>converts that logical presentation with the actual formatting needed.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E20F-05FF-493C-9B74-FB526AC8C470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040444"/>
            <a:ext cx="4027918" cy="380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two-step XSLT:</a:t>
            </a:r>
          </a:p>
          <a:p>
            <a:pPr lvl="1"/>
            <a:r>
              <a:rPr lang="en-US" dirty="0" smtClean="0"/>
              <a:t>domain-oriented </a:t>
            </a:r>
            <a:r>
              <a:rPr lang="en-US" dirty="0"/>
              <a:t>XML </a:t>
            </a:r>
            <a:r>
              <a:rPr lang="en-US" dirty="0" smtClean="0"/>
              <a:t>=&gt; </a:t>
            </a:r>
            <a:r>
              <a:rPr lang="en-US" dirty="0"/>
              <a:t>presentation-oriented XML,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resentation-oriented </a:t>
            </a:r>
            <a:r>
              <a:rPr lang="en-US" dirty="0"/>
              <a:t>XML </a:t>
            </a:r>
            <a:r>
              <a:rPr lang="en-US" dirty="0" smtClean="0"/>
              <a:t>=&gt; </a:t>
            </a:r>
            <a:r>
              <a:rPr lang="en-US" dirty="0"/>
              <a:t>HTML.</a:t>
            </a:r>
          </a:p>
          <a:p>
            <a:r>
              <a:rPr lang="en-US" dirty="0" smtClean="0"/>
              <a:t>presentation-oriented </a:t>
            </a:r>
            <a:r>
              <a:rPr lang="en-US" dirty="0"/>
              <a:t>structure as a set of </a:t>
            </a:r>
            <a:r>
              <a:rPr lang="en-US" dirty="0" smtClean="0"/>
              <a:t>classes (table/row class): </a:t>
            </a:r>
          </a:p>
          <a:p>
            <a:pPr lvl="1"/>
            <a:r>
              <a:rPr lang="en-US" dirty="0" smtClean="0"/>
              <a:t>domain </a:t>
            </a:r>
            <a:r>
              <a:rPr lang="en-US" dirty="0"/>
              <a:t>information </a:t>
            </a:r>
            <a:r>
              <a:rPr lang="en-US" dirty="0" smtClean="0"/>
              <a:t>instantiates T/R classes. </a:t>
            </a:r>
          </a:p>
          <a:p>
            <a:pPr lvl="1"/>
            <a:r>
              <a:rPr lang="en-US" dirty="0" smtClean="0"/>
              <a:t>renders </a:t>
            </a:r>
            <a:r>
              <a:rPr lang="en-US" dirty="0"/>
              <a:t>the </a:t>
            </a:r>
            <a:r>
              <a:rPr lang="en-US" dirty="0" smtClean="0"/>
              <a:t>T/R classes </a:t>
            </a:r>
            <a:r>
              <a:rPr lang="en-US" dirty="0"/>
              <a:t>into </a:t>
            </a:r>
            <a:r>
              <a:rPr lang="en-US" dirty="0" smtClean="0"/>
              <a:t>HTML 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presentation-oriented class </a:t>
            </a:r>
            <a:r>
              <a:rPr lang="en-US" dirty="0" smtClean="0"/>
              <a:t>generates </a:t>
            </a:r>
            <a:r>
              <a:rPr lang="en-US" dirty="0"/>
              <a:t>HTML for itself or </a:t>
            </a:r>
            <a:endParaRPr lang="en-US" dirty="0" smtClean="0"/>
          </a:p>
          <a:p>
            <a:pPr lvl="2"/>
            <a:r>
              <a:rPr lang="en-US" dirty="0" smtClean="0"/>
              <a:t>having </a:t>
            </a:r>
            <a:r>
              <a:rPr lang="en-US" dirty="0"/>
              <a:t>a separate HTML renderer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 smtClean="0"/>
              <a:t>Template </a:t>
            </a:r>
            <a:r>
              <a:rPr lang="en-US" dirty="0"/>
              <a:t>View based </a:t>
            </a:r>
            <a:r>
              <a:rPr lang="en-US" dirty="0" smtClean="0"/>
              <a:t>approach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template system </a:t>
            </a:r>
            <a:r>
              <a:rPr lang="en-US" dirty="0" smtClean="0"/>
              <a:t>converts the logical </a:t>
            </a:r>
            <a:r>
              <a:rPr lang="en-US" dirty="0"/>
              <a:t>tags into HTML.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E20F-05FF-493C-9B74-FB526AC8C470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21" y="1444907"/>
            <a:ext cx="3901561" cy="54130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982" y="1444907"/>
            <a:ext cx="5151018" cy="533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vs. two appearances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" y="1526848"/>
            <a:ext cx="3354657" cy="51787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E20F-05FF-493C-9B74-FB526AC8C470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447800"/>
            <a:ext cx="5334001" cy="534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0738"/>
            <a:ext cx="8421880" cy="52962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Two step view solves the difficulty with Transform view w.r.t. </a:t>
            </a:r>
            <a:r>
              <a:rPr lang="en-US" b="1" dirty="0"/>
              <a:t>multiple transforms</a:t>
            </a:r>
            <a:r>
              <a:rPr lang="en-US" dirty="0"/>
              <a:t> module &amp; global changes.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website has </a:t>
            </a:r>
            <a:r>
              <a:rPr lang="en-US" b="1" dirty="0"/>
              <a:t>multiple appearances/themes</a:t>
            </a:r>
            <a:r>
              <a:rPr lang="en-US" dirty="0"/>
              <a:t>, the complexity is </a:t>
            </a:r>
            <a:r>
              <a:rPr lang="en-US" dirty="0" smtClean="0"/>
              <a:t>higher. </a:t>
            </a:r>
            <a:r>
              <a:rPr lang="en-US" dirty="0"/>
              <a:t>With two step view, the issue is resolved and the advantage is compounded with multiple pages/themes.</a:t>
            </a:r>
          </a:p>
          <a:p>
            <a:endParaRPr lang="en-US" dirty="0" smtClean="0"/>
          </a:p>
          <a:p>
            <a:r>
              <a:rPr lang="en-US" dirty="0" smtClean="0"/>
              <a:t>Liabilities:</a:t>
            </a:r>
            <a:endParaRPr lang="en-US" dirty="0"/>
          </a:p>
          <a:p>
            <a:pPr lvl="1"/>
            <a:r>
              <a:rPr lang="en-US" dirty="0"/>
              <a:t>It’s </a:t>
            </a:r>
            <a:r>
              <a:rPr lang="en-US" b="1" dirty="0"/>
              <a:t>hard to find enough commonality </a:t>
            </a:r>
            <a:r>
              <a:rPr lang="en-US" dirty="0"/>
              <a:t>between the screens to get a simple enough presentation-oriented </a:t>
            </a:r>
            <a:r>
              <a:rPr lang="en-US" dirty="0" smtClean="0"/>
              <a:t>structure</a:t>
            </a:r>
          </a:p>
          <a:p>
            <a:pPr lvl="1"/>
            <a:r>
              <a:rPr lang="en-US" b="1" dirty="0" smtClean="0"/>
              <a:t>Not </a:t>
            </a:r>
            <a:r>
              <a:rPr lang="en-US" b="1" dirty="0"/>
              <a:t>for designers/non-programmers</a:t>
            </a:r>
            <a:r>
              <a:rPr lang="en-US" dirty="0"/>
              <a:t>. Programmers have to write code for different rendering.</a:t>
            </a:r>
          </a:p>
          <a:p>
            <a:pPr lvl="1"/>
            <a:r>
              <a:rPr lang="en-US" b="1" dirty="0"/>
              <a:t>Harder</a:t>
            </a:r>
            <a:r>
              <a:rPr lang="en-US" dirty="0"/>
              <a:t> programming model </a:t>
            </a:r>
            <a:r>
              <a:rPr lang="en-US" b="1" dirty="0"/>
              <a:t>to learn</a:t>
            </a:r>
          </a:p>
          <a:p>
            <a:pPr lvl="1"/>
            <a:r>
              <a:rPr lang="en-US" dirty="0"/>
              <a:t>Complexity increases if </a:t>
            </a:r>
            <a:r>
              <a:rPr lang="en-US" b="1" dirty="0"/>
              <a:t>multiple devices </a:t>
            </a:r>
            <a:r>
              <a:rPr lang="en-US" dirty="0"/>
              <a:t>have to be supported. Then, the logical structure has to be common for multiple devices too.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E20F-05FF-493C-9B74-FB526AC8C470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 [Thiel]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management web app</a:t>
            </a:r>
          </a:p>
          <a:p>
            <a:pPr lvl="1"/>
            <a:r>
              <a:rPr lang="en-US" dirty="0" smtClean="0"/>
              <a:t>Browse people</a:t>
            </a:r>
          </a:p>
          <a:p>
            <a:pPr lvl="1"/>
            <a:r>
              <a:rPr lang="en-US" dirty="0" smtClean="0"/>
              <a:t>View person</a:t>
            </a:r>
          </a:p>
          <a:p>
            <a:pPr lvl="1"/>
            <a:r>
              <a:rPr lang="en-US" dirty="0" smtClean="0"/>
              <a:t>Change person data (i.e. increase age)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2" y="3573788"/>
            <a:ext cx="3952875" cy="275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713" y="3573787"/>
            <a:ext cx="4335542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441" y="455762"/>
            <a:ext cx="8229600" cy="990600"/>
          </a:xfrm>
        </p:spPr>
        <p:txBody>
          <a:bodyPr/>
          <a:lstStyle/>
          <a:p>
            <a:r>
              <a:rPr lang="en-US" dirty="0" smtClean="0"/>
              <a:t>Just 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127" y="1369463"/>
            <a:ext cx="7951822" cy="54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+ RDG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769" y="1464178"/>
            <a:ext cx="6481468" cy="53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+ RDG + TV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116" y="1405733"/>
            <a:ext cx="6137565" cy="545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Execution contexts</a:t>
            </a:r>
            <a:endParaRPr lang="en-US"/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“A </a:t>
            </a:r>
            <a:r>
              <a:rPr lang="en-US" sz="2800" b="1" dirty="0"/>
              <a:t>request</a:t>
            </a:r>
            <a:r>
              <a:rPr lang="en-US" sz="2800" dirty="0"/>
              <a:t> corresponds to a single call from the outside world which the software works on and optionally sends back a response”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“A </a:t>
            </a:r>
            <a:r>
              <a:rPr lang="en-US" sz="2800" b="1" dirty="0"/>
              <a:t>session</a:t>
            </a:r>
            <a:r>
              <a:rPr lang="en-US" sz="2800" dirty="0"/>
              <a:t> is a long running interaction between a client and server.”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“A </a:t>
            </a:r>
            <a:r>
              <a:rPr lang="en-US" sz="2800" b="1" dirty="0"/>
              <a:t>process</a:t>
            </a:r>
            <a:r>
              <a:rPr lang="en-US" sz="2800" dirty="0"/>
              <a:t> is a, usually heavyweight, execution context that provides a lot of isolation for the internal data it works on.”  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“A </a:t>
            </a:r>
            <a:r>
              <a:rPr lang="en-US" sz="2800" b="1" dirty="0"/>
              <a:t>thread</a:t>
            </a:r>
            <a:r>
              <a:rPr lang="en-US" sz="2800" dirty="0"/>
              <a:t> is a lighter-weight active agent that's set up so that multiple threads can operate in a single process.”  </a:t>
            </a:r>
          </a:p>
        </p:txBody>
      </p:sp>
      <p:sp>
        <p:nvSpPr>
          <p:cNvPr id="50180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3887B2-23FB-406F-9F1D-5BFFCB1EBAA0}" type="datetime1">
              <a:rPr lang="en-US" altLang="en-US" smtClean="0">
                <a:solidFill>
                  <a:schemeClr val="tx2"/>
                </a:solidFill>
              </a:rPr>
              <a:t>4/24/2018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29709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5213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TS+RDG+TV</a:t>
            </a:r>
            <a:br>
              <a:rPr lang="en-US" dirty="0" smtClean="0"/>
            </a:br>
            <a:r>
              <a:rPr lang="en-US" dirty="0" smtClean="0"/>
              <a:t>+PC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896" y="405213"/>
            <a:ext cx="5742917" cy="642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DM+TDG+DMapper+TV+PC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907" y="1360917"/>
            <a:ext cx="6291476" cy="546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6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…or DM+…+FC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134" y="1386556"/>
            <a:ext cx="8282606" cy="54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…+ Lazy load + IM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568" y="1425010"/>
            <a:ext cx="6979137" cy="5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754"/>
            <a:ext cx="8229600" cy="990600"/>
          </a:xfrm>
        </p:spPr>
        <p:txBody>
          <a:bodyPr/>
          <a:lstStyle/>
          <a:p>
            <a:r>
              <a:rPr lang="en-US" dirty="0" smtClean="0"/>
              <a:t>The Web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6F5E9C-83BF-40FF-853D-226A7ECA48A0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6232"/>
            <a:ext cx="9144000" cy="54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78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Application Server Concurrency</a:t>
            </a: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process-per-session </a:t>
            </a:r>
          </a:p>
          <a:p>
            <a:pPr lvl="1" eaLnBrk="1" hangingPunct="1"/>
            <a:r>
              <a:rPr lang="en-GB" altLang="en-US" smtClean="0"/>
              <a:t>Uses a lot of resources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process-per-request </a:t>
            </a:r>
          </a:p>
          <a:p>
            <a:pPr lvl="1" eaLnBrk="1" hangingPunct="1"/>
            <a:r>
              <a:rPr lang="en-GB" altLang="en-US" smtClean="0"/>
              <a:t>Pooled processes</a:t>
            </a:r>
          </a:p>
          <a:p>
            <a:pPr lvl="1" eaLnBrk="1" hangingPunct="1"/>
            <a:r>
              <a:rPr lang="en-GB" altLang="en-US" smtClean="0"/>
              <a:t>Sequential requests</a:t>
            </a:r>
          </a:p>
          <a:p>
            <a:pPr lvl="1" eaLnBrk="1" hangingPunct="1"/>
            <a:r>
              <a:rPr lang="en-GB" altLang="en-US" smtClean="0"/>
              <a:t>Resources for a request should be released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thread-per-request </a:t>
            </a:r>
          </a:p>
          <a:p>
            <a:pPr lvl="1" eaLnBrk="1" hangingPunct="1"/>
            <a:r>
              <a:rPr lang="en-GB" altLang="en-US" smtClean="0"/>
              <a:t>More efficient</a:t>
            </a:r>
          </a:p>
          <a:p>
            <a:pPr lvl="1" eaLnBrk="1" hangingPunct="1"/>
            <a:r>
              <a:rPr lang="en-GB" altLang="en-US" smtClean="0"/>
              <a:t>No isolation</a:t>
            </a:r>
            <a:endParaRPr lang="en-US" altLang="en-US" smtClean="0"/>
          </a:p>
        </p:txBody>
      </p:sp>
      <p:sp>
        <p:nvSpPr>
          <p:cNvPr id="573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42A01E-CF53-4D0E-AF5E-2D5214E68001}" type="datetime1">
              <a:rPr lang="en-US" altLang="en-US" smtClean="0">
                <a:solidFill>
                  <a:schemeClr val="tx2"/>
                </a:solidFill>
              </a:rPr>
              <a:t>4/24/2018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42838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Solutions</a:t>
            </a: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isolation</a:t>
            </a:r>
            <a:r>
              <a:rPr lang="en-US" altLang="en-US" dirty="0" smtClean="0"/>
              <a:t>: partition the data so that any piece of data can only be accessed by one active agent. 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b="1" dirty="0" smtClean="0"/>
              <a:t>immutable data</a:t>
            </a:r>
            <a:r>
              <a:rPr lang="en-GB" altLang="en-US" dirty="0" smtClean="0"/>
              <a:t>: separate the data that cannot be modified.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b="1" dirty="0" smtClean="0"/>
              <a:t>mutable data than cannot be isolated</a:t>
            </a:r>
            <a:r>
              <a:rPr lang="en-GB" altLang="en-US" dirty="0" smtClean="0"/>
              <a:t>:</a:t>
            </a:r>
          </a:p>
          <a:p>
            <a:pPr lvl="1" eaLnBrk="1" hangingPunct="1"/>
            <a:r>
              <a:rPr lang="en-US" altLang="en-US" dirty="0" smtClean="0"/>
              <a:t>Optimistic Concurrency Control</a:t>
            </a:r>
          </a:p>
          <a:p>
            <a:pPr lvl="1" eaLnBrk="1" hangingPunct="1"/>
            <a:r>
              <a:rPr lang="en-US" altLang="en-US" dirty="0" smtClean="0"/>
              <a:t>Pessimistic Concurrency Control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5120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B3E895-BC68-4CB9-BA6E-F22FB8A61BF5}" type="datetime1">
              <a:rPr lang="en-US" altLang="en-US" smtClean="0">
                <a:solidFill>
                  <a:schemeClr val="tx2"/>
                </a:solidFill>
              </a:rPr>
              <a:t>4/24/2018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  <p:extLst>
      <p:ext uri="{BB962C8B-B14F-4D97-AF65-F5344CB8AC3E}">
        <p14:creationId xmlns:p14="http://schemas.microsoft.com/office/powerpoint/2010/main" val="1986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_CursS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CursSE" id="{F3D0179C-6B02-4EFD-819C-DD9F7A2F7E25}" vid="{A4DBB83C-D429-4A1C-ADEF-2E36D8ECA1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Theme_CursSE</Template>
  <TotalTime>10370</TotalTime>
  <Words>2406</Words>
  <Application>Microsoft Office PowerPoint</Application>
  <PresentationFormat>On-screen Show (4:3)</PresentationFormat>
  <Paragraphs>479</Paragraphs>
  <Slides>75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Arial Narrow</vt:lpstr>
      <vt:lpstr>Calibri</vt:lpstr>
      <vt:lpstr>Courier New</vt:lpstr>
      <vt:lpstr>Symbol</vt:lpstr>
      <vt:lpstr>Theme_CursSE</vt:lpstr>
      <vt:lpstr>SOFTWARE DESIGN</vt:lpstr>
      <vt:lpstr>Content</vt:lpstr>
      <vt:lpstr>References</vt:lpstr>
      <vt:lpstr>Offline Concurrency Patterns</vt:lpstr>
      <vt:lpstr>Business Transactions</vt:lpstr>
      <vt:lpstr>Concurrency problems</vt:lpstr>
      <vt:lpstr>Execution contexts</vt:lpstr>
      <vt:lpstr>Application Server Concurrency</vt:lpstr>
      <vt:lpstr>Solutions</vt:lpstr>
      <vt:lpstr>Optimistic Concurrency Control</vt:lpstr>
      <vt:lpstr>PowerPoint Presentation</vt:lpstr>
      <vt:lpstr>Pessimistic Concurrency Control</vt:lpstr>
      <vt:lpstr>PowerPoint Presentation</vt:lpstr>
      <vt:lpstr>Preventing inconsistent reads</vt:lpstr>
      <vt:lpstr>Deadlocks</vt:lpstr>
      <vt:lpstr>Locking</vt:lpstr>
      <vt:lpstr>Lock manager</vt:lpstr>
      <vt:lpstr>Analysis</vt:lpstr>
      <vt:lpstr>Coarse-Grained Lock</vt:lpstr>
      <vt:lpstr>How it works</vt:lpstr>
      <vt:lpstr>Unit of work</vt:lpstr>
      <vt:lpstr>Having the caller register a changed object.</vt:lpstr>
      <vt:lpstr>Getting the receiver object to register itself.</vt:lpstr>
      <vt:lpstr>Using the Unit of Work as the controller for database access.</vt:lpstr>
      <vt:lpstr>EA Patterns</vt:lpstr>
      <vt:lpstr>History of Web Application Architecture</vt:lpstr>
      <vt:lpstr>Early technology</vt:lpstr>
      <vt:lpstr>Web Templating Engine </vt:lpstr>
      <vt:lpstr>Web Templating Engine</vt:lpstr>
      <vt:lpstr>MVC Frameworks</vt:lpstr>
      <vt:lpstr>AJAX</vt:lpstr>
      <vt:lpstr>Process of Web Application</vt:lpstr>
      <vt:lpstr>Web Templating Engine Framework</vt:lpstr>
      <vt:lpstr>Characteristics</vt:lpstr>
      <vt:lpstr>Typical Model 2 Architecture</vt:lpstr>
      <vt:lpstr>Service Oriented Front End Architecture (SOFEA)</vt:lpstr>
      <vt:lpstr>Legacy Architecture</vt:lpstr>
      <vt:lpstr>SOFEA</vt:lpstr>
      <vt:lpstr>SOFEA Process Allocation</vt:lpstr>
      <vt:lpstr>SOFEA Principles</vt:lpstr>
      <vt:lpstr>Controllers</vt:lpstr>
      <vt:lpstr>Page Controller</vt:lpstr>
      <vt:lpstr>Page Controller</vt:lpstr>
      <vt:lpstr>Servlet controller and a JSP view (Java)</vt:lpstr>
      <vt:lpstr>JSP as request handler</vt:lpstr>
      <vt:lpstr>Front controller</vt:lpstr>
      <vt:lpstr>Front controller</vt:lpstr>
      <vt:lpstr>Example</vt:lpstr>
      <vt:lpstr>PowerPoint Presentation</vt:lpstr>
      <vt:lpstr>Discussion</vt:lpstr>
      <vt:lpstr>Discussion</vt:lpstr>
      <vt:lpstr>View</vt:lpstr>
      <vt:lpstr>Template View</vt:lpstr>
      <vt:lpstr>Conditional display</vt:lpstr>
      <vt:lpstr>JSP Template View (see Page Controller)</vt:lpstr>
      <vt:lpstr>Show a list of albums for an artist </vt:lpstr>
      <vt:lpstr>Discussion</vt:lpstr>
      <vt:lpstr>Transform View</vt:lpstr>
      <vt:lpstr>Translated in code</vt:lpstr>
      <vt:lpstr>Advantages</vt:lpstr>
      <vt:lpstr>Two step view</vt:lpstr>
      <vt:lpstr>How to do it</vt:lpstr>
      <vt:lpstr>Example</vt:lpstr>
      <vt:lpstr>One vs. two appearances</vt:lpstr>
      <vt:lpstr>Discussion</vt:lpstr>
      <vt:lpstr>Putting it all together [Thiel]</vt:lpstr>
      <vt:lpstr>Just TS</vt:lpstr>
      <vt:lpstr>TS + RDG</vt:lpstr>
      <vt:lpstr>TS + RDG + TV </vt:lpstr>
      <vt:lpstr>TS+RDG+TV +PC</vt:lpstr>
      <vt:lpstr>DM+TDG+DMapper+TV+PC</vt:lpstr>
      <vt:lpstr>…or DM+…+FC</vt:lpstr>
      <vt:lpstr>…+ Lazy load + IM</vt:lpstr>
      <vt:lpstr>The Web</vt:lpstr>
      <vt:lpstr>Next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Mihaela Dinsoreanu</dc:creator>
  <cp:lastModifiedBy>Mihaela Dinsoreanu</cp:lastModifiedBy>
  <cp:revision>133</cp:revision>
  <dcterms:created xsi:type="dcterms:W3CDTF">2016-03-03T09:31:15Z</dcterms:created>
  <dcterms:modified xsi:type="dcterms:W3CDTF">2018-04-24T10:43:01Z</dcterms:modified>
</cp:coreProperties>
</file>