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9" r:id="rId1"/>
  </p:sldMasterIdLst>
  <p:notesMasterIdLst>
    <p:notesMasterId r:id="rId121"/>
  </p:notesMasterIdLst>
  <p:sldIdLst>
    <p:sldId id="256" r:id="rId2"/>
    <p:sldId id="257" r:id="rId3"/>
    <p:sldId id="258" r:id="rId4"/>
    <p:sldId id="503" r:id="rId5"/>
    <p:sldId id="505" r:id="rId6"/>
    <p:sldId id="506" r:id="rId7"/>
    <p:sldId id="507" r:id="rId8"/>
    <p:sldId id="511" r:id="rId9"/>
    <p:sldId id="512" r:id="rId10"/>
    <p:sldId id="513" r:id="rId11"/>
    <p:sldId id="514" r:id="rId12"/>
    <p:sldId id="515" r:id="rId13"/>
    <p:sldId id="516" r:id="rId14"/>
    <p:sldId id="517" r:id="rId15"/>
    <p:sldId id="518" r:id="rId16"/>
    <p:sldId id="519" r:id="rId17"/>
    <p:sldId id="520" r:id="rId18"/>
    <p:sldId id="521" r:id="rId19"/>
    <p:sldId id="522" r:id="rId20"/>
    <p:sldId id="523" r:id="rId21"/>
    <p:sldId id="524" r:id="rId22"/>
    <p:sldId id="526" r:id="rId23"/>
    <p:sldId id="527" r:id="rId24"/>
    <p:sldId id="528" r:id="rId25"/>
    <p:sldId id="529" r:id="rId26"/>
    <p:sldId id="530" r:id="rId27"/>
    <p:sldId id="531" r:id="rId28"/>
    <p:sldId id="532" r:id="rId29"/>
    <p:sldId id="533" r:id="rId30"/>
    <p:sldId id="534" r:id="rId31"/>
    <p:sldId id="535" r:id="rId32"/>
    <p:sldId id="536" r:id="rId33"/>
    <p:sldId id="537" r:id="rId34"/>
    <p:sldId id="538" r:id="rId35"/>
    <p:sldId id="539" r:id="rId36"/>
    <p:sldId id="540" r:id="rId37"/>
    <p:sldId id="541" r:id="rId38"/>
    <p:sldId id="542" r:id="rId39"/>
    <p:sldId id="543" r:id="rId40"/>
    <p:sldId id="544" r:id="rId41"/>
    <p:sldId id="545" r:id="rId42"/>
    <p:sldId id="546" r:id="rId43"/>
    <p:sldId id="547" r:id="rId44"/>
    <p:sldId id="548" r:id="rId45"/>
    <p:sldId id="549" r:id="rId46"/>
    <p:sldId id="550" r:id="rId47"/>
    <p:sldId id="551" r:id="rId48"/>
    <p:sldId id="552" r:id="rId49"/>
    <p:sldId id="553" r:id="rId50"/>
    <p:sldId id="554" r:id="rId51"/>
    <p:sldId id="555" r:id="rId52"/>
    <p:sldId id="556" r:id="rId53"/>
    <p:sldId id="557" r:id="rId54"/>
    <p:sldId id="570" r:id="rId55"/>
    <p:sldId id="558" r:id="rId56"/>
    <p:sldId id="559" r:id="rId57"/>
    <p:sldId id="560" r:id="rId58"/>
    <p:sldId id="568" r:id="rId59"/>
    <p:sldId id="562" r:id="rId60"/>
    <p:sldId id="563" r:id="rId61"/>
    <p:sldId id="564" r:id="rId62"/>
    <p:sldId id="565" r:id="rId63"/>
    <p:sldId id="566" r:id="rId64"/>
    <p:sldId id="567" r:id="rId65"/>
    <p:sldId id="345" r:id="rId66"/>
    <p:sldId id="496" r:id="rId67"/>
    <p:sldId id="497" r:id="rId68"/>
    <p:sldId id="498" r:id="rId69"/>
    <p:sldId id="499" r:id="rId70"/>
    <p:sldId id="485" r:id="rId71"/>
    <p:sldId id="487" r:id="rId72"/>
    <p:sldId id="488" r:id="rId73"/>
    <p:sldId id="489" r:id="rId74"/>
    <p:sldId id="490" r:id="rId75"/>
    <p:sldId id="491" r:id="rId76"/>
    <p:sldId id="492" r:id="rId77"/>
    <p:sldId id="493" r:id="rId78"/>
    <p:sldId id="494" r:id="rId79"/>
    <p:sldId id="495" r:id="rId80"/>
    <p:sldId id="406" r:id="rId81"/>
    <p:sldId id="407" r:id="rId82"/>
    <p:sldId id="408" r:id="rId83"/>
    <p:sldId id="569" r:id="rId84"/>
    <p:sldId id="409" r:id="rId85"/>
    <p:sldId id="410" r:id="rId86"/>
    <p:sldId id="411" r:id="rId87"/>
    <p:sldId id="412" r:id="rId88"/>
    <p:sldId id="413" r:id="rId89"/>
    <p:sldId id="414" r:id="rId90"/>
    <p:sldId id="415" r:id="rId91"/>
    <p:sldId id="427" r:id="rId92"/>
    <p:sldId id="428" r:id="rId93"/>
    <p:sldId id="429" r:id="rId94"/>
    <p:sldId id="430" r:id="rId95"/>
    <p:sldId id="431" r:id="rId96"/>
    <p:sldId id="432" r:id="rId97"/>
    <p:sldId id="433" r:id="rId98"/>
    <p:sldId id="434" r:id="rId99"/>
    <p:sldId id="435" r:id="rId100"/>
    <p:sldId id="438" r:id="rId101"/>
    <p:sldId id="439" r:id="rId102"/>
    <p:sldId id="464" r:id="rId103"/>
    <p:sldId id="465" r:id="rId104"/>
    <p:sldId id="466" r:id="rId105"/>
    <p:sldId id="467" r:id="rId106"/>
    <p:sldId id="468" r:id="rId107"/>
    <p:sldId id="469" r:id="rId108"/>
    <p:sldId id="470" r:id="rId109"/>
    <p:sldId id="474" r:id="rId110"/>
    <p:sldId id="476" r:id="rId111"/>
    <p:sldId id="477" r:id="rId112"/>
    <p:sldId id="478" r:id="rId113"/>
    <p:sldId id="479" r:id="rId114"/>
    <p:sldId id="480" r:id="rId115"/>
    <p:sldId id="481" r:id="rId116"/>
    <p:sldId id="482" r:id="rId117"/>
    <p:sldId id="483" r:id="rId118"/>
    <p:sldId id="484" r:id="rId119"/>
    <p:sldId id="500" r:id="rId1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3CC33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50" autoAdjust="0"/>
    <p:restoredTop sz="94660"/>
  </p:normalViewPr>
  <p:slideViewPr>
    <p:cSldViewPr>
      <p:cViewPr varScale="1">
        <p:scale>
          <a:sx n="84" d="100"/>
          <a:sy n="84" d="100"/>
        </p:scale>
        <p:origin x="1162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B0BC39F6-B46D-49C3-9771-0E61A4457D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588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A16966-B20C-4927-BAB1-A35F26F032BB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5624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DB7FA67-F636-4B2E-BCBA-C3B3FB881BD2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675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90E23EB-95DC-4DE6-A7F3-6747D2F1F816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0579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8F7F4A6-10B5-4DA9-A513-E23286D4DAD4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9448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C609305-FC85-4901-84F8-FDEEB1E84506}" type="slidenum">
              <a:rPr lang="en-US" altLang="en-US" smtClean="0"/>
              <a:pPr/>
              <a:t>22</a:t>
            </a:fld>
            <a:endParaRPr lang="en-US" altLang="en-US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134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A4DB8C8-A43F-432A-8347-787F28536D09}" type="slidenum">
              <a:rPr lang="en-US" altLang="en-US" smtClean="0"/>
              <a:pPr/>
              <a:t>23</a:t>
            </a:fld>
            <a:endParaRPr lang="en-US" altLang="en-US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2273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7BFE0B9-5AFF-4CEB-B077-A2A0B9388D60}" type="slidenum">
              <a:rPr lang="en-US" altLang="en-US" smtClean="0"/>
              <a:pPr/>
              <a:t>24</a:t>
            </a:fld>
            <a:endParaRPr lang="en-US" altLang="en-US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083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DC489C0-24D3-44D0-A5AC-871D216557A5}" type="slidenum">
              <a:rPr lang="en-US" altLang="en-US" smtClean="0"/>
              <a:pPr/>
              <a:t>25</a:t>
            </a:fld>
            <a:endParaRPr lang="en-US" altLang="en-US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6525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175C7-9C88-41F6-8A02-A9413ED12C99}" type="slidenum">
              <a:rPr lang="en-US" altLang="en-US" smtClean="0"/>
              <a:pPr/>
              <a:t>26</a:t>
            </a:fld>
            <a:endParaRPr lang="en-US" altLang="en-US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603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C5B437F-E22C-42FA-99C5-74B7CA797603}" type="slidenum">
              <a:rPr lang="en-US" altLang="en-US" smtClean="0"/>
              <a:pPr/>
              <a:t>27</a:t>
            </a:fld>
            <a:endParaRPr lang="en-US" altLang="en-U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0886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571B2AD-7148-4A2D-93F7-63237A0F861B}" type="slidenum">
              <a:rPr lang="en-US" altLang="en-US" smtClean="0"/>
              <a:pPr/>
              <a:t>28</a:t>
            </a:fld>
            <a:endParaRPr lang="en-US" alt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397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AA18A57-2386-442F-9F6C-414E7DED66F3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6252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7F0986C-4D5F-443E-A623-1D6B5518A493}" type="slidenum">
              <a:rPr lang="en-US" altLang="en-US" smtClean="0"/>
              <a:pPr/>
              <a:t>29</a:t>
            </a:fld>
            <a:endParaRPr lang="en-US" alt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2145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779502A-1EF6-4296-8D73-E5E3EF162B83}" type="slidenum">
              <a:rPr lang="en-US" altLang="en-US" smtClean="0"/>
              <a:pPr/>
              <a:t>30</a:t>
            </a:fld>
            <a:endParaRPr lang="en-US" alt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7686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898E537-A996-40DB-A83B-669F70EA612B}" type="slidenum">
              <a:rPr lang="en-US" altLang="en-US" smtClean="0"/>
              <a:pPr/>
              <a:t>31</a:t>
            </a:fld>
            <a:endParaRPr lang="en-US" alt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486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8B6887-8A83-44BF-A922-A17CBA0CCB14}" type="slidenum">
              <a:rPr lang="en-US" altLang="en-US" smtClean="0"/>
              <a:pPr/>
              <a:t>32</a:t>
            </a:fld>
            <a:endParaRPr lang="en-US" alt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3544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226351A-CB61-4BA7-A3C1-E7E6F7A15D1E}" type="slidenum">
              <a:rPr lang="en-US" altLang="en-US" smtClean="0"/>
              <a:pPr/>
              <a:t>33</a:t>
            </a:fld>
            <a:endParaRPr lang="en-US" alt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3153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40C96DE-1B4D-4EB4-BF8D-5C82561DF28E}" type="slidenum">
              <a:rPr lang="en-US" altLang="en-US" smtClean="0"/>
              <a:pPr/>
              <a:t>34</a:t>
            </a:fld>
            <a:endParaRPr lang="en-US" alt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2356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BCCB895-3A1F-4407-A937-4ED624FCA1B0}" type="slidenum">
              <a:rPr lang="en-US" altLang="en-US" smtClean="0"/>
              <a:pPr/>
              <a:t>35</a:t>
            </a:fld>
            <a:endParaRPr lang="en-US" alt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0926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78E42A6-2DF0-4603-AD81-848C94C1138F}" type="slidenum">
              <a:rPr lang="en-US" altLang="en-US" smtClean="0"/>
              <a:pPr/>
              <a:t>36</a:t>
            </a:fld>
            <a:endParaRPr lang="en-US" alt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7885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A8C37C5-2EC2-48EC-8ABB-9CC607244F74}" type="slidenum">
              <a:rPr lang="en-US" altLang="en-US" smtClean="0"/>
              <a:pPr/>
              <a:t>37</a:t>
            </a:fld>
            <a:endParaRPr lang="en-US" alt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8682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D3AB181-3D9A-4765-91DD-00A8E75DF2B2}" type="slidenum">
              <a:rPr lang="en-US" altLang="en-US" smtClean="0"/>
              <a:pPr/>
              <a:t>38</a:t>
            </a:fld>
            <a:endParaRPr lang="en-US" alt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969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BB1B638-1E22-4D37-8AEA-19D9FD5B605E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2116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4AD5D27-3892-474F-AA0C-541840765178}" type="slidenum">
              <a:rPr lang="en-US" altLang="en-US" smtClean="0"/>
              <a:pPr/>
              <a:t>39</a:t>
            </a:fld>
            <a:endParaRPr lang="en-US" alt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2247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97A1868-6FC7-4CFE-A3F3-C505C3DA1DC8}" type="slidenum">
              <a:rPr lang="en-US" altLang="en-US" smtClean="0"/>
              <a:pPr/>
              <a:t>40</a:t>
            </a:fld>
            <a:endParaRPr lang="en-US" alt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0929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D5A49B0-9042-4683-A33F-17BB3147FB14}" type="slidenum">
              <a:rPr lang="en-US" altLang="en-US" smtClean="0"/>
              <a:pPr/>
              <a:t>41</a:t>
            </a:fld>
            <a:endParaRPr lang="en-US" alt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8651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4C0E41-FF3A-4369-AF28-0BA33B66B598}" type="slidenum">
              <a:rPr lang="en-US" altLang="en-US" smtClean="0"/>
              <a:pPr/>
              <a:t>42</a:t>
            </a:fld>
            <a:endParaRPr lang="en-US" alt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2614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A16FF53-238C-411A-88BE-FAD0BEAEEAD7}" type="slidenum">
              <a:rPr lang="en-US" altLang="en-US" smtClean="0"/>
              <a:pPr/>
              <a:t>43</a:t>
            </a:fld>
            <a:endParaRPr lang="en-US" alt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6106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9310374-594B-4829-BA0D-309D70972F94}" type="slidenum">
              <a:rPr lang="en-US" altLang="en-US" smtClean="0"/>
              <a:pPr/>
              <a:t>44</a:t>
            </a:fld>
            <a:endParaRPr lang="en-US" alt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2895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1C98707-D143-4D15-9A4B-FC83793658C8}" type="slidenum">
              <a:rPr lang="en-US" altLang="en-US" smtClean="0"/>
              <a:pPr/>
              <a:t>45</a:t>
            </a:fld>
            <a:endParaRPr lang="en-US" alt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2019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4CABA79-43DB-4B21-9A33-188106295DCB}" type="slidenum">
              <a:rPr lang="en-US" altLang="en-US" smtClean="0"/>
              <a:pPr/>
              <a:t>46</a:t>
            </a:fld>
            <a:endParaRPr lang="en-US" alt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46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246A399-E312-486C-A6EA-54A3656B26AB}" type="slidenum">
              <a:rPr lang="en-US" altLang="en-US" smtClean="0"/>
              <a:pPr/>
              <a:t>47</a:t>
            </a:fld>
            <a:endParaRPr lang="en-US" alt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24574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F64E5EB-1373-47B9-B8B8-5366F3523B16}" type="slidenum">
              <a:rPr lang="en-US" altLang="en-US" smtClean="0"/>
              <a:pPr/>
              <a:t>48</a:t>
            </a:fld>
            <a:endParaRPr lang="en-US" alt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207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5E3918A-0489-44AB-A549-B1B106D26ADB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34159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0214E50-B39B-4CF8-A96E-9A7373A44564}" type="slidenum">
              <a:rPr lang="en-US" altLang="en-US" smtClean="0"/>
              <a:pPr/>
              <a:t>49</a:t>
            </a:fld>
            <a:endParaRPr lang="en-US" alt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63618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58A989-9EF5-4876-8F22-F7F249641414}" type="slidenum">
              <a:rPr lang="en-US" altLang="en-US" smtClean="0"/>
              <a:pPr/>
              <a:t>50</a:t>
            </a:fld>
            <a:endParaRPr lang="en-US" alt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6910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1A3524B-E10B-4D7B-84E4-F34838EBC09C}" type="slidenum">
              <a:rPr lang="en-US" altLang="en-US" smtClean="0"/>
              <a:pPr/>
              <a:t>51</a:t>
            </a:fld>
            <a:endParaRPr lang="en-US" alt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9299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4819042-A153-47ED-94B6-F00265DB5D2B}" type="slidenum">
              <a:rPr lang="en-US" altLang="en-US" smtClean="0"/>
              <a:pPr/>
              <a:t>52</a:t>
            </a:fld>
            <a:endParaRPr lang="en-US" alt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18165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3D1B383-4EEE-4666-9741-3D5303A9D777}" type="slidenum">
              <a:rPr lang="en-US" altLang="en-US" smtClean="0"/>
              <a:pPr/>
              <a:t>53</a:t>
            </a:fld>
            <a:endParaRPr lang="en-US" alt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56586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B7EC3B8-516C-41C3-963F-278E12371174}" type="slidenum">
              <a:rPr lang="en-US" altLang="en-US" smtClean="0"/>
              <a:pPr/>
              <a:t>55</a:t>
            </a:fld>
            <a:endParaRPr lang="en-US" alt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98054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B60D9CE-A3E4-4942-B264-A376764464EC}" type="slidenum">
              <a:rPr lang="en-US" altLang="en-US" smtClean="0"/>
              <a:pPr/>
              <a:t>56</a:t>
            </a:fld>
            <a:endParaRPr lang="en-US" alt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49000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E152CCA-E915-4AF2-9F4A-843606EFB1FC}" type="slidenum">
              <a:rPr lang="en-US" altLang="en-US" smtClean="0"/>
              <a:pPr/>
              <a:t>57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98652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BD5B029-7568-43FC-8307-7A8E0C2C7B4D}" type="slidenum">
              <a:rPr lang="en-US" altLang="en-US" smtClean="0"/>
              <a:pPr/>
              <a:t>59</a:t>
            </a:fld>
            <a:endParaRPr lang="en-US" alt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6076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E44F12A-CE93-450A-B3B1-BAA51D2F3D1E}" type="slidenum">
              <a:rPr lang="en-US" altLang="en-US" smtClean="0"/>
              <a:pPr/>
              <a:t>60</a:t>
            </a:fld>
            <a:endParaRPr lang="en-US" alt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815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11E2B2F-AB6C-4157-8F90-1EFD599B7F86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27929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101DE6-C0D2-4295-9896-1447A46821B1}" type="slidenum">
              <a:rPr lang="en-US" altLang="en-US" smtClean="0"/>
              <a:pPr/>
              <a:t>61</a:t>
            </a:fld>
            <a:endParaRPr lang="en-US" alt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85475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188DCE2-4C9C-42D7-91FA-3FB08F34945B}" type="slidenum">
              <a:rPr lang="en-US" altLang="en-US" smtClean="0"/>
              <a:pPr/>
              <a:t>62</a:t>
            </a:fld>
            <a:endParaRPr lang="en-US" altLang="en-US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29170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00306E-077A-4B76-9C58-4C4BC7DDAE2F}" type="slidenum">
              <a:rPr lang="en-US" altLang="en-US" smtClean="0"/>
              <a:pPr/>
              <a:t>63</a:t>
            </a:fld>
            <a:endParaRPr lang="en-US" alt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12519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5FF027F-0800-4A08-A691-2C31052F54BE}" type="slidenum">
              <a:rPr lang="en-US" altLang="en-US" smtClean="0"/>
              <a:pPr/>
              <a:t>64</a:t>
            </a:fld>
            <a:endParaRPr lang="en-US" altLang="en-US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64736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C792DFF-475A-4569-BA5E-A43D7B911E86}" type="slidenum">
              <a:rPr lang="en-US" altLang="en-US"/>
              <a:pPr/>
              <a:t>80</a:t>
            </a:fld>
            <a:endParaRPr lang="en-US" alt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12487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7FFE6E2-BF95-4723-A40D-4DFBDB854F90}" type="slidenum">
              <a:rPr lang="en-US" altLang="en-US"/>
              <a:pPr/>
              <a:t>81</a:t>
            </a:fld>
            <a:endParaRPr lang="en-US" alt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60838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F104A77-2DA3-4967-9DB5-C829AA483CFF}" type="slidenum">
              <a:rPr lang="en-US" altLang="en-US"/>
              <a:pPr/>
              <a:t>82</a:t>
            </a:fld>
            <a:endParaRPr lang="en-US" alt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18428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A7CFF66-A93E-46EE-A8B5-464953A9468F}" type="slidenum">
              <a:rPr lang="en-US" altLang="en-US"/>
              <a:pPr/>
              <a:t>84</a:t>
            </a:fld>
            <a:endParaRPr lang="en-US" alt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48903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E331628-6564-486F-9D49-B11FD687B2DB}" type="slidenum">
              <a:rPr lang="en-US" altLang="en-US"/>
              <a:pPr/>
              <a:t>85</a:t>
            </a:fld>
            <a:endParaRPr lang="en-US" alt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88102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0BC2712-8557-4DA6-9F62-3640721B679A}" type="slidenum">
              <a:rPr lang="en-US" altLang="en-US"/>
              <a:pPr/>
              <a:t>86</a:t>
            </a:fld>
            <a:endParaRPr lang="en-US" alt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03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1242729-F82A-493D-8324-D5CF8DE908B5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86845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934C49D-C600-40FD-A22F-8AF2B95AB3DC}" type="slidenum">
              <a:rPr lang="en-US" altLang="en-US"/>
              <a:pPr/>
              <a:t>87</a:t>
            </a:fld>
            <a:endParaRPr lang="en-US" alt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73679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9AC127F-5F31-4C8A-A669-0775D2ADF11F}" type="slidenum">
              <a:rPr lang="en-US" altLang="en-US"/>
              <a:pPr/>
              <a:t>88</a:t>
            </a:fld>
            <a:endParaRPr lang="en-US" alt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90668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FB4E956-9FC5-4F1D-B755-B1444D60D677}" type="slidenum">
              <a:rPr lang="en-US" altLang="en-US"/>
              <a:pPr/>
              <a:t>89</a:t>
            </a:fld>
            <a:endParaRPr lang="en-US" alt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84064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BD4C6C3-8E96-4232-85CB-18C0E2BBAD17}" type="slidenum">
              <a:rPr lang="en-US" altLang="en-US"/>
              <a:pPr/>
              <a:t>90</a:t>
            </a:fld>
            <a:endParaRPr lang="en-US" alt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50935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0649F5B-8488-4B16-BEEB-68EEFC2D9842}" type="slidenum">
              <a:rPr lang="en-US" altLang="en-US"/>
              <a:pPr/>
              <a:t>91</a:t>
            </a:fld>
            <a:endParaRPr lang="en-US" alt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69769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44A2E6B-7BED-4BF1-867B-C1A345328137}" type="slidenum">
              <a:rPr lang="en-US" altLang="en-US"/>
              <a:pPr/>
              <a:t>92</a:t>
            </a:fld>
            <a:endParaRPr lang="en-US" alt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516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5294ABB-6A6B-402A-9F7D-DFC310037BD8}" type="slidenum">
              <a:rPr lang="en-US" altLang="en-US"/>
              <a:pPr/>
              <a:t>93</a:t>
            </a:fld>
            <a:endParaRPr lang="en-US" alt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38670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8BC9BB-4B3E-4E62-99CC-B3040C356125}" type="slidenum">
              <a:rPr lang="en-US" altLang="en-US"/>
              <a:pPr/>
              <a:t>94</a:t>
            </a:fld>
            <a:endParaRPr lang="en-US" alt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1840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A863C3D-9344-45AA-A731-28D7CFC25683}" type="slidenum">
              <a:rPr lang="en-US" altLang="en-US"/>
              <a:pPr/>
              <a:t>95</a:t>
            </a:fld>
            <a:endParaRPr lang="en-US" alt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14737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B9D51BB-F9D6-4485-B600-4B5524DBA822}" type="slidenum">
              <a:rPr lang="en-US" altLang="en-US"/>
              <a:pPr/>
              <a:t>96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740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069064D-2AFA-4D51-B181-F015E026B1C4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02475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07C8A4-422D-4C83-9655-09CF3367ACB5}" type="slidenum">
              <a:rPr lang="en-US" altLang="en-US"/>
              <a:pPr/>
              <a:t>97</a:t>
            </a:fld>
            <a:endParaRPr lang="en-US" alt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64732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961327B-31C5-4AC9-8431-833D7AA5869D}" type="slidenum">
              <a:rPr lang="en-US" altLang="en-US"/>
              <a:pPr/>
              <a:t>98</a:t>
            </a:fld>
            <a:endParaRPr lang="en-US" alt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10183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7B370D4-5485-401C-911D-2DA56C35E106}" type="slidenum">
              <a:rPr lang="en-US" altLang="en-US"/>
              <a:pPr/>
              <a:t>99</a:t>
            </a:fld>
            <a:endParaRPr lang="en-US" alt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55798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C05075A-DC75-4CAC-B48B-0D3B804DB3CC}" type="slidenum">
              <a:rPr lang="en-US" altLang="en-US"/>
              <a:pPr/>
              <a:t>100</a:t>
            </a:fld>
            <a:endParaRPr lang="en-US" alt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73777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2633DAA-C950-44D6-9AF5-45B149B166FC}" type="slidenum">
              <a:rPr lang="en-US" altLang="en-US"/>
              <a:pPr/>
              <a:t>101</a:t>
            </a:fld>
            <a:endParaRPr lang="en-US" alt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98854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291B4D9-9F2A-4C04-A144-B1CABCD6F1F4}" type="slidenum">
              <a:rPr lang="en-US" altLang="en-US"/>
              <a:pPr/>
              <a:t>102</a:t>
            </a:fld>
            <a:endParaRPr lang="en-US" alt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31489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F617455-BD71-413C-B3CA-A606671C3403}" type="slidenum">
              <a:rPr lang="en-US" altLang="en-US"/>
              <a:pPr/>
              <a:t>103</a:t>
            </a:fld>
            <a:endParaRPr lang="en-US" alt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65442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7FFB6D3-D7D8-4098-B46D-07A5DABCC422}" type="slidenum">
              <a:rPr lang="en-US" altLang="en-US"/>
              <a:pPr/>
              <a:t>104</a:t>
            </a:fld>
            <a:endParaRPr lang="en-US" alt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19659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2A96525-6435-42CF-8B9C-897D0A848A39}" type="slidenum">
              <a:rPr lang="en-US" altLang="en-US"/>
              <a:pPr/>
              <a:t>105</a:t>
            </a:fld>
            <a:endParaRPr lang="en-US" alt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1006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186387C-84A0-421A-8392-27F6BC8AE5A6}" type="slidenum">
              <a:rPr lang="en-US" altLang="en-US"/>
              <a:pPr/>
              <a:t>106</a:t>
            </a:fld>
            <a:endParaRPr lang="en-US" alt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388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135E75E-8358-4DBB-980A-F4421FADF2C4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31347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D8FBD0B-8F42-4ADF-86AA-09CFD1CC2AEC}" type="slidenum">
              <a:rPr lang="en-US" altLang="en-US"/>
              <a:pPr/>
              <a:t>107</a:t>
            </a:fld>
            <a:endParaRPr lang="en-US" alt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57678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0208259-44C0-4698-9915-D71C7AEC3DF3}" type="slidenum">
              <a:rPr lang="en-US" altLang="en-US"/>
              <a:pPr/>
              <a:t>108</a:t>
            </a:fld>
            <a:endParaRPr lang="en-US" alt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56983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FE2D279-72F9-4D2C-ABD3-F73DD628A92E}" type="slidenum">
              <a:rPr lang="en-US" altLang="en-US"/>
              <a:pPr/>
              <a:t>109</a:t>
            </a:fld>
            <a:endParaRPr lang="en-US" alt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840219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EE9007-189D-43CC-87DD-952DA5332526}" type="slidenum">
              <a:rPr lang="en-US" altLang="en-US"/>
              <a:pPr/>
              <a:t>110</a:t>
            </a:fld>
            <a:endParaRPr lang="en-US" alt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78814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6755D01-F178-421D-9974-67AFD3EA89A5}" type="slidenum">
              <a:rPr lang="en-US" altLang="en-US"/>
              <a:pPr/>
              <a:t>111</a:t>
            </a:fld>
            <a:endParaRPr lang="en-US" alt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32596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F0360EF-6EC7-4FA3-881A-E4316792E130}" type="slidenum">
              <a:rPr lang="en-US" altLang="en-US"/>
              <a:pPr/>
              <a:t>112</a:t>
            </a:fld>
            <a:endParaRPr lang="en-US" alt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11869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E6AA347-C491-49D9-8CF3-A87E87517DE9}" type="slidenum">
              <a:rPr lang="en-US" altLang="en-US"/>
              <a:pPr/>
              <a:t>113</a:t>
            </a:fld>
            <a:endParaRPr lang="en-US" alt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742175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0DAF4B3-AC64-44F7-ABB1-C211CB46514A}" type="slidenum">
              <a:rPr lang="en-US" altLang="en-US"/>
              <a:pPr/>
              <a:t>114</a:t>
            </a:fld>
            <a:endParaRPr lang="en-US" alt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39786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1E5DFD3-377D-4E32-99CB-4427E05DC2C2}" type="slidenum">
              <a:rPr lang="en-US" altLang="en-US"/>
              <a:pPr/>
              <a:t>115</a:t>
            </a:fld>
            <a:endParaRPr lang="en-US" alt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56497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BE8603D-3EAD-41F5-8C76-BDA0110BA24A}" type="slidenum">
              <a:rPr lang="en-US" altLang="en-US"/>
              <a:pPr/>
              <a:t>116</a:t>
            </a:fld>
            <a:endParaRPr lang="en-US" altLang="en-US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4010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DFF86F1-BE1C-4F4F-B81D-E4EBA7402377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923366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7F71D78-3245-47C4-B482-FD1692031ADE}" type="slidenum">
              <a:rPr lang="en-US" altLang="en-US"/>
              <a:pPr/>
              <a:t>117</a:t>
            </a:fld>
            <a:endParaRPr lang="en-US" altLang="en-US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02357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F94571A-0C27-4D82-A93A-0BC724CA1BCB}" type="slidenum">
              <a:rPr lang="en-US" altLang="en-US"/>
              <a:pPr/>
              <a:t>118</a:t>
            </a:fld>
            <a:endParaRPr lang="en-US" altLang="en-US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63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85800" y="339883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A89BA-B64D-4F13-816E-02B26C6E1C7D}" type="datetime1">
              <a:rPr lang="en-US"/>
              <a:pPr>
                <a:defRPr/>
              </a:pPr>
              <a:t>5/5/2018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Science Department, TUC-N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8677A2-6ACF-414F-A444-37321D7B77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74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B2952-03FF-41A6-A8D0-41C0A643E996}" type="datetime1">
              <a:rPr lang="en-US"/>
              <a:pPr>
                <a:defRPr/>
              </a:pPr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Science Department, TUC-N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798D93-CFA1-4316-B5DD-F3527E95DE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81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A13B0-2A19-4A75-A4B5-DD7808959344}" type="datetime1">
              <a:rPr lang="en-US"/>
              <a:pPr>
                <a:defRPr/>
              </a:pPr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Science Department, TUC-N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3A633-C41E-4D39-90F5-28A6688950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75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6C1A63C-D772-4CCA-8194-0B7C6A9C0BE9}" type="datetime1">
              <a:rPr lang="en-US"/>
              <a:pPr>
                <a:defRPr/>
              </a:pPr>
              <a:t>5/5/2018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Computer Science Department, TUC-N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68BA9EB-4F0D-4542-A9E5-065C958308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45679"/>
      </p:ext>
    </p:extLst>
  </p:cSld>
  <p:clrMapOvr>
    <a:masterClrMapping/>
  </p:clrMapOvr>
  <p:hf sldNum="0"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95400"/>
            <a:ext cx="8229600" cy="4830763"/>
          </a:xfrm>
        </p:spPr>
        <p:txBody>
          <a:bodyPr rtlCol="0">
            <a:normAutofit/>
          </a:bodyPr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C1D127-E528-415B-8515-4AAE3DF7EC67}" type="datetime1">
              <a:rPr lang="en-US"/>
              <a:pPr>
                <a:defRPr/>
              </a:pPr>
              <a:t>5/5/2018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Science Department, TUC-N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FB4B04-06B8-459A-A090-3AFED31B0B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80844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FADFC7-E737-4143-8F55-840E92917A3F}" type="datetime1">
              <a:rPr lang="en-US"/>
              <a:pPr>
                <a:defRPr/>
              </a:pPr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Science Department, TUC-N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BE1221-7FCB-4C66-9D8E-82AE22E288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94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731838" y="459898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/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095633-B7F4-41B4-9C51-F527AE85803A}" type="datetime1">
              <a:rPr lang="en-US"/>
              <a:pPr>
                <a:defRPr/>
              </a:pPr>
              <a:t>5/5/2018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Science Department, TUC-N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85FB6-FE4A-4266-99A2-80FBBC60CB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21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47A6AE-6088-405C-A98A-187641943568}" type="datetime1">
              <a:rPr lang="en-US"/>
              <a:pPr>
                <a:defRPr/>
              </a:pPr>
              <a:t>5/5/2018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Science Department, TUC-N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806C7C-1DE8-42B4-ABED-E3AA9A5955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76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rot="5400000">
            <a:off x="2218531" y="4045744"/>
            <a:ext cx="470852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7E10A8-AD14-4559-AC9B-1631F80CD8BB}" type="datetime1">
              <a:rPr lang="en-US"/>
              <a:pPr>
                <a:defRPr/>
              </a:pPr>
              <a:t>5/5/2018</a:t>
            </a:fld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Science Department, TUC-N</a:t>
            </a:r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1FDF0-4729-4F27-AE6D-279BDC4A17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77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C163A2-1CCD-40B0-8FE1-40A2E3BE8D56}" type="datetime1">
              <a:rPr lang="en-US"/>
              <a:pPr>
                <a:defRPr/>
              </a:pPr>
              <a:t>5/5/2018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Science Department, TUC-N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7C846C-6DB7-41F8-933F-9AC3747986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17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BC30C9-6D03-4EF7-840A-ACCEAFB228BA}" type="datetime1">
              <a:rPr lang="en-US"/>
              <a:pPr>
                <a:defRPr/>
              </a:pPr>
              <a:t>5/5/2018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Science Department, TUC-N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888280-132E-4597-8983-F540C67B70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3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rot="5400000">
            <a:off x="-13494" y="3580607"/>
            <a:ext cx="557847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D915A9-2B64-40F0-9F21-474EEFC7FE48}" type="datetime1">
              <a:rPr lang="en-US"/>
              <a:pPr>
                <a:defRPr/>
              </a:pPr>
              <a:t>5/5/2018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Science Department, TUC-N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3B080D-56FC-420B-ABCB-BF943E51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691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1AEDC4-F54C-466E-8F7B-77B7B7A58724}" type="datetime1">
              <a:rPr lang="en-US"/>
              <a:pPr>
                <a:defRPr/>
              </a:pPr>
              <a:t>5/5/2018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Science Department, TUC-N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30F848-DEAC-4DD1-A58E-12B5CA29D7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83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663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9050"/>
            <a:ext cx="28956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E65F976-699C-4231-AC8A-C6D605C25C3A}" type="datetime1">
              <a:rPr lang="en-US"/>
              <a:pPr>
                <a:defRPr/>
              </a:pPr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9050"/>
            <a:ext cx="41148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Computer Science Department, TUC-N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9050"/>
            <a:ext cx="10668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1003BA9-DBA9-46F8-9F51-310F7D3EE7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77" r:id="rId2"/>
    <p:sldLayoutId id="2147483885" r:id="rId3"/>
    <p:sldLayoutId id="2147483878" r:id="rId4"/>
    <p:sldLayoutId id="2147483886" r:id="rId5"/>
    <p:sldLayoutId id="2147483879" r:id="rId6"/>
    <p:sldLayoutId id="2147483880" r:id="rId7"/>
    <p:sldLayoutId id="2147483887" r:id="rId8"/>
    <p:sldLayoutId id="2147483881" r:id="rId9"/>
    <p:sldLayoutId id="2147483882" r:id="rId10"/>
    <p:sldLayoutId id="2147483883" r:id="rId11"/>
    <p:sldLayoutId id="2147483888" r:id="rId12"/>
    <p:sldLayoutId id="2147483889" r:id="rId13"/>
  </p:sldLayoutIdLst>
  <p:hf sldNum="0" hdr="0"/>
  <p:txStyles>
    <p:titleStyle>
      <a:lvl1pPr algn="l" rtl="0" fontAlgn="base">
        <a:spcBef>
          <a:spcPct val="0"/>
        </a:spcBef>
        <a:spcAft>
          <a:spcPct val="0"/>
        </a:spcAft>
        <a:defRPr sz="40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82563" indent="-1825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5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7450" indent="-1365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step1.ht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step2.ht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.bin"/><Relationship Id="rId4" Type="http://schemas.openxmlformats.org/officeDocument/2006/relationships/hyperlink" Target="step3.htm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step4.ht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png"/><Relationship Id="rId5" Type="http://schemas.openxmlformats.org/officeDocument/2006/relationships/oleObject" Target="../embeddings/oleObject2.bin"/><Relationship Id="rId4" Type="http://schemas.openxmlformats.org/officeDocument/2006/relationships/hyperlink" Target="step5.htm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png"/><Relationship Id="rId5" Type="http://schemas.openxmlformats.org/officeDocument/2006/relationships/oleObject" Target="../embeddings/oleObject3.bin"/><Relationship Id="rId4" Type="http://schemas.openxmlformats.org/officeDocument/2006/relationships/hyperlink" Target="step6.htm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MazeGame-fm.doc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slide22-createmaze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jpe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Decorator-0.htm" TargetMode="Externa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Software Design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altLang="en-US" dirty="0" smtClean="0"/>
          </a:p>
          <a:p>
            <a:pPr fontAlgn="auto">
              <a:spcAft>
                <a:spcPts val="0"/>
              </a:spcAft>
              <a:defRPr/>
            </a:pPr>
            <a:r>
              <a:rPr lang="en-GB" altLang="en-US" dirty="0" smtClean="0"/>
              <a:t>Lecture 9</a:t>
            </a:r>
          </a:p>
          <a:p>
            <a:pPr fontAlgn="auto">
              <a:spcAft>
                <a:spcPts val="0"/>
              </a:spcAft>
              <a:defRPr/>
            </a:pPr>
            <a:endParaRPr lang="en-US" altLang="en-US" dirty="0" smtClean="0"/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175ACA1-0B32-464F-95DA-505653ED41D5}" type="datetime1">
              <a:rPr lang="en-US" altLang="en-US">
                <a:solidFill>
                  <a:schemeClr val="tx2"/>
                </a:solidFill>
              </a:rPr>
              <a:pPr/>
              <a:t>5/5/2018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819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Advantages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Flexibility in what gets created</a:t>
            </a:r>
          </a:p>
          <a:p>
            <a:pPr lvl="1"/>
            <a:r>
              <a:rPr lang="en-US" altLang="en-US" smtClean="0"/>
              <a:t>Who created it</a:t>
            </a:r>
          </a:p>
          <a:p>
            <a:pPr lvl="1"/>
            <a:r>
              <a:rPr lang="en-US" altLang="en-US" smtClean="0"/>
              <a:t>How it was created and </a:t>
            </a:r>
            <a:r>
              <a:rPr lang="en-US" altLang="en-US" i="1" smtClean="0"/>
              <a:t>when </a:t>
            </a:r>
          </a:p>
          <a:p>
            <a:r>
              <a:rPr lang="en-US" altLang="en-US" smtClean="0"/>
              <a:t>Configure system with “product” objects that vary in structure and functionality </a:t>
            </a:r>
          </a:p>
          <a:p>
            <a:r>
              <a:rPr lang="en-US" altLang="en-US" smtClean="0"/>
              <a:t>Configuration can be static or dynamic</a:t>
            </a:r>
          </a:p>
          <a:p>
            <a:r>
              <a:rPr lang="en-US" altLang="en-US" smtClean="0"/>
              <a:t>Create standard or uniform structure</a:t>
            </a:r>
          </a:p>
          <a:p>
            <a:endParaRPr lang="en-US" altLang="en-US" smtClean="0"/>
          </a:p>
        </p:txBody>
      </p:sp>
      <p:sp>
        <p:nvSpPr>
          <p:cNvPr id="3482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F6BF768-DD65-4A55-9158-FE651FBDA86F}" type="datetime1">
              <a:rPr lang="en-US" altLang="en-US">
                <a:solidFill>
                  <a:schemeClr val="tx2"/>
                </a:solidFill>
              </a:rPr>
              <a:pPr/>
              <a:t>5/5/2018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3482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</a:rPr>
              <a:t>Computer Science Department, TUC-N</a:t>
            </a:r>
          </a:p>
        </p:txBody>
      </p:sp>
    </p:spTree>
    <p:extLst>
      <p:ext uri="{BB962C8B-B14F-4D97-AF65-F5344CB8AC3E}">
        <p14:creationId xmlns:p14="http://schemas.microsoft.com/office/powerpoint/2010/main" val="1611597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Changing the Guts</a:t>
            </a:r>
            <a:endParaRPr lang="en-GB" sz="3200">
              <a:solidFill>
                <a:schemeClr val="accent2"/>
              </a:solidFill>
            </a:endParaRPr>
          </a:p>
        </p:txBody>
      </p:sp>
      <p:sp>
        <p:nvSpPr>
          <p:cNvPr id="6656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9419F02-A802-4400-843E-4E612FB304D3}" type="datetime1">
              <a:rPr lang="en-US" altLang="en-US">
                <a:solidFill>
                  <a:schemeClr val="tx2"/>
                </a:solidFill>
              </a:rPr>
              <a:pPr/>
              <a:t>5/5/2018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6656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382000" cy="4572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Changing the "Guts" of an Object ... </a:t>
            </a:r>
            <a:endParaRPr lang="en-GB"/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382000" cy="5105400"/>
          </a:xfrm>
        </p:spPr>
        <p:txBody>
          <a:bodyPr/>
          <a:lstStyle/>
          <a:p>
            <a:pPr lvl="1">
              <a:buFontTx/>
              <a:buNone/>
            </a:pPr>
            <a:endParaRPr lang="en-US" altLang="en-US" sz="2200" smtClean="0"/>
          </a:p>
          <a:p>
            <a:r>
              <a:rPr lang="en-US" altLang="en-US" smtClean="0"/>
              <a:t>Optimize</a:t>
            </a:r>
          </a:p>
          <a:p>
            <a:pPr lvl="1"/>
            <a:r>
              <a:rPr lang="en-US" altLang="en-US" sz="2400" smtClean="0"/>
              <a:t>use an alternative algorithm to implement behavior (</a:t>
            </a:r>
            <a:r>
              <a:rPr lang="en-US" altLang="en-US" sz="2400" smtClean="0">
                <a:solidFill>
                  <a:srgbClr val="CC0000"/>
                </a:solidFill>
              </a:rPr>
              <a:t>Strategy</a:t>
            </a:r>
            <a:r>
              <a:rPr lang="en-US" altLang="en-US" sz="2400" smtClean="0"/>
              <a:t>)</a:t>
            </a:r>
          </a:p>
          <a:p>
            <a:r>
              <a:rPr lang="en-US" altLang="en-US" smtClean="0"/>
              <a:t>Alter</a:t>
            </a:r>
          </a:p>
          <a:p>
            <a:pPr lvl="1"/>
            <a:r>
              <a:rPr lang="en-US" altLang="en-US" sz="2400" smtClean="0"/>
              <a:t>change behavior when object's state changes (</a:t>
            </a:r>
            <a:r>
              <a:rPr lang="en-US" altLang="en-US" sz="2400" smtClean="0">
                <a:solidFill>
                  <a:srgbClr val="CC0000"/>
                </a:solidFill>
              </a:rPr>
              <a:t>State</a:t>
            </a:r>
            <a:r>
              <a:rPr lang="en-US" altLang="en-US" sz="2400" smtClean="0"/>
              <a:t>)</a:t>
            </a:r>
            <a:endParaRPr lang="en-US" altLang="en-US" sz="2400" smtClean="0">
              <a:solidFill>
                <a:schemeClr val="accent2"/>
              </a:solidFill>
            </a:endParaRPr>
          </a:p>
          <a:p>
            <a:r>
              <a:rPr lang="en-US" altLang="en-US" smtClean="0"/>
              <a:t>Control</a:t>
            </a:r>
          </a:p>
          <a:p>
            <a:pPr lvl="1"/>
            <a:r>
              <a:rPr lang="en-US" altLang="en-US" sz="2400" smtClean="0"/>
              <a:t>"shield" the implementation from direct access (</a:t>
            </a:r>
            <a:r>
              <a:rPr lang="en-US" altLang="en-US" sz="2400" smtClean="0">
                <a:solidFill>
                  <a:srgbClr val="CC0000"/>
                </a:solidFill>
              </a:rPr>
              <a:t>Proxy</a:t>
            </a:r>
            <a:r>
              <a:rPr lang="en-US" altLang="en-US" sz="2400" smtClean="0"/>
              <a:t>)</a:t>
            </a:r>
          </a:p>
          <a:p>
            <a:r>
              <a:rPr lang="en-US" altLang="en-US" smtClean="0"/>
              <a:t>Decouple</a:t>
            </a:r>
          </a:p>
          <a:p>
            <a:pPr lvl="1"/>
            <a:r>
              <a:rPr lang="en-US" altLang="en-US" sz="2400" smtClean="0"/>
              <a:t>let abstraction and implementation vary independently  (</a:t>
            </a:r>
            <a:r>
              <a:rPr lang="en-US" altLang="en-US" sz="2400" smtClean="0">
                <a:solidFill>
                  <a:srgbClr val="CC0000"/>
                </a:solidFill>
              </a:rPr>
              <a:t>Bridge</a:t>
            </a:r>
            <a:r>
              <a:rPr lang="en-US" altLang="en-US" sz="2400" smtClean="0"/>
              <a:t>)</a:t>
            </a:r>
            <a:endParaRPr lang="en-GB" altLang="en-US" sz="2400" smtClean="0"/>
          </a:p>
        </p:txBody>
      </p:sp>
      <p:sp>
        <p:nvSpPr>
          <p:cNvPr id="68612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58E086B-661B-4ED4-AE3A-CD48158B22A8}" type="datetime1">
              <a:rPr lang="en-US" altLang="en-US">
                <a:solidFill>
                  <a:schemeClr val="tx2"/>
                </a:solidFill>
              </a:rPr>
              <a:pPr/>
              <a:t>5/5/2018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6861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Proxy Pattern</a:t>
            </a:r>
          </a:p>
        </p:txBody>
      </p:sp>
      <p:sp>
        <p:nvSpPr>
          <p:cNvPr id="70659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C09FD9E-8B9F-43AC-86D1-194284B7E65A}" type="datetime1">
              <a:rPr lang="en-US" altLang="en-US">
                <a:solidFill>
                  <a:schemeClr val="tx2"/>
                </a:solidFill>
              </a:rPr>
              <a:pPr/>
              <a:t>5/5/2018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7066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Loading "Heavy" Objects</a:t>
            </a:r>
            <a:endParaRPr lang="en-GB"/>
          </a:p>
        </p:txBody>
      </p:sp>
      <p:sp>
        <p:nvSpPr>
          <p:cNvPr id="6748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39863"/>
            <a:ext cx="8229600" cy="4686300"/>
          </a:xfrm>
        </p:spPr>
        <p:txBody>
          <a:bodyPr/>
          <a:lstStyle/>
          <a:p>
            <a:r>
              <a:rPr lang="en-US" altLang="en-US" smtClean="0"/>
              <a:t>Document Editor that can embed multimedia objects</a:t>
            </a:r>
          </a:p>
          <a:p>
            <a:pPr lvl="1"/>
            <a:r>
              <a:rPr lang="en-US" altLang="en-US" smtClean="0"/>
              <a:t>MM objects are expensive to create </a:t>
            </a:r>
            <a:r>
              <a:rPr lang="en-US" altLang="en-US" smtClean="0">
                <a:sym typeface="Symbol" panose="05050102010706020507" pitchFamily="18" charset="2"/>
              </a:rPr>
              <a:t> opening of document slow</a:t>
            </a:r>
          </a:p>
          <a:p>
            <a:pPr lvl="1"/>
            <a:r>
              <a:rPr lang="en-US" altLang="en-US" smtClean="0">
                <a:sym typeface="Symbol" panose="05050102010706020507" pitchFamily="18" charset="2"/>
              </a:rPr>
              <a:t>avoid creating expensive objects</a:t>
            </a:r>
          </a:p>
          <a:p>
            <a:pPr lvl="2"/>
            <a:r>
              <a:rPr lang="en-US" altLang="en-US" smtClean="0">
                <a:sym typeface="Symbol" panose="05050102010706020507" pitchFamily="18" charset="2"/>
              </a:rPr>
              <a:t>they are not all necessary as they are not all visible at the same time</a:t>
            </a:r>
          </a:p>
          <a:p>
            <a:r>
              <a:rPr lang="en-US" altLang="en-US" smtClean="0">
                <a:sym typeface="Symbol" panose="05050102010706020507" pitchFamily="18" charset="2"/>
              </a:rPr>
              <a:t>C</a:t>
            </a:r>
            <a:r>
              <a:rPr lang="en-GB" altLang="en-US" smtClean="0">
                <a:sym typeface="Symbol" panose="05050102010706020507" pitchFamily="18" charset="2"/>
              </a:rPr>
              <a:t>reating each expensive object </a:t>
            </a:r>
            <a:r>
              <a:rPr lang="en-GB" altLang="en-US" smtClean="0">
                <a:solidFill>
                  <a:srgbClr val="A50021"/>
                </a:solidFill>
                <a:sym typeface="Symbol" panose="05050102010706020507" pitchFamily="18" charset="2"/>
              </a:rPr>
              <a:t>on demand</a:t>
            </a:r>
            <a:r>
              <a:rPr lang="en-US" altLang="en-US" smtClean="0">
                <a:solidFill>
                  <a:srgbClr val="A50021"/>
                </a:solidFill>
                <a:sym typeface="Symbol" panose="05050102010706020507" pitchFamily="18" charset="2"/>
              </a:rPr>
              <a:t> !</a:t>
            </a:r>
          </a:p>
          <a:p>
            <a:pPr lvl="1"/>
            <a:r>
              <a:rPr lang="en-US" altLang="en-US" smtClean="0">
                <a:sym typeface="Symbol" panose="05050102010706020507" pitchFamily="18" charset="2"/>
              </a:rPr>
              <a:t>i.e. when image has to be displayed</a:t>
            </a:r>
          </a:p>
          <a:p>
            <a:endParaRPr lang="en-US" altLang="en-US" smtClean="0">
              <a:sym typeface="Symbol" panose="05050102010706020507" pitchFamily="18" charset="2"/>
            </a:endParaRPr>
          </a:p>
          <a:p>
            <a:r>
              <a:rPr lang="en-US" altLang="en-US" smtClean="0">
                <a:sym typeface="Symbol" panose="05050102010706020507" pitchFamily="18" charset="2"/>
              </a:rPr>
              <a:t>What should we put instead?</a:t>
            </a:r>
          </a:p>
          <a:p>
            <a:pPr lvl="1"/>
            <a:r>
              <a:rPr lang="en-US" altLang="en-US" smtClean="0">
                <a:sym typeface="Symbol" panose="05050102010706020507" pitchFamily="18" charset="2"/>
              </a:rPr>
              <a:t>hide the fact that we are "lazy"! </a:t>
            </a:r>
          </a:p>
          <a:p>
            <a:pPr lvl="1"/>
            <a:r>
              <a:rPr lang="en-US" altLang="en-US" smtClean="0">
                <a:sym typeface="Symbol" panose="05050102010706020507" pitchFamily="18" charset="2"/>
              </a:rPr>
              <a:t>don't complicate the document editor!</a:t>
            </a:r>
          </a:p>
          <a:p>
            <a:pPr lvl="1">
              <a:buFontTx/>
              <a:buNone/>
            </a:pPr>
            <a:endParaRPr lang="en-GB" altLang="en-US" smtClean="0"/>
          </a:p>
        </p:txBody>
      </p:sp>
      <p:sp>
        <p:nvSpPr>
          <p:cNvPr id="7270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4C93A80-D0AB-435B-9D0E-93092335DC4E}" type="datetime1">
              <a:rPr lang="en-US" altLang="en-US">
                <a:solidFill>
                  <a:schemeClr val="tx2"/>
                </a:solidFill>
              </a:rPr>
              <a:pPr/>
              <a:t>5/5/2018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7270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Idea: </a:t>
            </a:r>
            <a:r>
              <a:rPr lang="en-US" dirty="0" smtClean="0"/>
              <a:t>Use </a:t>
            </a:r>
            <a:r>
              <a:rPr lang="en-US" dirty="0"/>
              <a:t>a Placeholder</a:t>
            </a:r>
            <a:r>
              <a:rPr lang="en-US" dirty="0" smtClean="0"/>
              <a:t>!</a:t>
            </a:r>
            <a:br>
              <a:rPr lang="en-US" dirty="0" smtClean="0"/>
            </a:br>
            <a:endParaRPr lang="en-GB" dirty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116513"/>
            <a:ext cx="8229600" cy="1009650"/>
          </a:xfrm>
        </p:spPr>
        <p:txBody>
          <a:bodyPr/>
          <a:lstStyle/>
          <a:p>
            <a:r>
              <a:rPr lang="en-US" altLang="en-US" smtClean="0"/>
              <a:t>create only when needed for drawing</a:t>
            </a:r>
          </a:p>
          <a:p>
            <a:r>
              <a:rPr lang="en-US" altLang="en-US" smtClean="0"/>
              <a:t>keeps information about the dimensions (extent)</a:t>
            </a:r>
            <a:endParaRPr lang="en-GB" altLang="en-US" smtClean="0"/>
          </a:p>
        </p:txBody>
      </p:sp>
      <p:sp>
        <p:nvSpPr>
          <p:cNvPr id="7475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B1DEF60-CD80-4F3A-A768-ECE2CEEF63E6}" type="datetime1">
              <a:rPr lang="en-US" altLang="en-US">
                <a:solidFill>
                  <a:schemeClr val="tx2"/>
                </a:solidFill>
              </a:rPr>
              <a:pPr/>
              <a:t>5/5/2018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7475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</a:rPr>
              <a:t>Computer Science Department, TUC-N</a:t>
            </a:r>
          </a:p>
        </p:txBody>
      </p:sp>
      <p:pic>
        <p:nvPicPr>
          <p:cNvPr id="7475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71600"/>
            <a:ext cx="7162800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Basic Aspects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214313" y="1500188"/>
            <a:ext cx="8458200" cy="5186362"/>
          </a:xfrm>
        </p:spPr>
        <p:txBody>
          <a:bodyPr/>
          <a:lstStyle/>
          <a:p>
            <a:r>
              <a:rPr lang="en-US" altLang="en-US" sz="2000" dirty="0" smtClean="0"/>
              <a:t>Definition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altLang="en-US" sz="2000" b="1" dirty="0" smtClean="0"/>
              <a:t>proxy </a:t>
            </a:r>
            <a:r>
              <a:rPr lang="en-US" altLang="en-US" sz="2000" b="1" dirty="0" smtClean="0"/>
              <a:t>(</a:t>
            </a:r>
            <a:r>
              <a:rPr lang="en-GB" altLang="en-US" sz="2000" b="1" dirty="0" smtClean="0"/>
              <a:t>n. </a:t>
            </a:r>
            <a:r>
              <a:rPr lang="en-GB" altLang="en-US" sz="2000" b="1" dirty="0" err="1" smtClean="0"/>
              <a:t>pl</a:t>
            </a:r>
            <a:r>
              <a:rPr lang="en-GB" altLang="en-US" sz="2000" b="1" dirty="0" smtClean="0"/>
              <a:t> </a:t>
            </a:r>
            <a:r>
              <a:rPr lang="en-GB" altLang="en-US" sz="2000" b="1" dirty="0" err="1" smtClean="0"/>
              <a:t>prox-ies</a:t>
            </a:r>
            <a:r>
              <a:rPr lang="en-US" altLang="en-US" sz="2000" b="1" dirty="0" smtClean="0"/>
              <a:t>)</a:t>
            </a:r>
            <a:r>
              <a:rPr lang="en-GB" altLang="en-US" sz="2000" dirty="0" smtClean="0"/>
              <a:t> The agency for a person who acts as a substitute for another person, authority to act for another </a:t>
            </a:r>
          </a:p>
          <a:p>
            <a:pPr>
              <a:buFont typeface="Wingdings" panose="05000000000000000000" pitchFamily="2" charset="2"/>
              <a:buNone/>
            </a:pPr>
            <a:endParaRPr lang="en-GB" altLang="en-US" sz="2000" dirty="0" smtClean="0"/>
          </a:p>
          <a:p>
            <a:r>
              <a:rPr lang="en-US" altLang="en-US" sz="2000" dirty="0" smtClean="0"/>
              <a:t>Intent</a:t>
            </a:r>
          </a:p>
          <a:p>
            <a:pPr lvl="1"/>
            <a:r>
              <a:rPr lang="en-US" altLang="en-US" dirty="0" smtClean="0"/>
              <a:t>provide a surrogate or placeholder for another object to control access to it </a:t>
            </a:r>
            <a:endParaRPr lang="en-US" altLang="en-US" dirty="0" smtClean="0">
              <a:solidFill>
                <a:schemeClr val="accent2"/>
              </a:solidFill>
            </a:endParaRPr>
          </a:p>
          <a:p>
            <a:r>
              <a:rPr lang="en-US" altLang="en-US" sz="2000" dirty="0" smtClean="0"/>
              <a:t>Applicability: </a:t>
            </a:r>
            <a:r>
              <a:rPr lang="en-GB" altLang="en-US" sz="2000" dirty="0" smtClean="0"/>
              <a:t>whenever there is a need for a more </a:t>
            </a:r>
            <a:r>
              <a:rPr lang="en-US" altLang="en-US" sz="2000" i="1" dirty="0" smtClean="0"/>
              <a:t>flexible</a:t>
            </a:r>
            <a:r>
              <a:rPr lang="en-GB" altLang="en-US" sz="2000" dirty="0" smtClean="0"/>
              <a:t> or </a:t>
            </a:r>
            <a:r>
              <a:rPr lang="en-GB" altLang="en-US" sz="2000" i="1" dirty="0" smtClean="0"/>
              <a:t>sophisticated </a:t>
            </a:r>
            <a:r>
              <a:rPr lang="en-GB" altLang="en-US" sz="2000" dirty="0" smtClean="0"/>
              <a:t>reference to an object than a simple pointer</a:t>
            </a:r>
            <a:endParaRPr lang="en-US" altLang="en-US" sz="2000" dirty="0" smtClean="0"/>
          </a:p>
          <a:p>
            <a:pPr lvl="1"/>
            <a:r>
              <a:rPr lang="en-US" altLang="en-US" dirty="0" smtClean="0"/>
              <a:t>remote proxy … if real object is “</a:t>
            </a:r>
            <a:r>
              <a:rPr lang="en-US" altLang="en-US" dirty="0" smtClean="0">
                <a:solidFill>
                  <a:schemeClr val="hlink"/>
                </a:solidFill>
              </a:rPr>
              <a:t>far away</a:t>
            </a:r>
            <a:r>
              <a:rPr lang="en-US" altLang="en-US" dirty="0" smtClean="0"/>
              <a:t>”</a:t>
            </a:r>
          </a:p>
          <a:p>
            <a:pPr lvl="1"/>
            <a:r>
              <a:rPr lang="en-US" altLang="en-US" dirty="0" smtClean="0"/>
              <a:t>virtual proxy … if real object is “</a:t>
            </a:r>
            <a:r>
              <a:rPr lang="en-US" altLang="en-US" dirty="0" smtClean="0">
                <a:solidFill>
                  <a:schemeClr val="hlink"/>
                </a:solidFill>
              </a:rPr>
              <a:t>expensive</a:t>
            </a:r>
            <a:r>
              <a:rPr lang="en-US" altLang="en-US" dirty="0" smtClean="0"/>
              <a:t>”</a:t>
            </a:r>
          </a:p>
          <a:p>
            <a:pPr lvl="1"/>
            <a:r>
              <a:rPr lang="en-US" altLang="en-US" dirty="0" smtClean="0"/>
              <a:t>protection proxy … if real object is “</a:t>
            </a:r>
            <a:r>
              <a:rPr lang="en-US" altLang="en-US" dirty="0" smtClean="0">
                <a:solidFill>
                  <a:schemeClr val="hlink"/>
                </a:solidFill>
              </a:rPr>
              <a:t>vulnerable</a:t>
            </a:r>
            <a:r>
              <a:rPr lang="en-US" altLang="en-US" dirty="0" smtClean="0"/>
              <a:t>”</a:t>
            </a:r>
          </a:p>
          <a:p>
            <a:pPr lvl="1"/>
            <a:r>
              <a:rPr lang="en-US" altLang="en-US" dirty="0" smtClean="0"/>
              <a:t>enhancement proxies (</a:t>
            </a:r>
            <a:r>
              <a:rPr lang="en-US" altLang="en-US" i="1" dirty="0" smtClean="0">
                <a:solidFill>
                  <a:schemeClr val="hlink"/>
                </a:solidFill>
              </a:rPr>
              <a:t>smart pointers</a:t>
            </a:r>
            <a:r>
              <a:rPr lang="en-US" altLang="en-US" dirty="0" smtClean="0"/>
              <a:t>)  </a:t>
            </a:r>
          </a:p>
          <a:p>
            <a:pPr lvl="2"/>
            <a:r>
              <a:rPr lang="en-US" altLang="en-US" sz="2000" dirty="0" smtClean="0"/>
              <a:t>prevent accidental delete of objects (counts references)</a:t>
            </a:r>
          </a:p>
        </p:txBody>
      </p:sp>
      <p:sp>
        <p:nvSpPr>
          <p:cNvPr id="76804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6CD507D-9FDE-44DD-8B49-79EF0B172F8E}" type="datetime1">
              <a:rPr lang="en-US" altLang="en-US">
                <a:solidFill>
                  <a:schemeClr val="tx2"/>
                </a:solidFill>
              </a:rPr>
              <a:pPr/>
              <a:t>5/5/2018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7680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8382000" cy="4572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Structure</a:t>
            </a:r>
            <a:endParaRPr lang="en-GB"/>
          </a:p>
        </p:txBody>
      </p:sp>
      <p:sp>
        <p:nvSpPr>
          <p:cNvPr id="78851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B142F7F-0AC9-4A81-B17C-B3A64DCF3972}" type="datetime1">
              <a:rPr lang="en-US" altLang="en-US">
                <a:solidFill>
                  <a:schemeClr val="tx2"/>
                </a:solidFill>
              </a:rPr>
              <a:pPr/>
              <a:t>5/5/2018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7885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</a:rPr>
              <a:t>Computer Science Department, TUC-N</a:t>
            </a:r>
          </a:p>
        </p:txBody>
      </p:sp>
      <p:pic>
        <p:nvPicPr>
          <p:cNvPr id="7885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1782763"/>
            <a:ext cx="8091487" cy="38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Participants</a:t>
            </a:r>
            <a:endParaRPr lang="en-GB"/>
          </a:p>
        </p:txBody>
      </p:sp>
      <p:sp>
        <p:nvSpPr>
          <p:cNvPr id="683011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200" dirty="0"/>
              <a:t>Proxy</a:t>
            </a:r>
          </a:p>
          <a:p>
            <a:pPr marL="708660" lvl="1" indent="-342900" fontAlgn="auto">
              <a:spcAft>
                <a:spcPts val="0"/>
              </a:spcAft>
              <a:defRPr/>
            </a:pPr>
            <a:r>
              <a:rPr lang="en-US" sz="2200" dirty="0"/>
              <a:t>maintains a reference that lets the proxy access the real subject.</a:t>
            </a:r>
          </a:p>
          <a:p>
            <a:pPr marL="708660" lvl="1" indent="-342900" fontAlgn="auto">
              <a:spcAft>
                <a:spcPts val="0"/>
              </a:spcAft>
              <a:defRPr/>
            </a:pPr>
            <a:r>
              <a:rPr lang="en-US" sz="2200" dirty="0"/>
              <a:t>provides an interface identical to Subject's </a:t>
            </a:r>
          </a:p>
          <a:p>
            <a:pPr marL="891540" lvl="2" indent="-342900" fontAlgn="auto">
              <a:spcAft>
                <a:spcPts val="0"/>
              </a:spcAft>
              <a:buClr>
                <a:schemeClr val="accent1">
                  <a:shade val="75000"/>
                </a:schemeClr>
              </a:buClr>
              <a:defRPr/>
            </a:pPr>
            <a:r>
              <a:rPr lang="en-US" sz="2200" dirty="0"/>
              <a:t>so that proxy can be substituted for the real subject</a:t>
            </a:r>
          </a:p>
          <a:p>
            <a:pPr marL="708660" lvl="1" indent="-342900" fontAlgn="auto">
              <a:spcAft>
                <a:spcPts val="0"/>
              </a:spcAft>
              <a:defRPr/>
            </a:pPr>
            <a:r>
              <a:rPr lang="en-US" sz="2200" dirty="0"/>
              <a:t>controls access to the real subject </a:t>
            </a:r>
          </a:p>
          <a:p>
            <a:pPr marL="891540" lvl="2" indent="-342900" fontAlgn="auto">
              <a:spcAft>
                <a:spcPts val="0"/>
              </a:spcAft>
              <a:buClr>
                <a:schemeClr val="accent1">
                  <a:shade val="75000"/>
                </a:schemeClr>
              </a:buClr>
              <a:defRPr/>
            </a:pPr>
            <a:r>
              <a:rPr lang="en-US" sz="2200" dirty="0"/>
              <a:t>may be responsible for creating or deleting it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200" dirty="0"/>
              <a:t>Subject</a:t>
            </a:r>
          </a:p>
          <a:p>
            <a:pPr marL="708660" lvl="1" indent="-342900" fontAlgn="auto">
              <a:spcAft>
                <a:spcPts val="0"/>
              </a:spcAft>
              <a:defRPr/>
            </a:pPr>
            <a:r>
              <a:rPr lang="en-US" sz="2200" dirty="0"/>
              <a:t>defines the common interface for </a:t>
            </a:r>
            <a:r>
              <a:rPr lang="en-US" sz="2200" dirty="0" err="1"/>
              <a:t>RealSubject</a:t>
            </a:r>
            <a:r>
              <a:rPr lang="en-US" sz="2200" dirty="0"/>
              <a:t> and Proxy</a:t>
            </a:r>
            <a:endParaRPr lang="en-GB" sz="2200" dirty="0"/>
          </a:p>
          <a:p>
            <a:pPr fontAlgn="auto">
              <a:spcAft>
                <a:spcPts val="0"/>
              </a:spcAft>
              <a:defRPr/>
            </a:pPr>
            <a:r>
              <a:rPr lang="en-US" sz="2200" dirty="0" err="1"/>
              <a:t>RealSubject</a:t>
            </a:r>
            <a:endParaRPr lang="en-US" sz="2200" dirty="0"/>
          </a:p>
          <a:p>
            <a:pPr marL="708660" lvl="1" indent="-342900" fontAlgn="auto">
              <a:spcAft>
                <a:spcPts val="0"/>
              </a:spcAft>
              <a:defRPr/>
            </a:pPr>
            <a:r>
              <a:rPr lang="en-US" sz="2200" dirty="0"/>
              <a:t>defines the real object that the proxy holds place for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"/>
              <a:defRPr/>
            </a:pPr>
            <a:endParaRPr lang="en-US" sz="2200" dirty="0"/>
          </a:p>
        </p:txBody>
      </p:sp>
      <p:sp>
        <p:nvSpPr>
          <p:cNvPr id="8090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3B16C0F-4939-44BE-9C61-B3A33F1CB50D}" type="datetime1">
              <a:rPr lang="en-US" altLang="en-US">
                <a:solidFill>
                  <a:schemeClr val="tx2"/>
                </a:solidFill>
              </a:rPr>
              <a:pPr/>
              <a:t>5/5/2018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8090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Collaborations</a:t>
            </a:r>
            <a:endParaRPr lang="en-GB"/>
          </a:p>
        </p:txBody>
      </p:sp>
      <p:pic>
        <p:nvPicPr>
          <p:cNvPr id="829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28688" y="4929188"/>
            <a:ext cx="6059487" cy="1149350"/>
          </a:xfrm>
          <a:noFill/>
        </p:spPr>
      </p:pic>
      <p:sp>
        <p:nvSpPr>
          <p:cNvPr id="829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8555FD1-CD15-46BD-A07C-676468695C13}" type="datetime1">
              <a:rPr lang="en-US" altLang="en-US">
                <a:solidFill>
                  <a:schemeClr val="tx2"/>
                </a:solidFill>
              </a:rPr>
              <a:pPr/>
              <a:t>5/5/2018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8294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</a:rPr>
              <a:t>Computer Science Department, TUC-N</a:t>
            </a:r>
          </a:p>
        </p:txBody>
      </p:sp>
      <p:pic>
        <p:nvPicPr>
          <p:cNvPr id="8295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1643063"/>
            <a:ext cx="6553200" cy="297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Consequences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142875" y="1500188"/>
            <a:ext cx="8154988" cy="5073650"/>
          </a:xfrm>
        </p:spPr>
        <p:txBody>
          <a:bodyPr/>
          <a:lstStyle/>
          <a:p>
            <a:endParaRPr lang="en-US" altLang="en-US" smtClean="0"/>
          </a:p>
          <a:p>
            <a:r>
              <a:rPr lang="en-US" altLang="en-US" smtClean="0"/>
              <a:t>Proxies introduce a level of indirection</a:t>
            </a:r>
          </a:p>
          <a:p>
            <a:pPr lvl="1"/>
            <a:r>
              <a:rPr lang="en-US" altLang="en-US" sz="2400" smtClean="0"/>
              <a:t>used differently depending on the kind of proxy:</a:t>
            </a:r>
          </a:p>
          <a:p>
            <a:pPr lvl="2"/>
            <a:r>
              <a:rPr lang="en-US" altLang="en-US" smtClean="0"/>
              <a:t>hide different address space (remote p.)</a:t>
            </a:r>
          </a:p>
          <a:p>
            <a:pPr lvl="2"/>
            <a:r>
              <a:rPr lang="en-US" altLang="en-US" smtClean="0"/>
              <a:t>creation on demand (virtual p.)</a:t>
            </a:r>
          </a:p>
          <a:p>
            <a:pPr lvl="2"/>
            <a:r>
              <a:rPr lang="en-US" altLang="en-US" smtClean="0"/>
              <a:t>allow additional housekeeping activities (protection, smart pointers)</a:t>
            </a:r>
          </a:p>
        </p:txBody>
      </p:sp>
      <p:sp>
        <p:nvSpPr>
          <p:cNvPr id="8499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31EA40C-D91A-471A-B251-ED1E75EA4722}" type="datetime1">
              <a:rPr lang="en-US" altLang="en-US">
                <a:solidFill>
                  <a:schemeClr val="tx2"/>
                </a:solidFill>
              </a:rPr>
              <a:pPr/>
              <a:t>5/5/2018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8499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Let’s start simple...</a:t>
            </a:r>
          </a:p>
        </p:txBody>
      </p:sp>
      <p:sp>
        <p:nvSpPr>
          <p:cNvPr id="29699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3357563"/>
            <a:ext cx="8229600" cy="3240087"/>
          </a:xfrm>
        </p:spPr>
        <p:txBody>
          <a:bodyPr rtlCol="0">
            <a:normAutofit lnSpcReduction="10000"/>
          </a:bodyPr>
          <a:lstStyle/>
          <a:p>
            <a:pPr marL="0" indent="0" fontAlgn="auto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None/>
              <a:defRPr/>
            </a:pPr>
            <a:r>
              <a:rPr lang="en-US" altLang="en-US" dirty="0" smtClean="0"/>
              <a:t>class </a:t>
            </a:r>
            <a:r>
              <a:rPr lang="en-US" altLang="en-US" dirty="0" err="1" smtClean="0"/>
              <a:t>ApplicationClass</a:t>
            </a:r>
            <a:r>
              <a:rPr lang="en-US" altLang="en-US" dirty="0" smtClean="0"/>
              <a:t> {</a:t>
            </a:r>
          </a:p>
          <a:p>
            <a:pPr marL="0" indent="0" fontAlgn="auto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None/>
              <a:defRPr/>
            </a:pPr>
            <a:r>
              <a:rPr lang="en-US" altLang="en-US" dirty="0"/>
              <a:t>	</a:t>
            </a:r>
            <a:r>
              <a:rPr lang="en-US" altLang="en-US" dirty="0" smtClean="0"/>
              <a:t>public appMethod1() { ..</a:t>
            </a:r>
          </a:p>
          <a:p>
            <a:pPr marL="0" indent="0" fontAlgn="auto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None/>
              <a:defRPr/>
            </a:pPr>
            <a:r>
              <a:rPr lang="en-US" altLang="en-US" dirty="0"/>
              <a:t>		</a:t>
            </a:r>
            <a:r>
              <a:rPr lang="en-US" altLang="en-US" dirty="0" smtClean="0"/>
              <a:t>Widget w = new Widget();….</a:t>
            </a:r>
          </a:p>
          <a:p>
            <a:pPr marL="0" indent="0" fontAlgn="auto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None/>
              <a:defRPr/>
            </a:pPr>
            <a:r>
              <a:rPr lang="en-US" altLang="en-US" dirty="0"/>
              <a:t>	</a:t>
            </a:r>
            <a:r>
              <a:rPr lang="en-US" altLang="en-US" dirty="0" smtClean="0"/>
              <a:t>}…}</a:t>
            </a:r>
          </a:p>
          <a:p>
            <a:pPr marL="182880" indent="-182880" fontAlgn="auto">
              <a:spcBef>
                <a:spcPts val="500"/>
              </a:spcBef>
              <a:spcAft>
                <a:spcPts val="500"/>
              </a:spcAft>
              <a:defRPr/>
            </a:pPr>
            <a:endParaRPr lang="en-US" altLang="en-US" dirty="0" smtClean="0"/>
          </a:p>
          <a:p>
            <a:pPr marL="182880" indent="-182880" fontAlgn="auto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en-US" dirty="0" smtClean="0"/>
              <a:t>We can modify the internal </a:t>
            </a:r>
            <a:r>
              <a:rPr lang="en-US" altLang="en-US" b="1" dirty="0" smtClean="0">
                <a:latin typeface="Courier New" pitchFamily="49" charset="0"/>
              </a:rPr>
              <a:t>Widget</a:t>
            </a:r>
            <a:r>
              <a:rPr lang="en-US" altLang="en-US" dirty="0" smtClean="0"/>
              <a:t> code without modifying </a:t>
            </a:r>
            <a:r>
              <a:rPr lang="en-US" altLang="en-US" b="1" dirty="0" err="1" smtClean="0">
                <a:latin typeface="Courier New" pitchFamily="49" charset="0"/>
              </a:rPr>
              <a:t>ApplicationClass</a:t>
            </a:r>
            <a:endParaRPr lang="en-US" altLang="en-US" dirty="0" smtClean="0"/>
          </a:p>
          <a:p>
            <a:pPr marL="182880" indent="-182880" fontAlgn="auto">
              <a:spcAft>
                <a:spcPts val="0"/>
              </a:spcAft>
              <a:defRPr/>
            </a:pPr>
            <a:endParaRPr lang="en-US" altLang="en-US" dirty="0" smtClean="0"/>
          </a:p>
        </p:txBody>
      </p:sp>
      <p:sp>
        <p:nvSpPr>
          <p:cNvPr id="35844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2EC1454-88AC-47E5-AE23-270121A25FE3}" type="datetime1">
              <a:rPr lang="en-US" altLang="en-US">
                <a:solidFill>
                  <a:schemeClr val="tx2"/>
                </a:solidFill>
              </a:rPr>
              <a:pPr/>
              <a:t>5/5/2018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3584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</a:rPr>
              <a:t>Computer Science Department, TUC-N</a:t>
            </a:r>
          </a:p>
        </p:txBody>
      </p:sp>
      <p:pic>
        <p:nvPicPr>
          <p:cNvPr id="35846" name="Picture 3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597025"/>
            <a:ext cx="4648200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2943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Bridge Pattern</a:t>
            </a:r>
          </a:p>
        </p:txBody>
      </p:sp>
      <p:sp>
        <p:nvSpPr>
          <p:cNvPr id="8704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833B81E-7C2C-4BB0-8CB5-4761325282B9}" type="datetime1">
              <a:rPr lang="en-US" altLang="en-US">
                <a:solidFill>
                  <a:schemeClr val="tx2"/>
                </a:solidFill>
              </a:rPr>
              <a:pPr/>
              <a:t>5/5/2018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8704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Inheritance that Leads to Explosion!</a:t>
            </a:r>
            <a:endParaRPr lang="en-GB"/>
          </a:p>
        </p:txBody>
      </p:sp>
      <p:sp>
        <p:nvSpPr>
          <p:cNvPr id="89091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1715388-7030-4B29-BD5E-DAA78B5C012F}" type="datetime1">
              <a:rPr lang="en-US" altLang="en-US">
                <a:solidFill>
                  <a:schemeClr val="tx2"/>
                </a:solidFill>
              </a:rPr>
              <a:pPr/>
              <a:t>5/5/2018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8909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</a:rPr>
              <a:t>Computer Science Department, TUC-N</a:t>
            </a:r>
          </a:p>
        </p:txBody>
      </p:sp>
      <p:pic>
        <p:nvPicPr>
          <p:cNvPr id="8909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643063"/>
            <a:ext cx="7391400" cy="229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094" name="Picture 4" descr="bridge0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038600"/>
            <a:ext cx="5314950" cy="195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Basic Aspects of Bridge Pattern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214313" y="1571625"/>
            <a:ext cx="8610600" cy="4572000"/>
          </a:xfrm>
        </p:spPr>
        <p:txBody>
          <a:bodyPr/>
          <a:lstStyle/>
          <a:p>
            <a:r>
              <a:rPr lang="en-US" altLang="en-US" smtClean="0"/>
              <a:t>Intent</a:t>
            </a:r>
          </a:p>
          <a:p>
            <a:pPr lvl="1"/>
            <a:r>
              <a:rPr lang="en-US" altLang="en-US" sz="2400" smtClean="0"/>
              <a:t>decouple an abstraction from its implementation</a:t>
            </a:r>
          </a:p>
          <a:p>
            <a:pPr lvl="1"/>
            <a:r>
              <a:rPr lang="en-US" altLang="en-US" sz="2400" smtClean="0"/>
              <a:t>allow implementation to vary independently from its abstraction</a:t>
            </a:r>
          </a:p>
          <a:p>
            <a:pPr lvl="1"/>
            <a:r>
              <a:rPr lang="en-US" altLang="en-US" sz="2400" smtClean="0"/>
              <a:t>abstraction defines and implements the interface</a:t>
            </a:r>
          </a:p>
          <a:p>
            <a:pPr lvl="2"/>
            <a:r>
              <a:rPr lang="en-US" altLang="en-US" smtClean="0"/>
              <a:t>all operations in abstraction call methods from its implementation obj.</a:t>
            </a:r>
            <a:endParaRPr lang="en-US" altLang="en-US" smtClean="0">
              <a:solidFill>
                <a:schemeClr val="accent2"/>
              </a:solidFill>
            </a:endParaRPr>
          </a:p>
          <a:p>
            <a:r>
              <a:rPr lang="en-GB" altLang="en-US" smtClean="0"/>
              <a:t>In the Bridge pattern</a:t>
            </a:r>
            <a:r>
              <a:rPr lang="en-US" altLang="en-US" smtClean="0"/>
              <a:t> ...  </a:t>
            </a:r>
            <a:r>
              <a:rPr lang="en-GB" altLang="en-US" smtClean="0"/>
              <a:t> </a:t>
            </a:r>
            <a:endParaRPr lang="en-US" altLang="en-US" smtClean="0"/>
          </a:p>
          <a:p>
            <a:pPr lvl="1"/>
            <a:r>
              <a:rPr lang="en-US" altLang="en-US" sz="2400" smtClean="0"/>
              <a:t>... a</a:t>
            </a:r>
            <a:r>
              <a:rPr lang="en-GB" altLang="en-US" sz="2400" smtClean="0"/>
              <a:t>n abstraction can use different implementations </a:t>
            </a:r>
            <a:endParaRPr lang="en-US" altLang="en-US" sz="2400" smtClean="0"/>
          </a:p>
          <a:p>
            <a:pPr lvl="1"/>
            <a:r>
              <a:rPr lang="en-US" altLang="en-US" sz="2400" smtClean="0"/>
              <a:t>... a</a:t>
            </a:r>
            <a:r>
              <a:rPr lang="en-GB" altLang="en-US" sz="2400" smtClean="0"/>
              <a:t>n implementation can be used in different abstraction</a:t>
            </a:r>
            <a:r>
              <a:rPr lang="en-US" altLang="en-US" sz="2400" smtClean="0"/>
              <a:t>s</a:t>
            </a:r>
            <a:r>
              <a:rPr lang="en-GB" altLang="en-US" sz="2400" smtClean="0"/>
              <a:t> </a:t>
            </a:r>
          </a:p>
          <a:p>
            <a:endParaRPr lang="en-US" altLang="en-US" smtClean="0"/>
          </a:p>
        </p:txBody>
      </p:sp>
      <p:sp>
        <p:nvSpPr>
          <p:cNvPr id="9114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B4428E-46B7-4927-A543-A129A85FAADF}" type="datetime1">
              <a:rPr lang="en-US" altLang="en-US">
                <a:solidFill>
                  <a:schemeClr val="tx2"/>
                </a:solidFill>
              </a:rPr>
              <a:pPr/>
              <a:t>5/5/2018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9114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Applicability</a:t>
            </a:r>
            <a:endParaRPr lang="en-GB"/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>
          <a:xfrm>
            <a:off x="357188" y="1571625"/>
            <a:ext cx="8005762" cy="4830763"/>
          </a:xfrm>
        </p:spPr>
        <p:txBody>
          <a:bodyPr/>
          <a:lstStyle/>
          <a:p>
            <a:r>
              <a:rPr lang="en-US" altLang="en-US" smtClean="0"/>
              <a:t>A</a:t>
            </a:r>
            <a:r>
              <a:rPr lang="en-GB" altLang="en-US" smtClean="0"/>
              <a:t>void permanent binding btw</a:t>
            </a:r>
            <a:r>
              <a:rPr lang="en-US" altLang="en-US" smtClean="0"/>
              <a:t>.</a:t>
            </a:r>
            <a:r>
              <a:rPr lang="en-GB" altLang="en-US" smtClean="0"/>
              <a:t> an abstraction and its </a:t>
            </a:r>
            <a:r>
              <a:rPr lang="en-US" altLang="en-US" smtClean="0"/>
              <a:t>implementation</a:t>
            </a:r>
          </a:p>
          <a:p>
            <a:r>
              <a:rPr lang="en-US" altLang="en-US" smtClean="0"/>
              <a:t>Abstractions</a:t>
            </a:r>
            <a:r>
              <a:rPr lang="en-GB" altLang="en-US" smtClean="0"/>
              <a:t> and their implementations should be </a:t>
            </a:r>
            <a:r>
              <a:rPr lang="en-GB" altLang="en-US" i="1" smtClean="0"/>
              <a:t>independently extensible </a:t>
            </a:r>
            <a:r>
              <a:rPr lang="en-GB" altLang="en-US" smtClean="0"/>
              <a:t>by subclassing</a:t>
            </a:r>
            <a:endParaRPr lang="en-US" altLang="en-US" smtClean="0"/>
          </a:p>
          <a:p>
            <a:r>
              <a:rPr lang="en-US" altLang="en-US" smtClean="0"/>
              <a:t>Hide</a:t>
            </a:r>
            <a:r>
              <a:rPr lang="en-GB" altLang="en-US" smtClean="0"/>
              <a:t> </a:t>
            </a:r>
            <a:r>
              <a:rPr lang="en-US" altLang="en-US" smtClean="0"/>
              <a:t>the </a:t>
            </a:r>
            <a:r>
              <a:rPr lang="en-GB" altLang="en-US" smtClean="0"/>
              <a:t>implementation of an abstraction completely from clients</a:t>
            </a:r>
            <a:endParaRPr lang="en-US" altLang="en-US" smtClean="0"/>
          </a:p>
          <a:p>
            <a:pPr lvl="1"/>
            <a:r>
              <a:rPr lang="en-GB" altLang="en-US" sz="2400" smtClean="0"/>
              <a:t>their code should not have to be recompiled </a:t>
            </a:r>
            <a:r>
              <a:rPr lang="en-US" altLang="en-US" sz="2400" smtClean="0"/>
              <a:t>when impl. changes</a:t>
            </a:r>
          </a:p>
          <a:p>
            <a:r>
              <a:rPr lang="en-US" altLang="en-US" smtClean="0"/>
              <a:t>S</a:t>
            </a:r>
            <a:r>
              <a:rPr lang="en-GB" altLang="en-US" smtClean="0"/>
              <a:t>hare an implementation among multiple objects</a:t>
            </a:r>
            <a:endParaRPr lang="en-US" altLang="en-US" smtClean="0"/>
          </a:p>
          <a:p>
            <a:pPr lvl="1"/>
            <a:r>
              <a:rPr lang="en-GB" altLang="en-US" sz="2400" smtClean="0"/>
              <a:t>and this fact should be hidden from the client </a:t>
            </a:r>
          </a:p>
        </p:txBody>
      </p:sp>
      <p:sp>
        <p:nvSpPr>
          <p:cNvPr id="9318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8E5011E-463F-4CCC-B48A-2F55E6EE33D1}" type="datetime1">
              <a:rPr lang="en-US" altLang="en-US">
                <a:solidFill>
                  <a:schemeClr val="tx2"/>
                </a:solidFill>
              </a:rPr>
              <a:pPr/>
              <a:t>5/5/2018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9318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Structure</a:t>
            </a:r>
            <a:endParaRPr lang="en-GB"/>
          </a:p>
        </p:txBody>
      </p:sp>
      <p:sp>
        <p:nvSpPr>
          <p:cNvPr id="95235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6794E06-332B-46EE-9FF7-BFB3F319BB18}" type="datetime1">
              <a:rPr lang="en-US" altLang="en-US">
                <a:solidFill>
                  <a:schemeClr val="tx2"/>
                </a:solidFill>
              </a:rPr>
              <a:pPr/>
              <a:t>5/5/2018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9523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</a:rPr>
              <a:t>Computer Science Department, TUC-N</a:t>
            </a:r>
          </a:p>
        </p:txBody>
      </p:sp>
      <p:pic>
        <p:nvPicPr>
          <p:cNvPr id="95237" name="Picture 3" descr="brid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7924800" cy="347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Participants</a:t>
            </a:r>
            <a:endParaRPr lang="en-GB"/>
          </a:p>
        </p:txBody>
      </p:sp>
      <p:sp>
        <p:nvSpPr>
          <p:cNvPr id="707587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1428750"/>
            <a:ext cx="8229600" cy="518477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000" dirty="0"/>
              <a:t>Abstraction</a:t>
            </a:r>
          </a:p>
          <a:p>
            <a:pPr marL="708660" lvl="1" indent="-342900" fontAlgn="auto">
              <a:spcAft>
                <a:spcPts val="0"/>
              </a:spcAft>
              <a:defRPr/>
            </a:pPr>
            <a:r>
              <a:rPr lang="en-US" dirty="0"/>
              <a:t>defines the abstraction's interface</a:t>
            </a:r>
          </a:p>
          <a:p>
            <a:pPr marL="708660" lvl="1" indent="-342900" fontAlgn="auto">
              <a:spcAft>
                <a:spcPts val="0"/>
              </a:spcAft>
              <a:defRPr/>
            </a:pPr>
            <a:r>
              <a:rPr lang="en-US" dirty="0"/>
              <a:t>maintains a reference to an object of type </a:t>
            </a:r>
            <a:r>
              <a:rPr lang="en-US" dirty="0" err="1"/>
              <a:t>Implementor</a:t>
            </a:r>
            <a:endParaRPr lang="en-US" dirty="0"/>
          </a:p>
          <a:p>
            <a:pPr fontAlgn="auto">
              <a:spcAft>
                <a:spcPts val="0"/>
              </a:spcAft>
              <a:defRPr/>
            </a:pPr>
            <a:r>
              <a:rPr lang="en-US" sz="2000" dirty="0" err="1"/>
              <a:t>Implementor</a:t>
            </a:r>
            <a:endParaRPr lang="en-US" sz="2000" dirty="0"/>
          </a:p>
          <a:p>
            <a:pPr marL="708660" lvl="1" indent="-342900" fontAlgn="auto">
              <a:spcAft>
                <a:spcPts val="0"/>
              </a:spcAft>
              <a:defRPr/>
            </a:pPr>
            <a:r>
              <a:rPr lang="en-US" dirty="0"/>
              <a:t>defines the interface for implementation classes</a:t>
            </a:r>
          </a:p>
          <a:p>
            <a:pPr marL="891540" lvl="2" indent="-342900" fontAlgn="auto">
              <a:spcAft>
                <a:spcPts val="0"/>
              </a:spcAft>
              <a:buClr>
                <a:schemeClr val="accent1">
                  <a:shade val="75000"/>
                </a:schemeClr>
              </a:buClr>
              <a:defRPr/>
            </a:pPr>
            <a:r>
              <a:rPr lang="en-US" sz="2000" dirty="0"/>
              <a:t>does not  necessarily correspond to the Abstraction's interface</a:t>
            </a:r>
          </a:p>
          <a:p>
            <a:pPr marL="891540" lvl="2" indent="-342900" fontAlgn="auto">
              <a:spcAft>
                <a:spcPts val="0"/>
              </a:spcAft>
              <a:buClr>
                <a:schemeClr val="accent1">
                  <a:shade val="75000"/>
                </a:schemeClr>
              </a:buClr>
              <a:defRPr/>
            </a:pPr>
            <a:r>
              <a:rPr lang="en-US" sz="2000" dirty="0" err="1"/>
              <a:t>Implementor</a:t>
            </a:r>
            <a:r>
              <a:rPr lang="en-US" sz="2000" dirty="0"/>
              <a:t> contains primitive operations, </a:t>
            </a:r>
          </a:p>
          <a:p>
            <a:pPr marL="891540" lvl="2" indent="-342900" fontAlgn="auto">
              <a:spcAft>
                <a:spcPts val="0"/>
              </a:spcAft>
              <a:buClr>
                <a:schemeClr val="accent1">
                  <a:shade val="75000"/>
                </a:schemeClr>
              </a:buClr>
              <a:defRPr/>
            </a:pPr>
            <a:r>
              <a:rPr lang="en-US" sz="2000" dirty="0"/>
              <a:t>Abstraction defines the higher-level operations based on these primitives</a:t>
            </a:r>
            <a:endParaRPr lang="en-GB" sz="2000" dirty="0"/>
          </a:p>
          <a:p>
            <a:pPr fontAlgn="auto">
              <a:spcAft>
                <a:spcPts val="0"/>
              </a:spcAft>
              <a:defRPr/>
            </a:pPr>
            <a:r>
              <a:rPr lang="en-US" sz="2000" dirty="0" err="1"/>
              <a:t>RefinedAbstraction</a:t>
            </a:r>
            <a:endParaRPr lang="en-US" sz="2000" dirty="0"/>
          </a:p>
          <a:p>
            <a:pPr marL="708660" lvl="1" indent="-342900" fontAlgn="auto">
              <a:spcAft>
                <a:spcPts val="0"/>
              </a:spcAft>
              <a:defRPr/>
            </a:pPr>
            <a:r>
              <a:rPr lang="en-US" dirty="0"/>
              <a:t>extends the interface defines by Abstraction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000" dirty="0" err="1"/>
              <a:t>ConcreteImplementer</a:t>
            </a:r>
            <a:endParaRPr lang="en-US" sz="2000" dirty="0"/>
          </a:p>
          <a:p>
            <a:pPr marL="708660" lvl="1" indent="-342900" fontAlgn="auto">
              <a:spcAft>
                <a:spcPts val="0"/>
              </a:spcAft>
              <a:defRPr/>
            </a:pPr>
            <a:r>
              <a:rPr lang="en-US" dirty="0"/>
              <a:t>implements the </a:t>
            </a:r>
            <a:r>
              <a:rPr lang="en-US" dirty="0" err="1"/>
              <a:t>Implementor</a:t>
            </a:r>
            <a:r>
              <a:rPr lang="en-US" dirty="0"/>
              <a:t> interface, defining a concrete </a:t>
            </a:r>
            <a:r>
              <a:rPr lang="en-US" dirty="0" err="1"/>
              <a:t>impl</a:t>
            </a:r>
            <a:r>
              <a:rPr lang="en-US" dirty="0"/>
              <a:t>.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97284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9C65C3B-C6B5-4BA2-A4CE-C7E06F020D7D}" type="datetime1">
              <a:rPr lang="en-US" altLang="en-US">
                <a:solidFill>
                  <a:schemeClr val="tx2"/>
                </a:solidFill>
              </a:rPr>
              <a:pPr/>
              <a:t>5/5/2018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9728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Consequences</a:t>
            </a:r>
            <a:endParaRPr lang="en-GB"/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214313" y="1500188"/>
            <a:ext cx="8229600" cy="5113337"/>
          </a:xfrm>
        </p:spPr>
        <p:txBody>
          <a:bodyPr/>
          <a:lstStyle/>
          <a:p>
            <a:r>
              <a:rPr lang="en-US" altLang="en-US" sz="2200" smtClean="0"/>
              <a:t>Decoupling interface and implementation</a:t>
            </a:r>
          </a:p>
          <a:p>
            <a:pPr lvl="1"/>
            <a:r>
              <a:rPr lang="en-US" altLang="en-US" sz="2200" smtClean="0"/>
              <a:t>implem. </a:t>
            </a:r>
            <a:r>
              <a:rPr lang="en-US" altLang="en-US" sz="2200" b="1" smtClean="0"/>
              <a:t>configurable</a:t>
            </a:r>
            <a:r>
              <a:rPr lang="en-US" altLang="en-US" sz="2200" smtClean="0"/>
              <a:t> and </a:t>
            </a:r>
            <a:r>
              <a:rPr lang="en-US" altLang="en-US" sz="2200" b="1" smtClean="0"/>
              <a:t>changeable</a:t>
            </a:r>
            <a:r>
              <a:rPr lang="en-US" altLang="en-US" sz="2200" smtClean="0"/>
              <a:t> at run-time </a:t>
            </a:r>
          </a:p>
          <a:p>
            <a:pPr lvl="1"/>
            <a:r>
              <a:rPr lang="en-US" altLang="en-US" sz="2200" smtClean="0"/>
              <a:t>reduce compile-time dependencies</a:t>
            </a:r>
          </a:p>
          <a:p>
            <a:pPr lvl="2"/>
            <a:r>
              <a:rPr lang="en-US" altLang="en-US" sz="2200" smtClean="0"/>
              <a:t>implement. changes do not require Abstraction to recompile</a:t>
            </a:r>
          </a:p>
          <a:p>
            <a:r>
              <a:rPr lang="en-US" altLang="en-US" sz="2200" smtClean="0"/>
              <a:t>Improved extensibility</a:t>
            </a:r>
          </a:p>
          <a:p>
            <a:pPr lvl="1"/>
            <a:r>
              <a:rPr lang="en-US" altLang="en-US" sz="2200" smtClean="0"/>
              <a:t>extend by subclassing independently Abstractions and Implementations</a:t>
            </a:r>
            <a:r>
              <a:rPr lang="en-US" altLang="en-US" sz="2200" smtClean="0">
                <a:solidFill>
                  <a:srgbClr val="009900"/>
                </a:solidFill>
              </a:rPr>
              <a:t> </a:t>
            </a:r>
            <a:endParaRPr lang="en-US" altLang="en-US" sz="2200" smtClean="0"/>
          </a:p>
          <a:p>
            <a:r>
              <a:rPr lang="en-US" altLang="en-US" sz="2200" smtClean="0"/>
              <a:t>Hiding implementation details from clients</a:t>
            </a:r>
          </a:p>
          <a:p>
            <a:pPr lvl="1"/>
            <a:r>
              <a:rPr lang="en-US" altLang="en-US" sz="2200" smtClean="0"/>
              <a:t>shield clients from implementations details </a:t>
            </a:r>
          </a:p>
          <a:p>
            <a:pPr lvl="2"/>
            <a:r>
              <a:rPr lang="en-US" altLang="en-US" sz="2200" smtClean="0"/>
              <a:t>e.g. sharing implementor objects together with reference counting</a:t>
            </a:r>
            <a:endParaRPr lang="en-US" altLang="en-US" sz="2200" smtClean="0">
              <a:solidFill>
                <a:srgbClr val="CC0000"/>
              </a:solidFill>
            </a:endParaRPr>
          </a:p>
          <a:p>
            <a:pPr lvl="1">
              <a:buFontTx/>
              <a:buNone/>
            </a:pPr>
            <a:r>
              <a:rPr lang="en-US" altLang="en-US" sz="2200" smtClean="0">
                <a:solidFill>
                  <a:srgbClr val="CC0000"/>
                </a:solidFill>
              </a:rPr>
              <a:t>	</a:t>
            </a:r>
          </a:p>
        </p:txBody>
      </p:sp>
      <p:sp>
        <p:nvSpPr>
          <p:cNvPr id="99332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521B42D-B6FD-46F9-ACDA-A090E0CF6ED0}" type="datetime1">
              <a:rPr lang="en-US" altLang="en-US">
                <a:solidFill>
                  <a:schemeClr val="tx2"/>
                </a:solidFill>
              </a:rPr>
              <a:pPr/>
              <a:t>5/5/2018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9933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Implementation</a:t>
            </a:r>
            <a:endParaRPr lang="en-GB"/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200" smtClean="0"/>
              <a:t>Only one Implementor</a:t>
            </a:r>
          </a:p>
          <a:p>
            <a:pPr lvl="1"/>
            <a:r>
              <a:rPr lang="en-US" altLang="en-US" sz="2200" smtClean="0"/>
              <a:t>not necessary to create an abstract implementor class</a:t>
            </a:r>
          </a:p>
          <a:p>
            <a:pPr lvl="1"/>
            <a:r>
              <a:rPr lang="en-US" altLang="en-US" sz="2200" smtClean="0"/>
              <a:t>degenerate, but useful due to decoupling</a:t>
            </a:r>
            <a:endParaRPr lang="en-US" altLang="en-US" smtClean="0"/>
          </a:p>
          <a:p>
            <a:r>
              <a:rPr lang="en-US" altLang="en-US" sz="2200" smtClean="0"/>
              <a:t>Which Implementor should I use ?</a:t>
            </a:r>
          </a:p>
          <a:p>
            <a:pPr lvl="1"/>
            <a:r>
              <a:rPr lang="en-US" altLang="en-US" sz="2200" smtClean="0"/>
              <a:t>Variant 1: let Abstraction know all concrete implem. and choose</a:t>
            </a:r>
          </a:p>
          <a:p>
            <a:pPr lvl="1"/>
            <a:r>
              <a:rPr lang="en-US" altLang="en-US" sz="2200" smtClean="0"/>
              <a:t>Variant 2: choose initially default implem. and change later</a:t>
            </a:r>
          </a:p>
          <a:p>
            <a:pPr lvl="1"/>
            <a:r>
              <a:rPr lang="en-US" altLang="en-US" sz="2200" smtClean="0"/>
              <a:t>Variant 3: use an Abstract Factory</a:t>
            </a:r>
          </a:p>
          <a:p>
            <a:pPr lvl="2"/>
            <a:r>
              <a:rPr lang="en-US" altLang="en-US" sz="2200" smtClean="0"/>
              <a:t>no coupling btw. Abstraction and concrete implem. classes</a:t>
            </a:r>
            <a:endParaRPr lang="en-US" altLang="en-US" smtClean="0"/>
          </a:p>
        </p:txBody>
      </p:sp>
      <p:sp>
        <p:nvSpPr>
          <p:cNvPr id="10138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20A4FF9-1CD4-4E8E-9E62-A06F94DCC61F}" type="datetime1">
              <a:rPr lang="en-US" altLang="en-US">
                <a:solidFill>
                  <a:schemeClr val="tx2"/>
                </a:solidFill>
              </a:rPr>
              <a:pPr/>
              <a:t>5/5/2018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10138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Windows Example Revisited</a:t>
            </a:r>
            <a:endParaRPr lang="en-GB"/>
          </a:p>
        </p:txBody>
      </p:sp>
      <p:sp>
        <p:nvSpPr>
          <p:cNvPr id="103427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344C2BA-CBDA-4B79-8D5E-16845E6D2455}" type="datetime1">
              <a:rPr lang="en-US" altLang="en-US">
                <a:solidFill>
                  <a:schemeClr val="tx2"/>
                </a:solidFill>
              </a:rPr>
              <a:pPr/>
              <a:t>5/5/2018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10342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</a:rPr>
              <a:t>Computer Science Department, TUC-N</a:t>
            </a:r>
          </a:p>
        </p:txBody>
      </p:sp>
      <p:pic>
        <p:nvPicPr>
          <p:cNvPr id="103429" name="Picture 3" descr="bridg1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447800"/>
            <a:ext cx="7329487" cy="456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Adapter vs. Bridge</a:t>
            </a:r>
            <a:br>
              <a:rPr lang="en-US" dirty="0" smtClean="0"/>
            </a:br>
            <a:endParaRPr lang="en-GB" dirty="0"/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323850" y="1052513"/>
            <a:ext cx="7704138" cy="5545137"/>
          </a:xfrm>
        </p:spPr>
        <p:txBody>
          <a:bodyPr/>
          <a:lstStyle/>
          <a:p>
            <a:r>
              <a:rPr lang="en-US" altLang="en-US" smtClean="0"/>
              <a:t>Common features</a:t>
            </a:r>
          </a:p>
          <a:p>
            <a:pPr lvl="1"/>
            <a:r>
              <a:rPr lang="en-US" altLang="en-US" smtClean="0"/>
              <a:t>promote flexibility by providing a level of indirection to another object. </a:t>
            </a:r>
          </a:p>
          <a:p>
            <a:pPr lvl="1"/>
            <a:r>
              <a:rPr lang="en-US" altLang="en-US" smtClean="0"/>
              <a:t>involve forwarding requests to this object from an interface other than its own.</a:t>
            </a:r>
          </a:p>
          <a:p>
            <a:r>
              <a:rPr lang="en-US" altLang="en-US" smtClean="0"/>
              <a:t>Differences</a:t>
            </a:r>
          </a:p>
          <a:p>
            <a:pPr lvl="1"/>
            <a:r>
              <a:rPr lang="en-US" altLang="en-US" smtClean="0"/>
              <a:t>Adapter </a:t>
            </a:r>
            <a:r>
              <a:rPr lang="en-US" altLang="en-US" b="1" smtClean="0"/>
              <a:t>resolves incompatibilities </a:t>
            </a:r>
            <a:r>
              <a:rPr lang="en-US" altLang="en-US" smtClean="0"/>
              <a:t>between two existing interfaces. It doesn't focus on how those interfaces are implemented, nor does it consider how they might evolve independently</a:t>
            </a:r>
          </a:p>
          <a:p>
            <a:pPr lvl="1"/>
            <a:r>
              <a:rPr lang="en-US" altLang="en-US" smtClean="0"/>
              <a:t>Bridge </a:t>
            </a:r>
            <a:r>
              <a:rPr lang="en-US" altLang="en-US" b="1" smtClean="0"/>
              <a:t>links an abstraction and its implementations</a:t>
            </a:r>
            <a:r>
              <a:rPr lang="en-US" altLang="en-US" smtClean="0"/>
              <a:t>. It provides a stable interface to clients even as it lets you vary the classes that implement it.</a:t>
            </a:r>
          </a:p>
          <a:p>
            <a:pPr lvl="1"/>
            <a:r>
              <a:rPr lang="en-US" altLang="en-US" b="1" smtClean="0"/>
              <a:t>The Adapter pattern makes things work </a:t>
            </a:r>
            <a:r>
              <a:rPr lang="en-US" altLang="en-US" b="1" i="1" smtClean="0"/>
              <a:t>after</a:t>
            </a:r>
            <a:r>
              <a:rPr lang="en-US" altLang="en-US" b="1" smtClean="0"/>
              <a:t> they're designed; Bridge makes them work </a:t>
            </a:r>
            <a:r>
              <a:rPr lang="en-US" altLang="en-US" b="1" i="1" smtClean="0"/>
              <a:t>before</a:t>
            </a:r>
            <a:r>
              <a:rPr lang="en-US" altLang="en-US" b="1" smtClean="0"/>
              <a:t> they are.</a:t>
            </a:r>
            <a:endParaRPr lang="en-GB" altLang="en-US" b="1" smtClean="0"/>
          </a:p>
        </p:txBody>
      </p:sp>
      <p:sp>
        <p:nvSpPr>
          <p:cNvPr id="10547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A1CC374-6587-41F3-80C8-9B28B42B499F}" type="datetime1">
              <a:rPr lang="en-US" altLang="en-US">
                <a:solidFill>
                  <a:schemeClr val="tx2"/>
                </a:solidFill>
              </a:rPr>
              <a:pPr/>
              <a:t>5/5/2018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10547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Problems with Changes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1714500"/>
            <a:ext cx="8229600" cy="4857750"/>
          </a:xfrm>
        </p:spPr>
        <p:txBody>
          <a:bodyPr rtlCol="0">
            <a:norm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dirty="0" smtClean="0"/>
              <a:t>What happens when we discover a new widget and would like to use in the </a:t>
            </a:r>
            <a:r>
              <a:rPr lang="en-US" b="1" dirty="0" err="1" smtClean="0">
                <a:latin typeface="Courier New" pitchFamily="49" charset="0"/>
              </a:rPr>
              <a:t>ApplicationClass</a:t>
            </a:r>
            <a:r>
              <a:rPr lang="en-US" dirty="0" smtClean="0"/>
              <a:t>?</a:t>
            </a:r>
          </a:p>
          <a:p>
            <a:pPr>
              <a:defRPr/>
            </a:pPr>
            <a:r>
              <a:rPr lang="en-US" dirty="0" smtClean="0"/>
              <a:t>Multiple coupling between </a:t>
            </a:r>
            <a:r>
              <a:rPr lang="en-US" b="1" dirty="0" smtClean="0">
                <a:latin typeface="Courier New" pitchFamily="49" charset="0"/>
              </a:rPr>
              <a:t>Widget</a:t>
            </a:r>
            <a:r>
              <a:rPr lang="en-US" dirty="0" smtClean="0"/>
              <a:t> and </a:t>
            </a:r>
            <a:r>
              <a:rPr lang="en-US" b="1" dirty="0" err="1" smtClean="0">
                <a:latin typeface="Courier New" pitchFamily="49" charset="0"/>
              </a:rPr>
              <a:t>ApplicationClass</a:t>
            </a:r>
            <a:endParaRPr lang="en-US" dirty="0" smtClean="0"/>
          </a:p>
          <a:p>
            <a:pPr marL="708660" lvl="1" indent="-342900">
              <a:defRPr/>
            </a:pPr>
            <a:r>
              <a:rPr lang="en-US" sz="2400" b="1" dirty="0" err="1" smtClean="0">
                <a:latin typeface="Courier New" pitchFamily="49" charset="0"/>
              </a:rPr>
              <a:t>ApplicationClass</a:t>
            </a:r>
            <a:r>
              <a:rPr lang="en-US" sz="2400" dirty="0" smtClean="0"/>
              <a:t> knows the interface of </a:t>
            </a:r>
            <a:r>
              <a:rPr lang="en-US" sz="2400" b="1" dirty="0" smtClean="0">
                <a:latin typeface="Courier New" pitchFamily="49" charset="0"/>
              </a:rPr>
              <a:t>Widget</a:t>
            </a:r>
            <a:endParaRPr lang="en-US" sz="2400" dirty="0" smtClean="0"/>
          </a:p>
          <a:p>
            <a:pPr marL="708660" lvl="1" indent="-342900">
              <a:defRPr/>
            </a:pPr>
            <a:r>
              <a:rPr lang="en-US" sz="2400" b="1" dirty="0" err="1" smtClean="0">
                <a:latin typeface="Courier New" pitchFamily="49" charset="0"/>
              </a:rPr>
              <a:t>ApplicationClass</a:t>
            </a:r>
            <a:r>
              <a:rPr lang="en-US" sz="2400" dirty="0" smtClean="0"/>
              <a:t> explicitly uses the </a:t>
            </a:r>
            <a:r>
              <a:rPr lang="en-US" sz="2400" b="1" dirty="0" smtClean="0">
                <a:latin typeface="Courier New" pitchFamily="49" charset="0"/>
              </a:rPr>
              <a:t>Widget</a:t>
            </a:r>
            <a:r>
              <a:rPr lang="en-US" sz="2400" dirty="0" smtClean="0"/>
              <a:t> type</a:t>
            </a:r>
          </a:p>
          <a:p>
            <a:pPr lvl="2">
              <a:buClr>
                <a:schemeClr val="accent1">
                  <a:shade val="75000"/>
                </a:schemeClr>
              </a:buClr>
              <a:defRPr/>
            </a:pPr>
            <a:r>
              <a:rPr lang="en-US" dirty="0" smtClean="0"/>
              <a:t>hard to change because Widget is a concrete class</a:t>
            </a:r>
          </a:p>
          <a:p>
            <a:pPr marL="708660" lvl="1" indent="-342900">
              <a:defRPr/>
            </a:pPr>
            <a:r>
              <a:rPr lang="en-US" sz="2400" b="1" dirty="0" err="1" smtClean="0">
                <a:latin typeface="Courier New" pitchFamily="49" charset="0"/>
              </a:rPr>
              <a:t>ApplicationClass</a:t>
            </a:r>
            <a:r>
              <a:rPr lang="en-US" sz="2400" dirty="0" smtClean="0"/>
              <a:t> explicitly creates new Widgets in many places</a:t>
            </a:r>
          </a:p>
          <a:p>
            <a:pPr lvl="2">
              <a:buClr>
                <a:schemeClr val="accent1">
                  <a:shade val="75000"/>
                </a:schemeClr>
              </a:buClr>
              <a:defRPr/>
            </a:pPr>
            <a:r>
              <a:rPr lang="en-US" dirty="0" smtClean="0"/>
              <a:t>if we want to use the new </a:t>
            </a:r>
            <a:r>
              <a:rPr lang="en-US" b="1" dirty="0" smtClean="0">
                <a:latin typeface="Courier New" pitchFamily="49" charset="0"/>
              </a:rPr>
              <a:t>Widget</a:t>
            </a:r>
            <a:r>
              <a:rPr lang="en-US" dirty="0" smtClean="0"/>
              <a:t> instead of the initial one, changes are spread all over the code</a:t>
            </a:r>
          </a:p>
        </p:txBody>
      </p:sp>
      <p:sp>
        <p:nvSpPr>
          <p:cNvPr id="37892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6FB82D-4D25-41A1-9054-8BB903B65D99}" type="datetime1">
              <a:rPr lang="en-US" altLang="en-US">
                <a:solidFill>
                  <a:schemeClr val="tx2"/>
                </a:solidFill>
              </a:rPr>
              <a:pPr/>
              <a:t>5/5/2018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3789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</a:rPr>
              <a:t>Computer Science Department, TUC-N</a:t>
            </a:r>
          </a:p>
        </p:txBody>
      </p:sp>
    </p:spTree>
    <p:extLst>
      <p:ext uri="{BB962C8B-B14F-4D97-AF65-F5344CB8AC3E}">
        <p14:creationId xmlns:p14="http://schemas.microsoft.com/office/powerpoint/2010/main" val="37147784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3538"/>
            <a:ext cx="8229600" cy="9906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Apply “Program to an Interface”</a:t>
            </a:r>
          </a:p>
        </p:txBody>
      </p:sp>
      <p:sp>
        <p:nvSpPr>
          <p:cNvPr id="28678" name="Rectangle 4"/>
          <p:cNvSpPr>
            <a:spLocks noGrp="1" noChangeArrowheads="1"/>
          </p:cNvSpPr>
          <p:nvPr>
            <p:ph idx="1"/>
          </p:nvPr>
        </p:nvSpPr>
        <p:spPr>
          <a:xfrm>
            <a:off x="304800" y="4419600"/>
            <a:ext cx="8382000" cy="2249488"/>
          </a:xfrm>
        </p:spPr>
        <p:txBody>
          <a:bodyPr rtlCol="0">
            <a:normAutofit lnSpcReduction="10000"/>
          </a:bodyPr>
          <a:lstStyle/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endParaRPr lang="en-US" sz="2800" b="1" dirty="0" smtClean="0">
              <a:latin typeface="Courier New" pitchFamily="49" charset="0"/>
            </a:endParaRPr>
          </a:p>
          <a:p>
            <a:pPr>
              <a:defRPr/>
            </a:pPr>
            <a:r>
              <a:rPr lang="en-US" sz="2800" b="1" dirty="0" err="1" smtClean="0">
                <a:latin typeface="Courier New" pitchFamily="49" charset="0"/>
              </a:rPr>
              <a:t>ApplicationClass</a:t>
            </a:r>
            <a:r>
              <a:rPr lang="en-US" sz="2800" dirty="0" smtClean="0"/>
              <a:t> depends now on an (abstract) interface</a:t>
            </a: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2800" dirty="0" smtClean="0"/>
              <a:t>But we still have hard coded which widget to create</a:t>
            </a:r>
          </a:p>
        </p:txBody>
      </p:sp>
      <p:sp>
        <p:nvSpPr>
          <p:cNvPr id="3994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76864D5-C03D-443C-B21E-7792E8DDC75A}" type="datetime1">
              <a:rPr lang="en-US" altLang="en-US">
                <a:solidFill>
                  <a:schemeClr val="tx2"/>
                </a:solidFill>
              </a:rPr>
              <a:pPr/>
              <a:t>5/5/2018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3994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</a:rPr>
              <a:t>Computer Science Department, TUC-N</a:t>
            </a:r>
          </a:p>
        </p:txBody>
      </p:sp>
      <p:pic>
        <p:nvPicPr>
          <p:cNvPr id="39942" name="Picture 3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1412875"/>
            <a:ext cx="3657600" cy="274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484313"/>
            <a:ext cx="154305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4" name="Line 6"/>
          <p:cNvSpPr>
            <a:spLocks noChangeShapeType="1"/>
          </p:cNvSpPr>
          <p:nvPr/>
        </p:nvSpPr>
        <p:spPr bwMode="auto">
          <a:xfrm>
            <a:off x="2244725" y="1989138"/>
            <a:ext cx="13684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004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Use a </a:t>
            </a:r>
            <a:r>
              <a:rPr lang="en-US" dirty="0" smtClean="0">
                <a:solidFill>
                  <a:schemeClr val="tx1"/>
                </a:solidFill>
              </a:rPr>
              <a:t>Factory Method</a:t>
            </a:r>
          </a:p>
        </p:txBody>
      </p:sp>
      <p:sp>
        <p:nvSpPr>
          <p:cNvPr id="41987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4FD863-DDD6-4D19-9D2E-FE3C23DE0464}" type="datetime1">
              <a:rPr lang="en-US" altLang="en-US">
                <a:solidFill>
                  <a:schemeClr val="tx2"/>
                </a:solidFill>
              </a:rPr>
              <a:pPr/>
              <a:t>5/5/2018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4198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</a:rPr>
              <a:t>Computer Science Department, TUC-N</a:t>
            </a:r>
          </a:p>
        </p:txBody>
      </p:sp>
      <p:graphicFrame>
        <p:nvGraphicFramePr>
          <p:cNvPr id="41989" name="Object 3">
            <a:hlinkClick r:id="rId4" action="ppaction://hlinkfile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1467062"/>
              </p:ext>
            </p:extLst>
          </p:nvPr>
        </p:nvGraphicFramePr>
        <p:xfrm>
          <a:off x="179512" y="1772816"/>
          <a:ext cx="8818766" cy="47394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19" name="Bitmap Image" r:id="rId5" imgW="5563377" imgH="2991268" progId="Paint.Picture">
                  <p:embed/>
                </p:oleObj>
              </mc:Choice>
              <mc:Fallback>
                <p:oleObj name="Bitmap Image" r:id="rId5" imgW="5563377" imgH="299126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1772816"/>
                        <a:ext cx="8818766" cy="47394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09620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Evaluation of </a:t>
            </a:r>
            <a:r>
              <a:rPr lang="en-US" dirty="0" smtClean="0">
                <a:solidFill>
                  <a:schemeClr val="tx1"/>
                </a:solidFill>
              </a:rPr>
              <a:t>Factory Method</a:t>
            </a:r>
            <a:r>
              <a:rPr lang="en-US" dirty="0" smtClean="0"/>
              <a:t> Solution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09738"/>
            <a:ext cx="8229600" cy="4614862"/>
          </a:xfrm>
        </p:spPr>
        <p:txBody>
          <a:bodyPr rtlCol="0">
            <a:normAutofit lnSpcReduction="10000"/>
          </a:bodyPr>
          <a:lstStyle/>
          <a:p>
            <a:pPr>
              <a:defRPr/>
            </a:pPr>
            <a:r>
              <a:rPr lang="en-US" dirty="0" smtClean="0"/>
              <a:t>Explicit creation of </a:t>
            </a:r>
            <a:r>
              <a:rPr lang="en-US" b="1" dirty="0" smtClean="0">
                <a:latin typeface="Courier New" pitchFamily="49" charset="0"/>
              </a:rPr>
              <a:t>Widget </a:t>
            </a:r>
            <a:r>
              <a:rPr lang="en-US" dirty="0" smtClean="0"/>
              <a:t>objects is not anymore dispersed </a:t>
            </a:r>
          </a:p>
          <a:p>
            <a:pPr marL="708660" lvl="1" indent="-342900">
              <a:defRPr/>
            </a:pPr>
            <a:r>
              <a:rPr lang="en-US" sz="2400" dirty="0" smtClean="0"/>
              <a:t>easier to change</a:t>
            </a:r>
          </a:p>
          <a:p>
            <a:pPr>
              <a:defRPr/>
            </a:pPr>
            <a:r>
              <a:rPr lang="en-US" dirty="0" smtClean="0"/>
              <a:t>Functional methods in </a:t>
            </a:r>
            <a:r>
              <a:rPr lang="en-US" b="1" dirty="0" err="1" smtClean="0">
                <a:latin typeface="Courier New" pitchFamily="49" charset="0"/>
              </a:rPr>
              <a:t>ApplicationClass</a:t>
            </a:r>
            <a:r>
              <a:rPr lang="en-US" dirty="0" smtClean="0"/>
              <a:t> are decoupled from various concrete implementations of  widgets</a:t>
            </a:r>
          </a:p>
          <a:p>
            <a:pPr>
              <a:defRPr/>
            </a:pPr>
            <a:r>
              <a:rPr lang="en-US" dirty="0" smtClean="0"/>
              <a:t>Avoid ugly code duplication in </a:t>
            </a:r>
            <a:r>
              <a:rPr lang="en-US" b="1" dirty="0" err="1" smtClean="0">
                <a:latin typeface="Courier New" pitchFamily="49" charset="0"/>
              </a:rPr>
              <a:t>ApplicationClassB</a:t>
            </a:r>
            <a:endParaRPr lang="en-US" b="1" dirty="0" smtClean="0">
              <a:latin typeface="Courier New" pitchFamily="49" charset="0"/>
            </a:endParaRPr>
          </a:p>
          <a:p>
            <a:pPr marL="708660" lvl="1" indent="-342900">
              <a:defRPr/>
            </a:pPr>
            <a:r>
              <a:rPr lang="en-US" sz="2400" dirty="0" smtClean="0"/>
              <a:t>subclasses reuse the functional methods, just implementing the concrete </a:t>
            </a:r>
            <a:r>
              <a:rPr lang="en-US" sz="2400" i="1" dirty="0" smtClean="0"/>
              <a:t>Factory Method </a:t>
            </a:r>
            <a:r>
              <a:rPr lang="en-US" sz="2400" dirty="0" smtClean="0"/>
              <a:t>needed </a:t>
            </a:r>
          </a:p>
          <a:p>
            <a:pPr>
              <a:defRPr/>
            </a:pPr>
            <a:r>
              <a:rPr lang="en-US" dirty="0" smtClean="0"/>
              <a:t>Disadvantages</a:t>
            </a:r>
          </a:p>
          <a:p>
            <a:pPr marL="708660" lvl="1" indent="-342900">
              <a:defRPr/>
            </a:pPr>
            <a:r>
              <a:rPr lang="en-US" sz="2400" dirty="0" smtClean="0"/>
              <a:t>create a subclass only to override the factory-method</a:t>
            </a:r>
          </a:p>
          <a:p>
            <a:pPr marL="708660" lvl="1" indent="-342900">
              <a:defRPr/>
            </a:pPr>
            <a:r>
              <a:rPr lang="en-US" sz="2400" dirty="0" smtClean="0"/>
              <a:t>can’t change the </a:t>
            </a:r>
            <a:r>
              <a:rPr lang="en-US" sz="2400" b="1" dirty="0" smtClean="0">
                <a:latin typeface="Courier New" pitchFamily="49" charset="0"/>
              </a:rPr>
              <a:t>Widget</a:t>
            </a:r>
            <a:r>
              <a:rPr lang="en-US" sz="2400" dirty="0" smtClean="0"/>
              <a:t> at run-time</a:t>
            </a:r>
          </a:p>
        </p:txBody>
      </p:sp>
      <p:sp>
        <p:nvSpPr>
          <p:cNvPr id="4403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954F82B-2A2F-444E-94DA-EDE173DA6D56}" type="datetime1">
              <a:rPr lang="en-US" altLang="en-US">
                <a:solidFill>
                  <a:schemeClr val="tx2"/>
                </a:solidFill>
              </a:rPr>
              <a:pPr/>
              <a:t>5/5/2018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4403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</a:rPr>
              <a:t>Computer Science Department, TUC-N</a:t>
            </a:r>
          </a:p>
        </p:txBody>
      </p:sp>
    </p:spTree>
    <p:extLst>
      <p:ext uri="{BB962C8B-B14F-4D97-AF65-F5344CB8AC3E}">
        <p14:creationId xmlns:p14="http://schemas.microsoft.com/office/powerpoint/2010/main" val="7452158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Solution 2: Clone a </a:t>
            </a:r>
            <a:r>
              <a:rPr lang="en-US" dirty="0" smtClean="0">
                <a:solidFill>
                  <a:schemeClr val="tx1"/>
                </a:solidFill>
              </a:rPr>
              <a:t>Prototype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1571625"/>
            <a:ext cx="8229600" cy="1082675"/>
          </a:xfrm>
        </p:spPr>
        <p:txBody>
          <a:bodyPr rtlCol="0">
            <a:normAutofit fontScale="92500" lnSpcReduction="20000"/>
          </a:bodyPr>
          <a:lstStyle/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dirty="0" smtClean="0"/>
              <a:t>Provide the </a:t>
            </a:r>
            <a:r>
              <a:rPr lang="en-US" b="1" dirty="0" smtClean="0">
                <a:latin typeface="Courier New" pitchFamily="49" charset="0"/>
              </a:rPr>
              <a:t>Widgets </a:t>
            </a:r>
            <a:r>
              <a:rPr lang="en-US" dirty="0" smtClean="0"/>
              <a:t>with a clone method </a:t>
            </a:r>
          </a:p>
          <a:p>
            <a:pPr marL="640080" lvl="1" indent="-274320" fontAlgn="auto">
              <a:spcBef>
                <a:spcPts val="500"/>
              </a:spcBef>
              <a:spcAft>
                <a:spcPts val="500"/>
              </a:spcAft>
              <a:buFont typeface="Wingdings 2"/>
              <a:buChar char=""/>
              <a:defRPr/>
            </a:pPr>
            <a:r>
              <a:rPr lang="en-US" dirty="0" smtClean="0"/>
              <a:t>make a copy of an existing Widget object</a:t>
            </a:r>
            <a:br>
              <a:rPr lang="en-US" dirty="0" smtClean="0"/>
            </a:br>
            <a:endParaRPr lang="en-US" dirty="0" smtClean="0"/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endParaRPr lang="en-US" dirty="0" smtClean="0"/>
          </a:p>
        </p:txBody>
      </p:sp>
      <p:sp>
        <p:nvSpPr>
          <p:cNvPr id="46084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D3FCC2F-D8A8-4678-A43E-ABBDA5C07120}" type="datetime1">
              <a:rPr lang="en-US" altLang="en-US">
                <a:solidFill>
                  <a:schemeClr val="tx2"/>
                </a:solidFill>
              </a:rPr>
              <a:pPr/>
              <a:t>5/5/2018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4608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</a:rPr>
              <a:t>Computer Science Department, TUC-N</a:t>
            </a:r>
          </a:p>
        </p:txBody>
      </p:sp>
      <p:pic>
        <p:nvPicPr>
          <p:cNvPr id="46086" name="Picture 4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2781300"/>
            <a:ext cx="40386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99754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Using the Clone</a:t>
            </a:r>
          </a:p>
        </p:txBody>
      </p:sp>
      <p:sp>
        <p:nvSpPr>
          <p:cNvPr id="48131" name="Date Placeholder 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EA61D73-B19B-43EC-BAEE-191D4FC7C99E}" type="datetime1">
              <a:rPr lang="en-US" altLang="en-US">
                <a:solidFill>
                  <a:schemeClr val="tx2"/>
                </a:solidFill>
              </a:rPr>
              <a:pPr/>
              <a:t>5/5/2018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48132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</a:rPr>
              <a:t>Computer Science Department, TUC-N</a:t>
            </a:r>
          </a:p>
        </p:txBody>
      </p:sp>
      <p:graphicFrame>
        <p:nvGraphicFramePr>
          <p:cNvPr id="48133" name="Object 3">
            <a:hlinkClick r:id="rId4" action="ppaction://hlinkfile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7274543"/>
              </p:ext>
            </p:extLst>
          </p:nvPr>
        </p:nvGraphicFramePr>
        <p:xfrm>
          <a:off x="428624" y="1643063"/>
          <a:ext cx="8461101" cy="50262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43" name="Bitmap Image" r:id="rId5" imgW="5961905" imgH="3543795" progId="Paint.Picture">
                  <p:embed/>
                </p:oleObj>
              </mc:Choice>
              <mc:Fallback>
                <p:oleObj name="Bitmap Image" r:id="rId5" imgW="5961905" imgH="354379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4" y="1643063"/>
                        <a:ext cx="8461101" cy="50262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76647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Advantages</a:t>
            </a:r>
            <a:endParaRPr lang="en-GB" smtClean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043863" cy="4873625"/>
          </a:xfrm>
        </p:spPr>
        <p:txBody>
          <a:bodyPr/>
          <a:lstStyle/>
          <a:p>
            <a:r>
              <a:rPr lang="en-US" altLang="en-US" sz="2600" dirty="0" smtClean="0"/>
              <a:t>Classes to instantiate may be specified dynamically</a:t>
            </a:r>
          </a:p>
          <a:p>
            <a:pPr lvl="1"/>
            <a:r>
              <a:rPr lang="en-US" altLang="en-US" sz="2600" dirty="0" smtClean="0"/>
              <a:t>client can install and remove prototypes at run-time</a:t>
            </a:r>
          </a:p>
          <a:p>
            <a:endParaRPr lang="en-US" altLang="en-US" sz="2600" dirty="0" smtClean="0"/>
          </a:p>
          <a:p>
            <a:r>
              <a:rPr lang="en-US" altLang="en-US" sz="2600" dirty="0" smtClean="0"/>
              <a:t>We avoided </a:t>
            </a:r>
            <a:r>
              <a:rPr lang="en-US" altLang="en-US" sz="2600" dirty="0" err="1" smtClean="0"/>
              <a:t>subclassing</a:t>
            </a:r>
            <a:r>
              <a:rPr lang="en-US" altLang="en-US" sz="2600" dirty="0" smtClean="0"/>
              <a:t> of </a:t>
            </a:r>
            <a:r>
              <a:rPr lang="en-US" altLang="en-US" sz="2600" b="1" dirty="0" err="1" smtClean="0">
                <a:latin typeface="Courier New" panose="02070309020205020404" pitchFamily="49" charset="0"/>
              </a:rPr>
              <a:t>ApplicationClass</a:t>
            </a:r>
            <a:endParaRPr lang="en-US" altLang="en-US" sz="2600" b="1" dirty="0" smtClean="0">
              <a:latin typeface="Courier New" panose="02070309020205020404" pitchFamily="49" charset="0"/>
            </a:endParaRPr>
          </a:p>
          <a:p>
            <a:pPr lvl="1"/>
            <a:r>
              <a:rPr lang="en-US" altLang="en-US" sz="2600" dirty="0" smtClean="0"/>
              <a:t>Remember: </a:t>
            </a:r>
            <a:r>
              <a:rPr lang="en-US" altLang="en-US" sz="2600" i="1" dirty="0" smtClean="0"/>
              <a:t>Favor Composition over Inheritance</a:t>
            </a:r>
            <a:r>
              <a:rPr lang="en-US" altLang="en-US" sz="2600" dirty="0" smtClean="0"/>
              <a:t>!</a:t>
            </a:r>
            <a:endParaRPr lang="en-US" altLang="en-US" sz="2600" b="1" dirty="0" smtClean="0">
              <a:latin typeface="Courier New" panose="02070309020205020404" pitchFamily="49" charset="0"/>
            </a:endParaRPr>
          </a:p>
          <a:p>
            <a:endParaRPr lang="en-US" altLang="en-US" sz="2600" dirty="0" smtClean="0"/>
          </a:p>
          <a:p>
            <a:r>
              <a:rPr lang="en-US" altLang="en-US" sz="2600" dirty="0" smtClean="0"/>
              <a:t>Totally hides concrete product classes from clients </a:t>
            </a:r>
            <a:endParaRPr lang="en-US" altLang="en-US" sz="2600" b="1" dirty="0" smtClean="0">
              <a:latin typeface="Courier New" panose="02070309020205020404" pitchFamily="49" charset="0"/>
            </a:endParaRPr>
          </a:p>
          <a:p>
            <a:pPr lvl="1"/>
            <a:r>
              <a:rPr lang="en-US" altLang="en-US" sz="2600" dirty="0" smtClean="0"/>
              <a:t>Reduces implementation dependencies</a:t>
            </a:r>
            <a:endParaRPr lang="en-US" altLang="en-US" sz="2600" b="1" dirty="0" smtClean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600" b="1" dirty="0" smtClean="0">
                <a:latin typeface="Courier New" panose="02070309020205020404" pitchFamily="49" charset="0"/>
              </a:rPr>
              <a:t>	</a:t>
            </a:r>
            <a:endParaRPr lang="en-GB" altLang="en-US" sz="2600" b="1" dirty="0" smtClean="0">
              <a:latin typeface="Courier New" panose="02070309020205020404" pitchFamily="49" charset="0"/>
            </a:endParaRPr>
          </a:p>
        </p:txBody>
      </p:sp>
      <p:sp>
        <p:nvSpPr>
          <p:cNvPr id="5018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B4C499A-8BEC-4A90-BE17-35336C3B5E15}" type="datetime1">
              <a:rPr lang="en-US" altLang="en-US">
                <a:solidFill>
                  <a:schemeClr val="tx2"/>
                </a:solidFill>
              </a:rPr>
              <a:pPr/>
              <a:t>5/5/2018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</a:rPr>
              <a:t>Computer Science Department, TUC-N</a:t>
            </a:r>
          </a:p>
        </p:txBody>
      </p:sp>
    </p:spTree>
    <p:extLst>
      <p:ext uri="{BB962C8B-B14F-4D97-AF65-F5344CB8AC3E}">
        <p14:creationId xmlns:p14="http://schemas.microsoft.com/office/powerpoint/2010/main" val="5908167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More Changes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What if </a:t>
            </a:r>
            <a:r>
              <a:rPr lang="en-US" b="1" dirty="0" err="1" smtClean="0">
                <a:latin typeface="Courier New" panose="02070309020205020404" pitchFamily="49" charset="0"/>
              </a:rPr>
              <a:t>ApplicationClass</a:t>
            </a:r>
            <a:r>
              <a:rPr lang="en-US" dirty="0" smtClean="0"/>
              <a:t> </a:t>
            </a:r>
            <a:r>
              <a:rPr lang="en-GB" dirty="0" smtClean="0"/>
              <a:t>uses </a:t>
            </a:r>
            <a:r>
              <a:rPr lang="en-US" dirty="0" smtClean="0"/>
              <a:t>other "products" too...</a:t>
            </a:r>
          </a:p>
          <a:p>
            <a:pPr marL="709613" lvl="1" indent="-342900"/>
            <a:r>
              <a:rPr lang="en-US" sz="2400" dirty="0" smtClean="0"/>
              <a:t>e.g. </a:t>
            </a:r>
            <a:r>
              <a:rPr lang="en-GB" sz="2400" dirty="0" smtClean="0"/>
              <a:t>Wheels, e</a:t>
            </a:r>
            <a:r>
              <a:rPr lang="en-US" sz="2400" dirty="0" err="1" smtClean="0"/>
              <a:t>tc</a:t>
            </a:r>
            <a:r>
              <a:rPr lang="en-US" sz="2400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Each one of these stays for an object family</a:t>
            </a:r>
          </a:p>
          <a:p>
            <a:pPr marL="709613" lvl="1" indent="-342900"/>
            <a:r>
              <a:rPr lang="en-US" sz="2400" dirty="0" smtClean="0"/>
              <a:t>i.e. all of these have subclasses</a:t>
            </a:r>
          </a:p>
          <a:p>
            <a:endParaRPr lang="en-US" dirty="0" smtClean="0"/>
          </a:p>
          <a:p>
            <a:r>
              <a:rPr lang="en-US" dirty="0" smtClean="0"/>
              <a:t>Assume</a:t>
            </a:r>
            <a:r>
              <a:rPr lang="en-GB" dirty="0" smtClean="0"/>
              <a:t> that there are restrictions on what type of Widget can be used with which type of </a:t>
            </a:r>
            <a:r>
              <a:rPr lang="en-US" dirty="0" smtClean="0"/>
              <a:t>Wheel or Cog</a:t>
            </a:r>
          </a:p>
          <a:p>
            <a:endParaRPr lang="en-GB" dirty="0" smtClean="0"/>
          </a:p>
          <a:p>
            <a:r>
              <a:rPr lang="en-GB" dirty="0" smtClean="0"/>
              <a:t>Factory </a:t>
            </a:r>
            <a:r>
              <a:rPr lang="en-US" dirty="0" smtClean="0"/>
              <a:t>Methods</a:t>
            </a:r>
            <a:r>
              <a:rPr lang="en-GB" dirty="0" smtClean="0"/>
              <a:t> or Prototypes</a:t>
            </a:r>
            <a:r>
              <a:rPr lang="en-US" dirty="0" smtClean="0"/>
              <a:t> can handle each type of product but </a:t>
            </a:r>
            <a:r>
              <a:rPr lang="en-GB" dirty="0" smtClean="0"/>
              <a:t>it gets hard to insure the wrong types of items are not used together</a:t>
            </a:r>
          </a:p>
        </p:txBody>
      </p:sp>
      <p:sp>
        <p:nvSpPr>
          <p:cNvPr id="5222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B604E98-0B99-4D98-8D85-032264864014}" type="datetime1">
              <a:rPr lang="en-US" altLang="en-US">
                <a:solidFill>
                  <a:schemeClr val="tx2"/>
                </a:solidFill>
              </a:rPr>
              <a:pPr/>
              <a:t>5/5/2018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5222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</a:rPr>
              <a:t>Computer Science Department, TUC-N</a:t>
            </a:r>
          </a:p>
        </p:txBody>
      </p:sp>
    </p:spTree>
    <p:extLst>
      <p:ext uri="{BB962C8B-B14F-4D97-AF65-F5344CB8AC3E}">
        <p14:creationId xmlns:p14="http://schemas.microsoft.com/office/powerpoint/2010/main" val="1070542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Content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Design Patterns</a:t>
            </a:r>
          </a:p>
          <a:p>
            <a:pPr lvl="1"/>
            <a:r>
              <a:rPr lang="en-US" altLang="en-US" dirty="0" smtClean="0"/>
              <a:t>Creational Patterns</a:t>
            </a:r>
          </a:p>
          <a:p>
            <a:pPr lvl="2"/>
            <a:r>
              <a:rPr lang="en-US" altLang="en-US" dirty="0" smtClean="0"/>
              <a:t>Factory Method</a:t>
            </a:r>
          </a:p>
          <a:p>
            <a:pPr lvl="2"/>
            <a:r>
              <a:rPr lang="en-US" altLang="en-US" dirty="0" smtClean="0"/>
              <a:t>Prototype</a:t>
            </a:r>
          </a:p>
          <a:p>
            <a:pPr lvl="2"/>
            <a:r>
              <a:rPr lang="en-US" altLang="en-US" dirty="0" smtClean="0"/>
              <a:t>Abstract Factory</a:t>
            </a:r>
          </a:p>
          <a:p>
            <a:pPr lvl="1"/>
            <a:r>
              <a:rPr lang="en-US" altLang="en-US" dirty="0" smtClean="0"/>
              <a:t>Structural Patterns</a:t>
            </a:r>
          </a:p>
          <a:p>
            <a:pPr lvl="2"/>
            <a:r>
              <a:rPr lang="en-US" altLang="en-US" dirty="0" smtClean="0"/>
              <a:t>Adapter</a:t>
            </a:r>
          </a:p>
          <a:p>
            <a:pPr lvl="2"/>
            <a:r>
              <a:rPr lang="en-US" altLang="en-US" dirty="0" smtClean="0"/>
              <a:t>Bridge</a:t>
            </a:r>
          </a:p>
          <a:p>
            <a:pPr lvl="2"/>
            <a:r>
              <a:rPr lang="en-US" altLang="en-US" dirty="0" smtClean="0"/>
              <a:t>Composite</a:t>
            </a:r>
          </a:p>
          <a:p>
            <a:pPr lvl="2"/>
            <a:r>
              <a:rPr lang="en-US" altLang="en-US" dirty="0" smtClean="0"/>
              <a:t>Decorator</a:t>
            </a:r>
          </a:p>
          <a:p>
            <a:pPr lvl="2"/>
            <a:r>
              <a:rPr lang="en-US" altLang="en-US" dirty="0" smtClean="0"/>
              <a:t>Proxy</a:t>
            </a:r>
          </a:p>
          <a:p>
            <a:pPr lvl="1"/>
            <a:r>
              <a:rPr lang="en-US" altLang="en-US" dirty="0" smtClean="0"/>
              <a:t>Behavioral Patterns</a:t>
            </a:r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229BA95-B9B7-4B55-8A75-6EB23A80B34C}" type="datetime1">
              <a:rPr lang="en-US" altLang="en-US">
                <a:solidFill>
                  <a:schemeClr val="tx2"/>
                </a:solidFill>
              </a:rPr>
              <a:pPr/>
              <a:t>5/5/2018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922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Solution: Create an </a:t>
            </a:r>
            <a:r>
              <a:rPr lang="en-US" dirty="0" smtClean="0">
                <a:solidFill>
                  <a:schemeClr val="tx1"/>
                </a:solidFill>
              </a:rPr>
              <a:t>Abstract Factory</a:t>
            </a:r>
          </a:p>
        </p:txBody>
      </p:sp>
      <p:sp>
        <p:nvSpPr>
          <p:cNvPr id="54275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6E5A0F-2475-42AC-A103-F33BBC27C7E2}" type="datetime1">
              <a:rPr lang="en-US" altLang="en-US">
                <a:solidFill>
                  <a:schemeClr val="tx2"/>
                </a:solidFill>
              </a:rPr>
              <a:pPr/>
              <a:t>5/5/2018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5427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</a:rPr>
              <a:t>Computer Science Department, TUC-N</a:t>
            </a:r>
          </a:p>
        </p:txBody>
      </p:sp>
      <p:graphicFrame>
        <p:nvGraphicFramePr>
          <p:cNvPr id="54277" name="Object 3">
            <a:hlinkClick r:id="rId4" action="ppaction://hlinkfile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2539050"/>
              </p:ext>
            </p:extLst>
          </p:nvPr>
        </p:nvGraphicFramePr>
        <p:xfrm>
          <a:off x="1857375" y="1714500"/>
          <a:ext cx="5476146" cy="4954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67" name="Bitmap Image" r:id="rId5" imgW="2800741" imgH="2534004" progId="Paint.Picture">
                  <p:embed/>
                </p:oleObj>
              </mc:Choice>
              <mc:Fallback>
                <p:oleObj name="Bitmap Image" r:id="rId5" imgW="2800741" imgH="253400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1714500"/>
                        <a:ext cx="5476146" cy="49548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96815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/>
              <a:t>Creational DP in Action</a:t>
            </a:r>
            <a:endParaRPr lang="en-US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35432"/>
            <a:ext cx="8229600" cy="4876800"/>
          </a:xfrm>
        </p:spPr>
        <p:txBody>
          <a:bodyPr/>
          <a:lstStyle/>
          <a:p>
            <a:pPr eaLnBrk="1" hangingPunct="1"/>
            <a:r>
              <a:rPr lang="en-GB" altLang="en-US" smtClean="0"/>
              <a:t>Maze Game</a:t>
            </a:r>
            <a:endParaRPr lang="en-US" altLang="en-US" smtClean="0"/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72186C6-6F06-4CF7-8639-D19819EB1712}" type="datetime1">
              <a:rPr lang="en-US" altLang="en-US" smtClean="0">
                <a:solidFill>
                  <a:schemeClr val="tx2"/>
                </a:solidFill>
              </a:rPr>
              <a:pPr/>
              <a:t>5/5/2018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1126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  <p:grpSp>
        <p:nvGrpSpPr>
          <p:cNvPr id="6" name="Group 40"/>
          <p:cNvGrpSpPr>
            <a:grpSpLocks/>
          </p:cNvGrpSpPr>
          <p:nvPr/>
        </p:nvGrpSpPr>
        <p:grpSpPr bwMode="auto">
          <a:xfrm>
            <a:off x="500063" y="1857375"/>
            <a:ext cx="7467600" cy="4225925"/>
            <a:chOff x="762000" y="1219200"/>
            <a:chExt cx="7467600" cy="4225925"/>
          </a:xfrm>
        </p:grpSpPr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762000" y="3382963"/>
              <a:ext cx="1371600" cy="137160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" name="Line 4"/>
            <p:cNvSpPr>
              <a:spLocks noChangeShapeType="1"/>
            </p:cNvSpPr>
            <p:nvPr/>
          </p:nvSpPr>
          <p:spPr bwMode="auto">
            <a:xfrm>
              <a:off x="762000" y="3840163"/>
              <a:ext cx="1371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5181600" y="1249363"/>
              <a:ext cx="1371600" cy="137160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5181600" y="1706563"/>
              <a:ext cx="1371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6858000" y="3306763"/>
              <a:ext cx="1371600" cy="167640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6858000" y="3763963"/>
              <a:ext cx="1371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5257800" y="3306763"/>
              <a:ext cx="1371600" cy="137160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5257800" y="3763963"/>
              <a:ext cx="1371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3581400" y="3306763"/>
              <a:ext cx="1371600" cy="213360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3581400" y="3763963"/>
              <a:ext cx="1371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AutoShape 13"/>
            <p:cNvSpPr>
              <a:spLocks noChangeArrowheads="1"/>
            </p:cNvSpPr>
            <p:nvPr/>
          </p:nvSpPr>
          <p:spPr bwMode="auto">
            <a:xfrm>
              <a:off x="5638800" y="2620963"/>
              <a:ext cx="381000" cy="228600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 flipV="1">
              <a:off x="5867400" y="2849563"/>
              <a:ext cx="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 flipV="1">
              <a:off x="4267200" y="3154363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 flipV="1">
              <a:off x="7467600" y="3154363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4267200" y="3154363"/>
              <a:ext cx="3200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>
              <a:off x="2133600" y="3611563"/>
              <a:ext cx="1447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>
              <a:off x="2133600" y="3306763"/>
              <a:ext cx="819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rooms</a:t>
              </a:r>
              <a:endParaRPr lang="en-US" altLang="en-US" sz="2000"/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>
              <a:off x="5257800" y="1303338"/>
              <a:ext cx="111601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MapSite</a:t>
              </a:r>
            </a:p>
          </p:txBody>
        </p:sp>
        <p:sp>
          <p:nvSpPr>
            <p:cNvPr id="25" name="Text Box 21"/>
            <p:cNvSpPr txBox="1">
              <a:spLocks noChangeArrowheads="1"/>
            </p:cNvSpPr>
            <p:nvPr/>
          </p:nvSpPr>
          <p:spPr bwMode="auto">
            <a:xfrm>
              <a:off x="3733800" y="3360738"/>
              <a:ext cx="86201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Room</a:t>
              </a:r>
            </a:p>
          </p:txBody>
        </p:sp>
        <p:sp>
          <p:nvSpPr>
            <p:cNvPr id="26" name="Text Box 22"/>
            <p:cNvSpPr txBox="1">
              <a:spLocks noChangeArrowheads="1"/>
            </p:cNvSpPr>
            <p:nvPr/>
          </p:nvSpPr>
          <p:spPr bwMode="auto">
            <a:xfrm>
              <a:off x="5562600" y="3360738"/>
              <a:ext cx="6794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Wall</a:t>
              </a:r>
            </a:p>
          </p:txBody>
        </p:sp>
        <p:sp>
          <p:nvSpPr>
            <p:cNvPr id="27" name="Text Box 23"/>
            <p:cNvSpPr txBox="1">
              <a:spLocks noChangeArrowheads="1"/>
            </p:cNvSpPr>
            <p:nvPr/>
          </p:nvSpPr>
          <p:spPr bwMode="auto">
            <a:xfrm>
              <a:off x="7162800" y="3360738"/>
              <a:ext cx="73501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Door</a:t>
              </a:r>
            </a:p>
          </p:txBody>
        </p:sp>
        <p:sp>
          <p:nvSpPr>
            <p:cNvPr id="28" name="Text Box 24"/>
            <p:cNvSpPr txBox="1">
              <a:spLocks noChangeArrowheads="1"/>
            </p:cNvSpPr>
            <p:nvPr/>
          </p:nvSpPr>
          <p:spPr bwMode="auto">
            <a:xfrm>
              <a:off x="990600" y="3436938"/>
              <a:ext cx="8048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Maze</a:t>
              </a:r>
            </a:p>
          </p:txBody>
        </p:sp>
        <p:sp>
          <p:nvSpPr>
            <p:cNvPr id="29" name="Text Box 25"/>
            <p:cNvSpPr txBox="1">
              <a:spLocks noChangeArrowheads="1"/>
            </p:cNvSpPr>
            <p:nvPr/>
          </p:nvSpPr>
          <p:spPr bwMode="auto">
            <a:xfrm>
              <a:off x="5105400" y="1828800"/>
              <a:ext cx="12890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enter()=0;</a:t>
              </a:r>
            </a:p>
          </p:txBody>
        </p:sp>
        <p:sp>
          <p:nvSpPr>
            <p:cNvPr id="30" name="Text Box 26"/>
            <p:cNvSpPr txBox="1">
              <a:spLocks noChangeArrowheads="1"/>
            </p:cNvSpPr>
            <p:nvPr/>
          </p:nvSpPr>
          <p:spPr bwMode="auto">
            <a:xfrm>
              <a:off x="3581400" y="3733800"/>
              <a:ext cx="1214438" cy="1006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enter()</a:t>
              </a:r>
            </a:p>
            <a:p>
              <a:r>
                <a:rPr lang="en-US" altLang="en-US" sz="2000"/>
                <a:t>setSide()</a:t>
              </a:r>
            </a:p>
            <a:p>
              <a:r>
                <a:rPr lang="en-US" altLang="en-US" sz="2000"/>
                <a:t>getSide()</a:t>
              </a:r>
            </a:p>
          </p:txBody>
        </p:sp>
        <p:sp>
          <p:nvSpPr>
            <p:cNvPr id="31" name="Line 27"/>
            <p:cNvSpPr>
              <a:spLocks noChangeShapeType="1"/>
            </p:cNvSpPr>
            <p:nvPr/>
          </p:nvSpPr>
          <p:spPr bwMode="auto">
            <a:xfrm>
              <a:off x="3581400" y="4906963"/>
              <a:ext cx="1371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Text Box 28"/>
            <p:cNvSpPr txBox="1">
              <a:spLocks noChangeArrowheads="1"/>
            </p:cNvSpPr>
            <p:nvPr/>
          </p:nvSpPr>
          <p:spPr bwMode="auto">
            <a:xfrm>
              <a:off x="3584575" y="5094288"/>
              <a:ext cx="1444625" cy="350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0"/>
                <a:t>roomNumber</a:t>
              </a:r>
            </a:p>
          </p:txBody>
        </p:sp>
        <p:sp>
          <p:nvSpPr>
            <p:cNvPr id="33" name="Text Box 29"/>
            <p:cNvSpPr txBox="1">
              <a:spLocks noChangeArrowheads="1"/>
            </p:cNvSpPr>
            <p:nvPr/>
          </p:nvSpPr>
          <p:spPr bwMode="auto">
            <a:xfrm>
              <a:off x="5334000" y="3962400"/>
              <a:ext cx="9302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enter()</a:t>
              </a:r>
            </a:p>
          </p:txBody>
        </p:sp>
        <p:sp>
          <p:nvSpPr>
            <p:cNvPr id="34" name="Text Box 30"/>
            <p:cNvSpPr txBox="1">
              <a:spLocks noChangeArrowheads="1"/>
            </p:cNvSpPr>
            <p:nvPr/>
          </p:nvSpPr>
          <p:spPr bwMode="auto">
            <a:xfrm>
              <a:off x="7010400" y="3886200"/>
              <a:ext cx="9302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enter()</a:t>
              </a:r>
            </a:p>
          </p:txBody>
        </p:sp>
        <p:sp>
          <p:nvSpPr>
            <p:cNvPr id="35" name="Line 31"/>
            <p:cNvSpPr>
              <a:spLocks noChangeShapeType="1"/>
            </p:cNvSpPr>
            <p:nvPr/>
          </p:nvSpPr>
          <p:spPr bwMode="auto">
            <a:xfrm>
              <a:off x="6858000" y="4297363"/>
              <a:ext cx="1371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6934200" y="4419600"/>
              <a:ext cx="98901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isOpen</a:t>
              </a: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2209800" y="3657600"/>
              <a:ext cx="133191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dirty="0"/>
                <a:t>1             *</a:t>
              </a:r>
            </a:p>
          </p:txBody>
        </p:sp>
        <p:sp>
          <p:nvSpPr>
            <p:cNvPr id="38" name="Line 34"/>
            <p:cNvSpPr>
              <a:spLocks noChangeShapeType="1"/>
            </p:cNvSpPr>
            <p:nvPr/>
          </p:nvSpPr>
          <p:spPr bwMode="auto">
            <a:xfrm flipH="1">
              <a:off x="3124200" y="3382963"/>
              <a:ext cx="457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35"/>
            <p:cNvSpPr>
              <a:spLocks noChangeShapeType="1"/>
            </p:cNvSpPr>
            <p:nvPr/>
          </p:nvSpPr>
          <p:spPr bwMode="auto">
            <a:xfrm flipV="1">
              <a:off x="3124200" y="1554163"/>
              <a:ext cx="0" cy="1828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36"/>
            <p:cNvSpPr>
              <a:spLocks noChangeShapeType="1"/>
            </p:cNvSpPr>
            <p:nvPr/>
          </p:nvSpPr>
          <p:spPr bwMode="auto">
            <a:xfrm>
              <a:off x="3124200" y="1554163"/>
              <a:ext cx="2057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37"/>
            <p:cNvSpPr txBox="1">
              <a:spLocks noChangeArrowheads="1"/>
            </p:cNvSpPr>
            <p:nvPr/>
          </p:nvSpPr>
          <p:spPr bwMode="auto">
            <a:xfrm>
              <a:off x="3260725" y="3013075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1</a:t>
              </a:r>
            </a:p>
          </p:txBody>
        </p:sp>
        <p:sp>
          <p:nvSpPr>
            <p:cNvPr id="42" name="Text Box 38"/>
            <p:cNvSpPr txBox="1">
              <a:spLocks noChangeArrowheads="1"/>
            </p:cNvSpPr>
            <p:nvPr/>
          </p:nvSpPr>
          <p:spPr bwMode="auto">
            <a:xfrm>
              <a:off x="4800600" y="1219200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30747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Common abstract class for all Maze Components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602038"/>
            <a:ext cx="8229600" cy="1827212"/>
          </a:xfrm>
        </p:spPr>
        <p:txBody>
          <a:bodyPr/>
          <a:lstStyle/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Meaning of enter() depends on </a:t>
            </a:r>
            <a:r>
              <a:rPr lang="en-US" altLang="en-US" i="1" smtClean="0"/>
              <a:t>what  </a:t>
            </a:r>
            <a:r>
              <a:rPr lang="en-US" altLang="en-US" smtClean="0"/>
              <a:t>you are entering.</a:t>
            </a:r>
          </a:p>
          <a:p>
            <a:pPr lvl="1" eaLnBrk="1" hangingPunct="1"/>
            <a:r>
              <a:rPr lang="en-US" altLang="en-US" smtClean="0"/>
              <a:t>room </a:t>
            </a:r>
            <a:r>
              <a:rPr lang="en-US" altLang="en-US" smtClean="0">
                <a:sym typeface="Symbol" panose="05050102010706020507" pitchFamily="18" charset="2"/>
              </a:rPr>
              <a:t> location changes</a:t>
            </a:r>
          </a:p>
          <a:p>
            <a:pPr lvl="1" eaLnBrk="1" hangingPunct="1"/>
            <a:r>
              <a:rPr lang="en-US" altLang="en-US" smtClean="0">
                <a:sym typeface="Symbol" panose="05050102010706020507" pitchFamily="18" charset="2"/>
              </a:rPr>
              <a:t>door  if door is open go in; else hurt your nose</a:t>
            </a:r>
            <a:endParaRPr lang="en-GB" altLang="en-US" smtClean="0">
              <a:sym typeface="Symbol" panose="05050102010706020507" pitchFamily="18" charset="2"/>
            </a:endParaRPr>
          </a:p>
        </p:txBody>
      </p:sp>
      <p:sp>
        <p:nvSpPr>
          <p:cNvPr id="1434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45DBE14-EC26-4832-BC9A-C3B4BBDCF5A9}" type="datetime1">
              <a:rPr lang="en-US" altLang="en-US" smtClean="0">
                <a:solidFill>
                  <a:schemeClr val="tx2"/>
                </a:solidFill>
              </a:rPr>
              <a:pPr/>
              <a:t>5/5/2018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1434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  <p:sp>
        <p:nvSpPr>
          <p:cNvPr id="14342" name="Text Box 4"/>
          <p:cNvSpPr txBox="1">
            <a:spLocks noChangeArrowheads="1"/>
          </p:cNvSpPr>
          <p:nvPr/>
        </p:nvSpPr>
        <p:spPr bwMode="auto">
          <a:xfrm>
            <a:off x="1000125" y="1714500"/>
            <a:ext cx="658495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</a:rPr>
              <a:t>enum Direction {North, South, East, West};</a:t>
            </a:r>
          </a:p>
          <a:p>
            <a:endParaRPr lang="en-US" altLang="en-US" sz="2000" b="1">
              <a:latin typeface="Courier New" panose="02070309020205020404" pitchFamily="49" charset="0"/>
            </a:endParaRPr>
          </a:p>
          <a:p>
            <a:r>
              <a:rPr lang="en-US" altLang="en-US" sz="2000" b="1">
                <a:latin typeface="Courier New" panose="02070309020205020404" pitchFamily="49" charset="0"/>
              </a:rPr>
              <a:t>class MapSite {</a:t>
            </a:r>
          </a:p>
          <a:p>
            <a:r>
              <a:rPr lang="en-US" altLang="en-US" sz="2000" b="1">
                <a:latin typeface="Courier New" panose="02070309020205020404" pitchFamily="49" charset="0"/>
              </a:rPr>
              <a:t>public:</a:t>
            </a:r>
          </a:p>
          <a:p>
            <a:r>
              <a:rPr lang="en-US" altLang="en-US" sz="2000" b="1">
                <a:latin typeface="Courier New" panose="02070309020205020404" pitchFamily="49" charset="0"/>
              </a:rPr>
              <a:t>   virtual void enter() = 0;</a:t>
            </a:r>
          </a:p>
          <a:p>
            <a:r>
              <a:rPr lang="en-US" altLang="en-US" sz="2000" b="1">
                <a:latin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9189586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Components of the maze </a:t>
            </a:r>
            <a:r>
              <a:rPr lang="en-US" dirty="0" smtClean="0">
                <a:cs typeface="Tahoma" charset="0"/>
              </a:rPr>
              <a:t>– </a:t>
            </a:r>
            <a:r>
              <a:rPr lang="en-US" dirty="0" smtClean="0">
                <a:solidFill>
                  <a:schemeClr val="tx1"/>
                </a:solidFill>
              </a:rPr>
              <a:t>Maze</a:t>
            </a:r>
          </a:p>
        </p:txBody>
      </p:sp>
      <p:sp>
        <p:nvSpPr>
          <p:cNvPr id="16387" name="Date Placeholder 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48BE134-9778-4913-B4AB-F480FDAC3961}" type="datetime1">
              <a:rPr lang="en-US" altLang="en-US" smtClean="0">
                <a:solidFill>
                  <a:schemeClr val="tx2"/>
                </a:solidFill>
              </a:rPr>
              <a:pPr/>
              <a:t>5/5/2018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1638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  <p:sp>
        <p:nvSpPr>
          <p:cNvPr id="16389" name="Text Box 3"/>
          <p:cNvSpPr txBox="1">
            <a:spLocks noChangeArrowheads="1"/>
          </p:cNvSpPr>
          <p:nvPr/>
        </p:nvSpPr>
        <p:spPr bwMode="auto">
          <a:xfrm>
            <a:off x="500063" y="1714500"/>
            <a:ext cx="445135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</a:rPr>
              <a:t>class Maze {</a:t>
            </a:r>
          </a:p>
          <a:p>
            <a:r>
              <a:rPr lang="en-US" altLang="en-US" sz="2000" b="1">
                <a:latin typeface="Courier New" panose="02070309020205020404" pitchFamily="49" charset="0"/>
              </a:rPr>
              <a:t>public:</a:t>
            </a:r>
          </a:p>
          <a:p>
            <a:r>
              <a:rPr lang="en-US" altLang="en-US" sz="2000" b="1">
                <a:latin typeface="Courier New" panose="02070309020205020404" pitchFamily="49" charset="0"/>
              </a:rPr>
              <a:t>   void addRoom(Room*);</a:t>
            </a:r>
          </a:p>
          <a:p>
            <a:r>
              <a:rPr lang="en-US" altLang="en-US" sz="2000" b="1">
                <a:latin typeface="Courier New" panose="02070309020205020404" pitchFamily="49" charset="0"/>
              </a:rPr>
              <a:t>   Room * roomNo(int) const;</a:t>
            </a:r>
          </a:p>
          <a:p>
            <a:r>
              <a:rPr lang="en-US" altLang="en-US" sz="2000" b="1">
                <a:latin typeface="Courier New" panose="02070309020205020404" pitchFamily="49" charset="0"/>
              </a:rPr>
              <a:t>private:</a:t>
            </a:r>
          </a:p>
          <a:p>
            <a:r>
              <a:rPr lang="en-US" altLang="en-US" sz="2000" b="1">
                <a:latin typeface="Courier New" panose="02070309020205020404" pitchFamily="49" charset="0"/>
              </a:rPr>
              <a:t>};</a:t>
            </a:r>
          </a:p>
        </p:txBody>
      </p:sp>
      <p:sp>
        <p:nvSpPr>
          <p:cNvPr id="36870" name="Text Box 4"/>
          <p:cNvSpPr txBox="1">
            <a:spLocks noChangeArrowheads="1"/>
          </p:cNvSpPr>
          <p:nvPr/>
        </p:nvSpPr>
        <p:spPr bwMode="auto">
          <a:xfrm>
            <a:off x="571500" y="4071938"/>
            <a:ext cx="7286625" cy="19383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A maze is a collection of rooms. Maze can find a particular room given the room number.</a:t>
            </a:r>
          </a:p>
          <a:p>
            <a:pPr>
              <a:defRPr/>
            </a:pPr>
            <a:endParaRPr lang="en-US" sz="2400" dirty="0">
              <a:latin typeface="+mn-lt"/>
            </a:endParaRPr>
          </a:p>
          <a:p>
            <a:pPr>
              <a:defRPr/>
            </a:pPr>
            <a:r>
              <a:rPr lang="en-US" sz="2000" b="1" dirty="0" err="1">
                <a:latin typeface="+mn-lt"/>
              </a:rPr>
              <a:t>roomNo</a:t>
            </a:r>
            <a:r>
              <a:rPr lang="en-US" sz="2000" b="1" dirty="0">
                <a:latin typeface="+mn-lt"/>
              </a:rPr>
              <a:t>()</a:t>
            </a:r>
            <a:r>
              <a:rPr lang="en-US" sz="2400" dirty="0">
                <a:latin typeface="+mn-lt"/>
              </a:rPr>
              <a:t> could do a lookup using a linear search or a hash table or a simple array.</a:t>
            </a:r>
          </a:p>
        </p:txBody>
      </p:sp>
    </p:spTree>
    <p:extLst>
      <p:ext uri="{BB962C8B-B14F-4D97-AF65-F5344CB8AC3E}">
        <p14:creationId xmlns:p14="http://schemas.microsoft.com/office/powerpoint/2010/main" val="16127829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Components of the maze </a:t>
            </a:r>
            <a:r>
              <a:rPr lang="en-US" dirty="0" smtClean="0">
                <a:cs typeface="Tahoma" charset="0"/>
              </a:rPr>
              <a:t>– </a:t>
            </a:r>
            <a:r>
              <a:rPr lang="en-US" dirty="0" smtClean="0">
                <a:solidFill>
                  <a:schemeClr val="tx1"/>
                </a:solidFill>
              </a:rPr>
              <a:t>Wall &amp; Door &amp; Room</a:t>
            </a:r>
          </a:p>
        </p:txBody>
      </p:sp>
      <p:sp>
        <p:nvSpPr>
          <p:cNvPr id="18435" name="Date Placeholder 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57501D0-FE13-4AE3-89FB-AD2927773B1D}" type="datetime1">
              <a:rPr lang="en-US" altLang="en-US" smtClean="0">
                <a:solidFill>
                  <a:schemeClr val="tx2"/>
                </a:solidFill>
              </a:rPr>
              <a:pPr/>
              <a:t>5/5/2018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1843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  <p:sp>
        <p:nvSpPr>
          <p:cNvPr id="18437" name="Text Box 3"/>
          <p:cNvSpPr txBox="1">
            <a:spLocks noChangeArrowheads="1"/>
          </p:cNvSpPr>
          <p:nvPr/>
        </p:nvSpPr>
        <p:spPr bwMode="auto">
          <a:xfrm>
            <a:off x="5035550" y="1295400"/>
            <a:ext cx="3729038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latin typeface="Courier New" panose="02070309020205020404" pitchFamily="49" charset="0"/>
              </a:rPr>
              <a:t>class Wall : public MapSite {</a:t>
            </a:r>
          </a:p>
          <a:p>
            <a:r>
              <a:rPr lang="en-US" altLang="en-US" sz="1600" b="1">
                <a:latin typeface="Courier New" panose="02070309020205020404" pitchFamily="49" charset="0"/>
              </a:rPr>
              <a:t>public:</a:t>
            </a:r>
          </a:p>
          <a:p>
            <a:r>
              <a:rPr lang="en-US" altLang="en-US" sz="1600" b="1">
                <a:latin typeface="Courier New" panose="02070309020205020404" pitchFamily="49" charset="0"/>
              </a:rPr>
              <a:t>   Wall();</a:t>
            </a:r>
          </a:p>
          <a:p>
            <a:r>
              <a:rPr lang="en-US" altLang="en-US" sz="1600" b="1">
                <a:latin typeface="Courier New" panose="02070309020205020404" pitchFamily="49" charset="0"/>
              </a:rPr>
              <a:t>   virtual void enter();</a:t>
            </a:r>
          </a:p>
          <a:p>
            <a:r>
              <a:rPr lang="en-US" altLang="en-US" sz="1600" b="1">
                <a:latin typeface="Courier New" panose="02070309020205020404" pitchFamily="49" charset="0"/>
              </a:rPr>
              <a:t>};</a:t>
            </a:r>
          </a:p>
          <a:p>
            <a:endParaRPr lang="en-US" altLang="en-US" sz="1600" b="1">
              <a:latin typeface="Courier New" panose="02070309020205020404" pitchFamily="49" charset="0"/>
            </a:endParaRPr>
          </a:p>
        </p:txBody>
      </p:sp>
      <p:sp>
        <p:nvSpPr>
          <p:cNvPr id="18438" name="Text Box 4"/>
          <p:cNvSpPr txBox="1">
            <a:spLocks noChangeArrowheads="1"/>
          </p:cNvSpPr>
          <p:nvPr/>
        </p:nvSpPr>
        <p:spPr bwMode="auto">
          <a:xfrm>
            <a:off x="5064125" y="3157538"/>
            <a:ext cx="3851275" cy="253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latin typeface="Courier New" panose="02070309020205020404" pitchFamily="49" charset="0"/>
              </a:rPr>
              <a:t>class Door : public MapSite {</a:t>
            </a:r>
          </a:p>
          <a:p>
            <a:r>
              <a:rPr lang="en-US" altLang="en-US" sz="1600" b="1">
                <a:latin typeface="Courier New" panose="02070309020205020404" pitchFamily="49" charset="0"/>
              </a:rPr>
              <a:t>public:</a:t>
            </a:r>
          </a:p>
          <a:p>
            <a:r>
              <a:rPr lang="en-US" altLang="en-US" sz="1600" b="1">
                <a:latin typeface="Courier New" panose="02070309020205020404" pitchFamily="49" charset="0"/>
              </a:rPr>
              <a:t>   Door(Room* = 0, Room* = 0);</a:t>
            </a:r>
          </a:p>
          <a:p>
            <a:r>
              <a:rPr lang="en-US" altLang="en-US" sz="1600" b="1">
                <a:latin typeface="Courier New" panose="02070309020205020404" pitchFamily="49" charset="0"/>
              </a:rPr>
              <a:t>   virtual void enter();</a:t>
            </a:r>
          </a:p>
          <a:p>
            <a:r>
              <a:rPr lang="en-US" altLang="en-US" sz="1600" b="1">
                <a:latin typeface="Courier New" panose="02070309020205020404" pitchFamily="49" charset="0"/>
              </a:rPr>
              <a:t>   Room* otherSideFrom(Room*);</a:t>
            </a:r>
          </a:p>
          <a:p>
            <a:r>
              <a:rPr lang="en-US" altLang="en-US" sz="1600" b="1">
                <a:latin typeface="Courier New" panose="02070309020205020404" pitchFamily="49" charset="0"/>
              </a:rPr>
              <a:t>private:</a:t>
            </a:r>
          </a:p>
          <a:p>
            <a:r>
              <a:rPr lang="en-US" altLang="en-US" sz="1600" b="1">
                <a:latin typeface="Courier New" panose="02070309020205020404" pitchFamily="49" charset="0"/>
              </a:rPr>
              <a:t>   Room* room1;</a:t>
            </a:r>
          </a:p>
          <a:p>
            <a:r>
              <a:rPr lang="en-US" altLang="en-US" sz="1600" b="1">
                <a:latin typeface="Courier New" panose="02070309020205020404" pitchFamily="49" charset="0"/>
              </a:rPr>
              <a:t>   Room* room2;</a:t>
            </a:r>
          </a:p>
          <a:p>
            <a:r>
              <a:rPr lang="en-US" altLang="en-US" sz="1600" b="1">
                <a:latin typeface="Courier New" panose="02070309020205020404" pitchFamily="49" charset="0"/>
              </a:rPr>
              <a:t>   bool isOpen;</a:t>
            </a:r>
          </a:p>
          <a:p>
            <a:r>
              <a:rPr lang="en-US" altLang="en-US" sz="1600" b="1">
                <a:latin typeface="Courier New" panose="02070309020205020404" pitchFamily="49" charset="0"/>
              </a:rPr>
              <a:t>};</a:t>
            </a:r>
          </a:p>
        </p:txBody>
      </p:sp>
      <p:sp>
        <p:nvSpPr>
          <p:cNvPr id="18439" name="Line 5"/>
          <p:cNvSpPr>
            <a:spLocks noChangeShapeType="1"/>
          </p:cNvSpPr>
          <p:nvPr/>
        </p:nvSpPr>
        <p:spPr bwMode="auto">
          <a:xfrm>
            <a:off x="4953000" y="1295400"/>
            <a:ext cx="0" cy="48244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Text Box 6"/>
          <p:cNvSpPr txBox="1">
            <a:spLocks noChangeArrowheads="1"/>
          </p:cNvSpPr>
          <p:nvPr/>
        </p:nvSpPr>
        <p:spPr bwMode="auto">
          <a:xfrm>
            <a:off x="228600" y="1905000"/>
            <a:ext cx="472440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latin typeface="Courier New" panose="02070309020205020404" pitchFamily="49" charset="0"/>
              </a:rPr>
              <a:t>class Room : public MapSite {</a:t>
            </a:r>
          </a:p>
          <a:p>
            <a:r>
              <a:rPr lang="en-US" altLang="en-US" sz="1600" b="1">
                <a:latin typeface="Courier New" panose="02070309020205020404" pitchFamily="49" charset="0"/>
              </a:rPr>
              <a:t>public:</a:t>
            </a:r>
          </a:p>
          <a:p>
            <a:r>
              <a:rPr lang="en-US" altLang="en-US" sz="1600" b="1">
                <a:latin typeface="Courier New" panose="02070309020205020404" pitchFamily="49" charset="0"/>
              </a:rPr>
              <a:t>   Room(int roomNo);</a:t>
            </a:r>
          </a:p>
          <a:p>
            <a:r>
              <a:rPr lang="en-US" altLang="en-US" sz="1600" b="1">
                <a:latin typeface="Courier New" panose="02070309020205020404" pitchFamily="49" charset="0"/>
              </a:rPr>
              <a:t>   MapSite* getSide(Direction) const;</a:t>
            </a:r>
          </a:p>
          <a:p>
            <a:r>
              <a:rPr lang="en-US" altLang="en-US" sz="1600" b="1">
                <a:latin typeface="Courier New" panose="02070309020205020404" pitchFamily="49" charset="0"/>
              </a:rPr>
              <a:t>   void setSide(Direction, MapSite*);</a:t>
            </a:r>
          </a:p>
          <a:p>
            <a:endParaRPr lang="en-US" altLang="en-US" sz="1600" b="1">
              <a:latin typeface="Courier New" panose="02070309020205020404" pitchFamily="49" charset="0"/>
            </a:endParaRPr>
          </a:p>
          <a:p>
            <a:r>
              <a:rPr lang="en-US" altLang="en-US" sz="1600" b="1">
                <a:latin typeface="Courier New" panose="02070309020205020404" pitchFamily="49" charset="0"/>
              </a:rPr>
              <a:t>   void enter();</a:t>
            </a:r>
          </a:p>
          <a:p>
            <a:r>
              <a:rPr lang="en-US" altLang="en-US" sz="1600" b="1">
                <a:latin typeface="Courier New" panose="02070309020205020404" pitchFamily="49" charset="0"/>
              </a:rPr>
              <a:t>private:</a:t>
            </a:r>
          </a:p>
          <a:p>
            <a:r>
              <a:rPr lang="en-US" altLang="en-US" sz="1600" b="1">
                <a:latin typeface="Courier New" panose="02070309020205020404" pitchFamily="49" charset="0"/>
              </a:rPr>
              <a:t>   MapSite* sides[4];</a:t>
            </a:r>
          </a:p>
          <a:p>
            <a:r>
              <a:rPr lang="en-US" altLang="en-US" sz="1600" b="1">
                <a:latin typeface="Courier New" panose="02070309020205020404" pitchFamily="49" charset="0"/>
              </a:rPr>
              <a:t>   int roomNumber;</a:t>
            </a:r>
          </a:p>
          <a:p>
            <a:r>
              <a:rPr lang="en-US" altLang="en-US" sz="1600" b="1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31218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382000" cy="4572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We want to play a game!</a:t>
            </a:r>
            <a:endParaRPr lang="en-GB" smtClean="0"/>
          </a:p>
        </p:txBody>
      </p:sp>
      <p:sp>
        <p:nvSpPr>
          <p:cNvPr id="20483" name="Date Placeholder 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E36506-40C5-449A-8176-D744B35B0A53}" type="datetime1">
              <a:rPr lang="en-US" altLang="en-US" smtClean="0">
                <a:solidFill>
                  <a:schemeClr val="tx2"/>
                </a:solidFill>
              </a:rPr>
              <a:pPr/>
              <a:t>5/5/2018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  <p:grpSp>
        <p:nvGrpSpPr>
          <p:cNvPr id="20485" name="Group 50"/>
          <p:cNvGrpSpPr>
            <a:grpSpLocks/>
          </p:cNvGrpSpPr>
          <p:nvPr/>
        </p:nvGrpSpPr>
        <p:grpSpPr bwMode="auto">
          <a:xfrm>
            <a:off x="285750" y="1285875"/>
            <a:ext cx="8382000" cy="5287963"/>
            <a:chOff x="533400" y="914400"/>
            <a:chExt cx="8382000" cy="5287963"/>
          </a:xfrm>
        </p:grpSpPr>
        <p:sp>
          <p:nvSpPr>
            <p:cNvPr id="20486" name="Rectangle 3"/>
            <p:cNvSpPr>
              <a:spLocks noChangeArrowheads="1"/>
            </p:cNvSpPr>
            <p:nvPr/>
          </p:nvSpPr>
          <p:spPr bwMode="auto">
            <a:xfrm>
              <a:off x="1752600" y="3306763"/>
              <a:ext cx="1371600" cy="137160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487" name="Line 4"/>
            <p:cNvSpPr>
              <a:spLocks noChangeShapeType="1"/>
            </p:cNvSpPr>
            <p:nvPr/>
          </p:nvSpPr>
          <p:spPr bwMode="auto">
            <a:xfrm>
              <a:off x="1752600" y="3763963"/>
              <a:ext cx="1371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8" name="Rectangle 5"/>
            <p:cNvSpPr>
              <a:spLocks noChangeArrowheads="1"/>
            </p:cNvSpPr>
            <p:nvPr/>
          </p:nvSpPr>
          <p:spPr bwMode="auto">
            <a:xfrm>
              <a:off x="5867400" y="1143000"/>
              <a:ext cx="1371600" cy="1173163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489" name="Line 6"/>
            <p:cNvSpPr>
              <a:spLocks noChangeShapeType="1"/>
            </p:cNvSpPr>
            <p:nvPr/>
          </p:nvSpPr>
          <p:spPr bwMode="auto">
            <a:xfrm>
              <a:off x="5867400" y="1401763"/>
              <a:ext cx="1371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0" name="Rectangle 7"/>
            <p:cNvSpPr>
              <a:spLocks noChangeArrowheads="1"/>
            </p:cNvSpPr>
            <p:nvPr/>
          </p:nvSpPr>
          <p:spPr bwMode="auto">
            <a:xfrm>
              <a:off x="7543800" y="3001963"/>
              <a:ext cx="1371600" cy="167640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491" name="Line 8"/>
            <p:cNvSpPr>
              <a:spLocks noChangeShapeType="1"/>
            </p:cNvSpPr>
            <p:nvPr/>
          </p:nvSpPr>
          <p:spPr bwMode="auto">
            <a:xfrm>
              <a:off x="7543800" y="3459163"/>
              <a:ext cx="1371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2" name="Rectangle 9"/>
            <p:cNvSpPr>
              <a:spLocks noChangeArrowheads="1"/>
            </p:cNvSpPr>
            <p:nvPr/>
          </p:nvSpPr>
          <p:spPr bwMode="auto">
            <a:xfrm>
              <a:off x="5943600" y="3001963"/>
              <a:ext cx="1371600" cy="137160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493" name="Line 10"/>
            <p:cNvSpPr>
              <a:spLocks noChangeShapeType="1"/>
            </p:cNvSpPr>
            <p:nvPr/>
          </p:nvSpPr>
          <p:spPr bwMode="auto">
            <a:xfrm>
              <a:off x="5943600" y="3459163"/>
              <a:ext cx="1371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4" name="Rectangle 11"/>
            <p:cNvSpPr>
              <a:spLocks noChangeArrowheads="1"/>
            </p:cNvSpPr>
            <p:nvPr/>
          </p:nvSpPr>
          <p:spPr bwMode="auto">
            <a:xfrm>
              <a:off x="4267200" y="3001963"/>
              <a:ext cx="1371600" cy="213360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495" name="Line 12"/>
            <p:cNvSpPr>
              <a:spLocks noChangeShapeType="1"/>
            </p:cNvSpPr>
            <p:nvPr/>
          </p:nvSpPr>
          <p:spPr bwMode="auto">
            <a:xfrm>
              <a:off x="4267200" y="3459163"/>
              <a:ext cx="1371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6" name="AutoShape 13"/>
            <p:cNvSpPr>
              <a:spLocks noChangeArrowheads="1"/>
            </p:cNvSpPr>
            <p:nvPr/>
          </p:nvSpPr>
          <p:spPr bwMode="auto">
            <a:xfrm>
              <a:off x="6324600" y="2316163"/>
              <a:ext cx="381000" cy="228600"/>
            </a:xfrm>
            <a:prstGeom prst="triangle">
              <a:avLst>
                <a:gd name="adj" fmla="val 50000"/>
              </a:avLst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497" name="Line 14"/>
            <p:cNvSpPr>
              <a:spLocks noChangeShapeType="1"/>
            </p:cNvSpPr>
            <p:nvPr/>
          </p:nvSpPr>
          <p:spPr bwMode="auto">
            <a:xfrm flipV="1">
              <a:off x="6553200" y="2544763"/>
              <a:ext cx="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8" name="Line 15"/>
            <p:cNvSpPr>
              <a:spLocks noChangeShapeType="1"/>
            </p:cNvSpPr>
            <p:nvPr/>
          </p:nvSpPr>
          <p:spPr bwMode="auto">
            <a:xfrm flipV="1">
              <a:off x="4953000" y="2849563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9" name="Line 16"/>
            <p:cNvSpPr>
              <a:spLocks noChangeShapeType="1"/>
            </p:cNvSpPr>
            <p:nvPr/>
          </p:nvSpPr>
          <p:spPr bwMode="auto">
            <a:xfrm flipV="1">
              <a:off x="8153400" y="2849563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0" name="Line 17"/>
            <p:cNvSpPr>
              <a:spLocks noChangeShapeType="1"/>
            </p:cNvSpPr>
            <p:nvPr/>
          </p:nvSpPr>
          <p:spPr bwMode="auto">
            <a:xfrm>
              <a:off x="4953000" y="2849563"/>
              <a:ext cx="3200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1" name="Text Box 18"/>
            <p:cNvSpPr txBox="1">
              <a:spLocks noChangeArrowheads="1"/>
            </p:cNvSpPr>
            <p:nvPr/>
          </p:nvSpPr>
          <p:spPr bwMode="auto">
            <a:xfrm>
              <a:off x="3200400" y="3154363"/>
              <a:ext cx="819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rooms</a:t>
              </a:r>
              <a:endParaRPr lang="en-US" altLang="en-US" sz="2000"/>
            </a:p>
          </p:txBody>
        </p:sp>
        <p:sp>
          <p:nvSpPr>
            <p:cNvPr id="20502" name="Text Box 19"/>
            <p:cNvSpPr txBox="1">
              <a:spLocks noChangeArrowheads="1"/>
            </p:cNvSpPr>
            <p:nvPr/>
          </p:nvSpPr>
          <p:spPr bwMode="auto">
            <a:xfrm>
              <a:off x="6046788" y="1050925"/>
              <a:ext cx="111601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MapSite</a:t>
              </a:r>
            </a:p>
          </p:txBody>
        </p:sp>
        <p:sp>
          <p:nvSpPr>
            <p:cNvPr id="20503" name="Text Box 20"/>
            <p:cNvSpPr txBox="1">
              <a:spLocks noChangeArrowheads="1"/>
            </p:cNvSpPr>
            <p:nvPr/>
          </p:nvSpPr>
          <p:spPr bwMode="auto">
            <a:xfrm>
              <a:off x="4419600" y="3055938"/>
              <a:ext cx="86201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Room</a:t>
              </a:r>
            </a:p>
          </p:txBody>
        </p:sp>
        <p:sp>
          <p:nvSpPr>
            <p:cNvPr id="20504" name="Text Box 21"/>
            <p:cNvSpPr txBox="1">
              <a:spLocks noChangeArrowheads="1"/>
            </p:cNvSpPr>
            <p:nvPr/>
          </p:nvSpPr>
          <p:spPr bwMode="auto">
            <a:xfrm>
              <a:off x="6248400" y="3055938"/>
              <a:ext cx="6794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Wall</a:t>
              </a:r>
            </a:p>
          </p:txBody>
        </p:sp>
        <p:sp>
          <p:nvSpPr>
            <p:cNvPr id="20505" name="Text Box 22"/>
            <p:cNvSpPr txBox="1">
              <a:spLocks noChangeArrowheads="1"/>
            </p:cNvSpPr>
            <p:nvPr/>
          </p:nvSpPr>
          <p:spPr bwMode="auto">
            <a:xfrm>
              <a:off x="7848600" y="3055938"/>
              <a:ext cx="73501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Door</a:t>
              </a:r>
            </a:p>
          </p:txBody>
        </p:sp>
        <p:sp>
          <p:nvSpPr>
            <p:cNvPr id="20506" name="Text Box 23"/>
            <p:cNvSpPr txBox="1">
              <a:spLocks noChangeArrowheads="1"/>
            </p:cNvSpPr>
            <p:nvPr/>
          </p:nvSpPr>
          <p:spPr bwMode="auto">
            <a:xfrm>
              <a:off x="1981200" y="3360738"/>
              <a:ext cx="8048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Maze</a:t>
              </a:r>
            </a:p>
          </p:txBody>
        </p:sp>
        <p:sp>
          <p:nvSpPr>
            <p:cNvPr id="20507" name="Text Box 24"/>
            <p:cNvSpPr txBox="1">
              <a:spLocks noChangeArrowheads="1"/>
            </p:cNvSpPr>
            <p:nvPr/>
          </p:nvSpPr>
          <p:spPr bwMode="auto">
            <a:xfrm>
              <a:off x="5791200" y="1524000"/>
              <a:ext cx="12890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enter()=0;</a:t>
              </a:r>
            </a:p>
          </p:txBody>
        </p:sp>
        <p:sp>
          <p:nvSpPr>
            <p:cNvPr id="20508" name="Text Box 25"/>
            <p:cNvSpPr txBox="1">
              <a:spLocks noChangeArrowheads="1"/>
            </p:cNvSpPr>
            <p:nvPr/>
          </p:nvSpPr>
          <p:spPr bwMode="auto">
            <a:xfrm>
              <a:off x="4267200" y="3429000"/>
              <a:ext cx="1214438" cy="1006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enter()</a:t>
              </a:r>
            </a:p>
            <a:p>
              <a:r>
                <a:rPr lang="en-US" altLang="en-US" sz="2000"/>
                <a:t>setSide()</a:t>
              </a:r>
            </a:p>
            <a:p>
              <a:r>
                <a:rPr lang="en-US" altLang="en-US" sz="2000"/>
                <a:t>getSide()</a:t>
              </a:r>
            </a:p>
          </p:txBody>
        </p:sp>
        <p:sp>
          <p:nvSpPr>
            <p:cNvPr id="20509" name="Line 26"/>
            <p:cNvSpPr>
              <a:spLocks noChangeShapeType="1"/>
            </p:cNvSpPr>
            <p:nvPr/>
          </p:nvSpPr>
          <p:spPr bwMode="auto">
            <a:xfrm>
              <a:off x="4267200" y="4602163"/>
              <a:ext cx="1371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0" name="Text Box 27"/>
            <p:cNvSpPr txBox="1">
              <a:spLocks noChangeArrowheads="1"/>
            </p:cNvSpPr>
            <p:nvPr/>
          </p:nvSpPr>
          <p:spPr bwMode="auto">
            <a:xfrm>
              <a:off x="4191000" y="4700588"/>
              <a:ext cx="15176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roomNumber</a:t>
              </a:r>
              <a:endParaRPr lang="en-US" altLang="en-US" sz="2000"/>
            </a:p>
          </p:txBody>
        </p:sp>
        <p:sp>
          <p:nvSpPr>
            <p:cNvPr id="20511" name="Text Box 28"/>
            <p:cNvSpPr txBox="1">
              <a:spLocks noChangeArrowheads="1"/>
            </p:cNvSpPr>
            <p:nvPr/>
          </p:nvSpPr>
          <p:spPr bwMode="auto">
            <a:xfrm>
              <a:off x="6019800" y="3657600"/>
              <a:ext cx="9302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enter()</a:t>
              </a:r>
            </a:p>
          </p:txBody>
        </p:sp>
        <p:sp>
          <p:nvSpPr>
            <p:cNvPr id="20512" name="Text Box 29"/>
            <p:cNvSpPr txBox="1">
              <a:spLocks noChangeArrowheads="1"/>
            </p:cNvSpPr>
            <p:nvPr/>
          </p:nvSpPr>
          <p:spPr bwMode="auto">
            <a:xfrm>
              <a:off x="7696200" y="3581400"/>
              <a:ext cx="9302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enter()</a:t>
              </a:r>
            </a:p>
          </p:txBody>
        </p:sp>
        <p:sp>
          <p:nvSpPr>
            <p:cNvPr id="20513" name="Line 30"/>
            <p:cNvSpPr>
              <a:spLocks noChangeShapeType="1"/>
            </p:cNvSpPr>
            <p:nvPr/>
          </p:nvSpPr>
          <p:spPr bwMode="auto">
            <a:xfrm>
              <a:off x="7543800" y="3992563"/>
              <a:ext cx="1371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4" name="Text Box 31"/>
            <p:cNvSpPr txBox="1">
              <a:spLocks noChangeArrowheads="1"/>
            </p:cNvSpPr>
            <p:nvPr/>
          </p:nvSpPr>
          <p:spPr bwMode="auto">
            <a:xfrm>
              <a:off x="7620000" y="4114800"/>
              <a:ext cx="98901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isOpen</a:t>
              </a:r>
            </a:p>
          </p:txBody>
        </p:sp>
        <p:sp>
          <p:nvSpPr>
            <p:cNvPr id="20515" name="Text Box 32"/>
            <p:cNvSpPr txBox="1">
              <a:spLocks noChangeArrowheads="1"/>
            </p:cNvSpPr>
            <p:nvPr/>
          </p:nvSpPr>
          <p:spPr bwMode="auto">
            <a:xfrm>
              <a:off x="2895600" y="3429000"/>
              <a:ext cx="13763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   1      1..n</a:t>
              </a:r>
            </a:p>
          </p:txBody>
        </p:sp>
        <p:sp>
          <p:nvSpPr>
            <p:cNvPr id="20516" name="Line 33"/>
            <p:cNvSpPr>
              <a:spLocks noChangeShapeType="1"/>
            </p:cNvSpPr>
            <p:nvPr/>
          </p:nvSpPr>
          <p:spPr bwMode="auto">
            <a:xfrm flipH="1">
              <a:off x="3810000" y="3078163"/>
              <a:ext cx="457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7" name="Line 34"/>
            <p:cNvSpPr>
              <a:spLocks noChangeShapeType="1"/>
            </p:cNvSpPr>
            <p:nvPr/>
          </p:nvSpPr>
          <p:spPr bwMode="auto">
            <a:xfrm flipV="1">
              <a:off x="3810000" y="1249363"/>
              <a:ext cx="0" cy="1828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8" name="Line 35"/>
            <p:cNvSpPr>
              <a:spLocks noChangeShapeType="1"/>
            </p:cNvSpPr>
            <p:nvPr/>
          </p:nvSpPr>
          <p:spPr bwMode="auto">
            <a:xfrm>
              <a:off x="3810000" y="1249363"/>
              <a:ext cx="2057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9" name="Text Box 36"/>
            <p:cNvSpPr txBox="1">
              <a:spLocks noChangeArrowheads="1"/>
            </p:cNvSpPr>
            <p:nvPr/>
          </p:nvSpPr>
          <p:spPr bwMode="auto">
            <a:xfrm>
              <a:off x="3946525" y="2708275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1</a:t>
              </a:r>
            </a:p>
          </p:txBody>
        </p:sp>
        <p:sp>
          <p:nvSpPr>
            <p:cNvPr id="20520" name="Text Box 37"/>
            <p:cNvSpPr txBox="1">
              <a:spLocks noChangeArrowheads="1"/>
            </p:cNvSpPr>
            <p:nvPr/>
          </p:nvSpPr>
          <p:spPr bwMode="auto">
            <a:xfrm>
              <a:off x="5486400" y="914400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4</a:t>
              </a:r>
            </a:p>
          </p:txBody>
        </p:sp>
        <p:sp>
          <p:nvSpPr>
            <p:cNvPr id="20521" name="Line 38"/>
            <p:cNvSpPr>
              <a:spLocks noChangeShapeType="1"/>
            </p:cNvSpPr>
            <p:nvPr/>
          </p:nvSpPr>
          <p:spPr bwMode="auto">
            <a:xfrm>
              <a:off x="3124200" y="3459163"/>
              <a:ext cx="1143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2" name="Rectangle 39"/>
            <p:cNvSpPr>
              <a:spLocks noChangeArrowheads="1"/>
            </p:cNvSpPr>
            <p:nvPr/>
          </p:nvSpPr>
          <p:spPr bwMode="auto">
            <a:xfrm>
              <a:off x="838200" y="1477963"/>
              <a:ext cx="1371600" cy="137160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23" name="Line 40"/>
            <p:cNvSpPr>
              <a:spLocks noChangeShapeType="1"/>
            </p:cNvSpPr>
            <p:nvPr/>
          </p:nvSpPr>
          <p:spPr bwMode="auto">
            <a:xfrm>
              <a:off x="838200" y="1935163"/>
              <a:ext cx="1371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4" name="Text Box 41"/>
            <p:cNvSpPr txBox="1">
              <a:spLocks noChangeArrowheads="1"/>
            </p:cNvSpPr>
            <p:nvPr/>
          </p:nvSpPr>
          <p:spPr bwMode="auto">
            <a:xfrm>
              <a:off x="838200" y="1584325"/>
              <a:ext cx="13652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MazeGame</a:t>
              </a:r>
              <a:endParaRPr lang="en-US" altLang="en-US" sz="2000"/>
            </a:p>
          </p:txBody>
        </p:sp>
        <p:sp>
          <p:nvSpPr>
            <p:cNvPr id="20525" name="Rectangle 42"/>
            <p:cNvSpPr>
              <a:spLocks noChangeArrowheads="1"/>
            </p:cNvSpPr>
            <p:nvPr/>
          </p:nvSpPr>
          <p:spPr bwMode="auto">
            <a:xfrm>
              <a:off x="914400" y="4830763"/>
              <a:ext cx="1371600" cy="137160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26" name="Line 43"/>
            <p:cNvSpPr>
              <a:spLocks noChangeShapeType="1"/>
            </p:cNvSpPr>
            <p:nvPr/>
          </p:nvSpPr>
          <p:spPr bwMode="auto">
            <a:xfrm>
              <a:off x="914400" y="5287963"/>
              <a:ext cx="1371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7" name="Text Box 44"/>
            <p:cNvSpPr txBox="1">
              <a:spLocks noChangeArrowheads="1"/>
            </p:cNvSpPr>
            <p:nvPr/>
          </p:nvSpPr>
          <p:spPr bwMode="auto">
            <a:xfrm>
              <a:off x="914400" y="4937125"/>
              <a:ext cx="831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Player</a:t>
              </a:r>
              <a:endParaRPr lang="en-US" altLang="en-US" sz="2000"/>
            </a:p>
          </p:txBody>
        </p:sp>
        <p:sp>
          <p:nvSpPr>
            <p:cNvPr id="20528" name="Line 45"/>
            <p:cNvSpPr>
              <a:spLocks noChangeShapeType="1"/>
            </p:cNvSpPr>
            <p:nvPr/>
          </p:nvSpPr>
          <p:spPr bwMode="auto">
            <a:xfrm>
              <a:off x="1143000" y="2849563"/>
              <a:ext cx="0" cy="198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9" name="Line 46"/>
            <p:cNvSpPr>
              <a:spLocks noChangeShapeType="1"/>
            </p:cNvSpPr>
            <p:nvPr/>
          </p:nvSpPr>
          <p:spPr bwMode="auto">
            <a:xfrm>
              <a:off x="1905000" y="2849563"/>
              <a:ext cx="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0" name="Text Box 47"/>
            <p:cNvSpPr txBox="1">
              <a:spLocks noChangeArrowheads="1"/>
            </p:cNvSpPr>
            <p:nvPr/>
          </p:nvSpPr>
          <p:spPr bwMode="auto">
            <a:xfrm>
              <a:off x="533400" y="4495800"/>
              <a:ext cx="6064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1..n</a:t>
              </a:r>
            </a:p>
          </p:txBody>
        </p:sp>
        <p:sp>
          <p:nvSpPr>
            <p:cNvPr id="20531" name="Text Box 48"/>
            <p:cNvSpPr txBox="1">
              <a:spLocks noChangeArrowheads="1"/>
            </p:cNvSpPr>
            <p:nvPr/>
          </p:nvSpPr>
          <p:spPr bwMode="auto">
            <a:xfrm>
              <a:off x="838200" y="2895600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5364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Creating the Maze</a:t>
            </a:r>
            <a:br>
              <a:rPr lang="en-US" dirty="0" smtClean="0"/>
            </a:br>
            <a:endParaRPr lang="en-GB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5029200"/>
            <a:ext cx="8382000" cy="1295400"/>
          </a:xfrm>
        </p:spPr>
        <p:txBody>
          <a:bodyPr/>
          <a:lstStyle/>
          <a:p>
            <a:pPr eaLnBrk="1" hangingPunct="1"/>
            <a:r>
              <a:rPr lang="en-US" altLang="en-US" sz="2000" smtClean="0"/>
              <a:t>The problem is </a:t>
            </a:r>
            <a:r>
              <a:rPr lang="en-US" altLang="en-US" sz="2000" b="1" smtClean="0">
                <a:solidFill>
                  <a:srgbClr val="CC0000"/>
                </a:solidFill>
              </a:rPr>
              <a:t>inflexibility</a:t>
            </a:r>
          </a:p>
          <a:p>
            <a:pPr lvl="1" eaLnBrk="1" hangingPunct="1"/>
            <a:r>
              <a:rPr lang="en-US" altLang="en-US" smtClean="0"/>
              <a:t>hard-coding of maze layout</a:t>
            </a:r>
          </a:p>
          <a:p>
            <a:pPr eaLnBrk="1" hangingPunct="1"/>
            <a:r>
              <a:rPr lang="en-US" altLang="en-US" sz="2000" smtClean="0"/>
              <a:t>Pattern can make game creation more flexible... </a:t>
            </a:r>
            <a:r>
              <a:rPr lang="en-US" altLang="en-US" sz="2000" i="1" smtClean="0"/>
              <a:t>not </a:t>
            </a:r>
            <a:r>
              <a:rPr lang="en-US" altLang="en-US" sz="2000" smtClean="0"/>
              <a:t>smaller!</a:t>
            </a:r>
            <a:r>
              <a:rPr lang="en-US" altLang="en-US" smtClean="0">
                <a:solidFill>
                  <a:schemeClr val="hlink"/>
                </a:solidFill>
              </a:rPr>
              <a:t> </a:t>
            </a:r>
            <a:endParaRPr lang="en-GB" altLang="en-US" smtClean="0">
              <a:solidFill>
                <a:schemeClr val="hlink"/>
              </a:solidFill>
            </a:endParaRPr>
          </a:p>
        </p:txBody>
      </p:sp>
      <p:sp>
        <p:nvSpPr>
          <p:cNvPr id="22532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52BEACD-7A5F-41A0-8289-EA5EBF237F8B}" type="datetime1">
              <a:rPr lang="en-US" altLang="en-US" smtClean="0">
                <a:solidFill>
                  <a:schemeClr val="tx2"/>
                </a:solidFill>
              </a:rPr>
              <a:pPr/>
              <a:t>5/5/2018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2253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  <p:sp>
        <p:nvSpPr>
          <p:cNvPr id="22534" name="Text Box 4"/>
          <p:cNvSpPr txBox="1">
            <a:spLocks noChangeArrowheads="1"/>
          </p:cNvSpPr>
          <p:nvPr/>
        </p:nvSpPr>
        <p:spPr bwMode="auto">
          <a:xfrm>
            <a:off x="179388" y="1125538"/>
            <a:ext cx="8648700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latin typeface="Courier New" panose="02070309020205020404" pitchFamily="49" charset="0"/>
              </a:rPr>
              <a:t>Maze* MazeGame::createMaze() {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   Maze* aMaze = new Maze;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   Room* r1 = new Room(1);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   Room* r2 = new Room(2);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   Door* theDoor = new Door(r1, r2);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   aMaze-&gt;addRoom(r1);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   aMaze-&gt;addRoom(r2);</a:t>
            </a:r>
          </a:p>
          <a:p>
            <a:endParaRPr lang="en-US" altLang="en-US" b="1">
              <a:latin typeface="Courier New" panose="02070309020205020404" pitchFamily="49" charset="0"/>
            </a:endParaRPr>
          </a:p>
          <a:p>
            <a:r>
              <a:rPr lang="en-US" altLang="en-US" b="1">
                <a:latin typeface="Courier New" panose="02070309020205020404" pitchFamily="49" charset="0"/>
              </a:rPr>
              <a:t>   r1-&gt;setSide(North, new Wall);  r1-&gt;setSide(East, theDoor);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   r1-&gt;setSide(South, new Wall); r1-&gt;setSide(West, new Wall);</a:t>
            </a:r>
          </a:p>
          <a:p>
            <a:endParaRPr lang="en-US" altLang="en-US" b="1">
              <a:latin typeface="Courier New" panose="02070309020205020404" pitchFamily="49" charset="0"/>
            </a:endParaRPr>
          </a:p>
          <a:p>
            <a:r>
              <a:rPr lang="en-US" altLang="en-US" b="1">
                <a:latin typeface="Courier New" panose="02070309020205020404" pitchFamily="49" charset="0"/>
              </a:rPr>
              <a:t>   r2-&gt;setSide(North, new Wall);  r2-&gt;setSide(East, new Wall);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   r2-&gt;setSide(South, new Wall); r2-&gt;setSide(West, theDoor);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2535" name="Rectangle 5"/>
          <p:cNvSpPr>
            <a:spLocks noChangeArrowheads="1"/>
          </p:cNvSpPr>
          <p:nvPr/>
        </p:nvSpPr>
        <p:spPr bwMode="auto">
          <a:xfrm>
            <a:off x="5795963" y="1341438"/>
            <a:ext cx="1008062" cy="719137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>
                <a:latin typeface="Times New Roman" panose="02020603050405020304" pitchFamily="18" charset="0"/>
              </a:rPr>
              <a:t>r1</a:t>
            </a:r>
          </a:p>
        </p:txBody>
      </p:sp>
      <p:sp>
        <p:nvSpPr>
          <p:cNvPr id="22536" name="Rectangle 6"/>
          <p:cNvSpPr>
            <a:spLocks noChangeArrowheads="1"/>
          </p:cNvSpPr>
          <p:nvPr/>
        </p:nvSpPr>
        <p:spPr bwMode="auto">
          <a:xfrm>
            <a:off x="6804025" y="1341438"/>
            <a:ext cx="1008063" cy="719137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>
                <a:latin typeface="Times New Roman" panose="02020603050405020304" pitchFamily="18" charset="0"/>
              </a:rPr>
              <a:t>r2</a:t>
            </a:r>
          </a:p>
        </p:txBody>
      </p:sp>
      <p:sp>
        <p:nvSpPr>
          <p:cNvPr id="22537" name="Rectangle 7"/>
          <p:cNvSpPr>
            <a:spLocks noChangeArrowheads="1"/>
          </p:cNvSpPr>
          <p:nvPr/>
        </p:nvSpPr>
        <p:spPr bwMode="auto">
          <a:xfrm>
            <a:off x="6588125" y="1628775"/>
            <a:ext cx="360363" cy="1444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60580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smtClean="0"/>
              <a:t>We want Flexibility in Maze Creation</a:t>
            </a:r>
            <a:endParaRPr lang="en-US" smtClean="0"/>
          </a:p>
        </p:txBody>
      </p:sp>
      <p:sp>
        <p:nvSpPr>
          <p:cNvPr id="40965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1643063"/>
            <a:ext cx="8229600" cy="1874837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Be able to vary the kinds of mazes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Rooms with bombs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Walls that have been bombed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Enchanted rooms</a:t>
            </a:r>
          </a:p>
          <a:p>
            <a:pPr marL="731520" lvl="2" indent="-182880" eaLnBrk="1" fontAlgn="auto" hangingPunct="1"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Char char=""/>
              <a:defRPr/>
            </a:pPr>
            <a:r>
              <a:rPr lang="en-US" dirty="0" smtClean="0"/>
              <a:t>Need a spell to enter the door!</a:t>
            </a:r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06B61E3-A737-415C-8B2B-11370084935D}" type="datetime1">
              <a:rPr lang="en-US" altLang="en-US" smtClean="0">
                <a:solidFill>
                  <a:schemeClr val="tx2"/>
                </a:solidFill>
              </a:rPr>
              <a:pPr/>
              <a:t>5/5/2018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2458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  <p:pic>
        <p:nvPicPr>
          <p:cNvPr id="24582" name="Picture 4" descr="mazeGa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3789363"/>
            <a:ext cx="4248150" cy="267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66918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382000" cy="685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Idea 1: </a:t>
            </a:r>
            <a:br>
              <a:rPr lang="en-US" dirty="0" smtClean="0"/>
            </a:br>
            <a:r>
              <a:rPr lang="en-US" dirty="0" smtClean="0"/>
              <a:t>Subclass </a:t>
            </a:r>
            <a:r>
              <a:rPr lang="en-US" sz="3200" b="1" dirty="0" err="1" smtClean="0">
                <a:solidFill>
                  <a:schemeClr val="tx1"/>
                </a:solidFill>
                <a:latin typeface="Courier New" pitchFamily="49" charset="0"/>
              </a:rPr>
              <a:t>MazeGame</a:t>
            </a:r>
            <a:r>
              <a:rPr lang="en-US" dirty="0" smtClean="0"/>
              <a:t>, override </a:t>
            </a:r>
            <a:r>
              <a:rPr lang="en-US" sz="3200" b="1" dirty="0" err="1" smtClean="0">
                <a:solidFill>
                  <a:schemeClr val="tx1"/>
                </a:solidFill>
                <a:latin typeface="Courier New" pitchFamily="49" charset="0"/>
              </a:rPr>
              <a:t>createMaze</a:t>
            </a:r>
            <a:endParaRPr lang="en-US" sz="3200" b="1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026150"/>
            <a:ext cx="8229600" cy="649288"/>
          </a:xfrm>
        </p:spPr>
        <p:txBody>
          <a:bodyPr/>
          <a:lstStyle/>
          <a:p>
            <a:pPr eaLnBrk="1" hangingPunct="1"/>
            <a:r>
              <a:rPr lang="en-US" altLang="en-US" smtClean="0"/>
              <a:t>Lots of code duplication... :((</a:t>
            </a:r>
            <a:endParaRPr lang="en-GB" altLang="en-US" smtClean="0"/>
          </a:p>
        </p:txBody>
      </p:sp>
      <p:sp>
        <p:nvSpPr>
          <p:cNvPr id="2662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E7B35E3-33E6-496A-9B6B-FA2C70764BAC}" type="datetime1">
              <a:rPr lang="en-US" altLang="en-US" smtClean="0">
                <a:solidFill>
                  <a:schemeClr val="tx2"/>
                </a:solidFill>
              </a:rPr>
              <a:pPr/>
              <a:t>5/5/2018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2662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  <p:sp>
        <p:nvSpPr>
          <p:cNvPr id="26630" name="Text Box 4"/>
          <p:cNvSpPr txBox="1">
            <a:spLocks noChangeArrowheads="1"/>
          </p:cNvSpPr>
          <p:nvPr/>
        </p:nvSpPr>
        <p:spPr bwMode="auto">
          <a:xfrm>
            <a:off x="304800" y="1600200"/>
            <a:ext cx="6705600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latin typeface="Courier New" panose="02070309020205020404" pitchFamily="49" charset="0"/>
              </a:rPr>
              <a:t>Maze* BombedMazeGame::createMaze() {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   Maze* aMaze = new Maze;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   Room* r1 = new </a:t>
            </a:r>
            <a:r>
              <a:rPr lang="en-US" altLang="en-US" b="1">
                <a:solidFill>
                  <a:srgbClr val="CC0000"/>
                </a:solidFill>
                <a:latin typeface="Courier New" panose="02070309020205020404" pitchFamily="49" charset="0"/>
              </a:rPr>
              <a:t>RoomWithABomb(1);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   Room* r2 = new </a:t>
            </a:r>
            <a:r>
              <a:rPr lang="en-US" altLang="en-US" b="1">
                <a:solidFill>
                  <a:srgbClr val="CC0000"/>
                </a:solidFill>
                <a:latin typeface="Courier New" panose="02070309020205020404" pitchFamily="49" charset="0"/>
              </a:rPr>
              <a:t>RoomWithABomb(2);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   Door* theDoor = new Door(r1, r2);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   aMaze-&gt;addRoom(r1);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   aMaze-&gt;addRoom(r2);</a:t>
            </a:r>
          </a:p>
          <a:p>
            <a:endParaRPr lang="en-US" altLang="en-US" b="1">
              <a:latin typeface="Courier New" panose="02070309020205020404" pitchFamily="49" charset="0"/>
            </a:endParaRPr>
          </a:p>
          <a:p>
            <a:r>
              <a:rPr lang="en-US" altLang="en-US" b="1">
                <a:latin typeface="Courier New" panose="02070309020205020404" pitchFamily="49" charset="0"/>
              </a:rPr>
              <a:t>   r1-&gt;setSide(North, </a:t>
            </a:r>
            <a:r>
              <a:rPr lang="en-US" altLang="en-US" b="1">
                <a:solidFill>
                  <a:srgbClr val="CC0000"/>
                </a:solidFill>
                <a:latin typeface="Courier New" panose="02070309020205020404" pitchFamily="49" charset="0"/>
              </a:rPr>
              <a:t>new BombedWall</a:t>
            </a:r>
            <a:r>
              <a:rPr lang="en-US" altLang="en-US" b="1">
                <a:latin typeface="Courier New" panose="02070309020205020404" pitchFamily="49" charset="0"/>
              </a:rPr>
              <a:t>);  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   r1-&gt;setSide(East, theDoor);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   r1-&gt;setSide(South, </a:t>
            </a:r>
            <a:r>
              <a:rPr lang="en-US" altLang="en-US" b="1">
                <a:solidFill>
                  <a:srgbClr val="CC0000"/>
                </a:solidFill>
                <a:latin typeface="Courier New" panose="02070309020205020404" pitchFamily="49" charset="0"/>
              </a:rPr>
              <a:t>new BombedWall</a:t>
            </a:r>
            <a:r>
              <a:rPr lang="en-US" altLang="en-US" b="1">
                <a:latin typeface="Courier New" panose="02070309020205020404" pitchFamily="49" charset="0"/>
              </a:rPr>
              <a:t>); 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   r1-&gt;setSide(West, </a:t>
            </a:r>
            <a:r>
              <a:rPr lang="en-US" altLang="en-US" b="1">
                <a:solidFill>
                  <a:srgbClr val="CC0000"/>
                </a:solidFill>
                <a:latin typeface="Courier New" panose="02070309020205020404" pitchFamily="49" charset="0"/>
              </a:rPr>
              <a:t>new BombedWall</a:t>
            </a:r>
            <a:r>
              <a:rPr lang="en-US" altLang="en-US" b="1">
                <a:latin typeface="Courier New" panose="02070309020205020404" pitchFamily="49" charset="0"/>
              </a:rPr>
              <a:t>);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   // etc...etc...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}</a:t>
            </a:r>
          </a:p>
        </p:txBody>
      </p:sp>
      <p:pic>
        <p:nvPicPr>
          <p:cNvPr id="26631" name="Picture 5" descr="mazeGa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1762125"/>
            <a:ext cx="2898775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92835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8382000" cy="4572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Idea 2: </a:t>
            </a:r>
            <a:br>
              <a:rPr lang="en-US" dirty="0" smtClean="0"/>
            </a:br>
            <a:r>
              <a:rPr lang="en-US" dirty="0" smtClean="0"/>
              <a:t>Use a </a:t>
            </a:r>
            <a:r>
              <a:rPr lang="en-US" dirty="0" smtClean="0">
                <a:solidFill>
                  <a:schemeClr val="tx1"/>
                </a:solidFill>
              </a:rPr>
              <a:t>Factory Method</a:t>
            </a:r>
            <a:endParaRPr lang="en-GB" sz="3200" b="1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8675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DBE80D6-DCD6-436B-8786-FCB8CF3FE804}" type="datetime1">
              <a:rPr lang="en-US" altLang="en-US" smtClean="0">
                <a:solidFill>
                  <a:schemeClr val="tx2"/>
                </a:solidFill>
              </a:rPr>
              <a:pPr/>
              <a:t>5/5/2018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2867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  <p:grpSp>
        <p:nvGrpSpPr>
          <p:cNvPr id="28677" name="Group 3"/>
          <p:cNvGrpSpPr>
            <a:grpSpLocks/>
          </p:cNvGrpSpPr>
          <p:nvPr/>
        </p:nvGrpSpPr>
        <p:grpSpPr bwMode="auto">
          <a:xfrm>
            <a:off x="214313" y="1571625"/>
            <a:ext cx="8077200" cy="4729163"/>
            <a:chOff x="192" y="719"/>
            <a:chExt cx="5424" cy="3361"/>
          </a:xfrm>
        </p:grpSpPr>
        <p:sp>
          <p:nvSpPr>
            <p:cNvPr id="28678" name="Rectangle 4"/>
            <p:cNvSpPr>
              <a:spLocks noChangeArrowheads="1"/>
            </p:cNvSpPr>
            <p:nvPr/>
          </p:nvSpPr>
          <p:spPr bwMode="auto">
            <a:xfrm>
              <a:off x="3696" y="720"/>
              <a:ext cx="864" cy="86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679" name="Line 5"/>
            <p:cNvSpPr>
              <a:spLocks noChangeShapeType="1"/>
            </p:cNvSpPr>
            <p:nvPr/>
          </p:nvSpPr>
          <p:spPr bwMode="auto">
            <a:xfrm>
              <a:off x="3696" y="1008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0" name="Rectangle 6"/>
            <p:cNvSpPr>
              <a:spLocks noChangeArrowheads="1"/>
            </p:cNvSpPr>
            <p:nvPr/>
          </p:nvSpPr>
          <p:spPr bwMode="auto">
            <a:xfrm>
              <a:off x="4752" y="2016"/>
              <a:ext cx="864" cy="1056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681" name="Line 7"/>
            <p:cNvSpPr>
              <a:spLocks noChangeShapeType="1"/>
            </p:cNvSpPr>
            <p:nvPr/>
          </p:nvSpPr>
          <p:spPr bwMode="auto">
            <a:xfrm>
              <a:off x="4752" y="2304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2" name="Rectangle 8"/>
            <p:cNvSpPr>
              <a:spLocks noChangeArrowheads="1"/>
            </p:cNvSpPr>
            <p:nvPr/>
          </p:nvSpPr>
          <p:spPr bwMode="auto">
            <a:xfrm>
              <a:off x="3744" y="2016"/>
              <a:ext cx="864" cy="86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683" name="Line 9"/>
            <p:cNvSpPr>
              <a:spLocks noChangeShapeType="1"/>
            </p:cNvSpPr>
            <p:nvPr/>
          </p:nvSpPr>
          <p:spPr bwMode="auto">
            <a:xfrm>
              <a:off x="3744" y="2304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4" name="Rectangle 10"/>
            <p:cNvSpPr>
              <a:spLocks noChangeArrowheads="1"/>
            </p:cNvSpPr>
            <p:nvPr/>
          </p:nvSpPr>
          <p:spPr bwMode="auto">
            <a:xfrm>
              <a:off x="2688" y="2016"/>
              <a:ext cx="864" cy="134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685" name="Line 11"/>
            <p:cNvSpPr>
              <a:spLocks noChangeShapeType="1"/>
            </p:cNvSpPr>
            <p:nvPr/>
          </p:nvSpPr>
          <p:spPr bwMode="auto">
            <a:xfrm>
              <a:off x="2688" y="2304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6" name="AutoShape 12"/>
            <p:cNvSpPr>
              <a:spLocks noChangeArrowheads="1"/>
            </p:cNvSpPr>
            <p:nvPr/>
          </p:nvSpPr>
          <p:spPr bwMode="auto">
            <a:xfrm>
              <a:off x="3984" y="1584"/>
              <a:ext cx="240" cy="144"/>
            </a:xfrm>
            <a:prstGeom prst="triangle">
              <a:avLst>
                <a:gd name="adj" fmla="val 50000"/>
              </a:avLst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687" name="Line 13"/>
            <p:cNvSpPr>
              <a:spLocks noChangeShapeType="1"/>
            </p:cNvSpPr>
            <p:nvPr/>
          </p:nvSpPr>
          <p:spPr bwMode="auto">
            <a:xfrm flipV="1">
              <a:off x="4128" y="1728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8" name="Line 14"/>
            <p:cNvSpPr>
              <a:spLocks noChangeShapeType="1"/>
            </p:cNvSpPr>
            <p:nvPr/>
          </p:nvSpPr>
          <p:spPr bwMode="auto">
            <a:xfrm flipV="1">
              <a:off x="3120" y="192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9" name="Line 15"/>
            <p:cNvSpPr>
              <a:spLocks noChangeShapeType="1"/>
            </p:cNvSpPr>
            <p:nvPr/>
          </p:nvSpPr>
          <p:spPr bwMode="auto">
            <a:xfrm flipV="1">
              <a:off x="5136" y="192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0" name="Line 16"/>
            <p:cNvSpPr>
              <a:spLocks noChangeShapeType="1"/>
            </p:cNvSpPr>
            <p:nvPr/>
          </p:nvSpPr>
          <p:spPr bwMode="auto">
            <a:xfrm>
              <a:off x="3120" y="1920"/>
              <a:ext cx="20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1" name="Text Box 17"/>
            <p:cNvSpPr txBox="1">
              <a:spLocks noChangeArrowheads="1"/>
            </p:cNvSpPr>
            <p:nvPr/>
          </p:nvSpPr>
          <p:spPr bwMode="auto">
            <a:xfrm>
              <a:off x="3744" y="772"/>
              <a:ext cx="687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MapSite</a:t>
              </a:r>
            </a:p>
          </p:txBody>
        </p:sp>
        <p:sp>
          <p:nvSpPr>
            <p:cNvPr id="28692" name="Text Box 18"/>
            <p:cNvSpPr txBox="1">
              <a:spLocks noChangeArrowheads="1"/>
            </p:cNvSpPr>
            <p:nvPr/>
          </p:nvSpPr>
          <p:spPr bwMode="auto">
            <a:xfrm>
              <a:off x="2784" y="2068"/>
              <a:ext cx="533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Room</a:t>
              </a:r>
            </a:p>
          </p:txBody>
        </p:sp>
        <p:sp>
          <p:nvSpPr>
            <p:cNvPr id="28693" name="Text Box 19"/>
            <p:cNvSpPr txBox="1">
              <a:spLocks noChangeArrowheads="1"/>
            </p:cNvSpPr>
            <p:nvPr/>
          </p:nvSpPr>
          <p:spPr bwMode="auto">
            <a:xfrm>
              <a:off x="3936" y="2068"/>
              <a:ext cx="422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Wall</a:t>
              </a:r>
            </a:p>
          </p:txBody>
        </p:sp>
        <p:sp>
          <p:nvSpPr>
            <p:cNvPr id="28694" name="Text Box 20"/>
            <p:cNvSpPr txBox="1">
              <a:spLocks noChangeArrowheads="1"/>
            </p:cNvSpPr>
            <p:nvPr/>
          </p:nvSpPr>
          <p:spPr bwMode="auto">
            <a:xfrm>
              <a:off x="4944" y="2068"/>
              <a:ext cx="457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Door</a:t>
              </a:r>
            </a:p>
          </p:txBody>
        </p:sp>
        <p:sp>
          <p:nvSpPr>
            <p:cNvPr id="28695" name="Text Box 21"/>
            <p:cNvSpPr txBox="1">
              <a:spLocks noChangeArrowheads="1"/>
            </p:cNvSpPr>
            <p:nvPr/>
          </p:nvSpPr>
          <p:spPr bwMode="auto">
            <a:xfrm>
              <a:off x="3648" y="1103"/>
              <a:ext cx="793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enter()=0;</a:t>
              </a:r>
            </a:p>
          </p:txBody>
        </p:sp>
        <p:sp>
          <p:nvSpPr>
            <p:cNvPr id="28696" name="Text Box 22"/>
            <p:cNvSpPr txBox="1">
              <a:spLocks noChangeArrowheads="1"/>
            </p:cNvSpPr>
            <p:nvPr/>
          </p:nvSpPr>
          <p:spPr bwMode="auto">
            <a:xfrm>
              <a:off x="2688" y="2303"/>
              <a:ext cx="746" cy="6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enter()</a:t>
              </a:r>
            </a:p>
            <a:p>
              <a:r>
                <a:rPr lang="en-US" altLang="en-US"/>
                <a:t>setSide()</a:t>
              </a:r>
            </a:p>
            <a:p>
              <a:r>
                <a:rPr lang="en-US" altLang="en-US"/>
                <a:t>getSide()</a:t>
              </a:r>
            </a:p>
          </p:txBody>
        </p:sp>
        <p:sp>
          <p:nvSpPr>
            <p:cNvPr id="28697" name="Line 23"/>
            <p:cNvSpPr>
              <a:spLocks noChangeShapeType="1"/>
            </p:cNvSpPr>
            <p:nvPr/>
          </p:nvSpPr>
          <p:spPr bwMode="auto">
            <a:xfrm>
              <a:off x="2688" y="3024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8" name="Text Box 24"/>
            <p:cNvSpPr txBox="1">
              <a:spLocks noChangeArrowheads="1"/>
            </p:cNvSpPr>
            <p:nvPr/>
          </p:nvSpPr>
          <p:spPr bwMode="auto">
            <a:xfrm>
              <a:off x="2640" y="3103"/>
              <a:ext cx="92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/>
                <a:t>roomNumber</a:t>
              </a:r>
              <a:endParaRPr lang="en-US" altLang="en-US"/>
            </a:p>
          </p:txBody>
        </p:sp>
        <p:sp>
          <p:nvSpPr>
            <p:cNvPr id="28699" name="Text Box 25"/>
            <p:cNvSpPr txBox="1">
              <a:spLocks noChangeArrowheads="1"/>
            </p:cNvSpPr>
            <p:nvPr/>
          </p:nvSpPr>
          <p:spPr bwMode="auto">
            <a:xfrm>
              <a:off x="3792" y="2447"/>
              <a:ext cx="576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enter()</a:t>
              </a:r>
            </a:p>
          </p:txBody>
        </p:sp>
        <p:sp>
          <p:nvSpPr>
            <p:cNvPr id="28700" name="Text Box 26"/>
            <p:cNvSpPr txBox="1">
              <a:spLocks noChangeArrowheads="1"/>
            </p:cNvSpPr>
            <p:nvPr/>
          </p:nvSpPr>
          <p:spPr bwMode="auto">
            <a:xfrm>
              <a:off x="4848" y="2399"/>
              <a:ext cx="576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enter()</a:t>
              </a:r>
            </a:p>
          </p:txBody>
        </p:sp>
        <p:sp>
          <p:nvSpPr>
            <p:cNvPr id="28701" name="Line 27"/>
            <p:cNvSpPr>
              <a:spLocks noChangeShapeType="1"/>
            </p:cNvSpPr>
            <p:nvPr/>
          </p:nvSpPr>
          <p:spPr bwMode="auto">
            <a:xfrm>
              <a:off x="4752" y="2640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2" name="Text Box 28"/>
            <p:cNvSpPr txBox="1">
              <a:spLocks noChangeArrowheads="1"/>
            </p:cNvSpPr>
            <p:nvPr/>
          </p:nvSpPr>
          <p:spPr bwMode="auto">
            <a:xfrm>
              <a:off x="4800" y="2735"/>
              <a:ext cx="610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isOpen</a:t>
              </a:r>
            </a:p>
          </p:txBody>
        </p:sp>
        <p:sp>
          <p:nvSpPr>
            <p:cNvPr id="28703" name="Text Box 29"/>
            <p:cNvSpPr txBox="1">
              <a:spLocks noChangeArrowheads="1"/>
            </p:cNvSpPr>
            <p:nvPr/>
          </p:nvSpPr>
          <p:spPr bwMode="auto">
            <a:xfrm>
              <a:off x="1488" y="2399"/>
              <a:ext cx="252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   </a:t>
              </a:r>
            </a:p>
          </p:txBody>
        </p:sp>
        <p:sp>
          <p:nvSpPr>
            <p:cNvPr id="28704" name="Line 30"/>
            <p:cNvSpPr>
              <a:spLocks noChangeShapeType="1"/>
            </p:cNvSpPr>
            <p:nvPr/>
          </p:nvSpPr>
          <p:spPr bwMode="auto">
            <a:xfrm flipH="1">
              <a:off x="2400" y="206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5" name="Line 31"/>
            <p:cNvSpPr>
              <a:spLocks noChangeShapeType="1"/>
            </p:cNvSpPr>
            <p:nvPr/>
          </p:nvSpPr>
          <p:spPr bwMode="auto">
            <a:xfrm flipV="1">
              <a:off x="2400" y="912"/>
              <a:ext cx="0" cy="1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6" name="Line 32"/>
            <p:cNvSpPr>
              <a:spLocks noChangeShapeType="1"/>
            </p:cNvSpPr>
            <p:nvPr/>
          </p:nvSpPr>
          <p:spPr bwMode="auto">
            <a:xfrm>
              <a:off x="2400" y="912"/>
              <a:ext cx="1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7" name="Text Box 33"/>
            <p:cNvSpPr txBox="1">
              <a:spLocks noChangeArrowheads="1"/>
            </p:cNvSpPr>
            <p:nvPr/>
          </p:nvSpPr>
          <p:spPr bwMode="auto">
            <a:xfrm>
              <a:off x="2486" y="1850"/>
              <a:ext cx="209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1</a:t>
              </a:r>
            </a:p>
          </p:txBody>
        </p:sp>
        <p:sp>
          <p:nvSpPr>
            <p:cNvPr id="28708" name="Text Box 34"/>
            <p:cNvSpPr txBox="1">
              <a:spLocks noChangeArrowheads="1"/>
            </p:cNvSpPr>
            <p:nvPr/>
          </p:nvSpPr>
          <p:spPr bwMode="auto">
            <a:xfrm>
              <a:off x="3456" y="719"/>
              <a:ext cx="209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4</a:t>
              </a:r>
            </a:p>
          </p:txBody>
        </p:sp>
        <p:sp>
          <p:nvSpPr>
            <p:cNvPr id="28709" name="Rectangle 35"/>
            <p:cNvSpPr>
              <a:spLocks noChangeArrowheads="1"/>
            </p:cNvSpPr>
            <p:nvPr/>
          </p:nvSpPr>
          <p:spPr bwMode="auto">
            <a:xfrm>
              <a:off x="768" y="1104"/>
              <a:ext cx="1440" cy="864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710" name="Line 36"/>
            <p:cNvSpPr>
              <a:spLocks noChangeShapeType="1"/>
            </p:cNvSpPr>
            <p:nvPr/>
          </p:nvSpPr>
          <p:spPr bwMode="auto">
            <a:xfrm>
              <a:off x="768" y="1392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1" name="Text Box 37"/>
            <p:cNvSpPr txBox="1">
              <a:spLocks noChangeArrowheads="1"/>
            </p:cNvSpPr>
            <p:nvPr/>
          </p:nvSpPr>
          <p:spPr bwMode="auto">
            <a:xfrm>
              <a:off x="768" y="1171"/>
              <a:ext cx="916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>
                  <a:hlinkClick r:id="rId3"/>
                </a:rPr>
                <a:t>MazeGame</a:t>
              </a:r>
              <a:endParaRPr lang="en-US" altLang="en-US"/>
            </a:p>
          </p:txBody>
        </p:sp>
        <p:sp>
          <p:nvSpPr>
            <p:cNvPr id="28712" name="Rectangle 38"/>
            <p:cNvSpPr>
              <a:spLocks noChangeArrowheads="1"/>
            </p:cNvSpPr>
            <p:nvPr/>
          </p:nvSpPr>
          <p:spPr bwMode="auto">
            <a:xfrm>
              <a:off x="528" y="2448"/>
              <a:ext cx="1488" cy="76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713" name="Text Box 39"/>
            <p:cNvSpPr txBox="1">
              <a:spLocks noChangeArrowheads="1"/>
            </p:cNvSpPr>
            <p:nvPr/>
          </p:nvSpPr>
          <p:spPr bwMode="auto">
            <a:xfrm>
              <a:off x="528" y="2515"/>
              <a:ext cx="1488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BombedMazeGame</a:t>
              </a:r>
            </a:p>
          </p:txBody>
        </p:sp>
        <p:sp>
          <p:nvSpPr>
            <p:cNvPr id="28714" name="Line 40"/>
            <p:cNvSpPr>
              <a:spLocks noChangeShapeType="1"/>
            </p:cNvSpPr>
            <p:nvPr/>
          </p:nvSpPr>
          <p:spPr bwMode="auto">
            <a:xfrm>
              <a:off x="528" y="2832"/>
              <a:ext cx="15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5" name="AutoShape 41"/>
            <p:cNvSpPr>
              <a:spLocks noChangeArrowheads="1"/>
            </p:cNvSpPr>
            <p:nvPr/>
          </p:nvSpPr>
          <p:spPr bwMode="auto">
            <a:xfrm>
              <a:off x="1056" y="1968"/>
              <a:ext cx="240" cy="144"/>
            </a:xfrm>
            <a:prstGeom prst="triangle">
              <a:avLst>
                <a:gd name="adj" fmla="val 50000"/>
              </a:avLst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716" name="Line 42"/>
            <p:cNvSpPr>
              <a:spLocks noChangeShapeType="1"/>
            </p:cNvSpPr>
            <p:nvPr/>
          </p:nvSpPr>
          <p:spPr bwMode="auto">
            <a:xfrm>
              <a:off x="1200" y="2112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7" name="Text Box 43"/>
            <p:cNvSpPr txBox="1">
              <a:spLocks noChangeArrowheads="1"/>
            </p:cNvSpPr>
            <p:nvPr/>
          </p:nvSpPr>
          <p:spPr bwMode="auto">
            <a:xfrm>
              <a:off x="720" y="1439"/>
              <a:ext cx="1070" cy="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dirty="0"/>
                <a:t> </a:t>
              </a:r>
              <a:r>
                <a:rPr lang="en-US" altLang="en-US" i="1" dirty="0" err="1"/>
                <a:t>makeWall</a:t>
              </a:r>
              <a:r>
                <a:rPr lang="en-US" altLang="en-US" i="1" dirty="0"/>
                <a:t>()</a:t>
              </a:r>
            </a:p>
            <a:p>
              <a:r>
                <a:rPr lang="en-US" altLang="en-US" dirty="0"/>
                <a:t> </a:t>
              </a:r>
              <a:r>
                <a:rPr lang="en-US" altLang="en-US" dirty="0" err="1">
                  <a:hlinkClick r:id="rId4" action="ppaction://hlinkfile"/>
                </a:rPr>
                <a:t>createMaze</a:t>
              </a:r>
              <a:r>
                <a:rPr lang="en-US" altLang="en-US" dirty="0">
                  <a:hlinkClick r:id="rId4" action="ppaction://hlinkfile"/>
                </a:rPr>
                <a:t>()</a:t>
              </a:r>
              <a:endParaRPr lang="en-US" altLang="en-US" dirty="0"/>
            </a:p>
          </p:txBody>
        </p:sp>
        <p:sp>
          <p:nvSpPr>
            <p:cNvPr id="28718" name="Text Box 44"/>
            <p:cNvSpPr txBox="1">
              <a:spLocks noChangeArrowheads="1"/>
            </p:cNvSpPr>
            <p:nvPr/>
          </p:nvSpPr>
          <p:spPr bwMode="auto">
            <a:xfrm>
              <a:off x="480" y="2975"/>
              <a:ext cx="942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i="1"/>
                <a:t> makeWall()</a:t>
              </a:r>
            </a:p>
          </p:txBody>
        </p:sp>
        <p:sp>
          <p:nvSpPr>
            <p:cNvPr id="28719" name="Rectangle 45"/>
            <p:cNvSpPr>
              <a:spLocks noChangeArrowheads="1"/>
            </p:cNvSpPr>
            <p:nvPr/>
          </p:nvSpPr>
          <p:spPr bwMode="auto">
            <a:xfrm>
              <a:off x="3840" y="3216"/>
              <a:ext cx="1200" cy="86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720" name="Line 46"/>
            <p:cNvSpPr>
              <a:spLocks noChangeShapeType="1"/>
            </p:cNvSpPr>
            <p:nvPr/>
          </p:nvSpPr>
          <p:spPr bwMode="auto">
            <a:xfrm>
              <a:off x="3840" y="3504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1" name="Text Box 47"/>
            <p:cNvSpPr txBox="1">
              <a:spLocks noChangeArrowheads="1"/>
            </p:cNvSpPr>
            <p:nvPr/>
          </p:nvSpPr>
          <p:spPr bwMode="auto">
            <a:xfrm>
              <a:off x="3840" y="3268"/>
              <a:ext cx="994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BombedWall</a:t>
              </a:r>
            </a:p>
          </p:txBody>
        </p:sp>
        <p:sp>
          <p:nvSpPr>
            <p:cNvPr id="28722" name="Text Box 48"/>
            <p:cNvSpPr txBox="1">
              <a:spLocks noChangeArrowheads="1"/>
            </p:cNvSpPr>
            <p:nvPr/>
          </p:nvSpPr>
          <p:spPr bwMode="auto">
            <a:xfrm>
              <a:off x="3888" y="3647"/>
              <a:ext cx="576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enter()</a:t>
              </a:r>
            </a:p>
          </p:txBody>
        </p:sp>
        <p:sp>
          <p:nvSpPr>
            <p:cNvPr id="28723" name="AutoShape 49"/>
            <p:cNvSpPr>
              <a:spLocks noChangeArrowheads="1"/>
            </p:cNvSpPr>
            <p:nvPr/>
          </p:nvSpPr>
          <p:spPr bwMode="auto">
            <a:xfrm>
              <a:off x="4080" y="2880"/>
              <a:ext cx="240" cy="144"/>
            </a:xfrm>
            <a:prstGeom prst="triangle">
              <a:avLst>
                <a:gd name="adj" fmla="val 50000"/>
              </a:avLst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724" name="Line 50"/>
            <p:cNvSpPr>
              <a:spLocks noChangeShapeType="1"/>
            </p:cNvSpPr>
            <p:nvPr/>
          </p:nvSpPr>
          <p:spPr bwMode="auto">
            <a:xfrm>
              <a:off x="4224" y="302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5" name="Line 51"/>
            <p:cNvSpPr>
              <a:spLocks noChangeShapeType="1"/>
            </p:cNvSpPr>
            <p:nvPr/>
          </p:nvSpPr>
          <p:spPr bwMode="auto">
            <a:xfrm>
              <a:off x="768" y="1392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6" name="Line 52"/>
            <p:cNvSpPr>
              <a:spLocks noChangeShapeType="1"/>
            </p:cNvSpPr>
            <p:nvPr/>
          </p:nvSpPr>
          <p:spPr bwMode="auto">
            <a:xfrm>
              <a:off x="3888" y="3504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7" name="AutoShape 53"/>
            <p:cNvSpPr>
              <a:spLocks noChangeArrowheads="1"/>
            </p:cNvSpPr>
            <p:nvPr/>
          </p:nvSpPr>
          <p:spPr bwMode="auto">
            <a:xfrm>
              <a:off x="1680" y="3024"/>
              <a:ext cx="96" cy="96"/>
            </a:xfrm>
            <a:prstGeom prst="flowChartConnector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728" name="Rectangle 54"/>
            <p:cNvSpPr>
              <a:spLocks noChangeArrowheads="1"/>
            </p:cNvSpPr>
            <p:nvPr/>
          </p:nvSpPr>
          <p:spPr bwMode="auto">
            <a:xfrm>
              <a:off x="192" y="3504"/>
              <a:ext cx="1584" cy="336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/>
                <a:t>return new BombedWall</a:t>
              </a:r>
              <a:endParaRPr lang="en-US" altLang="en-US"/>
            </a:p>
          </p:txBody>
        </p:sp>
        <p:sp>
          <p:nvSpPr>
            <p:cNvPr id="28729" name="Line 55"/>
            <p:cNvSpPr>
              <a:spLocks noChangeShapeType="1"/>
            </p:cNvSpPr>
            <p:nvPr/>
          </p:nvSpPr>
          <p:spPr bwMode="auto">
            <a:xfrm>
              <a:off x="1776" y="3648"/>
              <a:ext cx="20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30" name="Line 56"/>
            <p:cNvSpPr>
              <a:spLocks noChangeShapeType="1"/>
            </p:cNvSpPr>
            <p:nvPr/>
          </p:nvSpPr>
          <p:spPr bwMode="auto">
            <a:xfrm>
              <a:off x="1728" y="3072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31" name="Line 57"/>
            <p:cNvSpPr>
              <a:spLocks noChangeShapeType="1"/>
            </p:cNvSpPr>
            <p:nvPr/>
          </p:nvSpPr>
          <p:spPr bwMode="auto">
            <a:xfrm>
              <a:off x="1056" y="1392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16266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References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Erich Gamma, et.al, Design Patterns: Elements of Reusable Object-Oriented Software, Addison Wesley, 1994, ISBN 0-201-63361-2.</a:t>
            </a:r>
          </a:p>
          <a:p>
            <a:endParaRPr lang="en-US" altLang="en-US" smtClean="0"/>
          </a:p>
          <a:p>
            <a:r>
              <a:rPr lang="en-GB" altLang="en-US" smtClean="0"/>
              <a:t>Univ. of Timisoara Course materials</a:t>
            </a:r>
            <a:endParaRPr lang="en-US" altLang="en-US" smtClean="0"/>
          </a:p>
          <a:p>
            <a:pPr>
              <a:buFontTx/>
              <a:buNone/>
            </a:pPr>
            <a:endParaRPr lang="en-US" altLang="en-US" smtClean="0"/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7568D3E-72ED-4A91-9C81-E6546789CE05}" type="datetime1">
              <a:rPr lang="en-US" altLang="en-US">
                <a:solidFill>
                  <a:schemeClr val="tx2"/>
                </a:solidFill>
              </a:rPr>
              <a:pPr/>
              <a:t>5/5/2018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1024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Factory Method</a:t>
            </a:r>
            <a:br>
              <a:rPr lang="en-US" smtClean="0"/>
            </a:br>
            <a:endParaRPr lang="en-US" smtClean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886200"/>
            <a:ext cx="7924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altLang="en-US" smtClean="0"/>
          </a:p>
        </p:txBody>
      </p:sp>
      <p:sp>
        <p:nvSpPr>
          <p:cNvPr id="30724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D42DF7B-A20F-487B-97BE-3D5F08A4418F}" type="datetime1">
              <a:rPr lang="en-US" altLang="en-US" smtClean="0">
                <a:solidFill>
                  <a:schemeClr val="tx2"/>
                </a:solidFill>
              </a:rPr>
              <a:pPr/>
              <a:t>5/5/2018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3072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  <p:extLst>
      <p:ext uri="{BB962C8B-B14F-4D97-AF65-F5344CB8AC3E}">
        <p14:creationId xmlns:p14="http://schemas.microsoft.com/office/powerpoint/2010/main" val="16471962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Basic Aspects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idx="1"/>
          </p:nvPr>
        </p:nvSpPr>
        <p:spPr>
          <a:xfrm>
            <a:off x="357188" y="1785938"/>
            <a:ext cx="8229600" cy="4830762"/>
          </a:xfrm>
        </p:spPr>
        <p:txBody>
          <a:bodyPr rtlCol="0">
            <a:normAutofit lnSpcReduction="10000"/>
          </a:bodyPr>
          <a:lstStyle/>
          <a:p>
            <a:pPr>
              <a:defRPr/>
            </a:pPr>
            <a:r>
              <a:rPr lang="en-US" sz="2200" dirty="0" smtClean="0"/>
              <a:t>Intent</a:t>
            </a:r>
          </a:p>
          <a:p>
            <a:pPr marL="708660" lvl="1" indent="-342900">
              <a:defRPr/>
            </a:pPr>
            <a:r>
              <a:rPr lang="en-US" sz="2200" dirty="0" smtClean="0"/>
              <a:t>Define an interface for creating an object, but let subclasses decide which class to instantiate.</a:t>
            </a:r>
          </a:p>
          <a:p>
            <a:pPr marL="708660" lvl="1" indent="-342900">
              <a:defRPr/>
            </a:pPr>
            <a:r>
              <a:rPr lang="en-US" sz="2200" dirty="0" smtClean="0"/>
              <a:t>Factory Method lets a class defer instantiation to subclasses</a:t>
            </a:r>
            <a:endParaRPr lang="en-US" sz="2200" dirty="0" smtClean="0">
              <a:solidFill>
                <a:schemeClr val="accent2"/>
              </a:solidFill>
            </a:endParaRPr>
          </a:p>
          <a:p>
            <a:pPr>
              <a:defRPr/>
            </a:pPr>
            <a:r>
              <a:rPr lang="en-US" sz="2200" dirty="0" smtClean="0"/>
              <a:t>Also Known As</a:t>
            </a:r>
          </a:p>
          <a:p>
            <a:pPr marL="708660" lvl="1" indent="-342900">
              <a:defRPr/>
            </a:pPr>
            <a:r>
              <a:rPr lang="en-US" sz="2200" dirty="0" smtClean="0"/>
              <a:t>Virtual Constructor</a:t>
            </a:r>
          </a:p>
          <a:p>
            <a:pPr>
              <a:defRPr/>
            </a:pPr>
            <a:r>
              <a:rPr lang="en-US" sz="2200" dirty="0" smtClean="0"/>
              <a:t>Applicability</a:t>
            </a:r>
          </a:p>
          <a:p>
            <a:pPr marL="708660" lvl="1" indent="-342900">
              <a:defRPr/>
            </a:pPr>
            <a:r>
              <a:rPr lang="en-US" sz="2200" dirty="0" smtClean="0"/>
              <a:t>A class can’t anticipate the class of objects it must create</a:t>
            </a:r>
          </a:p>
          <a:p>
            <a:pPr marL="708660" lvl="1" indent="-342900">
              <a:defRPr/>
            </a:pPr>
            <a:r>
              <a:rPr lang="en-US" sz="2200" dirty="0" smtClean="0"/>
              <a:t>A class wants its subclasses to specify the objects it creates</a:t>
            </a:r>
          </a:p>
          <a:p>
            <a:pPr marL="708660" lvl="1" indent="-342900">
              <a:defRPr/>
            </a:pPr>
            <a:r>
              <a:rPr lang="en-US" sz="2200" dirty="0" smtClean="0"/>
              <a:t>Classes delegate responsibility to one of several helper subclasses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sz="2200" dirty="0" smtClean="0"/>
          </a:p>
        </p:txBody>
      </p:sp>
      <p:sp>
        <p:nvSpPr>
          <p:cNvPr id="32772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7987440-BE05-41B6-9D5B-3873394D9FF6}" type="datetime1">
              <a:rPr lang="en-US" altLang="en-US" smtClean="0">
                <a:solidFill>
                  <a:schemeClr val="tx2"/>
                </a:solidFill>
              </a:rPr>
              <a:pPr/>
              <a:t>5/5/2018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3277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  <p:extLst>
      <p:ext uri="{BB962C8B-B14F-4D97-AF65-F5344CB8AC3E}">
        <p14:creationId xmlns:p14="http://schemas.microsoft.com/office/powerpoint/2010/main" val="2992506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8382000" cy="4572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Structure</a:t>
            </a:r>
            <a:endParaRPr lang="en-GB" smtClean="0"/>
          </a:p>
        </p:txBody>
      </p:sp>
      <p:sp>
        <p:nvSpPr>
          <p:cNvPr id="34819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28B28A-33EA-46D4-B639-874607F5C78F}" type="datetime1">
              <a:rPr lang="en-US" altLang="en-US" smtClean="0">
                <a:solidFill>
                  <a:schemeClr val="tx2"/>
                </a:solidFill>
              </a:rPr>
              <a:pPr/>
              <a:t>5/5/2018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3482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  <p:pic>
        <p:nvPicPr>
          <p:cNvPr id="34821" name="Picture 3" descr="fmetho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" y="1844675"/>
            <a:ext cx="9139237" cy="352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83012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Participants &amp; Collaborations</a:t>
            </a:r>
            <a:endParaRPr lang="en-GB" smtClean="0"/>
          </a:p>
        </p:txBody>
      </p:sp>
      <p:sp>
        <p:nvSpPr>
          <p:cNvPr id="4710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758113" cy="4873625"/>
          </a:xfrm>
        </p:spPr>
        <p:txBody>
          <a:bodyPr rtlCol="0">
            <a:normAutofit fontScale="92500"/>
          </a:bodyPr>
          <a:lstStyle/>
          <a:p>
            <a:pPr>
              <a:defRPr/>
            </a:pPr>
            <a:r>
              <a:rPr lang="en-US" sz="2200" dirty="0" smtClean="0"/>
              <a:t>Product</a:t>
            </a:r>
          </a:p>
          <a:p>
            <a:pPr marL="708660" lvl="1" indent="-342900">
              <a:defRPr/>
            </a:pPr>
            <a:r>
              <a:rPr lang="en-US" sz="2200" dirty="0" smtClean="0"/>
              <a:t>defines the interface of objects that will be created by the FM</a:t>
            </a:r>
          </a:p>
          <a:p>
            <a:pPr marL="708660" lvl="1" indent="-342900">
              <a:defRPr/>
            </a:pPr>
            <a:r>
              <a:rPr lang="en-US" sz="2200" dirty="0" smtClean="0"/>
              <a:t>Concrete Product implements the interface</a:t>
            </a:r>
          </a:p>
          <a:p>
            <a:pPr>
              <a:defRPr/>
            </a:pPr>
            <a:r>
              <a:rPr lang="en-US" sz="2200" dirty="0" smtClean="0"/>
              <a:t>Creator</a:t>
            </a:r>
          </a:p>
          <a:p>
            <a:pPr marL="708660" lvl="1" indent="-342900">
              <a:defRPr/>
            </a:pPr>
            <a:r>
              <a:rPr lang="en-US" sz="2200" dirty="0" smtClean="0"/>
              <a:t>declares the FM, which returns a product of type Product.</a:t>
            </a:r>
          </a:p>
          <a:p>
            <a:pPr lvl="2">
              <a:buClr>
                <a:schemeClr val="accent1">
                  <a:shade val="75000"/>
                </a:schemeClr>
              </a:buClr>
              <a:defRPr/>
            </a:pPr>
            <a:r>
              <a:rPr lang="en-US" sz="2200" dirty="0" smtClean="0"/>
              <a:t>may define a default implementation of the FM</a:t>
            </a:r>
          </a:p>
          <a:p>
            <a:pPr>
              <a:defRPr/>
            </a:pPr>
            <a:r>
              <a:rPr lang="en-US" sz="2200" dirty="0" err="1" smtClean="0"/>
              <a:t>ConcreteCreator</a:t>
            </a:r>
            <a:endParaRPr lang="en-US" sz="2200" dirty="0" smtClean="0"/>
          </a:p>
          <a:p>
            <a:pPr marL="708660" lvl="1" indent="-342900">
              <a:defRPr/>
            </a:pPr>
            <a:r>
              <a:rPr lang="en-US" sz="2200" dirty="0" smtClean="0"/>
              <a:t>overrides FM to provide an instance of </a:t>
            </a:r>
            <a:r>
              <a:rPr lang="en-US" sz="2200" dirty="0" err="1" smtClean="0"/>
              <a:t>ConcreteProduct</a:t>
            </a:r>
            <a:endParaRPr lang="en-US" sz="2200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en-US" sz="2200" dirty="0" smtClean="0"/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GB" sz="2200" i="1" dirty="0" smtClean="0"/>
              <a:t>Creator relies on its subclasses to define the factory method so that it returns an instance of the appropriate </a:t>
            </a:r>
            <a:r>
              <a:rPr lang="en-GB" sz="2200" i="1" dirty="0" err="1" smtClean="0"/>
              <a:t>ConcreteProduct</a:t>
            </a:r>
            <a:endParaRPr lang="en-GB" sz="2200" dirty="0" smtClean="0"/>
          </a:p>
        </p:txBody>
      </p:sp>
      <p:sp>
        <p:nvSpPr>
          <p:cNvPr id="3686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D2EE995-0E1D-45A0-A85A-76E8DBB57DE4}" type="datetime1">
              <a:rPr lang="en-US" altLang="en-US" smtClean="0">
                <a:solidFill>
                  <a:schemeClr val="tx2"/>
                </a:solidFill>
              </a:rPr>
              <a:pPr/>
              <a:t>5/5/2018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3686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  <p:extLst>
      <p:ext uri="{BB962C8B-B14F-4D97-AF65-F5344CB8AC3E}">
        <p14:creationId xmlns:p14="http://schemas.microsoft.com/office/powerpoint/2010/main" val="20633851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Consequences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55763"/>
            <a:ext cx="8154988" cy="4470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Eliminate binding of application specific classes into your code. </a:t>
            </a:r>
          </a:p>
          <a:p>
            <a:pPr lvl="1" eaLnBrk="1" hangingPunct="1"/>
            <a:r>
              <a:rPr lang="en-US" altLang="en-US" sz="2400" dirty="0" smtClean="0"/>
              <a:t>creational code only deals with the Product interface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Provide hooks for </a:t>
            </a:r>
            <a:r>
              <a:rPr lang="en-US" altLang="en-US" dirty="0" err="1" smtClean="0"/>
              <a:t>subclassing</a:t>
            </a:r>
            <a:endParaRPr lang="en-US" altLang="en-US" dirty="0" smtClean="0"/>
          </a:p>
          <a:p>
            <a:pPr lvl="1" eaLnBrk="1" hangingPunct="1"/>
            <a:r>
              <a:rPr lang="en-US" altLang="en-US" sz="2400" dirty="0" smtClean="0"/>
              <a:t>subclasses can change this way the product that is created</a:t>
            </a:r>
          </a:p>
          <a:p>
            <a:pPr lvl="1" eaLnBrk="1" hangingPunct="1"/>
            <a:endParaRPr lang="en-US" altLang="en-US" sz="2400" dirty="0" smtClean="0"/>
          </a:p>
          <a:p>
            <a:pPr eaLnBrk="1" hangingPunct="1"/>
            <a:r>
              <a:rPr lang="en-US" altLang="en-US" dirty="0" smtClean="0"/>
              <a:t>Clients might have to subclass the Creator just to create a particular </a:t>
            </a:r>
            <a:r>
              <a:rPr lang="en-US" altLang="en-US" dirty="0" err="1" smtClean="0"/>
              <a:t>ConcreteProduct</a:t>
            </a:r>
            <a:r>
              <a:rPr lang="en-US" altLang="en-US" dirty="0" smtClean="0"/>
              <a:t> object.</a:t>
            </a:r>
          </a:p>
        </p:txBody>
      </p:sp>
      <p:sp>
        <p:nvSpPr>
          <p:cNvPr id="3891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C1F2BF9-DA80-4334-8A0C-1028DAF24641}" type="datetime1">
              <a:rPr lang="en-US" altLang="en-US" smtClean="0">
                <a:solidFill>
                  <a:schemeClr val="tx2"/>
                </a:solidFill>
              </a:rPr>
              <a:pPr/>
              <a:t>5/5/2018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3891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  <p:extLst>
      <p:ext uri="{BB962C8B-B14F-4D97-AF65-F5344CB8AC3E}">
        <p14:creationId xmlns:p14="http://schemas.microsoft.com/office/powerpoint/2010/main" val="29380055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Implementation Issues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1714500"/>
            <a:ext cx="8208963" cy="4759325"/>
          </a:xfrm>
        </p:spPr>
        <p:txBody>
          <a:bodyPr rtlCol="0">
            <a:normAutofit lnSpcReduction="10000"/>
          </a:bodyPr>
          <a:lstStyle/>
          <a:p>
            <a:pPr>
              <a:defRPr/>
            </a:pPr>
            <a:r>
              <a:rPr lang="en-US" sz="2000" dirty="0" smtClean="0"/>
              <a:t>Varieties of Factory Methods</a:t>
            </a:r>
          </a:p>
          <a:p>
            <a:pPr marL="708660" lvl="1" indent="-342900">
              <a:defRPr/>
            </a:pPr>
            <a:r>
              <a:rPr lang="en-US" dirty="0" smtClean="0"/>
              <a:t>Creator class is </a:t>
            </a:r>
            <a:r>
              <a:rPr lang="en-US" b="1" dirty="0" smtClean="0"/>
              <a:t>abstract</a:t>
            </a:r>
            <a:r>
              <a:rPr lang="en-US" dirty="0" smtClean="0"/>
              <a:t> </a:t>
            </a:r>
          </a:p>
          <a:p>
            <a:pPr lvl="2">
              <a:buClr>
                <a:schemeClr val="accent1">
                  <a:shade val="75000"/>
                </a:schemeClr>
              </a:buClr>
              <a:defRPr/>
            </a:pPr>
            <a:r>
              <a:rPr lang="en-US" sz="2000" dirty="0" smtClean="0"/>
              <a:t>does not provide an implementation for the FM it declares</a:t>
            </a:r>
          </a:p>
          <a:p>
            <a:pPr lvl="2">
              <a:buClr>
                <a:schemeClr val="accent1">
                  <a:shade val="75000"/>
                </a:schemeClr>
              </a:buClr>
              <a:defRPr/>
            </a:pPr>
            <a:r>
              <a:rPr lang="en-US" sz="2000" dirty="0" smtClean="0"/>
              <a:t>requires subclasses </a:t>
            </a:r>
          </a:p>
          <a:p>
            <a:pPr marL="708660" lvl="1" indent="-342900">
              <a:defRPr/>
            </a:pPr>
            <a:r>
              <a:rPr lang="en-US" dirty="0" smtClean="0"/>
              <a:t>Creator is a </a:t>
            </a:r>
            <a:r>
              <a:rPr lang="en-US" b="1" dirty="0" smtClean="0"/>
              <a:t>concrete</a:t>
            </a:r>
            <a:r>
              <a:rPr lang="en-US" dirty="0" smtClean="0"/>
              <a:t> class </a:t>
            </a:r>
          </a:p>
          <a:p>
            <a:pPr lvl="2">
              <a:buClr>
                <a:schemeClr val="accent1">
                  <a:shade val="75000"/>
                </a:schemeClr>
              </a:buClr>
              <a:defRPr/>
            </a:pPr>
            <a:r>
              <a:rPr lang="en-US" sz="2000" dirty="0" smtClean="0"/>
              <a:t>provides default implementation</a:t>
            </a:r>
          </a:p>
          <a:p>
            <a:pPr lvl="2">
              <a:buClr>
                <a:schemeClr val="accent1">
                  <a:shade val="75000"/>
                </a:schemeClr>
              </a:buClr>
              <a:defRPr/>
            </a:pPr>
            <a:r>
              <a:rPr lang="en-US" sz="2000" dirty="0" smtClean="0"/>
              <a:t>FM used for flexibility</a:t>
            </a:r>
          </a:p>
          <a:p>
            <a:pPr lvl="2">
              <a:buClr>
                <a:schemeClr val="accent1">
                  <a:shade val="75000"/>
                </a:schemeClr>
              </a:buClr>
              <a:defRPr/>
            </a:pPr>
            <a:r>
              <a:rPr lang="en-US" sz="2000" dirty="0" smtClean="0"/>
              <a:t>Create objects in a separate operation so that subclasses can override it</a:t>
            </a:r>
          </a:p>
          <a:p>
            <a:pPr>
              <a:defRPr/>
            </a:pPr>
            <a:r>
              <a:rPr lang="en-US" sz="2000" dirty="0" err="1" smtClean="0"/>
              <a:t>Parametrization</a:t>
            </a:r>
            <a:r>
              <a:rPr lang="en-US" sz="2000" dirty="0" smtClean="0"/>
              <a:t> of Factory Methods</a:t>
            </a:r>
          </a:p>
          <a:p>
            <a:pPr marL="708660" lvl="1" indent="-342900">
              <a:defRPr/>
            </a:pPr>
            <a:r>
              <a:rPr lang="en-US" dirty="0" smtClean="0"/>
              <a:t>A variation on the pattern lets the factory method create multiple kinds of products</a:t>
            </a:r>
          </a:p>
          <a:p>
            <a:pPr marL="708660" lvl="1" indent="-342900">
              <a:defRPr/>
            </a:pPr>
            <a:r>
              <a:rPr lang="en-US" dirty="0" smtClean="0"/>
              <a:t>a </a:t>
            </a:r>
            <a:r>
              <a:rPr lang="en-US" i="1" dirty="0" smtClean="0"/>
              <a:t>parameter </a:t>
            </a:r>
            <a:r>
              <a:rPr lang="en-US" dirty="0" smtClean="0"/>
              <a:t>identifies the type of Product to create</a:t>
            </a:r>
          </a:p>
          <a:p>
            <a:pPr marL="708660" lvl="1" indent="-342900">
              <a:defRPr/>
            </a:pPr>
            <a:r>
              <a:rPr lang="en-US" dirty="0" smtClean="0"/>
              <a:t>all created objects share the Product interface</a:t>
            </a:r>
          </a:p>
        </p:txBody>
      </p:sp>
      <p:sp>
        <p:nvSpPr>
          <p:cNvPr id="40964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6A77C9D-E91C-4AD1-82EF-01D5B9B23AD2}" type="datetime1">
              <a:rPr lang="en-US" altLang="en-US" smtClean="0">
                <a:solidFill>
                  <a:schemeClr val="tx2"/>
                </a:solidFill>
              </a:rPr>
              <a:pPr/>
              <a:t>5/5/2018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4096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  <p:extLst>
      <p:ext uri="{BB962C8B-B14F-4D97-AF65-F5344CB8AC3E}">
        <p14:creationId xmlns:p14="http://schemas.microsoft.com/office/powerpoint/2010/main" val="33005098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Parameterizing the Factory</a:t>
            </a:r>
          </a:p>
        </p:txBody>
      </p:sp>
      <p:sp>
        <p:nvSpPr>
          <p:cNvPr id="43011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E0B1A2C-EAAF-4516-B658-597C9DD753FC}" type="datetime1">
              <a:rPr lang="en-US" altLang="en-US" smtClean="0">
                <a:solidFill>
                  <a:schemeClr val="tx2"/>
                </a:solidFill>
              </a:rPr>
              <a:pPr/>
              <a:t>5/5/2018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4301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  <p:sp>
        <p:nvSpPr>
          <p:cNvPr id="43013" name="Text Box 3"/>
          <p:cNvSpPr txBox="1">
            <a:spLocks noChangeArrowheads="1"/>
          </p:cNvSpPr>
          <p:nvPr/>
        </p:nvSpPr>
        <p:spPr bwMode="auto">
          <a:xfrm>
            <a:off x="571500" y="1357313"/>
            <a:ext cx="8001000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latin typeface="Courier New" panose="02070309020205020404" pitchFamily="49" charset="0"/>
              </a:rPr>
              <a:t>class Creator {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public: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   virtual Product * create(productId);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};</a:t>
            </a:r>
          </a:p>
          <a:p>
            <a:endParaRPr lang="en-US" altLang="en-US" b="1">
              <a:latin typeface="Courier New" panose="02070309020205020404" pitchFamily="49" charset="0"/>
            </a:endParaRPr>
          </a:p>
          <a:p>
            <a:r>
              <a:rPr lang="en-US" altLang="en-US" b="1">
                <a:latin typeface="Courier New" panose="02070309020205020404" pitchFamily="49" charset="0"/>
              </a:rPr>
              <a:t>Product* Creator::create(ProductId id) {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   if (id == MINE) return new MyProduct;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   if (id == YOURS) return new YourProduct;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}</a:t>
            </a:r>
          </a:p>
          <a:p>
            <a:endParaRPr lang="en-US" altLang="en-US" b="1">
              <a:latin typeface="Courier New" panose="02070309020205020404" pitchFamily="49" charset="0"/>
            </a:endParaRPr>
          </a:p>
          <a:p>
            <a:r>
              <a:rPr lang="en-US" altLang="en-US" b="1">
                <a:latin typeface="Courier New" panose="02070309020205020404" pitchFamily="49" charset="0"/>
              </a:rPr>
              <a:t>Product * MyCreator::create(ProductId id) {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   if (id == MINE) return new YourProduct;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   if (id == YOURS) return new MyProduct;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   if (id == THEIRS) return TheirProduct;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   return Creator::create(id); // called if others fail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0182" name="Rectangle 4"/>
          <p:cNvSpPr>
            <a:spLocks noChangeArrowheads="1"/>
          </p:cNvSpPr>
          <p:nvPr/>
        </p:nvSpPr>
        <p:spPr bwMode="auto">
          <a:xfrm>
            <a:off x="457200" y="5715000"/>
            <a:ext cx="8001000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000099"/>
              </a:buClr>
              <a:buSzPct val="110000"/>
              <a:defRPr/>
            </a:pPr>
            <a:endParaRPr lang="en-US" sz="2200" dirty="0">
              <a:latin typeface="+mn-lt"/>
            </a:endParaRPr>
          </a:p>
          <a:p>
            <a:pPr eaLnBrk="1" hangingPunct="1">
              <a:spcBef>
                <a:spcPct val="20000"/>
              </a:spcBef>
              <a:buClr>
                <a:srgbClr val="000099"/>
              </a:buClr>
              <a:buSzPct val="110000"/>
              <a:defRPr/>
            </a:pPr>
            <a:r>
              <a:rPr lang="en-US" sz="2200" dirty="0">
                <a:latin typeface="+mn-lt"/>
              </a:rPr>
              <a:t>selectively </a:t>
            </a:r>
            <a:r>
              <a:rPr lang="en-US" sz="2200" i="1" dirty="0">
                <a:solidFill>
                  <a:schemeClr val="hlink"/>
                </a:solidFill>
                <a:latin typeface="+mn-lt"/>
              </a:rPr>
              <a:t>extend </a:t>
            </a:r>
            <a:r>
              <a:rPr lang="en-US" sz="2200" dirty="0">
                <a:latin typeface="+mn-lt"/>
              </a:rPr>
              <a:t>or </a:t>
            </a:r>
            <a:r>
              <a:rPr lang="en-US" sz="2200" i="1" dirty="0">
                <a:solidFill>
                  <a:schemeClr val="hlink"/>
                </a:solidFill>
                <a:latin typeface="+mn-lt"/>
              </a:rPr>
              <a:t>change</a:t>
            </a:r>
            <a:r>
              <a:rPr lang="en-US" sz="2200" i="1" dirty="0">
                <a:latin typeface="+mn-lt"/>
              </a:rPr>
              <a:t> </a:t>
            </a:r>
            <a:r>
              <a:rPr lang="en-US" sz="2200" dirty="0">
                <a:latin typeface="+mn-lt"/>
              </a:rPr>
              <a:t>products that get created</a:t>
            </a:r>
            <a:endParaRPr lang="en-US" sz="22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772396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0"/>
            <a:ext cx="8382000" cy="4572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Idea 3:</a:t>
            </a:r>
            <a:br>
              <a:rPr lang="en-US" dirty="0" smtClean="0"/>
            </a:br>
            <a:r>
              <a:rPr lang="en-US" dirty="0" smtClean="0"/>
              <a:t>Factory Method in Product</a:t>
            </a:r>
            <a:endParaRPr lang="en-GB" dirty="0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71663"/>
            <a:ext cx="4834880" cy="353377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Make the product responsible for creating itself</a:t>
            </a:r>
          </a:p>
          <a:p>
            <a:pPr lvl="1" eaLnBrk="1" hangingPunct="1"/>
            <a:r>
              <a:rPr lang="en-US" altLang="en-US" dirty="0" smtClean="0"/>
              <a:t>e.g. let the Door know how to construct an instance of it rather than the </a:t>
            </a:r>
            <a:r>
              <a:rPr lang="en-US" altLang="en-US" dirty="0" err="1" smtClean="0"/>
              <a:t>MazeGame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The client of the product needs a reference to the "creator"</a:t>
            </a:r>
          </a:p>
          <a:p>
            <a:pPr lvl="1" eaLnBrk="1" hangingPunct="1"/>
            <a:r>
              <a:rPr lang="en-US" altLang="en-US" dirty="0" smtClean="0"/>
              <a:t>specified in the constructor</a:t>
            </a:r>
          </a:p>
        </p:txBody>
      </p:sp>
      <p:sp>
        <p:nvSpPr>
          <p:cNvPr id="4506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0433637-2A18-40C8-B588-F72BA699B6E1}" type="datetime1">
              <a:rPr lang="en-US" altLang="en-US" smtClean="0">
                <a:solidFill>
                  <a:schemeClr val="tx2"/>
                </a:solidFill>
              </a:rPr>
              <a:pPr/>
              <a:t>5/5/2018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4506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501224" y="582853"/>
            <a:ext cx="3606144" cy="623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</a:rPr>
              <a:t>class Room : public </a:t>
            </a:r>
            <a:r>
              <a:rPr kumimoji="0" lang="en-GB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</a:rPr>
              <a:t>MapSite</a:t>
            </a:r>
            <a:r>
              <a:rPr kumimoji="0" lang="en-GB" alt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</a:rPr>
              <a:t>  {</a:t>
            </a:r>
            <a:endParaRPr kumimoji="0" lang="en-GB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</a:rPr>
              <a:t>  public:</a:t>
            </a:r>
            <a:endParaRPr kumimoji="0" lang="en-GB" altLang="en-US" sz="15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&amp;quo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5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&amp;quot"/>
              </a:rPr>
              <a:t>   virtual Room* </a:t>
            </a:r>
            <a:r>
              <a:rPr kumimoji="0" lang="en-GB" altLang="en-US" sz="15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&amp;quot"/>
              </a:rPr>
              <a:t>makeRoom</a:t>
            </a:r>
            <a:r>
              <a:rPr kumimoji="0" lang="en-GB" altLang="en-US" sz="15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&amp;quot"/>
              </a:rPr>
              <a:t>(</a:t>
            </a:r>
            <a:r>
              <a:rPr kumimoji="0" lang="en-GB" altLang="en-US" sz="15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&amp;quot"/>
              </a:rPr>
              <a:t>int</a:t>
            </a:r>
            <a:r>
              <a:rPr kumimoji="0" lang="en-GB" altLang="en-US" sz="15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&amp;quot"/>
              </a:rPr>
              <a:t> no)  { </a:t>
            </a: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5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&amp;quot"/>
              </a:rPr>
              <a:t>return new Room(no); </a:t>
            </a: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5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&amp;quot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</a:rPr>
              <a:t>   // ...};</a:t>
            </a:r>
            <a:endParaRPr kumimoji="0" lang="en-GB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</a:rPr>
              <a:t> </a:t>
            </a:r>
            <a:endParaRPr kumimoji="0" lang="en-GB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</a:rPr>
              <a:t>class </a:t>
            </a:r>
            <a:r>
              <a:rPr kumimoji="0" lang="en-GB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</a:rPr>
              <a:t>RoomWithBomb</a:t>
            </a:r>
            <a:r>
              <a:rPr kumimoji="0" lang="en-GB" alt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</a:rPr>
              <a:t> : public Room {</a:t>
            </a:r>
            <a:endParaRPr kumimoji="0" lang="en-GB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</a:rPr>
              <a:t>  public:</a:t>
            </a:r>
            <a:endParaRPr kumimoji="0" lang="en-GB" altLang="en-US" sz="15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&amp;quo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5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&amp;quot"/>
              </a:rPr>
              <a:t>   Room* </a:t>
            </a:r>
            <a:r>
              <a:rPr kumimoji="0" lang="en-GB" altLang="en-US" sz="15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&amp;quot"/>
              </a:rPr>
              <a:t>makeRoom</a:t>
            </a:r>
            <a:r>
              <a:rPr kumimoji="0" lang="en-GB" altLang="en-US" sz="15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&amp;quot"/>
              </a:rPr>
              <a:t>(</a:t>
            </a:r>
            <a:r>
              <a:rPr kumimoji="0" lang="en-GB" altLang="en-US" sz="15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&amp;quot"/>
              </a:rPr>
              <a:t>int</a:t>
            </a:r>
            <a:r>
              <a:rPr kumimoji="0" lang="en-GB" altLang="en-US" sz="15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&amp;quot"/>
              </a:rPr>
              <a:t> no)  { </a:t>
            </a: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5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&amp;quot"/>
              </a:rPr>
              <a:t>return new </a:t>
            </a:r>
            <a:r>
              <a:rPr kumimoji="0" lang="en-GB" altLang="en-US" sz="15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&amp;quot"/>
              </a:rPr>
              <a:t>RoomWithBomb</a:t>
            </a:r>
            <a:r>
              <a:rPr kumimoji="0" lang="en-GB" altLang="en-US" sz="15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&amp;quot"/>
              </a:rPr>
              <a:t>(); </a:t>
            </a: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5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&amp;quot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</a:rPr>
              <a:t>   // ... };</a:t>
            </a:r>
            <a:endParaRPr kumimoji="0" lang="en-GB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</a:rPr>
              <a:t> // ... </a:t>
            </a:r>
            <a:endParaRPr kumimoji="0" lang="en-GB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</a:rPr>
              <a:t> class </a:t>
            </a:r>
            <a:r>
              <a:rPr kumimoji="0" lang="en-GB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</a:rPr>
              <a:t>MazeGame</a:t>
            </a:r>
            <a:r>
              <a:rPr kumimoji="0" lang="en-GB" alt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</a:rPr>
              <a:t> {</a:t>
            </a:r>
            <a:endParaRPr kumimoji="0" lang="en-GB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</a:rPr>
              <a:t>  protected:</a:t>
            </a:r>
            <a:endParaRPr kumimoji="0" lang="en-GB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</a:rPr>
              <a:t>   </a:t>
            </a:r>
            <a:r>
              <a:rPr kumimoji="0" lang="en-GB" altLang="en-US" sz="15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&amp;quot"/>
              </a:rPr>
              <a:t>Room* </a:t>
            </a:r>
            <a:r>
              <a:rPr kumimoji="0" lang="en-GB" altLang="en-US" sz="15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&amp;quot"/>
              </a:rPr>
              <a:t>roomMaker</a:t>
            </a:r>
            <a:r>
              <a:rPr kumimoji="0" lang="en-GB" altLang="en-US" sz="15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&amp;quot"/>
              </a:rPr>
              <a:t>; </a:t>
            </a:r>
            <a:endParaRPr kumimoji="0" lang="en-GB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</a:rPr>
              <a:t>   // ... </a:t>
            </a:r>
            <a:endParaRPr kumimoji="0" lang="en-GB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</a:rPr>
              <a:t>  public:</a:t>
            </a:r>
            <a:endParaRPr kumimoji="0" lang="en-GB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5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&amp;quot"/>
              </a:rPr>
              <a:t>   </a:t>
            </a:r>
            <a:r>
              <a:rPr kumimoji="0" lang="en-GB" altLang="en-US" sz="15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&amp;quot"/>
              </a:rPr>
              <a:t>MazeGame</a:t>
            </a:r>
            <a:r>
              <a:rPr kumimoji="0" lang="en-GB" altLang="en-US" sz="15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&amp;quot"/>
              </a:rPr>
              <a:t>(Room* </a:t>
            </a:r>
            <a:r>
              <a:rPr kumimoji="0" lang="en-GB" altLang="en-US" sz="15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&amp;quot"/>
              </a:rPr>
              <a:t>rfactory</a:t>
            </a:r>
            <a:r>
              <a:rPr kumimoji="0" lang="en-GB" altLang="en-US" sz="15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&amp;quot"/>
              </a:rPr>
              <a:t>) {</a:t>
            </a:r>
            <a:endParaRPr kumimoji="0" lang="en-GB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5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&amp;quot"/>
              </a:rPr>
              <a:t>     </a:t>
            </a:r>
            <a:r>
              <a:rPr kumimoji="0" lang="en-GB" altLang="en-US" sz="15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&amp;quot"/>
              </a:rPr>
              <a:t>roomMaker</a:t>
            </a:r>
            <a:r>
              <a:rPr kumimoji="0" lang="en-GB" altLang="en-US" sz="15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&amp;quot"/>
              </a:rPr>
              <a:t> = </a:t>
            </a:r>
            <a:r>
              <a:rPr kumimoji="0" lang="en-GB" altLang="en-US" sz="15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&amp;quot"/>
              </a:rPr>
              <a:t>rfactory</a:t>
            </a:r>
            <a:r>
              <a:rPr kumimoji="0" lang="en-GB" altLang="en-US" sz="15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&amp;quot"/>
              </a:rPr>
              <a:t>;</a:t>
            </a:r>
            <a:endParaRPr kumimoji="0" lang="en-GB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5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&amp;quot"/>
              </a:rPr>
              <a:t>   }</a:t>
            </a:r>
            <a:endParaRPr kumimoji="0" lang="en-GB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5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&amp;quot"/>
              </a:rPr>
              <a:t> </a:t>
            </a:r>
            <a:r>
              <a:rPr kumimoji="0" lang="en-GB" alt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</a:rPr>
              <a:t>   public Maze* </a:t>
            </a:r>
            <a:r>
              <a:rPr kumimoji="0" lang="en-GB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</a:rPr>
              <a:t>CreateMaze</a:t>
            </a:r>
            <a:r>
              <a:rPr kumimoji="0" lang="en-GB" alt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</a:rPr>
              <a:t>() {</a:t>
            </a:r>
            <a:endParaRPr kumimoji="0" lang="en-GB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</a:rPr>
              <a:t>     Maze </a:t>
            </a:r>
            <a:r>
              <a:rPr kumimoji="0" lang="en-GB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</a:rPr>
              <a:t>aMaze</a:t>
            </a:r>
            <a:r>
              <a:rPr kumimoji="0" lang="en-GB" alt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</a:rPr>
              <a:t> = new Maze();            </a:t>
            </a:r>
            <a:endParaRPr kumimoji="0" lang="en-GB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</a:rPr>
              <a:t>     Room r1 = </a:t>
            </a:r>
            <a:r>
              <a:rPr kumimoji="0" lang="en-GB" altLang="en-US" sz="15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&amp;quot"/>
              </a:rPr>
              <a:t>roomMaker</a:t>
            </a:r>
            <a:r>
              <a:rPr kumimoji="0" lang="en-GB" altLang="en-US" sz="15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&amp;quot"/>
              </a:rPr>
              <a:t>-&gt;</a:t>
            </a:r>
            <a:r>
              <a:rPr kumimoji="0" lang="en-GB" altLang="en-US" sz="15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&amp;quot"/>
              </a:rPr>
              <a:t>makeRoom</a:t>
            </a:r>
            <a:r>
              <a:rPr kumimoji="0" lang="en-GB" altLang="en-US" sz="15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&amp;quot"/>
              </a:rPr>
              <a:t>( 1 );</a:t>
            </a:r>
            <a:endParaRPr kumimoji="0" lang="en-GB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</a:rPr>
              <a:t>     </a:t>
            </a:r>
            <a:r>
              <a:rPr kumimoji="0" lang="en-GB" altLang="en-US" sz="15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</a:rPr>
              <a:t>// ...};  </a:t>
            </a:r>
            <a:r>
              <a:rPr kumimoji="0" lang="en-GB" alt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</a:rPr>
              <a:t>   </a:t>
            </a:r>
            <a:endParaRPr kumimoji="0" lang="en-GB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4583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The Prototype Pattern</a:t>
            </a:r>
            <a:br>
              <a:rPr lang="en-US" smtClean="0"/>
            </a:br>
            <a:endParaRPr lang="en-US" smtClean="0"/>
          </a:p>
        </p:txBody>
      </p:sp>
      <p:sp>
        <p:nvSpPr>
          <p:cNvPr id="47107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CA896EA-859A-4ADF-A9C5-9241B1CB96D3}" type="datetime1">
              <a:rPr lang="en-US" altLang="en-US" smtClean="0">
                <a:solidFill>
                  <a:schemeClr val="tx2"/>
                </a:solidFill>
              </a:rPr>
              <a:pPr/>
              <a:t>5/5/2018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4710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  <p:extLst>
      <p:ext uri="{BB962C8B-B14F-4D97-AF65-F5344CB8AC3E}">
        <p14:creationId xmlns:p14="http://schemas.microsoft.com/office/powerpoint/2010/main" val="34192417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Basic Aspects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Intent</a:t>
            </a:r>
          </a:p>
          <a:p>
            <a:pPr lvl="1" eaLnBrk="1" hangingPunct="1"/>
            <a:r>
              <a:rPr lang="en-GB" altLang="en-US" sz="2400" smtClean="0"/>
              <a:t>Specify the kinds of objects to create using a prototypical instance </a:t>
            </a:r>
            <a:endParaRPr lang="en-US" altLang="en-US" sz="2400" smtClean="0"/>
          </a:p>
          <a:p>
            <a:pPr lvl="1" eaLnBrk="1" hangingPunct="1"/>
            <a:r>
              <a:rPr lang="en-US" altLang="en-US" sz="2400" smtClean="0"/>
              <a:t>C</a:t>
            </a:r>
            <a:r>
              <a:rPr lang="en-GB" altLang="en-US" sz="2400" smtClean="0"/>
              <a:t>reate new objects by copying this prototype</a:t>
            </a:r>
            <a:endParaRPr lang="en-US" altLang="en-US" sz="2400" smtClean="0"/>
          </a:p>
          <a:p>
            <a:pPr eaLnBrk="1" hangingPunct="1"/>
            <a:r>
              <a:rPr lang="en-US" altLang="en-US" smtClean="0"/>
              <a:t>Applicability</a:t>
            </a:r>
          </a:p>
          <a:p>
            <a:pPr lvl="1" eaLnBrk="1" hangingPunct="1"/>
            <a:r>
              <a:rPr lang="en-GB" altLang="en-US" sz="2400" smtClean="0"/>
              <a:t>when a client class should be independent of how its products are created, composed, and represented</a:t>
            </a:r>
            <a:r>
              <a:rPr lang="en-US" altLang="en-US" sz="2400" smtClean="0"/>
              <a:t>  </a:t>
            </a:r>
            <a:r>
              <a:rPr lang="en-US" altLang="en-US" sz="2400" b="1" smtClean="0"/>
              <a:t>and</a:t>
            </a:r>
            <a:endParaRPr lang="en-GB" altLang="en-US" sz="2400" smtClean="0"/>
          </a:p>
          <a:p>
            <a:pPr lvl="1" eaLnBrk="1" hangingPunct="1"/>
            <a:r>
              <a:rPr lang="en-GB" altLang="en-US" sz="2400" smtClean="0"/>
              <a:t>when the classes to instantiate are </a:t>
            </a:r>
            <a:r>
              <a:rPr lang="en-GB" altLang="en-US" sz="2400" i="1" smtClean="0"/>
              <a:t>specified at run-time</a:t>
            </a:r>
          </a:p>
          <a:p>
            <a:pPr lvl="1" eaLnBrk="1" hangingPunct="1"/>
            <a:endParaRPr lang="en-GB" altLang="en-US" sz="2400" smtClean="0"/>
          </a:p>
        </p:txBody>
      </p:sp>
      <p:sp>
        <p:nvSpPr>
          <p:cNvPr id="4915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59CF5DC-E83E-48D8-9F92-6D3E4810353E}" type="datetime1">
              <a:rPr lang="en-US" altLang="en-US" smtClean="0">
                <a:solidFill>
                  <a:schemeClr val="tx2"/>
                </a:solidFill>
              </a:rPr>
              <a:pPr/>
              <a:t>5/5/2018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  <p:extLst>
      <p:ext uri="{BB962C8B-B14F-4D97-AF65-F5344CB8AC3E}">
        <p14:creationId xmlns:p14="http://schemas.microsoft.com/office/powerpoint/2010/main" val="34998058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Classification of Design Patterns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Creational Patterns</a:t>
            </a:r>
          </a:p>
          <a:p>
            <a:pPr marL="709613" lvl="1" indent="-342900"/>
            <a:r>
              <a:rPr lang="en-US" sz="2200" dirty="0" smtClean="0"/>
              <a:t>deal with initializing and configuring classes and objects</a:t>
            </a:r>
          </a:p>
          <a:p>
            <a:pPr marL="709613" lvl="1" indent="-342900"/>
            <a:r>
              <a:rPr lang="en-US" sz="2200" i="1" dirty="0" smtClean="0"/>
              <a:t>how am I going to create my objects?</a:t>
            </a:r>
          </a:p>
          <a:p>
            <a:r>
              <a:rPr lang="en-US" sz="2200" dirty="0" smtClean="0"/>
              <a:t>Structural Patterns</a:t>
            </a:r>
          </a:p>
          <a:p>
            <a:pPr marL="709613" lvl="1" indent="-342900"/>
            <a:r>
              <a:rPr lang="en-US" sz="2200" dirty="0" smtClean="0"/>
              <a:t>deal with decoupling the interface and implementation of classes and objects</a:t>
            </a:r>
          </a:p>
          <a:p>
            <a:pPr marL="709613" lvl="1" indent="-342900"/>
            <a:r>
              <a:rPr lang="en-US" sz="2200" i="1" dirty="0" smtClean="0"/>
              <a:t>how classes and objects are composed to build larger structures</a:t>
            </a:r>
            <a:endParaRPr lang="en-US" sz="2200" dirty="0" smtClean="0"/>
          </a:p>
          <a:p>
            <a:r>
              <a:rPr lang="en-US" sz="2200" dirty="0" smtClean="0"/>
              <a:t>Behavioral  Patterns</a:t>
            </a:r>
          </a:p>
          <a:p>
            <a:pPr marL="709613" lvl="1" indent="-342900"/>
            <a:r>
              <a:rPr lang="en-US" sz="2200" dirty="0" smtClean="0"/>
              <a:t>deal with dynamic interactions among societies of classes and objects </a:t>
            </a:r>
          </a:p>
          <a:p>
            <a:pPr marL="709613" lvl="1" indent="-342900"/>
            <a:r>
              <a:rPr lang="en-US" sz="2200" i="1" dirty="0" smtClean="0"/>
              <a:t>how to manage complex control flows (communications)</a:t>
            </a:r>
          </a:p>
        </p:txBody>
      </p:sp>
      <p:sp>
        <p:nvSpPr>
          <p:cNvPr id="1638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378760E-9936-4A79-A36F-92314EB56C69}" type="datetime1">
              <a:rPr lang="en-US" altLang="en-US">
                <a:solidFill>
                  <a:schemeClr val="tx2"/>
                </a:solidFill>
              </a:rPr>
              <a:pPr/>
              <a:t>5/5/2018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1638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</a:rPr>
              <a:t>Computer Science Department, TUC-N</a:t>
            </a:r>
          </a:p>
        </p:txBody>
      </p:sp>
    </p:spTree>
    <p:extLst>
      <p:ext uri="{BB962C8B-B14F-4D97-AF65-F5344CB8AC3E}">
        <p14:creationId xmlns:p14="http://schemas.microsoft.com/office/powerpoint/2010/main" val="18696956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8382000" cy="4572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Structure</a:t>
            </a:r>
            <a:endParaRPr lang="en-GB" smtClean="0"/>
          </a:p>
        </p:txBody>
      </p:sp>
      <p:sp>
        <p:nvSpPr>
          <p:cNvPr id="5120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086A12E-E313-45BA-9272-9F9E326BFC3A}" type="datetime1">
              <a:rPr lang="en-US" altLang="en-US" smtClean="0">
                <a:solidFill>
                  <a:schemeClr val="tx2"/>
                </a:solidFill>
              </a:rPr>
              <a:pPr/>
              <a:t>5/5/2018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5120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  <p:pic>
        <p:nvPicPr>
          <p:cNvPr id="51205" name="Picture 3" descr="proto0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05000"/>
            <a:ext cx="7837488" cy="366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56394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Participants &amp; Collaborations</a:t>
            </a:r>
            <a:endParaRPr lang="en-GB" smtClean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600" dirty="0" smtClean="0"/>
              <a:t>Prototype</a:t>
            </a:r>
          </a:p>
          <a:p>
            <a:pPr lvl="1" eaLnBrk="1" hangingPunct="1"/>
            <a:r>
              <a:rPr lang="en-GB" altLang="en-US" sz="2600" dirty="0" smtClean="0"/>
              <a:t>declares an interface for cloning itself.</a:t>
            </a:r>
            <a:endParaRPr lang="en-US" altLang="en-US" sz="2600" dirty="0" smtClean="0"/>
          </a:p>
          <a:p>
            <a:pPr eaLnBrk="1" hangingPunct="1"/>
            <a:r>
              <a:rPr lang="en-US" altLang="en-US" sz="2600" dirty="0" err="1" smtClean="0"/>
              <a:t>ConcretePrototype</a:t>
            </a:r>
            <a:endParaRPr lang="en-US" altLang="en-US" sz="2600" dirty="0" smtClean="0"/>
          </a:p>
          <a:p>
            <a:pPr lvl="1" eaLnBrk="1" hangingPunct="1"/>
            <a:r>
              <a:rPr lang="en-GB" altLang="en-US" sz="2600" dirty="0" smtClean="0"/>
              <a:t>implements an operation for cloning itself. </a:t>
            </a:r>
            <a:endParaRPr lang="en-US" altLang="en-US" sz="2600" dirty="0" smtClean="0">
              <a:solidFill>
                <a:schemeClr val="accent2"/>
              </a:solidFill>
            </a:endParaRPr>
          </a:p>
          <a:p>
            <a:pPr eaLnBrk="1" hangingPunct="1"/>
            <a:r>
              <a:rPr lang="en-GB" altLang="en-US" sz="2600" dirty="0" smtClean="0"/>
              <a:t>Client</a:t>
            </a:r>
            <a:endParaRPr lang="en-US" altLang="en-US" sz="2600" dirty="0" smtClean="0"/>
          </a:p>
          <a:p>
            <a:pPr lvl="1" eaLnBrk="1" hangingPunct="1"/>
            <a:r>
              <a:rPr lang="en-GB" altLang="en-US" sz="2600" dirty="0" smtClean="0"/>
              <a:t>creates a new object by asking a prototype to clone itself. </a:t>
            </a:r>
            <a:endParaRPr lang="en-US" altLang="en-US" sz="2600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GB" altLang="en-US" sz="2600" i="1" dirty="0" smtClean="0"/>
          </a:p>
          <a:p>
            <a:pPr eaLnBrk="1" hangingPunct="1">
              <a:lnSpc>
                <a:spcPct val="80000"/>
              </a:lnSpc>
            </a:pPr>
            <a:r>
              <a:rPr lang="en-GB" altLang="en-US" sz="2600" i="1" dirty="0" smtClean="0"/>
              <a:t>A </a:t>
            </a:r>
            <a:r>
              <a:rPr lang="en-GB" altLang="en-US" sz="2600" i="1" dirty="0" smtClean="0"/>
              <a:t>client asks a prototype to clone itself. </a:t>
            </a:r>
            <a:endParaRPr lang="en-US" altLang="en-US" sz="2600" i="1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600" i="1" dirty="0" smtClean="0"/>
              <a:t>The client class must initialize itself in the constructor </a:t>
            </a:r>
          </a:p>
          <a:p>
            <a:pPr marL="274637" lvl="1" indent="0" eaLnBrk="1" hangingPunct="1">
              <a:lnSpc>
                <a:spcPct val="80000"/>
              </a:lnSpc>
              <a:buNone/>
            </a:pPr>
            <a:r>
              <a:rPr lang="en-US" altLang="en-US" sz="2600" i="1" dirty="0" smtClean="0"/>
              <a:t>with the proper concrete prototype.</a:t>
            </a:r>
            <a:endParaRPr lang="en-GB" altLang="en-US" sz="2600" dirty="0" smtClean="0">
              <a:solidFill>
                <a:schemeClr val="accent2"/>
              </a:solidFill>
            </a:endParaRPr>
          </a:p>
        </p:txBody>
      </p:sp>
      <p:sp>
        <p:nvSpPr>
          <p:cNvPr id="53252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12299D8-F3A6-4250-AF00-18B13310F271}" type="datetime1">
              <a:rPr lang="en-US" altLang="en-US" smtClean="0">
                <a:solidFill>
                  <a:schemeClr val="tx2"/>
                </a:solidFill>
              </a:rPr>
              <a:pPr/>
              <a:t>5/5/2018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5325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  <p:extLst>
      <p:ext uri="{BB962C8B-B14F-4D97-AF65-F5344CB8AC3E}">
        <p14:creationId xmlns:p14="http://schemas.microsoft.com/office/powerpoint/2010/main" val="37622360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Consequences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214313" y="1643063"/>
            <a:ext cx="8713787" cy="4876800"/>
          </a:xfrm>
        </p:spPr>
        <p:txBody>
          <a:bodyPr/>
          <a:lstStyle/>
          <a:p>
            <a:r>
              <a:rPr lang="en-US" altLang="en-US" sz="2600" smtClean="0"/>
              <a:t>Adding and removing products at run-time</a:t>
            </a:r>
          </a:p>
          <a:p>
            <a:r>
              <a:rPr lang="en-US" altLang="en-US" sz="2600" smtClean="0"/>
              <a:t>Reduced subclassing</a:t>
            </a:r>
          </a:p>
          <a:p>
            <a:pPr marL="822325" lvl="1" indent="-457200"/>
            <a:r>
              <a:rPr lang="en-US" altLang="en-US" sz="2600" smtClean="0"/>
              <a:t>avoid parallel hierarchy for creators</a:t>
            </a:r>
          </a:p>
          <a:p>
            <a:r>
              <a:rPr lang="en-US" altLang="en-US" sz="2600" smtClean="0"/>
              <a:t>Specifying new objects by varying </a:t>
            </a:r>
            <a:r>
              <a:rPr lang="en-US" altLang="en-US" sz="2600" b="1" smtClean="0"/>
              <a:t>values of prototypes</a:t>
            </a:r>
          </a:p>
          <a:p>
            <a:pPr marL="822325" lvl="1" indent="-457200"/>
            <a:r>
              <a:rPr lang="en-US" altLang="en-US" sz="2600" smtClean="0"/>
              <a:t>client exhibits new behavior by delegation to prototype</a:t>
            </a:r>
          </a:p>
          <a:p>
            <a:r>
              <a:rPr lang="en-US" altLang="en-US" sz="2600" smtClean="0"/>
              <a:t>Each subclass of Prototype must implement </a:t>
            </a:r>
            <a:r>
              <a:rPr lang="en-US" altLang="en-US" sz="2600" b="1" smtClean="0">
                <a:latin typeface="Courier New" panose="02070309020205020404" pitchFamily="49" charset="0"/>
              </a:rPr>
              <a:t>clone</a:t>
            </a:r>
          </a:p>
          <a:p>
            <a:pPr marL="822325" lvl="1" indent="-457200"/>
            <a:r>
              <a:rPr lang="en-US" altLang="en-US" sz="2600" smtClean="0"/>
              <a:t>difficult when classes already exist or</a:t>
            </a:r>
          </a:p>
          <a:p>
            <a:pPr marL="822325" lvl="1" indent="-457200"/>
            <a:r>
              <a:rPr lang="en-US" altLang="en-US" sz="2600" smtClean="0"/>
              <a:t>internal objects don't support copying or have circular references</a:t>
            </a:r>
          </a:p>
        </p:txBody>
      </p:sp>
      <p:sp>
        <p:nvSpPr>
          <p:cNvPr id="5530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75D1757-9AD0-4BEC-8816-31D5EABB38B3}" type="datetime1">
              <a:rPr lang="en-US" altLang="en-US" smtClean="0">
                <a:solidFill>
                  <a:schemeClr val="tx2"/>
                </a:solidFill>
              </a:rPr>
              <a:pPr/>
              <a:t>5/5/2018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5530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  <p:extLst>
      <p:ext uri="{BB962C8B-B14F-4D97-AF65-F5344CB8AC3E}">
        <p14:creationId xmlns:p14="http://schemas.microsoft.com/office/powerpoint/2010/main" val="17102076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Implementation Issues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357188" y="1714500"/>
            <a:ext cx="7705725" cy="4614863"/>
          </a:xfrm>
        </p:spPr>
        <p:txBody>
          <a:bodyPr/>
          <a:lstStyle/>
          <a:p>
            <a:pPr eaLnBrk="1" hangingPunct="1"/>
            <a:r>
              <a:rPr lang="en-US" altLang="en-US" smtClean="0"/>
              <a:t>Using a Prototype manager</a:t>
            </a:r>
          </a:p>
          <a:p>
            <a:pPr lvl="1" eaLnBrk="1" hangingPunct="1"/>
            <a:r>
              <a:rPr lang="en-US" altLang="en-US" sz="2400" smtClean="0"/>
              <a:t>number of prototypes isn't fixed</a:t>
            </a:r>
          </a:p>
          <a:p>
            <a:pPr lvl="2" eaLnBrk="1" hangingPunct="1"/>
            <a:r>
              <a:rPr lang="en-US" altLang="en-US" smtClean="0"/>
              <a:t>keep a registry </a:t>
            </a:r>
            <a:r>
              <a:rPr lang="en-US" altLang="en-US" smtClean="0">
                <a:sym typeface="Symbol" panose="05050102010706020507" pitchFamily="18" charset="2"/>
              </a:rPr>
              <a:t> </a:t>
            </a:r>
            <a:r>
              <a:rPr lang="en-US" altLang="en-US" b="1" smtClean="0">
                <a:sym typeface="Symbol" panose="05050102010706020507" pitchFamily="18" charset="2"/>
              </a:rPr>
              <a:t>prototype manager</a:t>
            </a:r>
            <a:endParaRPr lang="en-US" altLang="en-US" b="1" smtClean="0"/>
          </a:p>
          <a:p>
            <a:pPr lvl="1" eaLnBrk="1" hangingPunct="1"/>
            <a:r>
              <a:rPr lang="en-US" altLang="en-US" sz="2400" smtClean="0"/>
              <a:t>clients instead of knowing the prototype know a manager </a:t>
            </a:r>
          </a:p>
          <a:p>
            <a:pPr eaLnBrk="1" hangingPunct="1"/>
            <a:r>
              <a:rPr lang="en-US" altLang="en-US" smtClean="0"/>
              <a:t>Initializing clones</a:t>
            </a:r>
          </a:p>
          <a:p>
            <a:pPr lvl="1" eaLnBrk="1" hangingPunct="1"/>
            <a:r>
              <a:rPr lang="en-US" altLang="en-US" sz="2400" smtClean="0"/>
              <a:t>heterogeneity of initialization methods</a:t>
            </a:r>
          </a:p>
          <a:p>
            <a:pPr lvl="1" eaLnBrk="1" hangingPunct="1"/>
            <a:r>
              <a:rPr lang="en-US" altLang="en-US" sz="2400" smtClean="0"/>
              <a:t>write an </a:t>
            </a:r>
            <a:r>
              <a:rPr lang="en-US" altLang="en-US" sz="2400" b="1" smtClean="0">
                <a:latin typeface="Courier New" panose="02070309020205020404" pitchFamily="49" charset="0"/>
              </a:rPr>
              <a:t>Initialize</a:t>
            </a:r>
            <a:r>
              <a:rPr lang="en-US" altLang="en-US" sz="2400" smtClean="0"/>
              <a:t> method</a:t>
            </a:r>
            <a:endParaRPr lang="en-US" altLang="en-US" sz="2400" smtClean="0">
              <a:solidFill>
                <a:schemeClr val="accent2"/>
              </a:solidFill>
            </a:endParaRPr>
          </a:p>
          <a:p>
            <a:pPr eaLnBrk="1" hangingPunct="1"/>
            <a:r>
              <a:rPr lang="en-US" altLang="en-US" smtClean="0"/>
              <a:t>Implementing the </a:t>
            </a:r>
            <a:r>
              <a:rPr lang="en-US" altLang="en-US" b="1" smtClean="0">
                <a:latin typeface="Courier New" panose="02070309020205020404" pitchFamily="49" charset="0"/>
              </a:rPr>
              <a:t>clone </a:t>
            </a:r>
            <a:r>
              <a:rPr lang="en-US" altLang="en-US" smtClean="0"/>
              <a:t>operation</a:t>
            </a:r>
          </a:p>
          <a:p>
            <a:pPr lvl="1" eaLnBrk="1" hangingPunct="1"/>
            <a:r>
              <a:rPr lang="en-US" altLang="en-US" sz="2400" smtClean="0"/>
              <a:t>shallow vs. deep copy</a:t>
            </a:r>
            <a:endParaRPr lang="en-US" altLang="en-US" sz="2400" smtClean="0">
              <a:solidFill>
                <a:schemeClr val="accent2"/>
              </a:solidFill>
            </a:endParaRPr>
          </a:p>
        </p:txBody>
      </p:sp>
      <p:sp>
        <p:nvSpPr>
          <p:cNvPr id="573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A3A3ED3-05C4-4461-B175-EA23972024DB}" type="datetime1">
              <a:rPr lang="en-US" altLang="en-US" smtClean="0">
                <a:solidFill>
                  <a:schemeClr val="tx2"/>
                </a:solidFill>
              </a:rPr>
              <a:pPr/>
              <a:t>5/5/2018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5734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  <p:extLst>
      <p:ext uri="{BB962C8B-B14F-4D97-AF65-F5344CB8AC3E}">
        <p14:creationId xmlns:p14="http://schemas.microsoft.com/office/powerpoint/2010/main" val="3959244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Shallow Copy vs. Deep Copy</a:t>
            </a:r>
            <a:endParaRPr lang="en-GB" smtClean="0"/>
          </a:p>
        </p:txBody>
      </p:sp>
      <p:sp>
        <p:nvSpPr>
          <p:cNvPr id="59395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0A07795-532A-4649-941A-D5F57B7FB960}" type="datetime1">
              <a:rPr lang="en-US" altLang="en-US" smtClean="0">
                <a:solidFill>
                  <a:schemeClr val="tx2"/>
                </a:solidFill>
              </a:rPr>
              <a:pPr/>
              <a:t>5/5/2018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5939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  <p:pic>
        <p:nvPicPr>
          <p:cNvPr id="5939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24000"/>
            <a:ext cx="4114800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352800"/>
            <a:ext cx="3962400" cy="257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7" name="Rectangle 5"/>
          <p:cNvSpPr>
            <a:spLocks noChangeArrowheads="1"/>
          </p:cNvSpPr>
          <p:nvPr/>
        </p:nvSpPr>
        <p:spPr bwMode="auto">
          <a:xfrm>
            <a:off x="1219200" y="1935163"/>
            <a:ext cx="1414463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200" b="1" dirty="0">
                <a:latin typeface="+mn-lt"/>
              </a:rPr>
              <a:t>Original</a:t>
            </a:r>
            <a:endParaRPr lang="en-GB" sz="2200" dirty="0">
              <a:latin typeface="+mn-lt"/>
            </a:endParaRPr>
          </a:p>
        </p:txBody>
      </p:sp>
      <p:sp>
        <p:nvSpPr>
          <p:cNvPr id="61448" name="Rectangle 6"/>
          <p:cNvSpPr>
            <a:spLocks noChangeArrowheads="1"/>
          </p:cNvSpPr>
          <p:nvPr/>
        </p:nvSpPr>
        <p:spPr bwMode="auto">
          <a:xfrm>
            <a:off x="762000" y="4144963"/>
            <a:ext cx="219710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Shallow Copy</a:t>
            </a:r>
            <a:endParaRPr lang="en-GB" sz="22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28712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Shallow Copy vs. Deep Copy (2)</a:t>
            </a:r>
            <a:endParaRPr lang="en-GB" smtClean="0"/>
          </a:p>
        </p:txBody>
      </p:sp>
      <p:sp>
        <p:nvSpPr>
          <p:cNvPr id="6144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2C787A6-0025-45F5-8C99-04C65BB18DBF}" type="datetime1">
              <a:rPr lang="en-US" altLang="en-US" smtClean="0">
                <a:solidFill>
                  <a:schemeClr val="tx2"/>
                </a:solidFill>
              </a:rPr>
              <a:pPr/>
              <a:t>5/5/2018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6144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  <p:pic>
        <p:nvPicPr>
          <p:cNvPr id="6144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24000"/>
            <a:ext cx="4114800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70" name="Rectangle 4"/>
          <p:cNvSpPr>
            <a:spLocks noChangeArrowheads="1"/>
          </p:cNvSpPr>
          <p:nvPr/>
        </p:nvSpPr>
        <p:spPr bwMode="auto">
          <a:xfrm>
            <a:off x="1219200" y="1935163"/>
            <a:ext cx="1414463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200" b="1" dirty="0">
                <a:latin typeface="+mn-lt"/>
              </a:rPr>
              <a:t>Original</a:t>
            </a:r>
            <a:endParaRPr lang="en-GB" sz="2200" dirty="0">
              <a:latin typeface="+mn-lt"/>
            </a:endParaRPr>
          </a:p>
        </p:txBody>
      </p:sp>
      <p:sp>
        <p:nvSpPr>
          <p:cNvPr id="62471" name="Rectangle 5"/>
          <p:cNvSpPr>
            <a:spLocks noChangeArrowheads="1"/>
          </p:cNvSpPr>
          <p:nvPr/>
        </p:nvSpPr>
        <p:spPr bwMode="auto">
          <a:xfrm>
            <a:off x="1060450" y="4267200"/>
            <a:ext cx="1766888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Deep Copy</a:t>
            </a:r>
            <a:endParaRPr lang="en-GB" sz="22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6144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124200"/>
            <a:ext cx="4267200" cy="292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44050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Cloning in C++ </a:t>
            </a:r>
            <a:r>
              <a:rPr lang="en-US" dirty="0" smtClean="0">
                <a:cs typeface="Tahoma" charset="0"/>
              </a:rPr>
              <a:t>–</a:t>
            </a:r>
            <a:r>
              <a:rPr lang="en-US" dirty="0" smtClean="0">
                <a:solidFill>
                  <a:schemeClr val="accent2"/>
                </a:solidFill>
                <a:cs typeface="Tahoma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cs typeface="Tahoma" charset="0"/>
              </a:rPr>
              <a:t>Copy Constructors</a:t>
            </a:r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63491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0044E64-C650-4D8A-983D-9A8C9BBE8D7C}" type="datetime1">
              <a:rPr lang="en-US" altLang="en-US" smtClean="0">
                <a:solidFill>
                  <a:schemeClr val="tx2"/>
                </a:solidFill>
              </a:rPr>
              <a:pPr/>
              <a:t>5/5/2018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  <p:sp>
        <p:nvSpPr>
          <p:cNvPr id="63493" name="Text Box 3"/>
          <p:cNvSpPr txBox="1">
            <a:spLocks noChangeArrowheads="1"/>
          </p:cNvSpPr>
          <p:nvPr/>
        </p:nvSpPr>
        <p:spPr bwMode="auto">
          <a:xfrm>
            <a:off x="500063" y="1643063"/>
            <a:ext cx="7362825" cy="504825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latin typeface="Courier New" panose="02070309020205020404" pitchFamily="49" charset="0"/>
              </a:rPr>
              <a:t>class Door {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  public: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    Door();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    Door( const Door&amp;);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    virtual Door* clone() const;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    virtual void Initialize( Room*, Room* );   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 private: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    Room* room1; Room* room2;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};</a:t>
            </a:r>
          </a:p>
          <a:p>
            <a:endParaRPr lang="en-US" altLang="en-US" b="1">
              <a:latin typeface="Courier New" panose="02070309020205020404" pitchFamily="49" charset="0"/>
            </a:endParaRPr>
          </a:p>
          <a:p>
            <a:r>
              <a:rPr lang="en-US" altLang="en-US" b="1">
                <a:latin typeface="Courier New" panose="02070309020205020404" pitchFamily="49" charset="0"/>
              </a:rPr>
              <a:t>//Copy constructor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Door::Door ( const Door&amp; other )  {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  room1 = other.room1; room2 = other.room2;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}</a:t>
            </a:r>
          </a:p>
          <a:p>
            <a:endParaRPr lang="en-US" altLang="en-US" b="1">
              <a:latin typeface="Courier New" panose="02070309020205020404" pitchFamily="49" charset="0"/>
            </a:endParaRPr>
          </a:p>
          <a:p>
            <a:r>
              <a:rPr lang="en-US" altLang="en-US" b="1">
                <a:latin typeface="Courier New" panose="02070309020205020404" pitchFamily="49" charset="0"/>
              </a:rPr>
              <a:t>Door* Door::clone() {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  return new Door( *this );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43155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Cloning in Java – 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</a:rPr>
              <a:t>Object clone()</a:t>
            </a:r>
            <a:endParaRPr lang="en-GB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4517" name="Rectangle 3"/>
          <p:cNvSpPr>
            <a:spLocks noGrp="1" noChangeArrowheads="1"/>
          </p:cNvSpPr>
          <p:nvPr>
            <p:ph idx="1"/>
          </p:nvPr>
        </p:nvSpPr>
        <p:spPr>
          <a:xfrm>
            <a:off x="261938" y="1412875"/>
            <a:ext cx="8229600" cy="1441450"/>
          </a:xfrm>
        </p:spPr>
        <p:txBody>
          <a:bodyPr rtlCol="0">
            <a:normAutofit fontScale="77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sz="2500" b="1" dirty="0" smtClean="0">
                <a:latin typeface="Courier New" pitchFamily="49" charset="0"/>
              </a:rPr>
              <a:t>protected Object clone() throws </a:t>
            </a:r>
            <a:r>
              <a:rPr lang="en-GB" sz="2500" b="1" dirty="0" err="1" smtClean="0">
                <a:latin typeface="Courier New" pitchFamily="49" charset="0"/>
              </a:rPr>
              <a:t>CloneNotSupportedException</a:t>
            </a:r>
            <a:endParaRPr lang="en-US" sz="3900" dirty="0" smtClean="0"/>
          </a:p>
          <a:p>
            <a:pPr>
              <a:defRPr/>
            </a:pPr>
            <a:r>
              <a:rPr lang="en-GB" dirty="0" smtClean="0"/>
              <a:t>Creates a clone of the object. </a:t>
            </a:r>
            <a:endParaRPr lang="en-US" dirty="0" smtClean="0"/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/>
              <a:t>allocate a</a:t>
            </a:r>
            <a:r>
              <a:rPr lang="en-GB" sz="2400" dirty="0" smtClean="0"/>
              <a:t> new instance and</a:t>
            </a:r>
            <a:r>
              <a:rPr lang="en-US" sz="2400" dirty="0" smtClean="0"/>
              <a:t>,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/>
              <a:t>place a </a:t>
            </a:r>
            <a:r>
              <a:rPr lang="en-GB" sz="2400" i="1" dirty="0" smtClean="0"/>
              <a:t>bitwise clone </a:t>
            </a:r>
            <a:r>
              <a:rPr lang="en-GB" sz="2400" dirty="0" smtClean="0"/>
              <a:t>of the current object in the new object.</a:t>
            </a:r>
          </a:p>
        </p:txBody>
      </p:sp>
      <p:sp>
        <p:nvSpPr>
          <p:cNvPr id="6554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14CE5A8-5626-4764-B46D-B4F1421E726E}" type="datetime1">
              <a:rPr lang="en-US" altLang="en-US" smtClean="0">
                <a:solidFill>
                  <a:schemeClr val="tx2"/>
                </a:solidFill>
              </a:rPr>
              <a:pPr/>
              <a:t>5/5/2018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6554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  <p:sp>
        <p:nvSpPr>
          <p:cNvPr id="65542" name="Text Box 4"/>
          <p:cNvSpPr txBox="1">
            <a:spLocks noChangeArrowheads="1"/>
          </p:cNvSpPr>
          <p:nvPr/>
        </p:nvSpPr>
        <p:spPr bwMode="auto">
          <a:xfrm>
            <a:off x="395288" y="3429000"/>
            <a:ext cx="7962900" cy="314007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latin typeface="Courier New" panose="02070309020205020404" pitchFamily="49" charset="0"/>
              </a:rPr>
              <a:t>class Door implements Cloneable  {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  public void Initialize( Room a, Room b) { 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    room1 = a; room2 = b; 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  }</a:t>
            </a:r>
          </a:p>
          <a:p>
            <a:endParaRPr lang="en-US" altLang="en-US" b="1">
              <a:latin typeface="Courier New" panose="02070309020205020404" pitchFamily="49" charset="0"/>
            </a:endParaRPr>
          </a:p>
          <a:p>
            <a:r>
              <a:rPr lang="en-US" altLang="en-US" b="1">
                <a:latin typeface="Courier New" panose="02070309020205020404" pitchFamily="49" charset="0"/>
              </a:rPr>
              <a:t>  public Object clone() throws CloneNotSupportedException {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          return super.clone();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  }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  Room room1, room2;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38126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7703"/>
            <a:ext cx="8229600" cy="990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Solving the Maze Problem</a:t>
            </a:r>
            <a:endParaRPr lang="en-GB" dirty="0" smtClean="0"/>
          </a:p>
        </p:txBody>
      </p:sp>
      <p:sp>
        <p:nvSpPr>
          <p:cNvPr id="67588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E2C7732-A4E3-44B5-9D81-1AB9FA946B90}" type="datetime1">
              <a:rPr lang="en-US" altLang="en-US" smtClean="0">
                <a:solidFill>
                  <a:schemeClr val="tx2"/>
                </a:solidFill>
              </a:rPr>
              <a:pPr/>
              <a:t>5/5/2018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6758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sz="half" idx="1"/>
          </p:nvPr>
        </p:nvSpPr>
        <p:spPr bwMode="auto">
          <a:xfrm>
            <a:off x="107504" y="1283647"/>
            <a:ext cx="4388296" cy="5309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</a:rPr>
              <a:t>class </a:t>
            </a:r>
            <a:r>
              <a:rPr kumimoji="0" lang="en-GB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</a:rPr>
              <a:t>MazePrototypeFactory</a:t>
            </a:r>
            <a:r>
              <a:rPr kumimoji="0" lang="en-GB" alt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</a:rPr>
              <a:t> {</a:t>
            </a:r>
            <a:endParaRPr kumimoji="0" lang="en-GB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</a:rPr>
              <a:t>public:</a:t>
            </a:r>
            <a:endParaRPr kumimoji="0" lang="en-GB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</a:rPr>
              <a:t>  </a:t>
            </a:r>
            <a:r>
              <a:rPr kumimoji="0" lang="en-GB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</a:rPr>
              <a:t>MazePrototypeFactory</a:t>
            </a:r>
            <a:r>
              <a:rPr kumimoji="0" lang="en-GB" alt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</a:rPr>
              <a:t>(Maze*, Wall*, Room*, Door*);</a:t>
            </a:r>
            <a:endParaRPr kumimoji="0" lang="en-GB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</a:rPr>
              <a:t>    </a:t>
            </a:r>
            <a:endParaRPr kumimoji="0" lang="en-GB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</a:rPr>
              <a:t>  virtual Maze* </a:t>
            </a:r>
            <a:r>
              <a:rPr kumimoji="0" lang="en-GB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</a:rPr>
              <a:t>MakeMaze</a:t>
            </a:r>
            <a:r>
              <a:rPr kumimoji="0" lang="en-GB" alt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</a:rPr>
              <a:t>() </a:t>
            </a:r>
            <a:r>
              <a:rPr kumimoji="0" lang="en-GB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</a:rPr>
              <a:t>const</a:t>
            </a:r>
            <a:r>
              <a:rPr kumimoji="0" lang="en-GB" alt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</a:rPr>
              <a:t>;</a:t>
            </a:r>
            <a:endParaRPr kumimoji="0" lang="en-GB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</a:rPr>
              <a:t>  virtual Room* </a:t>
            </a:r>
            <a:r>
              <a:rPr kumimoji="0" lang="en-GB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</a:rPr>
              <a:t>MakeRoom</a:t>
            </a:r>
            <a:r>
              <a:rPr kumimoji="0" lang="en-GB" alt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</a:rPr>
              <a:t>(</a:t>
            </a:r>
            <a:r>
              <a:rPr kumimoji="0" lang="en-GB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</a:rPr>
              <a:t>int</a:t>
            </a:r>
            <a:r>
              <a:rPr kumimoji="0" lang="en-GB" alt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</a:rPr>
              <a:t>) </a:t>
            </a:r>
            <a:r>
              <a:rPr kumimoji="0" lang="en-GB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</a:rPr>
              <a:t>const</a:t>
            </a:r>
            <a:r>
              <a:rPr kumimoji="0" lang="en-GB" alt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</a:rPr>
              <a:t>;</a:t>
            </a:r>
            <a:endParaRPr kumimoji="0" lang="en-GB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</a:rPr>
              <a:t>  virtual Wall* </a:t>
            </a:r>
            <a:r>
              <a:rPr kumimoji="0" lang="en-GB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</a:rPr>
              <a:t>MakeWall</a:t>
            </a:r>
            <a:r>
              <a:rPr kumimoji="0" lang="en-GB" alt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</a:rPr>
              <a:t>() </a:t>
            </a:r>
            <a:r>
              <a:rPr kumimoji="0" lang="en-GB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</a:rPr>
              <a:t>const</a:t>
            </a:r>
            <a:r>
              <a:rPr kumimoji="0" lang="en-GB" alt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</a:rPr>
              <a:t>;</a:t>
            </a:r>
            <a:endParaRPr kumimoji="0" lang="en-GB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</a:rPr>
              <a:t>  virtual Door* </a:t>
            </a:r>
            <a:r>
              <a:rPr kumimoji="0" lang="en-GB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</a:rPr>
              <a:t>MakeDoor</a:t>
            </a:r>
            <a:r>
              <a:rPr kumimoji="0" lang="en-GB" alt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</a:rPr>
              <a:t>(Room*, Room*) </a:t>
            </a:r>
            <a:r>
              <a:rPr kumimoji="0" lang="en-GB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</a:rPr>
              <a:t>const</a:t>
            </a:r>
            <a:r>
              <a:rPr kumimoji="0" lang="en-GB" alt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</a:rPr>
              <a:t>;    </a:t>
            </a:r>
            <a:endParaRPr kumimoji="0" lang="en-GB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</a:rPr>
              <a:t>private:</a:t>
            </a:r>
            <a:endParaRPr kumimoji="0" lang="en-GB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</a:rPr>
              <a:t>  Maze* _</a:t>
            </a:r>
            <a:r>
              <a:rPr kumimoji="0" lang="en-GB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</a:rPr>
              <a:t>prototypeMaze</a:t>
            </a:r>
            <a:r>
              <a:rPr kumimoji="0" lang="en-GB" alt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</a:rPr>
              <a:t>;</a:t>
            </a:r>
            <a:endParaRPr kumimoji="0" lang="en-GB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</a:rPr>
              <a:t>  Room* _</a:t>
            </a:r>
            <a:r>
              <a:rPr kumimoji="0" lang="en-GB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</a:rPr>
              <a:t>prototypeRoom</a:t>
            </a:r>
            <a:r>
              <a:rPr kumimoji="0" lang="en-GB" alt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</a:rPr>
              <a:t>;</a:t>
            </a:r>
            <a:endParaRPr kumimoji="0" lang="en-GB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</a:rPr>
              <a:t>  Wall* _</a:t>
            </a:r>
            <a:r>
              <a:rPr kumimoji="0" lang="en-GB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</a:rPr>
              <a:t>prototypeWall</a:t>
            </a:r>
            <a:r>
              <a:rPr kumimoji="0" lang="en-GB" alt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</a:rPr>
              <a:t>;</a:t>
            </a:r>
            <a:endParaRPr kumimoji="0" lang="en-GB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</a:rPr>
              <a:t>  Door* _</a:t>
            </a:r>
            <a:r>
              <a:rPr kumimoji="0" lang="en-GB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</a:rPr>
              <a:t>prototypeDoor</a:t>
            </a:r>
            <a:r>
              <a:rPr kumimoji="0" lang="en-GB" alt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</a:rPr>
              <a:t>;</a:t>
            </a:r>
            <a:endParaRPr kumimoji="0" lang="en-GB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</a:rPr>
              <a:t>};</a:t>
            </a:r>
            <a:endParaRPr kumimoji="0" lang="en-GB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</a:rPr>
              <a:t> </a:t>
            </a:r>
            <a:endParaRPr kumimoji="0" lang="en-GB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</a:rPr>
              <a:t>MazePrototypeFactory</a:t>
            </a:r>
            <a:r>
              <a:rPr kumimoji="0" lang="en-GB" alt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</a:rPr>
              <a:t>::</a:t>
            </a:r>
            <a:r>
              <a:rPr kumimoji="0" lang="en-GB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</a:rPr>
              <a:t>MazePrototypeFactory</a:t>
            </a:r>
            <a:r>
              <a:rPr kumimoji="0" lang="en-GB" alt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</a:rPr>
              <a:t> ( </a:t>
            </a:r>
            <a:endParaRPr kumimoji="0" lang="en-GB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</a:rPr>
              <a:t>  Maze* m, Wall* w, Room* r, Door* d) {</a:t>
            </a:r>
            <a:endParaRPr kumimoji="0" lang="en-GB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</a:rPr>
              <a:t>   _</a:t>
            </a:r>
            <a:r>
              <a:rPr kumimoji="0" lang="en-GB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</a:rPr>
              <a:t>prototypeMaze</a:t>
            </a:r>
            <a:r>
              <a:rPr kumimoji="0" lang="en-GB" alt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</a:rPr>
              <a:t> = m; _</a:t>
            </a:r>
            <a:r>
              <a:rPr kumimoji="0" lang="en-GB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</a:rPr>
              <a:t>prototypeWall</a:t>
            </a:r>
            <a:r>
              <a:rPr kumimoji="0" lang="en-GB" alt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</a:rPr>
              <a:t> = w;</a:t>
            </a:r>
            <a:endParaRPr kumimoji="0" lang="en-GB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</a:rPr>
              <a:t>   _</a:t>
            </a:r>
            <a:r>
              <a:rPr kumimoji="0" lang="en-GB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</a:rPr>
              <a:t>prototypeRoom</a:t>
            </a:r>
            <a:r>
              <a:rPr kumimoji="0" lang="en-GB" alt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</a:rPr>
              <a:t> = r; _</a:t>
            </a:r>
            <a:r>
              <a:rPr kumimoji="0" lang="en-GB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</a:rPr>
              <a:t>prototypeDoor</a:t>
            </a:r>
            <a:r>
              <a:rPr kumimoji="0" lang="en-GB" alt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</a:rPr>
              <a:t> = d;</a:t>
            </a:r>
            <a:endParaRPr kumimoji="0" lang="en-GB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</a:rPr>
              <a:t>}</a:t>
            </a:r>
            <a:endParaRPr kumimoji="0" lang="en-GB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</a:rPr>
              <a:t> </a:t>
            </a:r>
            <a:endParaRPr kumimoji="0" lang="en-GB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sz="half" idx="2"/>
          </p:nvPr>
        </p:nvSpPr>
        <p:spPr bwMode="auto">
          <a:xfrm>
            <a:off x="4648200" y="1147099"/>
            <a:ext cx="4495800" cy="5770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5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</a:rPr>
              <a:t>Wall* MazePrototypeFactory::MakeWall () const {</a:t>
            </a:r>
            <a:endParaRPr kumimoji="0" lang="en-GB" alt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5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</a:rPr>
              <a:t>  return _prototypeWall-&gt;Clone();</a:t>
            </a:r>
            <a:endParaRPr kumimoji="0" lang="en-GB" alt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5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</a:rPr>
              <a:t>}</a:t>
            </a:r>
            <a:endParaRPr kumimoji="0" lang="en-GB" alt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5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</a:rPr>
              <a:t>    </a:t>
            </a:r>
            <a:endParaRPr kumimoji="0" lang="en-GB" alt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5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</a:rPr>
              <a:t>Door* MazePrototypeFactory::MakeDoor (</a:t>
            </a:r>
            <a:endParaRPr kumimoji="0" lang="en-GB" alt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5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</a:rPr>
              <a:t>  Room* r1, Room *r2) const {</a:t>
            </a:r>
            <a:endParaRPr kumimoji="0" lang="en-GB" alt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5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</a:rPr>
              <a:t>     Door* door = _prototypeDoor-&gt;Clone();</a:t>
            </a:r>
            <a:endParaRPr kumimoji="0" lang="en-GB" alt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5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</a:rPr>
              <a:t>     door-&gt;Initialize(r1, r2);</a:t>
            </a:r>
            <a:endParaRPr kumimoji="0" lang="en-GB" alt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5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</a:rPr>
              <a:t>     return door;</a:t>
            </a:r>
            <a:endParaRPr kumimoji="0" lang="en-GB" alt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5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</a:rPr>
              <a:t>}</a:t>
            </a:r>
            <a:endParaRPr kumimoji="0" lang="en-GB" alt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5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</a:rPr>
              <a:t> </a:t>
            </a:r>
            <a:endParaRPr kumimoji="0" lang="en-GB" alt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5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</a:rPr>
              <a:t> </a:t>
            </a:r>
            <a:endParaRPr kumimoji="0" lang="en-GB" altLang="en-US" sz="15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5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Creating a maze for a game………..</a:t>
            </a:r>
            <a:endParaRPr kumimoji="0" lang="en-GB" altLang="en-US" sz="15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5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</a:rPr>
              <a:t> </a:t>
            </a:r>
            <a:endParaRPr kumimoji="0" lang="en-GB" alt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5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</a:rPr>
              <a:t>MazePrototypeFactory simpleMazeFactory</a:t>
            </a:r>
            <a:endParaRPr kumimoji="0" lang="en-GB" alt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5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</a:rPr>
              <a:t>(</a:t>
            </a:r>
            <a:endParaRPr kumimoji="0" lang="en-GB" alt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5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</a:rPr>
              <a:t>  new Maze, new Wall, new Room, new Door</a:t>
            </a:r>
            <a:endParaRPr kumimoji="0" lang="en-GB" alt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5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</a:rPr>
              <a:t>);</a:t>
            </a:r>
            <a:endParaRPr kumimoji="0" lang="en-GB" alt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5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</a:rPr>
              <a:t> </a:t>
            </a:r>
            <a:endParaRPr kumimoji="0" lang="en-GB" alt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5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</a:rPr>
              <a:t>MazeGame game;    </a:t>
            </a:r>
            <a:endParaRPr kumimoji="0" lang="en-GB" alt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5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</a:rPr>
              <a:t>Maze* maze = game.CreateMaze(simpleMazeFactory);</a:t>
            </a:r>
            <a:endParaRPr kumimoji="0" lang="en-GB" alt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5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</a:rPr>
              <a:t> </a:t>
            </a:r>
            <a:endParaRPr kumimoji="0" lang="en-GB" alt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5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</a:rPr>
              <a:t> </a:t>
            </a:r>
            <a:endParaRPr kumimoji="0" lang="en-GB" alt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</a:rPr>
              <a:t> </a:t>
            </a:r>
            <a:endParaRPr kumimoji="0" lang="en-GB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0371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Abstract Factory</a:t>
            </a:r>
            <a:br>
              <a:rPr lang="en-US" smtClean="0"/>
            </a:br>
            <a:endParaRPr lang="en-US" smtClean="0"/>
          </a:p>
        </p:txBody>
      </p:sp>
      <p:sp>
        <p:nvSpPr>
          <p:cNvPr id="69635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2E49BAC-5BE1-4E93-8133-1508B092569A}" type="datetime1">
              <a:rPr lang="en-US" altLang="en-US" smtClean="0">
                <a:solidFill>
                  <a:schemeClr val="tx2"/>
                </a:solidFill>
              </a:rPr>
              <a:pPr/>
              <a:t>5/5/2018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6963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  <p:extLst>
      <p:ext uri="{BB962C8B-B14F-4D97-AF65-F5344CB8AC3E}">
        <p14:creationId xmlns:p14="http://schemas.microsoft.com/office/powerpoint/2010/main" val="37752171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Drawbacks of Design Patterns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00225"/>
            <a:ext cx="8229600" cy="3605213"/>
          </a:xfrm>
        </p:spPr>
        <p:txBody>
          <a:bodyPr/>
          <a:lstStyle/>
          <a:p>
            <a:r>
              <a:rPr lang="en-US" altLang="en-US" smtClean="0"/>
              <a:t>Patterns do not lead to direct code reuse</a:t>
            </a:r>
          </a:p>
          <a:p>
            <a:r>
              <a:rPr lang="en-US" altLang="en-US" smtClean="0"/>
              <a:t>Patterns are deceptively simple</a:t>
            </a:r>
          </a:p>
          <a:p>
            <a:r>
              <a:rPr lang="en-US" altLang="en-US" smtClean="0"/>
              <a:t>Teams may suffer from patterns overload</a:t>
            </a:r>
          </a:p>
          <a:p>
            <a:r>
              <a:rPr lang="en-US" altLang="en-US" smtClean="0"/>
              <a:t>Integrating patterns into a software development process is a human-intensive activity</a:t>
            </a:r>
          </a:p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2150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E0138D8-778A-4E56-8D0F-119FDAC25E1A}" type="datetime1">
              <a:rPr lang="en-US" altLang="en-US">
                <a:solidFill>
                  <a:schemeClr val="tx2"/>
                </a:solidFill>
              </a:rPr>
              <a:pPr/>
              <a:t>5/5/2018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2150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</a:rPr>
              <a:t>Computer Science Department, TUC-N</a:t>
            </a:r>
          </a:p>
        </p:txBody>
      </p:sp>
    </p:spTree>
    <p:extLst>
      <p:ext uri="{BB962C8B-B14F-4D97-AF65-F5344CB8AC3E}">
        <p14:creationId xmlns:p14="http://schemas.microsoft.com/office/powerpoint/2010/main" val="39477972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Introductive Example</a:t>
            </a:r>
            <a:endParaRPr lang="en-GB" smtClean="0"/>
          </a:p>
        </p:txBody>
      </p:sp>
      <p:sp>
        <p:nvSpPr>
          <p:cNvPr id="7168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51A7772-915E-47D9-B1FB-F538E57ECF1B}" type="datetime1">
              <a:rPr lang="en-US" altLang="en-US" smtClean="0">
                <a:solidFill>
                  <a:schemeClr val="tx2"/>
                </a:solidFill>
              </a:rPr>
              <a:pPr/>
              <a:t>5/5/2018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7168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  <p:pic>
        <p:nvPicPr>
          <p:cNvPr id="71685" name="Picture 3" descr="abfac10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1928813"/>
            <a:ext cx="8153400" cy="403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07994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Basic Aspects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Intent</a:t>
            </a:r>
          </a:p>
          <a:p>
            <a:pPr lvl="1" eaLnBrk="1" hangingPunct="1"/>
            <a:r>
              <a:rPr lang="en-US" altLang="en-US" sz="2400" smtClean="0"/>
              <a:t>Provide an interface for creating</a:t>
            </a:r>
            <a:r>
              <a:rPr lang="en-US" altLang="en-US" sz="2400" b="1" smtClean="0"/>
              <a:t> families of related or dependent objects </a:t>
            </a:r>
            <a:r>
              <a:rPr lang="en-US" altLang="en-US" sz="2400" smtClean="0"/>
              <a:t>without specifying their concrete classes</a:t>
            </a:r>
          </a:p>
          <a:p>
            <a:pPr eaLnBrk="1" hangingPunct="1"/>
            <a:r>
              <a:rPr lang="en-US" altLang="en-US" smtClean="0"/>
              <a:t>Applicability</a:t>
            </a:r>
          </a:p>
          <a:p>
            <a:pPr lvl="1" eaLnBrk="1" hangingPunct="1"/>
            <a:r>
              <a:rPr lang="en-US" altLang="en-US" sz="2400" smtClean="0"/>
              <a:t>System should be independent of how its products are created, composed and represented</a:t>
            </a:r>
          </a:p>
          <a:p>
            <a:pPr lvl="1" eaLnBrk="1" hangingPunct="1"/>
            <a:r>
              <a:rPr lang="en-US" altLang="en-US" sz="2400" smtClean="0"/>
              <a:t>System should be configured with one of multiple families of products</a:t>
            </a:r>
          </a:p>
          <a:p>
            <a:pPr lvl="1" eaLnBrk="1" hangingPunct="1"/>
            <a:r>
              <a:rPr lang="en-US" altLang="en-US" sz="2400" smtClean="0"/>
              <a:t>Need to </a:t>
            </a:r>
            <a:r>
              <a:rPr lang="en-US" altLang="en-US" sz="2400" b="1" smtClean="0"/>
              <a:t>enforce </a:t>
            </a:r>
            <a:r>
              <a:rPr lang="en-US" altLang="en-US" sz="2400" smtClean="0"/>
              <a:t>that a family of product objects is used together </a:t>
            </a:r>
            <a:endParaRPr lang="en-US" altLang="en-US" sz="2400" b="1" i="1" smtClean="0">
              <a:solidFill>
                <a:schemeClr val="accent2"/>
              </a:solidFill>
            </a:endParaRPr>
          </a:p>
          <a:p>
            <a:pPr lvl="2" eaLnBrk="1" hangingPunct="1"/>
            <a:endParaRPr lang="en-GB" altLang="en-US" smtClean="0"/>
          </a:p>
        </p:txBody>
      </p:sp>
      <p:sp>
        <p:nvSpPr>
          <p:cNvPr id="73732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FFADF62-3D8B-4925-A64B-B8DE29501F61}" type="datetime1">
              <a:rPr lang="en-US" altLang="en-US" smtClean="0">
                <a:solidFill>
                  <a:schemeClr val="tx2"/>
                </a:solidFill>
              </a:rPr>
              <a:pPr/>
              <a:t>5/5/2018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7373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  <p:extLst>
      <p:ext uri="{BB962C8B-B14F-4D97-AF65-F5344CB8AC3E}">
        <p14:creationId xmlns:p14="http://schemas.microsoft.com/office/powerpoint/2010/main" val="2918780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8382000" cy="4572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Structure</a:t>
            </a:r>
            <a:endParaRPr lang="en-GB" smtClean="0"/>
          </a:p>
        </p:txBody>
      </p:sp>
      <p:sp>
        <p:nvSpPr>
          <p:cNvPr id="75779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6E8515D-DE88-426C-9FBF-EBDCA02A5D17}" type="datetime1">
              <a:rPr lang="en-US" altLang="en-US" smtClean="0">
                <a:solidFill>
                  <a:schemeClr val="tx2"/>
                </a:solidFill>
              </a:rPr>
              <a:pPr/>
              <a:t>5/5/2018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7578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  <p:pic>
        <p:nvPicPr>
          <p:cNvPr id="75781" name="Picture 3" descr="abfac1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643063"/>
            <a:ext cx="79248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11462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Participants &amp; Collaborations</a:t>
            </a:r>
            <a:endParaRPr lang="en-GB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214313" y="1571625"/>
            <a:ext cx="8229600" cy="5145088"/>
          </a:xfrm>
        </p:spPr>
        <p:txBody>
          <a:bodyPr/>
          <a:lstStyle/>
          <a:p>
            <a:pPr eaLnBrk="1" hangingPunct="1"/>
            <a:r>
              <a:rPr lang="en-US" altLang="en-US" sz="2000" smtClean="0"/>
              <a:t>Abstract Factory</a:t>
            </a:r>
          </a:p>
          <a:p>
            <a:pPr lvl="1" eaLnBrk="1" hangingPunct="1"/>
            <a:r>
              <a:rPr lang="en-US" altLang="en-US" smtClean="0"/>
              <a:t>declares an interface for operations to create abstract products</a:t>
            </a:r>
          </a:p>
          <a:p>
            <a:pPr eaLnBrk="1" hangingPunct="1"/>
            <a:r>
              <a:rPr lang="en-US" altLang="en-US" sz="2000" smtClean="0"/>
              <a:t>ConcreteFactory</a:t>
            </a:r>
          </a:p>
          <a:p>
            <a:pPr lvl="1" eaLnBrk="1" hangingPunct="1"/>
            <a:r>
              <a:rPr lang="en-US" altLang="en-US" smtClean="0"/>
              <a:t>implements the operations to create products</a:t>
            </a:r>
          </a:p>
          <a:p>
            <a:pPr eaLnBrk="1" hangingPunct="1"/>
            <a:r>
              <a:rPr lang="en-US" altLang="en-US" sz="2000" smtClean="0"/>
              <a:t>AbstractProduct</a:t>
            </a:r>
          </a:p>
          <a:p>
            <a:pPr lvl="1" eaLnBrk="1" hangingPunct="1"/>
            <a:r>
              <a:rPr lang="en-US" altLang="en-US" smtClean="0"/>
              <a:t>declares an interface for a type of product objects</a:t>
            </a:r>
          </a:p>
          <a:p>
            <a:pPr eaLnBrk="1" hangingPunct="1"/>
            <a:r>
              <a:rPr lang="en-US" altLang="en-US" sz="2000" smtClean="0"/>
              <a:t>ConcreteProduct</a:t>
            </a:r>
          </a:p>
          <a:p>
            <a:pPr lvl="1" eaLnBrk="1" hangingPunct="1"/>
            <a:r>
              <a:rPr lang="en-US" altLang="en-US" smtClean="0"/>
              <a:t>declares an interface for a type of product objects</a:t>
            </a:r>
          </a:p>
          <a:p>
            <a:pPr eaLnBrk="1" hangingPunct="1"/>
            <a:r>
              <a:rPr lang="en-US" altLang="en-US" sz="2000" smtClean="0"/>
              <a:t>Client</a:t>
            </a:r>
          </a:p>
          <a:p>
            <a:pPr lvl="1" eaLnBrk="1" hangingPunct="1"/>
            <a:r>
              <a:rPr lang="en-US" altLang="en-US" smtClean="0"/>
              <a:t>uses only interfaces decl. by AbstractFactory and AbstractProduct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000" i="1" smtClean="0"/>
              <a:t>A </a:t>
            </a:r>
            <a:r>
              <a:rPr lang="en-US" altLang="en-US" sz="2000" i="1" smtClean="0"/>
              <a:t>single instance of a ConcreteFactory created.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i="1" smtClean="0"/>
              <a:t>create products having a particular implementation</a:t>
            </a:r>
            <a:endParaRPr lang="en-GB" altLang="en-US" i="1" smtClean="0"/>
          </a:p>
        </p:txBody>
      </p:sp>
      <p:sp>
        <p:nvSpPr>
          <p:cNvPr id="7782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CB59EB9-5929-487D-8403-2803A0F20CF0}" type="datetime1">
              <a:rPr lang="en-US" altLang="en-US" smtClean="0">
                <a:solidFill>
                  <a:schemeClr val="tx2"/>
                </a:solidFill>
              </a:rPr>
              <a:pPr/>
              <a:t>5/5/2018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7782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  <p:extLst>
      <p:ext uri="{BB962C8B-B14F-4D97-AF65-F5344CB8AC3E}">
        <p14:creationId xmlns:p14="http://schemas.microsoft.com/office/powerpoint/2010/main" val="2957796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changes are supported?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FADFC7-E737-4143-8F55-840E92917A3F}" type="datetime1">
              <a:rPr lang="en-US" smtClean="0"/>
              <a:pPr>
                <a:defRPr/>
              </a:pPr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Department, TUC-N</a:t>
            </a:r>
            <a:endParaRPr lang="en-US"/>
          </a:p>
        </p:txBody>
      </p:sp>
      <p:pic>
        <p:nvPicPr>
          <p:cNvPr id="6" name="Picture 3" descr="abfac10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45" y="1709737"/>
            <a:ext cx="8465955" cy="3770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957536" y="4788000"/>
            <a:ext cx="1152128" cy="30777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ProductB3</a:t>
            </a:r>
            <a:endParaRPr lang="en-US" sz="1400" dirty="0">
              <a:solidFill>
                <a:srgbClr val="C0000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732240" y="2420888"/>
            <a:ext cx="2304256" cy="2402480"/>
            <a:chOff x="6732240" y="2420888"/>
            <a:chExt cx="2304256" cy="2402480"/>
          </a:xfrm>
        </p:grpSpPr>
        <p:sp>
          <p:nvSpPr>
            <p:cNvPr id="7" name="TextBox 6"/>
            <p:cNvSpPr txBox="1"/>
            <p:nvPr/>
          </p:nvSpPr>
          <p:spPr>
            <a:xfrm>
              <a:off x="7884368" y="2941091"/>
              <a:ext cx="1152128" cy="307777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C00000"/>
                  </a:solidFill>
                </a:rPr>
                <a:t>ProductA3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6732240" y="2420888"/>
              <a:ext cx="1656184" cy="5202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 flipV="1">
              <a:off x="6732240" y="4303165"/>
              <a:ext cx="1656184" cy="5202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932040" y="5667513"/>
            <a:ext cx="2880320" cy="855166"/>
            <a:chOff x="4932040" y="5667513"/>
            <a:chExt cx="2880320" cy="855166"/>
          </a:xfrm>
        </p:grpSpPr>
        <p:sp>
          <p:nvSpPr>
            <p:cNvPr id="13" name="TextBox 12"/>
            <p:cNvSpPr txBox="1"/>
            <p:nvPr/>
          </p:nvSpPr>
          <p:spPr>
            <a:xfrm>
              <a:off x="5580112" y="5667513"/>
              <a:ext cx="1675656" cy="307777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>
                  <a:solidFill>
                    <a:srgbClr val="002060"/>
                  </a:solidFill>
                </a:rPr>
                <a:t>AbstractProductC</a:t>
              </a:r>
              <a:endParaRPr lang="en-US" sz="1400" dirty="0">
                <a:solidFill>
                  <a:srgbClr val="00206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932040" y="6197798"/>
              <a:ext cx="1224136" cy="307777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002060"/>
                  </a:solidFill>
                </a:rPr>
                <a:t>ProductC2</a:t>
              </a:r>
              <a:endParaRPr lang="en-US" sz="1400" dirty="0">
                <a:solidFill>
                  <a:srgbClr val="00206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588224" y="6214902"/>
              <a:ext cx="1224136" cy="307777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002060"/>
                  </a:solidFill>
                </a:rPr>
                <a:t>ProductC1</a:t>
              </a:r>
              <a:endParaRPr lang="en-US" sz="1400" dirty="0">
                <a:solidFill>
                  <a:srgbClr val="00206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4" idx="0"/>
            </p:cNvCxnSpPr>
            <p:nvPr/>
          </p:nvCxnSpPr>
          <p:spPr>
            <a:xfrm flipV="1">
              <a:off x="5544108" y="5975290"/>
              <a:ext cx="324036" cy="222508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5" idx="0"/>
            </p:cNvCxnSpPr>
            <p:nvPr/>
          </p:nvCxnSpPr>
          <p:spPr>
            <a:xfrm flipH="1" flipV="1">
              <a:off x="6588224" y="5975290"/>
              <a:ext cx="612068" cy="239612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594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Consequences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1571625"/>
            <a:ext cx="83820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Isolation of concrete classes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appear in </a:t>
            </a:r>
            <a:r>
              <a:rPr lang="en-US" altLang="en-US" sz="2400" b="1" smtClean="0">
                <a:latin typeface="Courier New" panose="02070309020205020404" pitchFamily="49" charset="0"/>
              </a:rPr>
              <a:t>ConcreteFactories</a:t>
            </a:r>
            <a:r>
              <a:rPr lang="en-US" altLang="en-US" sz="2400" smtClean="0"/>
              <a:t> not in client's code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Exchanging of product families becomes easy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a </a:t>
            </a:r>
            <a:r>
              <a:rPr lang="en-US" altLang="en-US" sz="2400" b="1" smtClean="0">
                <a:latin typeface="Courier New" panose="02070309020205020404" pitchFamily="49" charset="0"/>
              </a:rPr>
              <a:t>ConcreteFactory </a:t>
            </a:r>
            <a:r>
              <a:rPr lang="en-US" altLang="en-US" sz="2400" smtClean="0"/>
              <a:t>appears only in one place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Promotes consistency among products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all products in a family change </a:t>
            </a:r>
            <a:r>
              <a:rPr lang="en-US" altLang="en-US" sz="2400" b="1" smtClean="0"/>
              <a:t>at once</a:t>
            </a:r>
            <a:r>
              <a:rPr lang="en-US" altLang="en-US" sz="2400" smtClean="0"/>
              <a:t>, and change </a:t>
            </a:r>
            <a:r>
              <a:rPr lang="en-US" altLang="en-US" sz="2400" b="1" smtClean="0"/>
              <a:t>together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Supporting new kinds of products is difficult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requires a change in the interface of AbstractFactory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... and consequently all subclasses</a:t>
            </a:r>
          </a:p>
        </p:txBody>
      </p:sp>
      <p:sp>
        <p:nvSpPr>
          <p:cNvPr id="7987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E830B5-4027-40FD-9BCB-877F50F24AB8}" type="datetime1">
              <a:rPr lang="en-US" altLang="en-US" smtClean="0">
                <a:solidFill>
                  <a:schemeClr val="tx2"/>
                </a:solidFill>
              </a:rPr>
              <a:pPr/>
              <a:t>5/5/2018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7987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  <p:extLst>
      <p:ext uri="{BB962C8B-B14F-4D97-AF65-F5344CB8AC3E}">
        <p14:creationId xmlns:p14="http://schemas.microsoft.com/office/powerpoint/2010/main" val="11928271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Implementation Issues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357188" y="1714500"/>
            <a:ext cx="8080375" cy="4614863"/>
          </a:xfrm>
        </p:spPr>
        <p:txBody>
          <a:bodyPr/>
          <a:lstStyle/>
          <a:p>
            <a:pPr eaLnBrk="1" hangingPunct="1"/>
            <a:r>
              <a:rPr lang="en-US" altLang="en-US" smtClean="0"/>
              <a:t>Factories as Singletons</a:t>
            </a:r>
          </a:p>
          <a:p>
            <a:pPr lvl="1" eaLnBrk="1" hangingPunct="1"/>
            <a:r>
              <a:rPr lang="en-US" altLang="en-US" sz="2400" smtClean="0"/>
              <a:t>to assure that only one ConcreteFactory per product family is created</a:t>
            </a:r>
            <a:endParaRPr lang="en-US" altLang="en-US" smtClean="0"/>
          </a:p>
          <a:p>
            <a:pPr eaLnBrk="1" hangingPunct="1"/>
            <a:r>
              <a:rPr lang="en-US" altLang="en-US" smtClean="0"/>
              <a:t>Creating the Products</a:t>
            </a:r>
          </a:p>
          <a:p>
            <a:pPr lvl="1" eaLnBrk="1" hangingPunct="1"/>
            <a:r>
              <a:rPr lang="en-US" altLang="en-US" sz="2400" smtClean="0"/>
              <a:t>collection of </a:t>
            </a:r>
            <a:r>
              <a:rPr lang="en-US" altLang="en-US" sz="2400" i="1" smtClean="0"/>
              <a:t>Factory Methods</a:t>
            </a:r>
          </a:p>
          <a:p>
            <a:pPr lvl="1" eaLnBrk="1" hangingPunct="1"/>
            <a:r>
              <a:rPr lang="en-US" altLang="en-US" sz="2400" smtClean="0"/>
              <a:t>can be also implemented using </a:t>
            </a:r>
            <a:r>
              <a:rPr lang="en-US" altLang="en-US" sz="2400" i="1" smtClean="0"/>
              <a:t>Prototype</a:t>
            </a:r>
          </a:p>
          <a:p>
            <a:pPr lvl="2" eaLnBrk="1" hangingPunct="1"/>
            <a:r>
              <a:rPr lang="en-US" altLang="en-US" smtClean="0"/>
              <a:t>define a prototypical instance for each product in ConcreteFactor</a:t>
            </a:r>
          </a:p>
          <a:p>
            <a:pPr eaLnBrk="1" hangingPunct="1"/>
            <a:r>
              <a:rPr lang="en-US" altLang="en-US" smtClean="0"/>
              <a:t>Defining Extensible Factories</a:t>
            </a:r>
          </a:p>
          <a:p>
            <a:pPr lvl="1" eaLnBrk="1" hangingPunct="1"/>
            <a:r>
              <a:rPr lang="en-US" altLang="en-US" sz="2400" smtClean="0"/>
              <a:t>a single factory method with parameters</a:t>
            </a:r>
          </a:p>
          <a:p>
            <a:pPr lvl="1" eaLnBrk="1" hangingPunct="1"/>
            <a:r>
              <a:rPr lang="en-US" altLang="en-US" sz="2400" smtClean="0"/>
              <a:t>more flexible, less safe!</a:t>
            </a:r>
          </a:p>
        </p:txBody>
      </p:sp>
      <p:sp>
        <p:nvSpPr>
          <p:cNvPr id="81924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0BD066E-9698-44F6-A3E6-9039FEF8FDE7}" type="datetime1">
              <a:rPr lang="en-US" altLang="en-US" smtClean="0">
                <a:solidFill>
                  <a:schemeClr val="tx2"/>
                </a:solidFill>
              </a:rPr>
              <a:pPr/>
              <a:t>5/5/2018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8192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  <p:extLst>
      <p:ext uri="{BB962C8B-B14F-4D97-AF65-F5344CB8AC3E}">
        <p14:creationId xmlns:p14="http://schemas.microsoft.com/office/powerpoint/2010/main" val="15071290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Creating Products</a:t>
            </a:r>
            <a:endParaRPr lang="en-GB" dirty="0" smtClean="0">
              <a:solidFill>
                <a:schemeClr val="accent2"/>
              </a:solidFill>
            </a:endParaRP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96592"/>
            <a:ext cx="8534400" cy="3352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...using own factory methods</a:t>
            </a:r>
          </a:p>
          <a:p>
            <a:pPr marL="0" indent="0" eaLnBrk="1" hangingPunct="1"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abstract class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WidgetFactory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 eaLnBrk="1" hangingPunct="1"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Window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createWindow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Menu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createMenu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Button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createButton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hangingPunct="1"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pPr marL="0" indent="0" eaLnBrk="1" hangingPunct="1"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MacWidgetFactory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WidgetFactory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 eaLnBrk="1" hangingPunct="1"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public Window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createWindow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0" indent="0" eaLnBrk="1" hangingPunct="1"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{ return new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MacWidow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}          </a:t>
            </a:r>
          </a:p>
          <a:p>
            <a:pPr marL="0" indent="0" eaLnBrk="1" hangingPunct="1"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public Menu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createMenu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0" indent="0" eaLnBrk="1" hangingPunct="1"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{ return new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MacMenu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}          </a:t>
            </a:r>
          </a:p>
          <a:p>
            <a:pPr marL="0" indent="0" eaLnBrk="1" hangingPunct="1"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public Button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createButton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0" indent="0" eaLnBrk="1" hangingPunct="1"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{ return new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MacBu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tton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 }</a:t>
            </a:r>
          </a:p>
          <a:p>
            <a:pPr marL="0" indent="0" eaLnBrk="1" hangingPunct="1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endParaRPr lang="en-US" altLang="en-US" dirty="0" smtClean="0"/>
          </a:p>
        </p:txBody>
      </p:sp>
      <p:sp>
        <p:nvSpPr>
          <p:cNvPr id="83972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4A6BB00-AD17-4B22-8B88-28455162D74F}" type="datetime1">
              <a:rPr lang="en-US" altLang="en-US" smtClean="0">
                <a:solidFill>
                  <a:schemeClr val="tx2"/>
                </a:solidFill>
              </a:rPr>
              <a:pPr/>
              <a:t>5/5/2018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8397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  <p:extLst>
      <p:ext uri="{BB962C8B-B14F-4D97-AF65-F5344CB8AC3E}">
        <p14:creationId xmlns:p14="http://schemas.microsoft.com/office/powerpoint/2010/main" val="7023118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Products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876800"/>
          </a:xfrm>
        </p:spPr>
        <p:txBody>
          <a:bodyPr/>
          <a:lstStyle/>
          <a:p>
            <a:pPr eaLnBrk="1" hangingPunct="1"/>
            <a:r>
              <a:rPr lang="en-US" altLang="en-US" dirty="0"/>
              <a:t>... using product's factory methods</a:t>
            </a:r>
          </a:p>
          <a:p>
            <a:pPr lvl="1" eaLnBrk="1" hangingPunct="1"/>
            <a:r>
              <a:rPr lang="en-US" altLang="en-US" dirty="0"/>
              <a:t>subclass just provides the concrete products in the constructor</a:t>
            </a:r>
          </a:p>
          <a:p>
            <a:pPr lvl="1" eaLnBrk="1" hangingPunct="1"/>
            <a:r>
              <a:rPr lang="en-US" altLang="en-US" dirty="0"/>
              <a:t>spares the reimplementation of FM's in subclasses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FADFC7-E737-4143-8F55-840E92917A3F}" type="datetime1">
              <a:rPr lang="en-US" smtClean="0"/>
              <a:pPr>
                <a:defRPr/>
              </a:pPr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Department, TUC-N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16016" y="363915"/>
            <a:ext cx="4572000" cy="649408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abstract class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WidgetFactory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private Window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windowFactory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private Menu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menuFactory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private Button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buttonFactory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Window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createWindow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{ return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windowFactory.createWindow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Menu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createMenu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{ return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menuFactory.createWindow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Button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createButton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{ return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buttonFactory.createWindow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MacWidgetFactory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WidgetFactory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MacWidgetFactory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windowFactory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MacWindow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menuFactory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MacMenu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buttonFactory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MacButton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5115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Singleton</a:t>
            </a:r>
          </a:p>
        </p:txBody>
      </p:sp>
      <p:sp>
        <p:nvSpPr>
          <p:cNvPr id="88067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C90F113-BFD6-4BC4-9D84-7A8BCEF32D83}" type="datetime1">
              <a:rPr lang="en-US" altLang="en-US" smtClean="0">
                <a:solidFill>
                  <a:schemeClr val="tx2"/>
                </a:solidFill>
              </a:rPr>
              <a:pPr/>
              <a:t>5/5/2018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8806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  <p:extLst>
      <p:ext uri="{BB962C8B-B14F-4D97-AF65-F5344CB8AC3E}">
        <p14:creationId xmlns:p14="http://schemas.microsoft.com/office/powerpoint/2010/main" val="29271316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o-RO" smtClean="0"/>
              <a:t>Desi</a:t>
            </a:r>
            <a:r>
              <a:rPr lang="en-US" smtClean="0"/>
              <a:t>g</a:t>
            </a:r>
            <a:r>
              <a:rPr lang="ro-RO" smtClean="0"/>
              <a:t>n Pattern Space</a:t>
            </a:r>
            <a:endParaRPr lang="en-US" smtClean="0"/>
          </a:p>
        </p:txBody>
      </p:sp>
      <p:graphicFrame>
        <p:nvGraphicFramePr>
          <p:cNvPr id="440361" name="Group 41"/>
          <p:cNvGraphicFramePr>
            <a:graphicFrameLocks noGrp="1"/>
          </p:cNvGraphicFramePr>
          <p:nvPr>
            <p:ph type="tbl" idx="1"/>
          </p:nvPr>
        </p:nvGraphicFramePr>
        <p:xfrm>
          <a:off x="539750" y="1196975"/>
          <a:ext cx="8077200" cy="5669103"/>
        </p:xfrm>
        <a:graphic>
          <a:graphicData uri="http://schemas.openxmlformats.org/drawingml/2006/table">
            <a:tbl>
              <a:tblPr/>
              <a:tblGrid>
                <a:gridCol w="1174730"/>
                <a:gridCol w="1201758"/>
                <a:gridCol w="1814512"/>
                <a:gridCol w="1712913"/>
                <a:gridCol w="2173287"/>
              </a:tblGrid>
              <a:tr h="518120"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Purpose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161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Creational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Structural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Behavioral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667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Scope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Class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Factory Method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Adapter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Interpreter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Template Method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269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Object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Abstract Factory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Builder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Singleton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Prototype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Adapter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Bridge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Composite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Decorator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Facade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Proxy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Flyweight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Command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Chain of Responsibility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Strategy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Visitor</a:t>
                      </a:r>
                      <a:endParaRPr kumimoji="0" lang="ro-RO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Iterator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Mediator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Memento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Observer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State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582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A767FD-E51C-49F7-835B-1558769E1A01}" type="datetime1">
              <a:rPr lang="en-US" altLang="en-US" smtClean="0">
                <a:solidFill>
                  <a:schemeClr val="tx2"/>
                </a:solidFill>
              </a:rPr>
              <a:pPr/>
              <a:t>5/5/2018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2358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  <p:extLst>
      <p:ext uri="{BB962C8B-B14F-4D97-AF65-F5344CB8AC3E}">
        <p14:creationId xmlns:p14="http://schemas.microsoft.com/office/powerpoint/2010/main" val="67857421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Basics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1643063"/>
            <a:ext cx="8229600" cy="4830762"/>
          </a:xfrm>
        </p:spPr>
        <p:txBody>
          <a:bodyPr/>
          <a:lstStyle/>
          <a:p>
            <a:pPr eaLnBrk="1" hangingPunct="1"/>
            <a:r>
              <a:rPr lang="en-US" altLang="en-US" smtClean="0"/>
              <a:t>Intent</a:t>
            </a:r>
          </a:p>
          <a:p>
            <a:pPr lvl="1" eaLnBrk="1" hangingPunct="1"/>
            <a:r>
              <a:rPr lang="en-US" altLang="en-US" sz="2400" smtClean="0"/>
              <a:t>Ensure a class has only one instance and provide a global point of access to it</a:t>
            </a:r>
          </a:p>
          <a:p>
            <a:pPr eaLnBrk="1" hangingPunct="1"/>
            <a:r>
              <a:rPr lang="en-US" altLang="en-US" smtClean="0"/>
              <a:t>Applicability</a:t>
            </a:r>
          </a:p>
          <a:p>
            <a:pPr lvl="1" eaLnBrk="1" hangingPunct="1"/>
            <a:r>
              <a:rPr lang="en-US" altLang="en-US" sz="2400" smtClean="0"/>
              <a:t>want exactly one instance of a class</a:t>
            </a:r>
          </a:p>
          <a:p>
            <a:pPr lvl="1" eaLnBrk="1" hangingPunct="1"/>
            <a:r>
              <a:rPr lang="en-US" altLang="en-US" sz="2400" smtClean="0"/>
              <a:t>accessible to clients from one point</a:t>
            </a:r>
          </a:p>
          <a:p>
            <a:pPr lvl="1" eaLnBrk="1" hangingPunct="1"/>
            <a:r>
              <a:rPr lang="en-US" altLang="en-US" sz="2400" smtClean="0"/>
              <a:t>want the instance to be extensible</a:t>
            </a:r>
          </a:p>
          <a:p>
            <a:pPr lvl="1" eaLnBrk="1" hangingPunct="1"/>
            <a:r>
              <a:rPr lang="en-US" altLang="en-US" sz="2400" smtClean="0"/>
              <a:t>can also allow a countable number of instances</a:t>
            </a:r>
          </a:p>
          <a:p>
            <a:pPr lvl="1" eaLnBrk="1" hangingPunct="1"/>
            <a:r>
              <a:rPr lang="en-US" altLang="en-US" sz="2400" smtClean="0"/>
              <a:t>improvement over global namespace</a:t>
            </a:r>
          </a:p>
        </p:txBody>
      </p:sp>
      <p:sp>
        <p:nvSpPr>
          <p:cNvPr id="9011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864E05F-7AD4-4CE5-B4EA-B95A2C093E49}" type="datetime1">
              <a:rPr lang="en-US" altLang="en-US" smtClean="0">
                <a:solidFill>
                  <a:schemeClr val="tx2"/>
                </a:solidFill>
              </a:rPr>
              <a:pPr/>
              <a:t>5/5/2018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9011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  <p:extLst>
      <p:ext uri="{BB962C8B-B14F-4D97-AF65-F5344CB8AC3E}">
        <p14:creationId xmlns:p14="http://schemas.microsoft.com/office/powerpoint/2010/main" val="11240364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Structure of the Pattern</a:t>
            </a:r>
          </a:p>
        </p:txBody>
      </p:sp>
      <p:sp>
        <p:nvSpPr>
          <p:cNvPr id="92163" name="Date Placeholder 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673B2B4-90CA-4FD9-A052-BCAE7E2EF4F4}" type="datetime1">
              <a:rPr lang="en-US" altLang="en-US" smtClean="0">
                <a:solidFill>
                  <a:schemeClr val="tx2"/>
                </a:solidFill>
              </a:rPr>
              <a:pPr/>
              <a:t>5/5/2018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9216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  <p:pic>
        <p:nvPicPr>
          <p:cNvPr id="92165" name="Picture 3" descr="sing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81200"/>
            <a:ext cx="7086600" cy="301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30" name="Text Box 4"/>
          <p:cNvSpPr txBox="1">
            <a:spLocks noChangeArrowheads="1"/>
          </p:cNvSpPr>
          <p:nvPr/>
        </p:nvSpPr>
        <p:spPr bwMode="auto">
          <a:xfrm>
            <a:off x="714375" y="5000625"/>
            <a:ext cx="7078663" cy="461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Put constructor in private/protected data section</a:t>
            </a:r>
          </a:p>
        </p:txBody>
      </p:sp>
    </p:spTree>
    <p:extLst>
      <p:ext uri="{BB962C8B-B14F-4D97-AF65-F5344CB8AC3E}">
        <p14:creationId xmlns:p14="http://schemas.microsoft.com/office/powerpoint/2010/main" val="33490164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Participants and Collaborations</a:t>
            </a:r>
            <a:endParaRPr lang="en-GB" smtClean="0"/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>
          <a:xfrm>
            <a:off x="214313" y="1643063"/>
            <a:ext cx="8534400" cy="435768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Singleton</a:t>
            </a:r>
          </a:p>
          <a:p>
            <a:pPr lvl="1" eaLnBrk="1" hangingPunct="1"/>
            <a:r>
              <a:rPr lang="en-US" altLang="en-US" dirty="0" smtClean="0"/>
              <a:t>defines an </a:t>
            </a:r>
            <a:r>
              <a:rPr lang="en-US" altLang="en-US" b="1" dirty="0" smtClean="0">
                <a:latin typeface="Courier New" panose="02070309020205020404" pitchFamily="49" charset="0"/>
              </a:rPr>
              <a:t>Instance</a:t>
            </a:r>
            <a:r>
              <a:rPr lang="en-US" altLang="en-US" dirty="0" smtClean="0"/>
              <a:t> method that becomes the single "gate" by which clients can access its unique instance.</a:t>
            </a:r>
          </a:p>
          <a:p>
            <a:pPr lvl="2" eaLnBrk="1" hangingPunct="1"/>
            <a:r>
              <a:rPr lang="en-US" altLang="en-US" b="1" dirty="0" smtClean="0">
                <a:latin typeface="Courier New" panose="02070309020205020404" pitchFamily="49" charset="0"/>
              </a:rPr>
              <a:t>Instance </a:t>
            </a:r>
            <a:r>
              <a:rPr lang="en-US" altLang="en-US" dirty="0" smtClean="0"/>
              <a:t>is a class method (static member function in C++) </a:t>
            </a:r>
          </a:p>
          <a:p>
            <a:pPr lvl="1" eaLnBrk="1" hangingPunct="1"/>
            <a:r>
              <a:rPr lang="en-US" altLang="en-US" dirty="0" smtClean="0"/>
              <a:t>may be responsible for creating its own unique instance</a:t>
            </a:r>
          </a:p>
          <a:p>
            <a:pPr eaLnBrk="1" hangingPunct="1"/>
            <a:endParaRPr lang="en-US" altLang="en-US" i="1" dirty="0" smtClean="0"/>
          </a:p>
          <a:p>
            <a:pPr eaLnBrk="1" hangingPunct="1"/>
            <a:r>
              <a:rPr lang="en-US" altLang="en-US" i="1" dirty="0" smtClean="0"/>
              <a:t>Clients </a:t>
            </a:r>
            <a:r>
              <a:rPr lang="en-US" altLang="en-US" i="1" dirty="0" smtClean="0"/>
              <a:t>access Singleton instances solely through the </a:t>
            </a:r>
            <a:r>
              <a:rPr lang="en-US" altLang="en-US" b="1" i="1" dirty="0" smtClean="0">
                <a:latin typeface="Courier New" panose="02070309020205020404" pitchFamily="49" charset="0"/>
              </a:rPr>
              <a:t>Instance</a:t>
            </a:r>
            <a:r>
              <a:rPr lang="en-US" altLang="en-US" i="1" dirty="0" smtClean="0"/>
              <a:t> method</a:t>
            </a:r>
            <a:endParaRPr lang="en-GB" altLang="en-US" i="1" dirty="0" smtClean="0"/>
          </a:p>
        </p:txBody>
      </p:sp>
      <p:sp>
        <p:nvSpPr>
          <p:cNvPr id="94212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8DE1FA0-C9BF-41EE-9C86-150B47648546}" type="datetime1">
              <a:rPr lang="en-US" altLang="en-US" smtClean="0">
                <a:solidFill>
                  <a:schemeClr val="tx2"/>
                </a:solidFill>
              </a:rPr>
              <a:pPr/>
              <a:t>5/5/2018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9421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  <p:extLst>
      <p:ext uri="{BB962C8B-B14F-4D97-AF65-F5344CB8AC3E}">
        <p14:creationId xmlns:p14="http://schemas.microsoft.com/office/powerpoint/2010/main" val="26372396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Consequences</a:t>
            </a:r>
            <a:endParaRPr lang="en-GB" smtClean="0"/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84325"/>
            <a:ext cx="8229600" cy="4325938"/>
          </a:xfrm>
        </p:spPr>
        <p:txBody>
          <a:bodyPr/>
          <a:lstStyle/>
          <a:p>
            <a:pPr eaLnBrk="1" hangingPunct="1"/>
            <a:r>
              <a:rPr lang="en-US" altLang="en-US" smtClean="0"/>
              <a:t>Controlled access to sole instance</a:t>
            </a:r>
          </a:p>
          <a:p>
            <a:pPr eaLnBrk="1" hangingPunct="1"/>
            <a:r>
              <a:rPr lang="en-US" altLang="en-US" smtClean="0"/>
              <a:t>Permits refinement of operations and representation</a:t>
            </a:r>
          </a:p>
          <a:p>
            <a:pPr eaLnBrk="1" hangingPunct="1"/>
            <a:r>
              <a:rPr lang="en-US" altLang="en-US" smtClean="0"/>
              <a:t>Permits a variable (but precise) number of instances</a:t>
            </a:r>
          </a:p>
          <a:p>
            <a:pPr eaLnBrk="1" hangingPunct="1"/>
            <a:r>
              <a:rPr lang="en-US" altLang="en-US" smtClean="0"/>
              <a:t>Reduced global name space </a:t>
            </a:r>
            <a:endParaRPr lang="en-GB" altLang="en-US" smtClean="0"/>
          </a:p>
        </p:txBody>
      </p:sp>
      <p:sp>
        <p:nvSpPr>
          <p:cNvPr id="9626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0D1B170-4E67-4869-A123-DEB544500373}" type="datetime1">
              <a:rPr lang="en-US" altLang="en-US" smtClean="0">
                <a:solidFill>
                  <a:schemeClr val="tx2"/>
                </a:solidFill>
              </a:rPr>
              <a:pPr/>
              <a:t>5/5/2018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9626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  <p:extLst>
      <p:ext uri="{BB962C8B-B14F-4D97-AF65-F5344CB8AC3E}">
        <p14:creationId xmlns:p14="http://schemas.microsoft.com/office/powerpoint/2010/main" val="29206016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Making a single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</a:rPr>
              <a:t>MazeFactory</a:t>
            </a:r>
            <a:endParaRPr lang="en-US" b="1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98307" name="Date Placeholder 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D6C1D3-8331-49A8-AF0C-478EBA00A5C7}" type="datetime1">
              <a:rPr lang="en-US" altLang="en-US" smtClean="0">
                <a:solidFill>
                  <a:schemeClr val="tx2"/>
                </a:solidFill>
              </a:rPr>
              <a:pPr/>
              <a:t>5/5/2018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9830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  <p:pic>
        <p:nvPicPr>
          <p:cNvPr id="98309" name="Picture 3" descr="maze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643063"/>
            <a:ext cx="4953000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310" name="Picture 4" descr="maze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4357688"/>
            <a:ext cx="5791200" cy="220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04754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Structural Patterns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Structural patterns are concerned with how classes and objects are composed to form larger structures. </a:t>
            </a:r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Structural </a:t>
            </a:r>
            <a:r>
              <a:rPr lang="en-US" altLang="en-US" b="1" dirty="0" smtClean="0"/>
              <a:t>class</a:t>
            </a:r>
            <a:r>
              <a:rPr lang="en-US" altLang="en-US" dirty="0" smtClean="0"/>
              <a:t> patterns use </a:t>
            </a:r>
            <a:r>
              <a:rPr lang="en-US" altLang="en-US" b="1" dirty="0" smtClean="0"/>
              <a:t>inheritance</a:t>
            </a:r>
            <a:r>
              <a:rPr lang="en-US" altLang="en-US" dirty="0" smtClean="0"/>
              <a:t> to compose interfaces or implementations. </a:t>
            </a:r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Rather </a:t>
            </a:r>
            <a:r>
              <a:rPr lang="en-US" altLang="en-US" dirty="0" smtClean="0"/>
              <a:t>than composing interfaces or implementations, structural </a:t>
            </a:r>
            <a:r>
              <a:rPr lang="en-US" altLang="en-US" b="1" dirty="0" smtClean="0"/>
              <a:t>object</a:t>
            </a:r>
            <a:r>
              <a:rPr lang="en-US" altLang="en-US" dirty="0" smtClean="0"/>
              <a:t> patterns describe ways to </a:t>
            </a:r>
            <a:r>
              <a:rPr lang="en-US" altLang="en-US" b="1" dirty="0" smtClean="0"/>
              <a:t>compose</a:t>
            </a:r>
            <a:r>
              <a:rPr lang="en-US" altLang="en-US" dirty="0" smtClean="0"/>
              <a:t> objects to realize new functionality. </a:t>
            </a:r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DBCBB28-569B-4AAC-B741-7ED85705D466}" type="datetime1">
              <a:rPr lang="en-US" altLang="en-US">
                <a:solidFill>
                  <a:schemeClr val="tx2"/>
                </a:solidFill>
              </a:rPr>
              <a:pPr/>
              <a:t>5/5/2018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1126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Paying by PayPal</a:t>
            </a:r>
            <a:br>
              <a:rPr lang="en-US" dirty="0" smtClean="0"/>
            </a:br>
            <a:endParaRPr lang="en-GB" dirty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68313" y="1196975"/>
            <a:ext cx="7467600" cy="4873625"/>
          </a:xfrm>
        </p:spPr>
        <p:txBody>
          <a:bodyPr rtlCol="0">
            <a:normAutofit fontScale="92500" lnSpcReduction="10000"/>
          </a:bodyPr>
          <a:lstStyle/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GB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GB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GB" alt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GB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PayPal {</a:t>
            </a:r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GB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 public function __construct() {</a:t>
            </a:r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GB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    // Your Code here //</a:t>
            </a:r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GB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GB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 public function </a:t>
            </a:r>
            <a:r>
              <a:rPr lang="en-GB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sendPayment</a:t>
            </a:r>
            <a:r>
              <a:rPr lang="en-GB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($amount) {</a:t>
            </a:r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GB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    // Paying via </a:t>
            </a:r>
            <a:r>
              <a:rPr lang="en-GB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Paypal</a:t>
            </a:r>
            <a:r>
              <a:rPr lang="en-GB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GB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    echo "Paying via PayPal: ". $amount;</a:t>
            </a:r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GB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GB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GB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paypal</a:t>
            </a:r>
            <a:r>
              <a:rPr lang="en-GB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PayPal();</a:t>
            </a:r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GB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paypal</a:t>
            </a:r>
            <a:r>
              <a:rPr lang="en-GB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sendPayment</a:t>
            </a:r>
            <a:r>
              <a:rPr lang="en-GB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('2629');</a:t>
            </a:r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GB" alt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9943E92-BE35-457E-A8C9-7ADDFC732241}" type="datetime1">
              <a:rPr lang="en-US" altLang="en-US">
                <a:solidFill>
                  <a:schemeClr val="tx2"/>
                </a:solidFill>
              </a:rPr>
              <a:pPr/>
              <a:t>5/5/2018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1229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9100"/>
            <a:ext cx="7467600" cy="777875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Changes</a:t>
            </a:r>
            <a:br>
              <a:rPr lang="en-US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975"/>
            <a:ext cx="7467600" cy="5565775"/>
          </a:xfrm>
        </p:spPr>
        <p:txBody>
          <a:bodyPr rtlCol="0">
            <a:normAutofit fontScale="92500" lnSpcReduction="10000"/>
          </a:bodyPr>
          <a:lstStyle/>
          <a:p>
            <a:pPr marL="182880" indent="-182880" fontAlgn="auto">
              <a:spcAft>
                <a:spcPts val="0"/>
              </a:spcAft>
              <a:defRPr/>
            </a:pPr>
            <a:r>
              <a:rPr lang="en-US" dirty="0" err="1" smtClean="0"/>
              <a:t>sendPayment</a:t>
            </a:r>
            <a:r>
              <a:rPr lang="en-US" dirty="0" smtClean="0"/>
              <a:t> -&gt; </a:t>
            </a:r>
            <a:r>
              <a:rPr lang="en-US" dirty="0" err="1" smtClean="0"/>
              <a:t>payAmount</a:t>
            </a:r>
            <a:endParaRPr lang="en-US" dirty="0" smtClean="0"/>
          </a:p>
          <a:p>
            <a:pPr marL="182880" indent="-182880" fontAlgn="auto">
              <a:spcAft>
                <a:spcPts val="0"/>
              </a:spcAft>
              <a:defRPr/>
            </a:pPr>
            <a:r>
              <a:rPr lang="en-US" dirty="0" smtClean="0"/>
              <a:t>COMMIT TO AN INTERFACE, NOT AN IMPLEMENTATION!</a:t>
            </a:r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GB" dirty="0" smtClean="0"/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PayPal {</a:t>
            </a:r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public function __construct() {</a:t>
            </a:r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    // Your Code here //</a:t>
            </a:r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public function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sendPayment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($amount) {</a:t>
            </a:r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    // Paying via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Paypal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    echo "Paying via PayPal: ". $amount;</a:t>
            </a:r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GB" dirty="0" smtClean="0"/>
              <a:t> </a:t>
            </a:r>
          </a:p>
          <a:p>
            <a:pPr marL="182880" indent="-182880" fontAlgn="auto">
              <a:spcAft>
                <a:spcPts val="0"/>
              </a:spcAft>
              <a:defRPr/>
            </a:pPr>
            <a:endParaRPr lang="en-US" dirty="0" smtClean="0"/>
          </a:p>
          <a:p>
            <a:pPr marL="182880" indent="-182880" fontAlgn="auto">
              <a:spcAft>
                <a:spcPts val="0"/>
              </a:spcAft>
              <a:defRPr/>
            </a:pPr>
            <a:endParaRPr lang="en-US" dirty="0"/>
          </a:p>
          <a:p>
            <a:pPr marL="182880" indent="-182880" fontAlgn="auto">
              <a:spcAft>
                <a:spcPts val="0"/>
              </a:spcAft>
              <a:defRPr/>
            </a:pPr>
            <a:endParaRPr lang="en-GB" dirty="0"/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9134EE-E32F-4A98-B7C4-988358F200DA}" type="datetime1">
              <a:rPr lang="en-US" altLang="en-US">
                <a:solidFill>
                  <a:schemeClr val="tx2"/>
                </a:solidFill>
              </a:rPr>
              <a:pPr/>
              <a:t>5/5/2018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1331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350"/>
            <a:ext cx="7467600" cy="659765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GB" altLang="en-US" sz="2000" dirty="0" smtClean="0"/>
              <a:t>// Simple Interface for each Adapter we create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GB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paymentAdapter</a:t>
            </a:r>
            <a:r>
              <a:rPr lang="en-GB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public function pay($amount);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paypalAdapter</a:t>
            </a:r>
            <a:r>
              <a:rPr lang="en-GB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implements </a:t>
            </a:r>
            <a:r>
              <a:rPr lang="en-GB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paymentAdapter</a:t>
            </a:r>
            <a:r>
              <a:rPr lang="en-GB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 private $</a:t>
            </a:r>
            <a:r>
              <a:rPr lang="en-GB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paypal</a:t>
            </a:r>
            <a:r>
              <a:rPr lang="en-GB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 public function __construct(PayPal $</a:t>
            </a:r>
            <a:r>
              <a:rPr lang="en-GB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paypal</a:t>
            </a:r>
            <a:r>
              <a:rPr lang="en-GB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    $this-&gt;</a:t>
            </a:r>
            <a:r>
              <a:rPr lang="en-GB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paypal</a:t>
            </a:r>
            <a:r>
              <a:rPr lang="en-GB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$</a:t>
            </a:r>
            <a:r>
              <a:rPr lang="en-GB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paypal</a:t>
            </a:r>
            <a:r>
              <a:rPr lang="en-GB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 public function pay($amount)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    $this-&gt;</a:t>
            </a:r>
            <a:r>
              <a:rPr lang="en-GB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paypal</a:t>
            </a:r>
            <a:r>
              <a:rPr lang="en-GB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sendPayment</a:t>
            </a:r>
            <a:r>
              <a:rPr lang="en-GB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($amount);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GB" altLang="en-US" sz="2000" dirty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GB" altLang="en-US" sz="2000" dirty="0" smtClean="0"/>
              <a:t>// Client Code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altLang="en-US" sz="2000" dirty="0" smtClean="0"/>
              <a:t>$</a:t>
            </a:r>
            <a:r>
              <a:rPr lang="en-GB" altLang="en-US" sz="2000" dirty="0" err="1" smtClean="0"/>
              <a:t>paypal</a:t>
            </a:r>
            <a:r>
              <a:rPr lang="en-GB" altLang="en-US" sz="2000" dirty="0" smtClean="0"/>
              <a:t> = new </a:t>
            </a:r>
            <a:r>
              <a:rPr lang="en-GB" altLang="en-US" sz="2000" dirty="0" err="1" smtClean="0"/>
              <a:t>paypalAdapter</a:t>
            </a:r>
            <a:r>
              <a:rPr lang="en-GB" altLang="en-US" sz="2000" dirty="0" smtClean="0"/>
              <a:t>(new PayPal());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altLang="en-US" sz="2000" dirty="0" smtClean="0"/>
              <a:t>$</a:t>
            </a:r>
            <a:r>
              <a:rPr lang="en-GB" altLang="en-US" sz="2000" dirty="0" err="1" smtClean="0"/>
              <a:t>paypal</a:t>
            </a:r>
            <a:r>
              <a:rPr lang="en-GB" altLang="en-US" sz="2000" dirty="0" smtClean="0"/>
              <a:t>-&gt;pay('2629');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GB" altLang="en-US" sz="2000" dirty="0" smtClean="0"/>
          </a:p>
        </p:txBody>
      </p:sp>
      <p:sp>
        <p:nvSpPr>
          <p:cNvPr id="1434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99D390-D8C0-4744-B230-1CC98FA311BE}" type="datetime1">
              <a:rPr lang="en-US" altLang="en-US">
                <a:solidFill>
                  <a:schemeClr val="tx2"/>
                </a:solidFill>
              </a:rPr>
              <a:pPr/>
              <a:t>5/5/2018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1434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GB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paypalAdapter</a:t>
            </a:r>
            <a:r>
              <a:rPr lang="en-GB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implements </a:t>
            </a:r>
            <a:r>
              <a:rPr lang="en-GB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paymentAdapter</a:t>
            </a:r>
            <a:r>
              <a:rPr lang="en-GB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private $</a:t>
            </a:r>
            <a:r>
              <a:rPr lang="en-GB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paypal</a:t>
            </a:r>
            <a:r>
              <a:rPr lang="en-GB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public function __construct(PayPal $</a:t>
            </a:r>
            <a:r>
              <a:rPr lang="en-GB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paypal</a:t>
            </a:r>
            <a:r>
              <a:rPr lang="en-GB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    $this-&gt;</a:t>
            </a:r>
            <a:r>
              <a:rPr lang="en-GB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paypal</a:t>
            </a:r>
            <a:r>
              <a:rPr lang="en-GB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$</a:t>
            </a:r>
            <a:r>
              <a:rPr lang="en-GB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paypal</a:t>
            </a:r>
            <a:r>
              <a:rPr lang="en-GB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public function pay($amount)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    $this-&gt;</a:t>
            </a:r>
            <a:r>
              <a:rPr lang="en-GB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paypal</a:t>
            </a:r>
            <a:r>
              <a:rPr lang="en-GB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payAmount</a:t>
            </a:r>
            <a:r>
              <a:rPr lang="en-GB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($amount);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GB" altLang="en-US" dirty="0" smtClean="0"/>
          </a:p>
        </p:txBody>
      </p:sp>
      <p:sp>
        <p:nvSpPr>
          <p:cNvPr id="15364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F6366A-BDB9-4EF6-B543-30F9AB83C414}" type="datetime1">
              <a:rPr lang="en-US" altLang="en-US">
                <a:solidFill>
                  <a:schemeClr val="tx2"/>
                </a:solidFill>
              </a:rPr>
              <a:pPr/>
              <a:t>5/5/2018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1536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229600" cy="9906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o-RO" dirty="0" smtClean="0"/>
              <a:t>DP </a:t>
            </a:r>
            <a:r>
              <a:rPr lang="ro-RO" dirty="0" err="1" smtClean="0"/>
              <a:t>Relationships</a:t>
            </a:r>
            <a:endParaRPr lang="en-US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199"/>
            <a:ext cx="8447518" cy="5108249"/>
          </a:xfrm>
        </p:spPr>
        <p:txBody>
          <a:bodyPr/>
          <a:lstStyle/>
          <a:p>
            <a:pPr>
              <a:buFontTx/>
              <a:buNone/>
            </a:pPr>
            <a:endParaRPr lang="en-US" altLang="en-US" dirty="0" smtClean="0"/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0015FBB-25DF-416E-BC88-6F7CE4CC0736}" type="datetime1">
              <a:rPr lang="en-US" altLang="en-US">
                <a:solidFill>
                  <a:schemeClr val="tx2"/>
                </a:solidFill>
              </a:rPr>
              <a:pPr/>
              <a:t>5/5/2018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2458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</a:rPr>
              <a:t>Computer Science Department, TUC-N</a:t>
            </a:r>
          </a:p>
        </p:txBody>
      </p:sp>
      <p:pic>
        <p:nvPicPr>
          <p:cNvPr id="24582" name="Picture 4" descr="patm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51" y="1312940"/>
            <a:ext cx="7091037" cy="5300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5434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/>
              <a:t>Adapter Pattern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Intent</a:t>
            </a:r>
          </a:p>
          <a:p>
            <a:pPr lvl="1">
              <a:buFontTx/>
              <a:buNone/>
            </a:pPr>
            <a:r>
              <a:rPr lang="en-US" altLang="en-US" smtClean="0"/>
              <a:t>	Convert the interface of a class into another interface clients expect. Adapter lets classes work together that couldn't otherwise because of incompatible interfaces.</a:t>
            </a:r>
          </a:p>
          <a:p>
            <a:endParaRPr lang="en-US" altLang="en-US" smtClean="0"/>
          </a:p>
          <a:p>
            <a:r>
              <a:rPr lang="en-US" altLang="en-US" smtClean="0"/>
              <a:t>Also known as </a:t>
            </a:r>
          </a:p>
          <a:p>
            <a:pPr lvl="1">
              <a:buFontTx/>
              <a:buNone/>
            </a:pPr>
            <a:r>
              <a:rPr lang="en-US" altLang="en-US" smtClean="0"/>
              <a:t>Wrapper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/>
              <a:t>Adapter Pattern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smtClean="0"/>
              <a:t>Applicability</a:t>
            </a:r>
          </a:p>
          <a:p>
            <a:pPr lvl="1"/>
            <a:r>
              <a:rPr lang="en-US" altLang="en-US" sz="2400" smtClean="0"/>
              <a:t>you want to use an existing class, and its interface does not match the one you need. </a:t>
            </a:r>
          </a:p>
          <a:p>
            <a:pPr lvl="1"/>
            <a:r>
              <a:rPr lang="en-US" altLang="en-US" sz="2400" smtClean="0"/>
              <a:t>you want to create a reusable class that cooperates with unrelated or unforeseen classes, that is, classes that don't necessarily have compatible interfaces. </a:t>
            </a:r>
          </a:p>
          <a:p>
            <a:pPr lvl="1"/>
            <a:r>
              <a:rPr lang="en-US" altLang="en-US" sz="2400" i="1" smtClean="0"/>
              <a:t>(object adapter only)</a:t>
            </a:r>
            <a:r>
              <a:rPr lang="en-US" altLang="en-US" sz="2400" smtClean="0"/>
              <a:t> you need to use several existing subclasses, but it's impractical to adapt their interface by subclassing every one. An object adapter can adapt the interface of its parent class.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/>
              <a:t>Adapter Pattern Structure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Class Adapter</a:t>
            </a:r>
          </a:p>
          <a:p>
            <a:pPr lvl="1">
              <a:buFontTx/>
              <a:buNone/>
            </a:pPr>
            <a:endParaRPr lang="en-US" altLang="en-US" smtClean="0"/>
          </a:p>
        </p:txBody>
      </p:sp>
      <p:pic>
        <p:nvPicPr>
          <p:cNvPr id="18436" name="Picture 4" descr="adapt1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060575"/>
            <a:ext cx="7766050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/>
              <a:t>Adapter Pattern Structure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Object Adapter</a:t>
            </a:r>
          </a:p>
          <a:p>
            <a:pPr>
              <a:buFontTx/>
              <a:buNone/>
            </a:pPr>
            <a:endParaRPr lang="en-US" altLang="en-US" smtClean="0"/>
          </a:p>
        </p:txBody>
      </p:sp>
      <p:pic>
        <p:nvPicPr>
          <p:cNvPr id="19460" name="Picture 4" descr="adapt1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060575"/>
            <a:ext cx="7834312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/>
              <a:t>Adapter Pattern - Participants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557338"/>
            <a:ext cx="7693025" cy="4968875"/>
          </a:xfrm>
        </p:spPr>
        <p:txBody>
          <a:bodyPr/>
          <a:lstStyle/>
          <a:p>
            <a:r>
              <a:rPr lang="en-US" altLang="en-US" sz="2800" b="1" smtClean="0"/>
              <a:t>Target</a:t>
            </a:r>
            <a:r>
              <a:rPr lang="en-US" altLang="en-US" sz="2800" smtClean="0"/>
              <a:t> (Shape) </a:t>
            </a:r>
          </a:p>
          <a:p>
            <a:pPr lvl="1"/>
            <a:r>
              <a:rPr lang="en-US" altLang="en-US" sz="2400" smtClean="0"/>
              <a:t>defines the domain-specific interface that Client uses. </a:t>
            </a:r>
          </a:p>
          <a:p>
            <a:r>
              <a:rPr lang="en-US" altLang="en-US" sz="2800" b="1" smtClean="0"/>
              <a:t>Client</a:t>
            </a:r>
            <a:r>
              <a:rPr lang="en-US" altLang="en-US" sz="2800" smtClean="0"/>
              <a:t> (DrawingEditor) </a:t>
            </a:r>
          </a:p>
          <a:p>
            <a:pPr lvl="1"/>
            <a:r>
              <a:rPr lang="en-US" altLang="en-US" sz="2400" smtClean="0"/>
              <a:t>collaborates with objects conforming to the Target interface. </a:t>
            </a:r>
          </a:p>
          <a:p>
            <a:r>
              <a:rPr lang="en-US" altLang="en-US" sz="2800" b="1" smtClean="0"/>
              <a:t>Adaptee</a:t>
            </a:r>
            <a:r>
              <a:rPr lang="en-US" altLang="en-US" sz="2800" smtClean="0"/>
              <a:t> (TextView) </a:t>
            </a:r>
          </a:p>
          <a:p>
            <a:pPr lvl="1"/>
            <a:r>
              <a:rPr lang="en-US" altLang="en-US" sz="2400" smtClean="0"/>
              <a:t>defines an existing interface that needs adapting. </a:t>
            </a:r>
          </a:p>
          <a:p>
            <a:r>
              <a:rPr lang="en-US" altLang="en-US" sz="2800" b="1" smtClean="0"/>
              <a:t>Adapter</a:t>
            </a:r>
            <a:r>
              <a:rPr lang="en-US" altLang="en-US" sz="2800" smtClean="0"/>
              <a:t> (TextShape) </a:t>
            </a:r>
          </a:p>
          <a:p>
            <a:pPr lvl="1"/>
            <a:r>
              <a:rPr lang="en-US" altLang="en-US" sz="2400" smtClean="0"/>
              <a:t>adapts the interface of Adaptee to the Target interface. </a:t>
            </a:r>
          </a:p>
          <a:p>
            <a:endParaRPr lang="en-US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/>
              <a:t>Adapter Pattern Consequences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Class Adapter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adapts </a:t>
            </a:r>
            <a:r>
              <a:rPr lang="en-US" altLang="en-US" dirty="0" err="1" smtClean="0"/>
              <a:t>Adaptee</a:t>
            </a:r>
            <a:r>
              <a:rPr lang="en-US" altLang="en-US" dirty="0" smtClean="0"/>
              <a:t> to Target by committing to a concrete Adapter class =&gt; a class adapter won't work when we want to adapt a class </a:t>
            </a:r>
            <a:r>
              <a:rPr lang="en-US" altLang="en-US" i="1" dirty="0" smtClean="0"/>
              <a:t>and</a:t>
            </a:r>
            <a:r>
              <a:rPr lang="en-US" altLang="en-US" dirty="0" smtClean="0"/>
              <a:t> all its subclasses. </a:t>
            </a:r>
          </a:p>
          <a:p>
            <a:pPr lvl="1">
              <a:lnSpc>
                <a:spcPct val="90000"/>
              </a:lnSpc>
            </a:pPr>
            <a:endParaRPr lang="en-US" altLang="en-US" dirty="0" smtClean="0"/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lets Adapter override some of </a:t>
            </a:r>
            <a:r>
              <a:rPr lang="en-US" altLang="en-US" dirty="0" err="1" smtClean="0"/>
              <a:t>Adaptee's</a:t>
            </a:r>
            <a:r>
              <a:rPr lang="en-US" altLang="en-US" dirty="0" smtClean="0"/>
              <a:t> behavior, since Adapter is a subclass of </a:t>
            </a:r>
            <a:r>
              <a:rPr lang="en-US" altLang="en-US" dirty="0" err="1" smtClean="0"/>
              <a:t>Adaptee</a:t>
            </a:r>
            <a:r>
              <a:rPr lang="en-US" altLang="en-US" dirty="0" smtClean="0"/>
              <a:t>. </a:t>
            </a:r>
          </a:p>
          <a:p>
            <a:pPr lvl="1">
              <a:lnSpc>
                <a:spcPct val="90000"/>
              </a:lnSpc>
            </a:pPr>
            <a:endParaRPr lang="en-US" altLang="en-US" dirty="0" smtClean="0"/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introduces only one object, and no additional pointer indirection is needed to get to the </a:t>
            </a:r>
            <a:r>
              <a:rPr lang="en-US" altLang="en-US" dirty="0" err="1" smtClean="0"/>
              <a:t>adaptee</a:t>
            </a:r>
            <a:r>
              <a:rPr lang="en-US" altLang="en-US" dirty="0" smtClean="0"/>
              <a:t>. 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/>
              <a:t>Adapter Pattern Concequences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Object Adapter</a:t>
            </a:r>
          </a:p>
          <a:p>
            <a:pPr lvl="1"/>
            <a:r>
              <a:rPr lang="en-US" altLang="en-US" dirty="0" smtClean="0"/>
              <a:t>lets a single Adapter work with many </a:t>
            </a:r>
            <a:r>
              <a:rPr lang="en-US" altLang="en-US" dirty="0" err="1" smtClean="0"/>
              <a:t>Adaptees</a:t>
            </a:r>
            <a:r>
              <a:rPr lang="en-US" altLang="en-US" dirty="0" smtClean="0"/>
              <a:t>—that is, the </a:t>
            </a:r>
            <a:r>
              <a:rPr lang="en-US" altLang="en-US" dirty="0" err="1" smtClean="0"/>
              <a:t>Adaptee</a:t>
            </a:r>
            <a:r>
              <a:rPr lang="en-US" altLang="en-US" dirty="0" smtClean="0"/>
              <a:t> itself and all of its subclasses (if any). The Adapter can also add functionality to all </a:t>
            </a:r>
            <a:r>
              <a:rPr lang="en-US" altLang="en-US" dirty="0" err="1" smtClean="0"/>
              <a:t>Adaptees</a:t>
            </a:r>
            <a:r>
              <a:rPr lang="en-US" altLang="en-US" dirty="0" smtClean="0"/>
              <a:t> at once. 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makes it harder to override </a:t>
            </a:r>
            <a:r>
              <a:rPr lang="en-US" altLang="en-US" dirty="0" err="1" smtClean="0"/>
              <a:t>Adaptee</a:t>
            </a:r>
            <a:r>
              <a:rPr lang="en-US" altLang="en-US" dirty="0" smtClean="0"/>
              <a:t> behavior. It will require </a:t>
            </a:r>
            <a:r>
              <a:rPr lang="en-US" altLang="en-US" dirty="0" err="1" smtClean="0"/>
              <a:t>subclassing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Adaptee</a:t>
            </a:r>
            <a:r>
              <a:rPr lang="en-US" altLang="en-US" dirty="0" smtClean="0"/>
              <a:t> and making Adapter refer to the subclass rather than the </a:t>
            </a:r>
            <a:r>
              <a:rPr lang="en-US" altLang="en-US" dirty="0" err="1" smtClean="0"/>
              <a:t>Adaptee</a:t>
            </a:r>
            <a:r>
              <a:rPr lang="en-US" altLang="en-US" dirty="0" smtClean="0"/>
              <a:t> itself. </a:t>
            </a:r>
          </a:p>
          <a:p>
            <a:pPr lvl="1"/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 smtClean="0"/>
              <a:t>Other </a:t>
            </a:r>
            <a:r>
              <a:rPr lang="en-US" altLang="en-US" dirty="0"/>
              <a:t>issues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1" smtClean="0"/>
              <a:t>How much adapting does Adapter do?</a:t>
            </a:r>
            <a:endParaRPr lang="en-US" altLang="en-US" smtClean="0"/>
          </a:p>
          <a:p>
            <a:r>
              <a:rPr lang="en-US" altLang="en-US" i="1" smtClean="0"/>
              <a:t>Pluggable adapters.</a:t>
            </a:r>
            <a:r>
              <a:rPr lang="en-US" altLang="en-US" smtClean="0"/>
              <a:t> </a:t>
            </a:r>
          </a:p>
          <a:p>
            <a:pPr lvl="1"/>
            <a:r>
              <a:rPr lang="en-US" altLang="en-US" smtClean="0"/>
              <a:t>Using abstract operations</a:t>
            </a:r>
          </a:p>
          <a:p>
            <a:pPr lvl="1">
              <a:buFontTx/>
              <a:buNone/>
            </a:pPr>
            <a:endParaRPr lang="en-US" altLang="en-US" smtClean="0"/>
          </a:p>
        </p:txBody>
      </p:sp>
      <p:pic>
        <p:nvPicPr>
          <p:cNvPr id="23556" name="Picture 4" descr="adapt1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068638"/>
            <a:ext cx="7080250" cy="310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3200" dirty="0" smtClean="0"/>
              <a:t>Pluggable adapters continued</a:t>
            </a:r>
            <a:endParaRPr lang="en-US" altLang="en-US" sz="3200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sz="2400" smtClean="0"/>
              <a:t>Using delegate objects</a:t>
            </a:r>
          </a:p>
          <a:p>
            <a:pPr lvl="1"/>
            <a:endParaRPr lang="en-US" altLang="en-US" sz="2400" smtClean="0"/>
          </a:p>
          <a:p>
            <a:pPr lvl="1"/>
            <a:endParaRPr lang="en-US" altLang="en-US" sz="2400" smtClean="0"/>
          </a:p>
          <a:p>
            <a:pPr lvl="1"/>
            <a:endParaRPr lang="en-US" altLang="en-US" sz="2400" smtClean="0"/>
          </a:p>
          <a:p>
            <a:pPr lvl="1"/>
            <a:endParaRPr lang="en-US" altLang="en-US" sz="2400" smtClean="0"/>
          </a:p>
          <a:p>
            <a:pPr lvl="1">
              <a:buFontTx/>
              <a:buNone/>
            </a:pPr>
            <a:endParaRPr lang="en-US" altLang="en-US" sz="2400" smtClean="0"/>
          </a:p>
          <a:p>
            <a:pPr lvl="1">
              <a:buFontTx/>
              <a:buNone/>
            </a:pPr>
            <a:endParaRPr lang="en-US" altLang="en-US" sz="2400" smtClean="0"/>
          </a:p>
          <a:p>
            <a:pPr lvl="1"/>
            <a:endParaRPr lang="en-US" altLang="en-US" sz="2400" smtClean="0"/>
          </a:p>
          <a:p>
            <a:pPr lvl="1"/>
            <a:endParaRPr lang="en-US" altLang="en-US" sz="2400" smtClean="0"/>
          </a:p>
          <a:p>
            <a:pPr lvl="1"/>
            <a:r>
              <a:rPr lang="en-US" altLang="en-US" sz="2400" smtClean="0"/>
              <a:t>Parameterized adapters</a:t>
            </a:r>
          </a:p>
          <a:p>
            <a:pPr>
              <a:buFontTx/>
              <a:buNone/>
            </a:pPr>
            <a:endParaRPr lang="en-US" altLang="en-US" sz="2800" smtClean="0"/>
          </a:p>
        </p:txBody>
      </p:sp>
      <p:pic>
        <p:nvPicPr>
          <p:cNvPr id="24580" name="Picture 4" descr="adapt1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2060575"/>
            <a:ext cx="5267325" cy="352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altLang="en-US" dirty="0" smtClean="0"/>
              <a:t>Another (bad!) Example</a:t>
            </a:r>
            <a:br>
              <a:rPr lang="en-GB" altLang="en-US" dirty="0" smtClean="0"/>
            </a:br>
            <a:endParaRPr lang="en-US" alt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981075"/>
            <a:ext cx="7993062" cy="549275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altLang="en-US" sz="1600" smtClean="0"/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149975"/>
            <a:ext cx="8280598" cy="5697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57200" y="141277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dirty="0"/>
              <a:t>Interface </a:t>
            </a:r>
            <a:r>
              <a:rPr lang="en-US" altLang="en-US" dirty="0" err="1"/>
              <a:t>Segreggation</a:t>
            </a:r>
            <a:r>
              <a:rPr lang="en-US" altLang="en-US" dirty="0"/>
              <a:t> </a:t>
            </a:r>
          </a:p>
          <a:p>
            <a:r>
              <a:rPr lang="en-US" altLang="en-US" dirty="0"/>
              <a:t>Open </a:t>
            </a:r>
            <a:r>
              <a:rPr lang="en-US" altLang="en-US" dirty="0" smtClean="0"/>
              <a:t>Closed</a:t>
            </a:r>
            <a:endParaRPr lang="en-US" altLang="en-US" dirty="0"/>
          </a:p>
          <a:p>
            <a:r>
              <a:rPr lang="en-US" altLang="en-US" dirty="0"/>
              <a:t>How would you design it?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o-RO" smtClean="0"/>
              <a:t>Creational DP</a:t>
            </a:r>
            <a:endParaRPr lang="en-US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1714500"/>
            <a:ext cx="8077200" cy="48577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smtClean="0"/>
              <a:t>Abstract instantiation process</a:t>
            </a:r>
          </a:p>
          <a:p>
            <a:pPr>
              <a:lnSpc>
                <a:spcPct val="80000"/>
              </a:lnSpc>
            </a:pPr>
            <a:r>
              <a:rPr lang="en-US" altLang="en-US" sz="2800" smtClean="0"/>
              <a:t>System independent of how objects are created, composed, and represented</a:t>
            </a:r>
          </a:p>
          <a:p>
            <a:pPr>
              <a:lnSpc>
                <a:spcPct val="80000"/>
              </a:lnSpc>
            </a:pPr>
            <a:endParaRPr lang="en-US" altLang="en-US" sz="2800" smtClean="0"/>
          </a:p>
          <a:p>
            <a:pPr>
              <a:lnSpc>
                <a:spcPct val="80000"/>
              </a:lnSpc>
            </a:pPr>
            <a:r>
              <a:rPr lang="en-US" altLang="en-US" sz="2800" b="1" smtClean="0"/>
              <a:t>Class</a:t>
            </a:r>
            <a:r>
              <a:rPr lang="en-US" altLang="en-US" sz="2800" smtClean="0"/>
              <a:t> creational patterns use inheritance to vary class instantiation</a:t>
            </a:r>
          </a:p>
          <a:p>
            <a:pPr>
              <a:lnSpc>
                <a:spcPct val="80000"/>
              </a:lnSpc>
            </a:pPr>
            <a:r>
              <a:rPr lang="en-US" altLang="en-US" sz="2800" b="1" smtClean="0"/>
              <a:t>Object</a:t>
            </a:r>
            <a:r>
              <a:rPr lang="en-US" altLang="en-US" sz="2800" smtClean="0"/>
              <a:t> creational patterns delegate instantiation to another object </a:t>
            </a:r>
          </a:p>
          <a:p>
            <a:pPr>
              <a:lnSpc>
                <a:spcPct val="80000"/>
              </a:lnSpc>
            </a:pPr>
            <a:endParaRPr lang="en-US" altLang="en-US" sz="2800" smtClean="0"/>
          </a:p>
          <a:p>
            <a:pPr>
              <a:lnSpc>
                <a:spcPct val="80000"/>
              </a:lnSpc>
            </a:pPr>
            <a:r>
              <a:rPr lang="en-US" altLang="en-US" sz="2800" smtClean="0"/>
              <a:t>Focus on defining small behaviors and combining into more complex ones</a:t>
            </a:r>
          </a:p>
        </p:txBody>
      </p:sp>
      <p:sp>
        <p:nvSpPr>
          <p:cNvPr id="32772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8EEB145-E4EF-42A3-AF0E-BABE0DE3E69D}" type="datetime1">
              <a:rPr lang="en-US" altLang="en-US">
                <a:solidFill>
                  <a:schemeClr val="tx2"/>
                </a:solidFill>
              </a:rPr>
              <a:pPr/>
              <a:t>5/5/2018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3277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</a:rPr>
              <a:t>Computer Science Department, TUC-N</a:t>
            </a:r>
          </a:p>
        </p:txBody>
      </p:sp>
    </p:spTree>
    <p:extLst>
      <p:ext uri="{BB962C8B-B14F-4D97-AF65-F5344CB8AC3E}">
        <p14:creationId xmlns:p14="http://schemas.microsoft.com/office/powerpoint/2010/main" val="22366691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Composite Pattern</a:t>
            </a:r>
          </a:p>
        </p:txBody>
      </p:sp>
      <p:sp>
        <p:nvSpPr>
          <p:cNvPr id="27651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0A4F2AC-A1AF-4EFC-8EC8-1D7A96E7C3B9}" type="datetime1">
              <a:rPr lang="en-US" altLang="en-US">
                <a:solidFill>
                  <a:schemeClr val="tx2"/>
                </a:solidFill>
              </a:rPr>
              <a:pPr/>
              <a:t>5/5/2018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2765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Motivation</a:t>
            </a:r>
            <a:endParaRPr lang="en-GB"/>
          </a:p>
        </p:txBody>
      </p:sp>
      <p:sp>
        <p:nvSpPr>
          <p:cNvPr id="5560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540250"/>
            <a:ext cx="8229600" cy="1585913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GUI Windows and GUI elements</a:t>
            </a:r>
          </a:p>
          <a:p>
            <a:pPr marL="708660" lvl="1" indent="-342900" fontAlgn="auto">
              <a:spcAft>
                <a:spcPts val="0"/>
              </a:spcAft>
              <a:defRPr/>
            </a:pPr>
            <a:r>
              <a:rPr lang="en-GB" sz="2400" dirty="0"/>
              <a:t>How does the window hold and deal with the different items it has to manage?</a:t>
            </a:r>
            <a:endParaRPr lang="en-US" sz="2400" dirty="0"/>
          </a:p>
          <a:p>
            <a:pPr marL="708660" lvl="1" indent="-342900" fontAlgn="auto">
              <a:spcAft>
                <a:spcPts val="0"/>
              </a:spcAft>
              <a:defRPr/>
            </a:pPr>
            <a:r>
              <a:rPr lang="en-GB" sz="2400" dirty="0"/>
              <a:t>Widgets are different that </a:t>
            </a:r>
            <a:r>
              <a:rPr lang="en-GB" sz="2400" dirty="0" err="1"/>
              <a:t>WidgetContainers</a:t>
            </a:r>
            <a:r>
              <a:rPr lang="en-GB" sz="2400" dirty="0"/>
              <a:t>  </a:t>
            </a:r>
          </a:p>
        </p:txBody>
      </p:sp>
      <p:sp>
        <p:nvSpPr>
          <p:cNvPr id="2970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E07B552-366E-4F55-B50E-7C3761AB4C36}" type="datetime1">
              <a:rPr lang="en-US" altLang="en-US">
                <a:solidFill>
                  <a:schemeClr val="tx2"/>
                </a:solidFill>
              </a:rPr>
              <a:pPr/>
              <a:t>5/5/2018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2970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</a:rPr>
              <a:t>Computer Science Department, TUC-N</a:t>
            </a:r>
          </a:p>
        </p:txBody>
      </p:sp>
      <p:pic>
        <p:nvPicPr>
          <p:cNvPr id="2970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36700"/>
            <a:ext cx="6705600" cy="271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Implementation </a:t>
            </a:r>
            <a:r>
              <a:rPr lang="en-US" dirty="0" smtClean="0"/>
              <a:t>Ideas</a:t>
            </a:r>
            <a:br>
              <a:rPr lang="en-US" dirty="0" smtClean="0"/>
            </a:br>
            <a:endParaRPr lang="en-GB" dirty="0"/>
          </a:p>
        </p:txBody>
      </p:sp>
      <p:sp>
        <p:nvSpPr>
          <p:cNvPr id="558083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052513"/>
            <a:ext cx="8229600" cy="3027362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200" dirty="0"/>
              <a:t>Nightmare Implementation</a:t>
            </a:r>
          </a:p>
          <a:p>
            <a:pPr marL="708660" lvl="1" indent="-342900" fontAlgn="auto">
              <a:spcAft>
                <a:spcPts val="0"/>
              </a:spcAft>
              <a:defRPr/>
            </a:pPr>
            <a:r>
              <a:rPr lang="en-US" sz="2200" dirty="0"/>
              <a:t>for each operation deal with each category of objects individually</a:t>
            </a:r>
          </a:p>
          <a:p>
            <a:pPr marL="708660" lvl="1" indent="-342900" fontAlgn="auto">
              <a:spcAft>
                <a:spcPts val="0"/>
              </a:spcAft>
              <a:defRPr/>
            </a:pPr>
            <a:r>
              <a:rPr lang="en-US" sz="2200" dirty="0"/>
              <a:t>no uniformity and no hiding of complexity</a:t>
            </a:r>
          </a:p>
          <a:p>
            <a:pPr marL="708660" lvl="1" indent="-342900" fontAlgn="auto">
              <a:spcAft>
                <a:spcPts val="0"/>
              </a:spcAft>
              <a:defRPr/>
            </a:pPr>
            <a:r>
              <a:rPr lang="en-US" sz="2200" dirty="0"/>
              <a:t>a lot of code duplication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200" dirty="0"/>
              <a:t>Program to an Interface</a:t>
            </a:r>
          </a:p>
          <a:p>
            <a:pPr marL="708660" lvl="1" indent="-342900" fontAlgn="auto">
              <a:spcAft>
                <a:spcPts val="0"/>
              </a:spcAft>
              <a:defRPr/>
            </a:pPr>
            <a:r>
              <a:rPr lang="en-US" sz="2200" dirty="0"/>
              <a:t>uniform dealing with widget operations</a:t>
            </a:r>
          </a:p>
          <a:p>
            <a:pPr marL="708660" lvl="1" indent="-342900" fontAlgn="auto">
              <a:spcAft>
                <a:spcPts val="0"/>
              </a:spcAft>
              <a:defRPr/>
            </a:pPr>
            <a:r>
              <a:rPr lang="en-US" sz="2200" dirty="0"/>
              <a:t>but still containers are treated different  </a:t>
            </a:r>
            <a:endParaRPr lang="en-GB" sz="2200" dirty="0"/>
          </a:p>
        </p:txBody>
      </p:sp>
      <p:sp>
        <p:nvSpPr>
          <p:cNvPr id="317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B682902-050F-4640-9577-219274671203}" type="datetime1">
              <a:rPr lang="en-US" altLang="en-US">
                <a:solidFill>
                  <a:schemeClr val="tx2"/>
                </a:solidFill>
              </a:rPr>
              <a:pPr/>
              <a:t>5/5/2018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3174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</a:rPr>
              <a:t>Computer Science Department, TUC-N</a:t>
            </a:r>
          </a:p>
        </p:txBody>
      </p:sp>
      <p:pic>
        <p:nvPicPr>
          <p:cNvPr id="5580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191000"/>
            <a:ext cx="5867400" cy="199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2650" y="241215"/>
            <a:ext cx="6991350" cy="6600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 to an </a:t>
            </a:r>
            <a:r>
              <a:rPr lang="en-US" dirty="0" smtClean="0"/>
              <a:t>Interface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754" y="2132856"/>
            <a:ext cx="8221926" cy="420925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FADFC7-E737-4143-8F55-840E92917A3F}" type="datetime1">
              <a:rPr lang="en-US" smtClean="0"/>
              <a:pPr>
                <a:defRPr/>
              </a:pPr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Department, TUC-N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2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Basic Aspects of Composite Pattern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214313" y="1714500"/>
            <a:ext cx="8229600" cy="46085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Intent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Treat individual objects and compositions of these object </a:t>
            </a:r>
            <a:r>
              <a:rPr lang="en-US" altLang="en-US" sz="2400" smtClean="0">
                <a:solidFill>
                  <a:srgbClr val="A50021"/>
                </a:solidFill>
              </a:rPr>
              <a:t>uniformly</a:t>
            </a:r>
            <a:r>
              <a:rPr lang="en-US" altLang="en-US" sz="2400" smtClean="0">
                <a:solidFill>
                  <a:schemeClr val="hlink"/>
                </a:solidFill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Compose objects into tree-structures to represent recursive aggregations</a:t>
            </a:r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Applicability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represent part-whole hierarchies of objects</a:t>
            </a:r>
          </a:p>
          <a:p>
            <a:pPr lvl="1">
              <a:lnSpc>
                <a:spcPct val="90000"/>
              </a:lnSpc>
            </a:pPr>
            <a:r>
              <a:rPr lang="en-GB" altLang="en-US" sz="2400" smtClean="0"/>
              <a:t>be able to ignore the difference between compositions of objects and individual objects </a:t>
            </a:r>
          </a:p>
        </p:txBody>
      </p:sp>
      <p:sp>
        <p:nvSpPr>
          <p:cNvPr id="3379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CC83EF7-E1D7-43AB-82FB-45BE0720DA84}" type="datetime1">
              <a:rPr lang="en-US" altLang="en-US">
                <a:solidFill>
                  <a:schemeClr val="tx2"/>
                </a:solidFill>
              </a:rPr>
              <a:pPr/>
              <a:t>5/5/2018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3379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80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8382000" cy="4572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Structure</a:t>
            </a:r>
            <a:endParaRPr lang="en-GB"/>
          </a:p>
        </p:txBody>
      </p:sp>
      <p:sp>
        <p:nvSpPr>
          <p:cNvPr id="3584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D074367-A412-48B4-BF4F-3C8244AF4838}" type="datetime1">
              <a:rPr lang="en-US" altLang="en-US">
                <a:solidFill>
                  <a:schemeClr val="tx2"/>
                </a:solidFill>
              </a:rPr>
              <a:pPr/>
              <a:t>5/5/2018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3584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</a:rPr>
              <a:t>Computer Science Department, TUC-N</a:t>
            </a:r>
          </a:p>
        </p:txBody>
      </p:sp>
      <p:pic>
        <p:nvPicPr>
          <p:cNvPr id="35845" name="Picture 2" descr="compo07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0"/>
            <a:ext cx="7010400" cy="315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2181" name="Picture 5" descr="compo07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63" y="928688"/>
            <a:ext cx="4000500" cy="213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Participants &amp; Collaborations</a:t>
            </a:r>
            <a:endParaRPr lang="en-GB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smtClean="0"/>
              <a:t>Component</a:t>
            </a:r>
          </a:p>
          <a:p>
            <a:pPr lvl="1"/>
            <a:r>
              <a:rPr lang="en-US" altLang="en-US" smtClean="0"/>
              <a:t>declares interface for objects in the composition</a:t>
            </a:r>
          </a:p>
          <a:p>
            <a:pPr lvl="1"/>
            <a:r>
              <a:rPr lang="en-GB" altLang="en-US" smtClean="0"/>
              <a:t>implements default </a:t>
            </a:r>
            <a:r>
              <a:rPr lang="en-US" altLang="en-US" smtClean="0"/>
              <a:t>behavior</a:t>
            </a:r>
            <a:r>
              <a:rPr lang="en-GB" altLang="en-US" smtClean="0"/>
              <a:t> for </a:t>
            </a:r>
            <a:r>
              <a:rPr lang="en-US" altLang="en-US" smtClean="0"/>
              <a:t>components </a:t>
            </a:r>
            <a:r>
              <a:rPr lang="en-GB" altLang="en-US" smtClean="0"/>
              <a:t>when possible</a:t>
            </a:r>
            <a:endParaRPr lang="en-US" altLang="en-US" smtClean="0"/>
          </a:p>
          <a:p>
            <a:r>
              <a:rPr lang="en-US" altLang="en-US" sz="2000" smtClean="0"/>
              <a:t>Composite</a:t>
            </a:r>
          </a:p>
          <a:p>
            <a:pPr lvl="1"/>
            <a:r>
              <a:rPr lang="en-US" altLang="en-US" smtClean="0"/>
              <a:t>defines behavior for components having children</a:t>
            </a:r>
          </a:p>
          <a:p>
            <a:pPr lvl="1"/>
            <a:r>
              <a:rPr lang="en-US" altLang="en-US" smtClean="0"/>
              <a:t>stores child components</a:t>
            </a:r>
          </a:p>
          <a:p>
            <a:pPr lvl="2"/>
            <a:r>
              <a:rPr lang="en-US" altLang="en-US" sz="2000" smtClean="0"/>
              <a:t>implement child-specific operations</a:t>
            </a:r>
            <a:endParaRPr lang="en-GB" altLang="en-US" sz="2000" smtClean="0"/>
          </a:p>
          <a:p>
            <a:r>
              <a:rPr lang="en-US" altLang="en-US" sz="2000" smtClean="0"/>
              <a:t>Leaf</a:t>
            </a:r>
          </a:p>
          <a:p>
            <a:pPr lvl="1"/>
            <a:r>
              <a:rPr lang="en-US" altLang="en-US" smtClean="0"/>
              <a:t>defines behavior for primitive objects in the composition</a:t>
            </a:r>
            <a:endParaRPr lang="en-US" altLang="en-US" smtClean="0">
              <a:solidFill>
                <a:schemeClr val="accent2"/>
              </a:solidFill>
            </a:endParaRPr>
          </a:p>
          <a:p>
            <a:r>
              <a:rPr lang="en-US" altLang="en-US" sz="2000" smtClean="0"/>
              <a:t>Client</a:t>
            </a:r>
          </a:p>
          <a:p>
            <a:pPr lvl="1"/>
            <a:r>
              <a:rPr lang="en-US" altLang="en-US" smtClean="0"/>
              <a:t>manipulates objects in the composition through the Component interface</a:t>
            </a:r>
            <a:endParaRPr lang="en-GB" altLang="en-US" smtClean="0">
              <a:solidFill>
                <a:schemeClr val="accent2"/>
              </a:solidFill>
            </a:endParaRPr>
          </a:p>
        </p:txBody>
      </p:sp>
      <p:sp>
        <p:nvSpPr>
          <p:cNvPr id="37892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F652491-CAF9-4131-8DD0-456A9DE93CCA}" type="datetime1">
              <a:rPr lang="en-US" altLang="en-US">
                <a:solidFill>
                  <a:schemeClr val="tx2"/>
                </a:solidFill>
              </a:rPr>
              <a:pPr/>
              <a:t>5/5/2018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3789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Consequences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214313" y="1571625"/>
            <a:ext cx="8154987" cy="50403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Defines uniform class hierarchies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recursive composition of objects</a:t>
            </a:r>
            <a:endParaRPr lang="en-US" altLang="en-US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Make clients simple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don't know whether dealing with a leaf or a composite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simplifies code because it avoids to deal in a different manner with each class  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Easier to extend</a:t>
            </a:r>
            <a:endParaRPr lang="en-US" altLang="en-US" i="1" smtClean="0"/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easy to add new Composite or Leaf classes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mtClean="0">
              <a:solidFill>
                <a:srgbClr val="CC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b="1" smtClean="0"/>
              <a:t>Design excessively general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 smtClean="0"/>
              <a:t>type checks needed to restrict the types admitted in a particular composite structure</a:t>
            </a:r>
          </a:p>
        </p:txBody>
      </p:sp>
      <p:sp>
        <p:nvSpPr>
          <p:cNvPr id="3994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4401305-9880-40AA-A191-A08C029BED53}" type="datetime1">
              <a:rPr lang="en-US" altLang="en-US">
                <a:solidFill>
                  <a:schemeClr val="tx2"/>
                </a:solidFill>
              </a:rPr>
              <a:pPr/>
              <a:t>5/5/2018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3994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Applying Composite to Widget Problem</a:t>
            </a:r>
            <a:endParaRPr lang="en-GB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354360" y="4998002"/>
            <a:ext cx="8435280" cy="1874838"/>
          </a:xfrm>
        </p:spPr>
        <p:txBody>
          <a:bodyPr/>
          <a:lstStyle/>
          <a:p>
            <a:r>
              <a:rPr lang="en-GB" altLang="en-US" dirty="0" smtClean="0"/>
              <a:t>Component implements default </a:t>
            </a:r>
            <a:r>
              <a:rPr lang="en-US" altLang="en-US" dirty="0" smtClean="0"/>
              <a:t>behavior</a:t>
            </a:r>
            <a:r>
              <a:rPr lang="en-GB" altLang="en-US" dirty="0" smtClean="0"/>
              <a:t> when possible  </a:t>
            </a:r>
            <a:endParaRPr lang="en-US" altLang="en-US" dirty="0" smtClean="0"/>
          </a:p>
          <a:p>
            <a:pPr lvl="1"/>
            <a:r>
              <a:rPr lang="en-GB" altLang="en-US" sz="2200" dirty="0" smtClean="0"/>
              <a:t>Button, Menu, </a:t>
            </a:r>
            <a:r>
              <a:rPr lang="en-GB" altLang="en-US" sz="2200" dirty="0" err="1" smtClean="0"/>
              <a:t>etc</a:t>
            </a:r>
            <a:r>
              <a:rPr lang="en-GB" altLang="en-US" sz="2200" dirty="0" smtClean="0"/>
              <a:t> override Component methods when needed </a:t>
            </a:r>
            <a:endParaRPr lang="en-US" altLang="en-US" dirty="0" smtClean="0"/>
          </a:p>
          <a:p>
            <a:r>
              <a:rPr lang="en-GB" altLang="en-US" dirty="0" err="1" smtClean="0"/>
              <a:t>WidgetContainer</a:t>
            </a:r>
            <a:r>
              <a:rPr lang="en-GB" altLang="en-US" dirty="0" smtClean="0"/>
              <a:t> will have to override all </a:t>
            </a:r>
            <a:r>
              <a:rPr lang="en-US" altLang="en-US" dirty="0" smtClean="0"/>
              <a:t>w</a:t>
            </a:r>
            <a:r>
              <a:rPr lang="en-GB" altLang="en-US" dirty="0" err="1" smtClean="0"/>
              <a:t>idget</a:t>
            </a:r>
            <a:r>
              <a:rPr lang="en-US" altLang="en-US" dirty="0" smtClean="0"/>
              <a:t> o</a:t>
            </a:r>
            <a:r>
              <a:rPr lang="en-GB" altLang="en-US" dirty="0" err="1" smtClean="0"/>
              <a:t>perations</a:t>
            </a:r>
            <a:r>
              <a:rPr lang="en-GB" altLang="en-US" dirty="0" smtClean="0"/>
              <a:t> </a:t>
            </a:r>
          </a:p>
        </p:txBody>
      </p:sp>
      <p:sp>
        <p:nvSpPr>
          <p:cNvPr id="4198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22EA002-4B12-4206-9D6B-E286595A1575}" type="datetime1">
              <a:rPr lang="en-US" altLang="en-US">
                <a:solidFill>
                  <a:schemeClr val="tx2"/>
                </a:solidFill>
              </a:rPr>
              <a:pPr/>
              <a:t>5/5/2018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4198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</a:rPr>
              <a:t>Computer Science Department, TUC-N</a:t>
            </a:r>
          </a:p>
        </p:txBody>
      </p:sp>
      <p:pic>
        <p:nvPicPr>
          <p:cNvPr id="41990" name="Picture 4" descr="composite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140968"/>
            <a:ext cx="4008296" cy="1775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625" y="1412776"/>
            <a:ext cx="6810375" cy="23042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Where to Place Container Operations ?</a:t>
            </a:r>
            <a:endParaRPr lang="en-GB" dirty="0"/>
          </a:p>
        </p:txBody>
      </p:sp>
      <p:sp>
        <p:nvSpPr>
          <p:cNvPr id="5703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000" dirty="0"/>
              <a:t>A</a:t>
            </a:r>
            <a:r>
              <a:rPr lang="en-US" sz="2000" dirty="0" smtClean="0"/>
              <a:t>dding</a:t>
            </a:r>
            <a:r>
              <a:rPr lang="en-US" sz="2000" dirty="0"/>
              <a:t>, deleting, managing components in composite</a:t>
            </a:r>
          </a:p>
          <a:p>
            <a:pPr marL="708660" lvl="1" indent="-342900" fontAlgn="auto">
              <a:spcAft>
                <a:spcPts val="0"/>
              </a:spcAft>
              <a:defRPr/>
            </a:pPr>
            <a:r>
              <a:rPr lang="en-US" dirty="0"/>
              <a:t>should they be placed in Component or in Composite?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000" dirty="0"/>
              <a:t>Pro-Transparency Approach</a:t>
            </a:r>
          </a:p>
          <a:p>
            <a:pPr marL="708660" lvl="1" indent="-342900" fontAlgn="auto">
              <a:spcAft>
                <a:spcPts val="0"/>
              </a:spcAft>
              <a:defRPr/>
            </a:pPr>
            <a:r>
              <a:rPr lang="en-GB" dirty="0"/>
              <a:t>Declaring them in the </a:t>
            </a:r>
            <a:r>
              <a:rPr lang="en-US" dirty="0"/>
              <a:t>Component</a:t>
            </a:r>
            <a:r>
              <a:rPr lang="en-GB" dirty="0"/>
              <a:t> gives all subclasses the same interface </a:t>
            </a:r>
            <a:endParaRPr lang="en-US" dirty="0"/>
          </a:p>
          <a:p>
            <a:pPr marL="924560" lvl="2" indent="-285750" fontAlgn="auto">
              <a:spcAft>
                <a:spcPts val="0"/>
              </a:spcAft>
              <a:defRPr/>
            </a:pPr>
            <a:r>
              <a:rPr lang="en-GB" dirty="0" smtClean="0"/>
              <a:t>All </a:t>
            </a:r>
            <a:r>
              <a:rPr lang="en-GB" dirty="0"/>
              <a:t>subclasses can be treated alike. </a:t>
            </a:r>
            <a:endParaRPr lang="en-US" dirty="0"/>
          </a:p>
          <a:p>
            <a:pPr marL="708660" lvl="1" indent="-342900" fontAlgn="auto">
              <a:spcAft>
                <a:spcPts val="0"/>
              </a:spcAft>
              <a:defRPr/>
            </a:pPr>
            <a:r>
              <a:rPr lang="en-US" dirty="0"/>
              <a:t>costs </a:t>
            </a:r>
            <a:r>
              <a:rPr lang="en-US" dirty="0" smtClean="0"/>
              <a:t>safety</a:t>
            </a:r>
          </a:p>
          <a:p>
            <a:pPr marL="924560" lvl="2" indent="-285750" fontAlgn="auto">
              <a:spcAft>
                <a:spcPts val="0"/>
              </a:spcAft>
              <a:defRPr/>
            </a:pPr>
            <a:r>
              <a:rPr lang="en-US" sz="1800" dirty="0" smtClean="0"/>
              <a:t>clients </a:t>
            </a:r>
            <a:r>
              <a:rPr lang="en-US" sz="1800" dirty="0"/>
              <a:t>may do stupid things like adding objects to </a:t>
            </a:r>
            <a:r>
              <a:rPr lang="en-US" sz="1800" dirty="0" smtClean="0"/>
              <a:t>leaves</a:t>
            </a:r>
          </a:p>
          <a:p>
            <a:pPr marL="924560" lvl="2" indent="-285750" fontAlgn="auto">
              <a:spcAft>
                <a:spcPts val="0"/>
              </a:spcAft>
              <a:defRPr/>
            </a:pPr>
            <a:r>
              <a:rPr lang="en-US" dirty="0" err="1"/>
              <a:t>getComposite</a:t>
            </a:r>
            <a:r>
              <a:rPr lang="en-US" dirty="0"/>
              <a:t>() to improve safety.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000" dirty="0"/>
              <a:t>Pro-Safety Approach</a:t>
            </a:r>
          </a:p>
          <a:p>
            <a:pPr marL="708660" lvl="1" indent="-342900" fontAlgn="auto">
              <a:spcAft>
                <a:spcPts val="0"/>
              </a:spcAft>
              <a:defRPr/>
            </a:pPr>
            <a:r>
              <a:rPr lang="en-GB" dirty="0"/>
              <a:t>Declaring them in </a:t>
            </a:r>
            <a:r>
              <a:rPr lang="en-US" dirty="0"/>
              <a:t>Composite</a:t>
            </a:r>
            <a:r>
              <a:rPr lang="en-GB" dirty="0"/>
              <a:t> is safer </a:t>
            </a:r>
            <a:endParaRPr lang="en-US" dirty="0"/>
          </a:p>
          <a:p>
            <a:pPr marL="924560" lvl="2" indent="-285750" fontAlgn="auto">
              <a:spcAft>
                <a:spcPts val="0"/>
              </a:spcAft>
              <a:defRPr/>
            </a:pPr>
            <a:r>
              <a:rPr lang="en-GB" sz="1800" dirty="0" smtClean="0"/>
              <a:t>Adding </a:t>
            </a:r>
            <a:r>
              <a:rPr lang="en-GB" sz="1800" dirty="0"/>
              <a:t>or removing widgets to </a:t>
            </a:r>
            <a:r>
              <a:rPr lang="en-GB" sz="1800" dirty="0" smtClean="0"/>
              <a:t>non-Widget Containers </a:t>
            </a:r>
            <a:r>
              <a:rPr lang="en-GB" sz="1800" dirty="0"/>
              <a:t>is an error </a:t>
            </a:r>
            <a:endParaRPr lang="en-US" sz="1800" dirty="0"/>
          </a:p>
          <a:p>
            <a:pPr marL="708660" lvl="1" indent="-342900" fontAlgn="auto">
              <a:spcAft>
                <a:spcPts val="0"/>
              </a:spcAft>
              <a:defRPr/>
            </a:pPr>
            <a:endParaRPr lang="en-GB" dirty="0"/>
          </a:p>
        </p:txBody>
      </p:sp>
      <p:sp>
        <p:nvSpPr>
          <p:cNvPr id="4403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0826368-5D1B-4F8C-8FE5-4543BCB50537}" type="datetime1">
              <a:rPr lang="en-US" altLang="en-US">
                <a:solidFill>
                  <a:schemeClr val="tx2"/>
                </a:solidFill>
              </a:rPr>
              <a:pPr/>
              <a:t>5/5/2018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4403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Recurring Themes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Encapsulate knowledge about which concrete classes the system uses 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Hide how instances of these classes are created and put together</a:t>
            </a:r>
          </a:p>
          <a:p>
            <a:endParaRPr lang="en-US" altLang="en-US" dirty="0" smtClean="0"/>
          </a:p>
        </p:txBody>
      </p:sp>
      <p:sp>
        <p:nvSpPr>
          <p:cNvPr id="3379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E93419E-CB34-4F2C-BFF8-50E249919E27}" type="datetime1">
              <a:rPr lang="en-US" altLang="en-US">
                <a:solidFill>
                  <a:schemeClr val="tx2"/>
                </a:solidFill>
              </a:rPr>
              <a:pPr/>
              <a:t>5/5/2018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3379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</a:rPr>
              <a:t>Computer Science Department, TUC-N</a:t>
            </a:r>
          </a:p>
        </p:txBody>
      </p:sp>
    </p:spTree>
    <p:extLst>
      <p:ext uri="{BB962C8B-B14F-4D97-AF65-F5344CB8AC3E}">
        <p14:creationId xmlns:p14="http://schemas.microsoft.com/office/powerpoint/2010/main" val="11993838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Other Implementation Issues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1571625"/>
            <a:ext cx="7705725" cy="50736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Explicit parent references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simplifies traversal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place it in Component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the consistency issue</a:t>
            </a:r>
          </a:p>
          <a:p>
            <a:pPr lvl="2">
              <a:lnSpc>
                <a:spcPct val="90000"/>
              </a:lnSpc>
            </a:pPr>
            <a:r>
              <a:rPr lang="en-US" altLang="en-US" smtClean="0"/>
              <a:t>change parent reference </a:t>
            </a:r>
            <a:r>
              <a:rPr lang="en-US" altLang="en-US" b="1" smtClean="0"/>
              <a:t>only </a:t>
            </a:r>
            <a:r>
              <a:rPr lang="en-US" altLang="en-US" smtClean="0"/>
              <a:t>when add or remove child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Child Ordering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consider using Iterator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Who should delete components?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Composite should delete its children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Caching to improve performance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cache information about children in parents</a:t>
            </a:r>
            <a:r>
              <a:rPr lang="en-US" altLang="en-US" sz="2400" smtClean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46084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8C15C85-8496-4F79-B080-562522DC44FE}" type="datetime1">
              <a:rPr lang="en-US" altLang="en-US">
                <a:solidFill>
                  <a:schemeClr val="tx2"/>
                </a:solidFill>
              </a:rPr>
              <a:pPr/>
              <a:t>5/5/2018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4608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Decorator Pattern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886200"/>
            <a:ext cx="7924800" cy="1752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2000" smtClean="0"/>
              <a:t>Changing the skin of an object</a:t>
            </a:r>
          </a:p>
        </p:txBody>
      </p:sp>
      <p:sp>
        <p:nvSpPr>
          <p:cNvPr id="48132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877024E-8C59-427F-B518-0AD15A6277DD}" type="datetime1">
              <a:rPr lang="en-US" altLang="en-US">
                <a:solidFill>
                  <a:schemeClr val="tx2"/>
                </a:solidFill>
              </a:rPr>
              <a:pPr/>
              <a:t>5/5/2018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Motivation</a:t>
            </a:r>
            <a:endParaRPr lang="en-GB"/>
          </a:p>
        </p:txBody>
      </p:sp>
      <p:sp>
        <p:nvSpPr>
          <p:cNvPr id="599043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000" dirty="0"/>
              <a:t>A </a:t>
            </a:r>
            <a:r>
              <a:rPr lang="en-US" sz="2000" dirty="0" err="1"/>
              <a:t>TextView</a:t>
            </a:r>
            <a:r>
              <a:rPr lang="en-US" sz="2000" dirty="0"/>
              <a:t> has 2 features:</a:t>
            </a:r>
          </a:p>
          <a:p>
            <a:pPr marL="708660" lvl="1" indent="-342900" fontAlgn="auto">
              <a:spcAft>
                <a:spcPts val="0"/>
              </a:spcAft>
              <a:defRPr/>
            </a:pPr>
            <a:r>
              <a:rPr lang="en-US" dirty="0"/>
              <a:t>borders: </a:t>
            </a:r>
          </a:p>
          <a:p>
            <a:pPr marL="891540" lvl="2" indent="-342900" fontAlgn="auto">
              <a:spcAft>
                <a:spcPts val="0"/>
              </a:spcAft>
              <a:buClr>
                <a:schemeClr val="accent1">
                  <a:shade val="75000"/>
                </a:schemeClr>
              </a:buClr>
              <a:defRPr/>
            </a:pPr>
            <a:r>
              <a:rPr lang="en-US" sz="2000" dirty="0"/>
              <a:t>3 options: none, flat, 3D</a:t>
            </a:r>
          </a:p>
          <a:p>
            <a:pPr marL="708660" lvl="1" indent="-342900" fontAlgn="auto">
              <a:spcAft>
                <a:spcPts val="0"/>
              </a:spcAft>
              <a:defRPr/>
            </a:pPr>
            <a:r>
              <a:rPr lang="en-US" dirty="0"/>
              <a:t>scroll-bars:</a:t>
            </a:r>
          </a:p>
          <a:p>
            <a:pPr marL="891540" lvl="2" indent="-342900" fontAlgn="auto">
              <a:spcAft>
                <a:spcPts val="0"/>
              </a:spcAft>
              <a:buClr>
                <a:schemeClr val="accent1">
                  <a:shade val="75000"/>
                </a:schemeClr>
              </a:buClr>
              <a:defRPr/>
            </a:pPr>
            <a:r>
              <a:rPr lang="en-US" sz="2000" dirty="0"/>
              <a:t>4 options: none, side, bottom, both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000" dirty="0" smtClean="0"/>
              <a:t>Inheritance =&gt; How </a:t>
            </a:r>
            <a:r>
              <a:rPr lang="en-US" sz="2000" dirty="0"/>
              <a:t>many Classes?</a:t>
            </a:r>
          </a:p>
          <a:p>
            <a:pPr marL="708660" lvl="1" indent="-342900" fontAlgn="auto">
              <a:spcAft>
                <a:spcPts val="0"/>
              </a:spcAft>
              <a:defRPr/>
            </a:pPr>
            <a:r>
              <a:rPr lang="en-US" dirty="0"/>
              <a:t>3 x 4  = </a:t>
            </a:r>
            <a:r>
              <a:rPr lang="en-US" b="1" dirty="0">
                <a:solidFill>
                  <a:srgbClr val="CC0000"/>
                </a:solidFill>
              </a:rPr>
              <a:t>12</a:t>
            </a:r>
            <a:r>
              <a:rPr lang="en-US" dirty="0"/>
              <a:t> !!!</a:t>
            </a:r>
          </a:p>
          <a:p>
            <a:pPr marL="891540" lvl="2" indent="-342900" fontAlgn="auto">
              <a:spcAft>
                <a:spcPts val="0"/>
              </a:spcAft>
              <a:buClr>
                <a:schemeClr val="accent1">
                  <a:shade val="75000"/>
                </a:schemeClr>
              </a:buClr>
              <a:defRPr/>
            </a:pPr>
            <a:r>
              <a:rPr lang="en-US" sz="2000" dirty="0"/>
              <a:t>e.g. </a:t>
            </a:r>
            <a:r>
              <a:rPr lang="en-GB" sz="2000" dirty="0" err="1"/>
              <a:t>TextView</a:t>
            </a:r>
            <a:r>
              <a:rPr lang="en-US" sz="2000" dirty="0"/>
              <a:t>, </a:t>
            </a:r>
            <a:r>
              <a:rPr lang="en-GB" sz="2000" dirty="0" err="1"/>
              <a:t>TextViewWithNoBorder&amp;SideScrollbar</a:t>
            </a:r>
            <a:r>
              <a:rPr lang="en-US" sz="2000" dirty="0"/>
              <a:t>, </a:t>
            </a:r>
            <a:r>
              <a:rPr lang="en-GB" sz="2000" dirty="0" err="1"/>
              <a:t>TextViewWithNoBorder&amp;BottomScrollbar</a:t>
            </a:r>
            <a:r>
              <a:rPr lang="en-US" sz="2000" dirty="0"/>
              <a:t>, </a:t>
            </a:r>
            <a:r>
              <a:rPr lang="en-GB" sz="2000" dirty="0" err="1"/>
              <a:t>TextViewWithNoBorder&amp;Bottom&amp;SideScrollbar</a:t>
            </a:r>
            <a:r>
              <a:rPr lang="en-US" sz="2000" dirty="0"/>
              <a:t>, </a:t>
            </a:r>
            <a:r>
              <a:rPr lang="en-GB" sz="2000" dirty="0"/>
              <a:t>TextViewWith3DBorder</a:t>
            </a:r>
            <a:r>
              <a:rPr lang="en-US" sz="2000" dirty="0"/>
              <a:t>, </a:t>
            </a:r>
            <a:r>
              <a:rPr lang="en-GB" sz="2000" dirty="0"/>
              <a:t>TextViewWith3DBorder&amp;SideScrollbar</a:t>
            </a:r>
            <a:r>
              <a:rPr lang="en-US" sz="2000" dirty="0"/>
              <a:t>, </a:t>
            </a:r>
            <a:r>
              <a:rPr lang="en-GB" sz="2000" dirty="0"/>
              <a:t>TextViewWith3DBorder&amp;BottomScrollbar</a:t>
            </a:r>
            <a:r>
              <a:rPr lang="en-US" sz="2000" dirty="0"/>
              <a:t>, </a:t>
            </a:r>
            <a:r>
              <a:rPr lang="en-GB" sz="2000" dirty="0"/>
              <a:t>TextViewWith3DBorder&amp;Bottom&amp;SideScrollbar</a:t>
            </a:r>
            <a:r>
              <a:rPr lang="en-US" sz="2000" dirty="0"/>
              <a:t>, ... .....</a:t>
            </a:r>
            <a:endParaRPr lang="en-GB" sz="2000" dirty="0"/>
          </a:p>
        </p:txBody>
      </p:sp>
      <p:sp>
        <p:nvSpPr>
          <p:cNvPr id="5018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6F29566-DA52-462A-9A68-8F76E2167CD2}" type="datetime1">
              <a:rPr lang="en-US" altLang="en-US">
                <a:solidFill>
                  <a:schemeClr val="tx2"/>
                </a:solidFill>
              </a:rPr>
              <a:pPr/>
              <a:t>5/5/2018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</a:rPr>
              <a:t>Computer Science Department, TUC-N</a:t>
            </a:r>
          </a:p>
        </p:txBody>
      </p:sp>
      <p:pic>
        <p:nvPicPr>
          <p:cNvPr id="50182" name="Picture 4" descr="decor06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0" y="785813"/>
            <a:ext cx="4191000" cy="189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Solution 1: Use Object Composition</a:t>
            </a:r>
            <a:endParaRPr lang="en-GB"/>
          </a:p>
        </p:txBody>
      </p:sp>
      <p:sp>
        <p:nvSpPr>
          <p:cNvPr id="52227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474B1BC-BB48-4926-8C19-BAA9136AD3CC}" type="datetime1">
              <a:rPr lang="en-US" altLang="en-US">
                <a:solidFill>
                  <a:schemeClr val="tx2"/>
                </a:solidFill>
              </a:rPr>
              <a:pPr/>
              <a:t>5/5/2018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5222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</a:rPr>
              <a:t>Computer Science Department, TUC-N</a:t>
            </a:r>
          </a:p>
        </p:txBody>
      </p:sp>
      <p:pic>
        <p:nvPicPr>
          <p:cNvPr id="52229" name="Picture 4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000250"/>
            <a:ext cx="7778750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Solution 2: Change the Skin, not the Guts!</a:t>
            </a:r>
            <a:endParaRPr lang="en-GB"/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516563"/>
            <a:ext cx="8229600" cy="936625"/>
          </a:xfrm>
        </p:spPr>
        <p:txBody>
          <a:bodyPr/>
          <a:lstStyle/>
          <a:p>
            <a:r>
              <a:rPr lang="en-GB" altLang="en-US" smtClean="0"/>
              <a:t>TextView has </a:t>
            </a:r>
            <a:r>
              <a:rPr lang="en-GB" altLang="en-US" b="1" smtClean="0"/>
              <a:t>no </a:t>
            </a:r>
            <a:r>
              <a:rPr lang="en-GB" altLang="en-US" smtClean="0"/>
              <a:t>borders or scrollbars! </a:t>
            </a:r>
            <a:endParaRPr lang="en-US" altLang="en-US" smtClean="0"/>
          </a:p>
          <a:p>
            <a:r>
              <a:rPr lang="en-GB" altLang="en-US" smtClean="0"/>
              <a:t>Add borders and scrollbars </a:t>
            </a:r>
            <a:r>
              <a:rPr lang="en-GB" altLang="en-US" smtClean="0">
                <a:solidFill>
                  <a:srgbClr val="CC0000"/>
                </a:solidFill>
              </a:rPr>
              <a:t>on top of </a:t>
            </a:r>
            <a:r>
              <a:rPr lang="en-GB" altLang="en-US" smtClean="0"/>
              <a:t>a TextView </a:t>
            </a:r>
            <a:r>
              <a:rPr lang="en-GB" altLang="en-US" b="1" smtClean="0"/>
              <a:t>  </a:t>
            </a:r>
          </a:p>
        </p:txBody>
      </p:sp>
      <p:sp>
        <p:nvSpPr>
          <p:cNvPr id="5427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3F0EBB4-7C37-43EC-A87A-E67EABE8F5BD}" type="datetime1">
              <a:rPr lang="en-US" altLang="en-US">
                <a:solidFill>
                  <a:schemeClr val="tx2"/>
                </a:solidFill>
              </a:rPr>
              <a:pPr/>
              <a:t>5/5/2018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5427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</a:rPr>
              <a:t>Computer Science Department, TUC-N</a:t>
            </a:r>
          </a:p>
        </p:txBody>
      </p:sp>
      <p:pic>
        <p:nvPicPr>
          <p:cNvPr id="5427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628775"/>
            <a:ext cx="5486400" cy="353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Basic Aspects</a:t>
            </a:r>
          </a:p>
        </p:txBody>
      </p:sp>
      <p:sp>
        <p:nvSpPr>
          <p:cNvPr id="605187" name="Rectangle 3"/>
          <p:cNvSpPr>
            <a:spLocks noGrp="1" noChangeArrowheads="1"/>
          </p:cNvSpPr>
          <p:nvPr>
            <p:ph idx="1"/>
          </p:nvPr>
        </p:nvSpPr>
        <p:spPr>
          <a:xfrm>
            <a:off x="214313" y="1500188"/>
            <a:ext cx="8610600" cy="51054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200" dirty="0"/>
              <a:t>Intent</a:t>
            </a:r>
          </a:p>
          <a:p>
            <a:pPr marL="708660" lvl="1" indent="-342900" fontAlgn="auto">
              <a:spcAft>
                <a:spcPts val="0"/>
              </a:spcAft>
              <a:defRPr/>
            </a:pPr>
            <a:r>
              <a:rPr lang="en-US" sz="2200" i="1" dirty="0">
                <a:solidFill>
                  <a:srgbClr val="CC0000"/>
                </a:solidFill>
              </a:rPr>
              <a:t>Add responsibilities to a particular object rather than its class</a:t>
            </a:r>
            <a:r>
              <a:rPr lang="en-GB" sz="2200" dirty="0"/>
              <a:t> </a:t>
            </a:r>
          </a:p>
          <a:p>
            <a:pPr marL="891540" lvl="2" indent="-342900" fontAlgn="auto">
              <a:spcAft>
                <a:spcPts val="0"/>
              </a:spcAft>
              <a:buClr>
                <a:schemeClr val="accent1">
                  <a:shade val="75000"/>
                </a:schemeClr>
              </a:buClr>
              <a:defRPr/>
            </a:pPr>
            <a:r>
              <a:rPr lang="en-GB" sz="2200" dirty="0"/>
              <a:t>Attach additional responsibilities to an object dynamically.</a:t>
            </a:r>
            <a:endParaRPr lang="en-US" sz="2200" i="1" dirty="0">
              <a:solidFill>
                <a:srgbClr val="CC0000"/>
              </a:solidFill>
            </a:endParaRPr>
          </a:p>
          <a:p>
            <a:pPr marL="708660" lvl="1" indent="-342900" fontAlgn="auto">
              <a:spcAft>
                <a:spcPts val="0"/>
              </a:spcAft>
              <a:defRPr/>
            </a:pPr>
            <a:r>
              <a:rPr lang="en-US" sz="2200" dirty="0"/>
              <a:t>Provide </a:t>
            </a:r>
            <a:r>
              <a:rPr lang="en-GB" sz="2200" dirty="0"/>
              <a:t>a flexible alternative to </a:t>
            </a:r>
            <a:r>
              <a:rPr lang="en-GB" sz="2200" dirty="0" err="1"/>
              <a:t>subclassing</a:t>
            </a:r>
            <a:r>
              <a:rPr lang="en-GB" sz="2200" dirty="0"/>
              <a:t> </a:t>
            </a:r>
            <a:endParaRPr lang="en-US" sz="2200" dirty="0"/>
          </a:p>
          <a:p>
            <a:pPr fontAlgn="auto">
              <a:spcAft>
                <a:spcPts val="0"/>
              </a:spcAft>
              <a:defRPr/>
            </a:pPr>
            <a:r>
              <a:rPr lang="en-US" sz="2200" dirty="0"/>
              <a:t>Also Known As</a:t>
            </a:r>
          </a:p>
          <a:p>
            <a:pPr marL="708660" lvl="1" indent="-342900" fontAlgn="auto">
              <a:spcAft>
                <a:spcPts val="0"/>
              </a:spcAft>
              <a:defRPr/>
            </a:pPr>
            <a:r>
              <a:rPr lang="en-US" sz="2200" dirty="0"/>
              <a:t>Wrapper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200" dirty="0"/>
              <a:t>Applicability</a:t>
            </a:r>
          </a:p>
          <a:p>
            <a:pPr marL="708660" lvl="1" indent="-342900" fontAlgn="auto">
              <a:spcAft>
                <a:spcPts val="0"/>
              </a:spcAft>
              <a:defRPr/>
            </a:pPr>
            <a:r>
              <a:rPr lang="en-US" sz="2200" dirty="0"/>
              <a:t>Add </a:t>
            </a:r>
            <a:r>
              <a:rPr lang="en-GB" sz="2200" dirty="0"/>
              <a:t>responsibilities to objects </a:t>
            </a:r>
            <a:r>
              <a:rPr lang="en-GB" sz="2200" dirty="0">
                <a:solidFill>
                  <a:srgbClr val="CC0000"/>
                </a:solidFill>
              </a:rPr>
              <a:t>transparently</a:t>
            </a:r>
            <a:r>
              <a:rPr lang="en-GB" sz="2200" dirty="0"/>
              <a:t> and </a:t>
            </a:r>
            <a:r>
              <a:rPr lang="en-GB" sz="2200" dirty="0">
                <a:solidFill>
                  <a:srgbClr val="CC0000"/>
                </a:solidFill>
              </a:rPr>
              <a:t>dynamically</a:t>
            </a:r>
            <a:endParaRPr lang="en-US" sz="2200" dirty="0"/>
          </a:p>
          <a:p>
            <a:pPr marL="891540" lvl="2" indent="-342900" fontAlgn="auto">
              <a:spcAft>
                <a:spcPts val="0"/>
              </a:spcAft>
              <a:buClr>
                <a:schemeClr val="accent1">
                  <a:shade val="75000"/>
                </a:schemeClr>
              </a:buClr>
              <a:defRPr/>
            </a:pPr>
            <a:r>
              <a:rPr lang="en-US" sz="2200" dirty="0"/>
              <a:t>i.e. without affecting other objects</a:t>
            </a:r>
          </a:p>
          <a:p>
            <a:pPr marL="708660" lvl="1" indent="-342900" fontAlgn="auto">
              <a:spcAft>
                <a:spcPts val="0"/>
              </a:spcAft>
              <a:defRPr/>
            </a:pPr>
            <a:r>
              <a:rPr lang="en-US" sz="2200" dirty="0"/>
              <a:t>Extension by </a:t>
            </a:r>
            <a:r>
              <a:rPr lang="en-US" sz="2200" dirty="0" err="1"/>
              <a:t>subclassing</a:t>
            </a:r>
            <a:r>
              <a:rPr lang="en-US" sz="2200" dirty="0"/>
              <a:t> is impractical</a:t>
            </a:r>
          </a:p>
          <a:p>
            <a:pPr marL="891540" lvl="2" indent="-342900" fontAlgn="auto">
              <a:spcAft>
                <a:spcPts val="0"/>
              </a:spcAft>
              <a:buClr>
                <a:schemeClr val="accent1">
                  <a:shade val="75000"/>
                </a:schemeClr>
              </a:buClr>
              <a:defRPr/>
            </a:pPr>
            <a:r>
              <a:rPr lang="en-US" sz="2200" dirty="0"/>
              <a:t>may lead to too many subclasses</a:t>
            </a:r>
          </a:p>
        </p:txBody>
      </p:sp>
      <p:sp>
        <p:nvSpPr>
          <p:cNvPr id="56324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9D46BB3-EDB6-482D-A0EA-214866C3B71E}" type="datetime1">
              <a:rPr lang="en-US" altLang="en-US">
                <a:solidFill>
                  <a:schemeClr val="tx2"/>
                </a:solidFill>
              </a:rPr>
              <a:pPr/>
              <a:t>5/5/2018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5632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8382000" cy="4572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Structure</a:t>
            </a:r>
            <a:endParaRPr lang="en-GB"/>
          </a:p>
        </p:txBody>
      </p:sp>
      <p:sp>
        <p:nvSpPr>
          <p:cNvPr id="58371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C811692-1A00-4980-8243-DF424FB1BE63}" type="datetime1">
              <a:rPr lang="en-US" altLang="en-US">
                <a:solidFill>
                  <a:schemeClr val="tx2"/>
                </a:solidFill>
              </a:rPr>
              <a:pPr/>
              <a:t>5/5/2018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5837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</a:rPr>
              <a:t>Computer Science Department, TUC-N</a:t>
            </a:r>
          </a:p>
        </p:txBody>
      </p:sp>
      <p:pic>
        <p:nvPicPr>
          <p:cNvPr id="58373" name="Picture 3" descr="decor0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825817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Participants &amp; Collaborations</a:t>
            </a:r>
            <a:endParaRPr lang="en-GB"/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214313" y="1428750"/>
            <a:ext cx="8610600" cy="5105400"/>
          </a:xfrm>
        </p:spPr>
        <p:txBody>
          <a:bodyPr/>
          <a:lstStyle/>
          <a:p>
            <a:r>
              <a:rPr lang="en-US" altLang="en-US" sz="2200" smtClean="0"/>
              <a:t>Component</a:t>
            </a:r>
          </a:p>
          <a:p>
            <a:pPr lvl="1"/>
            <a:r>
              <a:rPr lang="en-US" altLang="en-US" sz="2200" smtClean="0"/>
              <a:t>defines the interface for objects that can have responsibilities added dynamically</a:t>
            </a:r>
          </a:p>
          <a:p>
            <a:r>
              <a:rPr lang="en-US" altLang="en-US" sz="2200" smtClean="0"/>
              <a:t>ConcreteComponent</a:t>
            </a:r>
          </a:p>
          <a:p>
            <a:pPr lvl="1"/>
            <a:r>
              <a:rPr lang="en-US" altLang="en-US" sz="2200" smtClean="0"/>
              <a:t>the "bases" object to which additional responsibilities can be added</a:t>
            </a:r>
            <a:endParaRPr lang="en-GB" altLang="en-US" sz="2200" smtClean="0"/>
          </a:p>
          <a:p>
            <a:r>
              <a:rPr lang="en-US" altLang="en-US" sz="2200" smtClean="0"/>
              <a:t>Decorator</a:t>
            </a:r>
          </a:p>
          <a:p>
            <a:pPr lvl="1"/>
            <a:r>
              <a:rPr lang="en-US" altLang="en-US" sz="2200" smtClean="0"/>
              <a:t>defines an interface conformant to Component's interface</a:t>
            </a:r>
          </a:p>
          <a:p>
            <a:pPr lvl="2"/>
            <a:r>
              <a:rPr lang="en-US" altLang="en-US" sz="2200" smtClean="0"/>
              <a:t>for transparency</a:t>
            </a:r>
          </a:p>
          <a:p>
            <a:pPr lvl="1"/>
            <a:r>
              <a:rPr lang="en-US" altLang="en-US" sz="2200" smtClean="0"/>
              <a:t>maintains a reference to a Component object</a:t>
            </a:r>
            <a:endParaRPr lang="en-US" altLang="en-US" sz="2200" i="1" smtClean="0"/>
          </a:p>
          <a:p>
            <a:r>
              <a:rPr lang="en-US" altLang="en-US" sz="2200" smtClean="0"/>
              <a:t>ConcreteDecorator</a:t>
            </a:r>
          </a:p>
          <a:p>
            <a:pPr lvl="1"/>
            <a:r>
              <a:rPr lang="en-US" altLang="en-US" sz="2200" smtClean="0"/>
              <a:t>adds responsibilities to the component</a:t>
            </a:r>
            <a:endParaRPr lang="en-GB" altLang="en-US" sz="2200" smtClean="0"/>
          </a:p>
        </p:txBody>
      </p:sp>
      <p:sp>
        <p:nvSpPr>
          <p:cNvPr id="6042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4230EB6-E496-462D-A29B-43442DFC89B8}" type="datetime1">
              <a:rPr lang="en-US" altLang="en-US">
                <a:solidFill>
                  <a:schemeClr val="tx2"/>
                </a:solidFill>
              </a:rPr>
              <a:pPr/>
              <a:t>5/5/2018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6042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Consequences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1571625"/>
            <a:ext cx="8154988" cy="5073650"/>
          </a:xfrm>
        </p:spPr>
        <p:txBody>
          <a:bodyPr/>
          <a:lstStyle/>
          <a:p>
            <a:r>
              <a:rPr lang="en-US" altLang="en-US" sz="2000" smtClean="0"/>
              <a:t>More flexibility than static inheritance</a:t>
            </a:r>
          </a:p>
          <a:p>
            <a:pPr lvl="1"/>
            <a:r>
              <a:rPr lang="en-US" altLang="en-US" smtClean="0"/>
              <a:t>allows to mix and match responsibilities</a:t>
            </a:r>
          </a:p>
          <a:p>
            <a:pPr lvl="1"/>
            <a:r>
              <a:rPr lang="en-US" altLang="en-US" smtClean="0"/>
              <a:t>allows to apply a property twice</a:t>
            </a:r>
            <a:endParaRPr lang="en-US" altLang="en-US" sz="1800" smtClean="0"/>
          </a:p>
          <a:p>
            <a:r>
              <a:rPr lang="en-US" altLang="en-US" sz="2000" smtClean="0"/>
              <a:t>Avoid feature-laden classes high-up in the hierarchy</a:t>
            </a:r>
          </a:p>
          <a:p>
            <a:pPr lvl="1"/>
            <a:r>
              <a:rPr lang="en-US" altLang="en-US" smtClean="0"/>
              <a:t>"</a:t>
            </a:r>
            <a:r>
              <a:rPr lang="en-US" altLang="en-US" i="1" smtClean="0"/>
              <a:t>pay-as-you-go</a:t>
            </a:r>
            <a:r>
              <a:rPr lang="en-US" altLang="en-US" smtClean="0"/>
              <a:t>" approach</a:t>
            </a:r>
          </a:p>
          <a:p>
            <a:pPr lvl="1"/>
            <a:r>
              <a:rPr lang="en-US" altLang="en-US" smtClean="0"/>
              <a:t>easy to define new types of decorations</a:t>
            </a:r>
          </a:p>
          <a:p>
            <a:pPr lvl="1"/>
            <a:endParaRPr lang="en-US" altLang="en-US" smtClean="0"/>
          </a:p>
          <a:p>
            <a:r>
              <a:rPr lang="en-US" altLang="en-US" sz="2000" smtClean="0"/>
              <a:t>Lots of little objects</a:t>
            </a:r>
          </a:p>
          <a:p>
            <a:pPr lvl="1"/>
            <a:r>
              <a:rPr lang="en-US" altLang="en-US" smtClean="0"/>
              <a:t>easy to customize, but hard to learn and debug </a:t>
            </a:r>
          </a:p>
          <a:p>
            <a:r>
              <a:rPr lang="en-US" altLang="en-US" sz="2000" smtClean="0"/>
              <a:t>A decorator and its component aren't identical</a:t>
            </a:r>
            <a:endParaRPr lang="en-US" altLang="en-US" sz="2000" i="1" smtClean="0"/>
          </a:p>
          <a:p>
            <a:pPr lvl="1"/>
            <a:r>
              <a:rPr lang="en-GB" altLang="en-US" smtClean="0"/>
              <a:t>checking object identification can cause problems </a:t>
            </a:r>
          </a:p>
          <a:p>
            <a:pPr lvl="2"/>
            <a:r>
              <a:rPr lang="en-US" altLang="en-US" sz="2000" smtClean="0"/>
              <a:t>e.g. </a:t>
            </a:r>
            <a:r>
              <a:rPr lang="en-GB" altLang="en-US" sz="2000" b="1" smtClean="0">
                <a:latin typeface="Courier New" panose="02070309020205020404" pitchFamily="49" charset="0"/>
              </a:rPr>
              <a:t>if ( aComponent instanceof TextView ) </a:t>
            </a:r>
            <a:r>
              <a:rPr lang="en-GB" altLang="en-US" sz="2000" b="1" smtClean="0">
                <a:solidFill>
                  <a:srgbClr val="CC0000"/>
                </a:solidFill>
                <a:latin typeface="Courier New" panose="02070309020205020404" pitchFamily="49" charset="0"/>
              </a:rPr>
              <a:t> </a:t>
            </a:r>
            <a:endParaRPr lang="en-US" altLang="en-US" sz="2000" smtClean="0">
              <a:solidFill>
                <a:srgbClr val="CC0000"/>
              </a:solidFill>
            </a:endParaRPr>
          </a:p>
        </p:txBody>
      </p:sp>
      <p:sp>
        <p:nvSpPr>
          <p:cNvPr id="6246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D9F9D45-3B64-459D-96E0-4F731202924E}" type="datetime1">
              <a:rPr lang="en-US" altLang="en-US">
                <a:solidFill>
                  <a:schemeClr val="tx2"/>
                </a:solidFill>
              </a:rPr>
              <a:pPr/>
              <a:t>5/5/2018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6246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Implementation Issues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428625" y="1643063"/>
            <a:ext cx="7705725" cy="4759325"/>
          </a:xfrm>
        </p:spPr>
        <p:txBody>
          <a:bodyPr/>
          <a:lstStyle/>
          <a:p>
            <a:r>
              <a:rPr lang="en-US" altLang="en-US" smtClean="0"/>
              <a:t>Keep Decorators lightweight</a:t>
            </a:r>
          </a:p>
          <a:p>
            <a:pPr lvl="1"/>
            <a:r>
              <a:rPr lang="en-GB" altLang="en-US" smtClean="0"/>
              <a:t>Don't put data members in Component </a:t>
            </a:r>
            <a:endParaRPr lang="en-US" altLang="en-US" smtClean="0"/>
          </a:p>
          <a:p>
            <a:pPr lvl="1"/>
            <a:r>
              <a:rPr lang="en-US" altLang="en-US" smtClean="0"/>
              <a:t>use it for shaping the interface</a:t>
            </a:r>
          </a:p>
          <a:p>
            <a:r>
              <a:rPr lang="en-US" altLang="en-US" smtClean="0"/>
              <a:t>Omitting the abstract Decorator class</a:t>
            </a:r>
          </a:p>
          <a:p>
            <a:pPr lvl="1"/>
            <a:r>
              <a:rPr lang="en-US" altLang="en-US" smtClean="0"/>
              <a:t>if only one decoration is needed</a:t>
            </a:r>
          </a:p>
          <a:p>
            <a:pPr lvl="1"/>
            <a:r>
              <a:rPr lang="en-US" altLang="en-US" smtClean="0"/>
              <a:t>subclasses may pay for what they don't need</a:t>
            </a:r>
          </a:p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6451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12E875-DF36-43FA-90DD-62BA7FF1D1C7}" type="datetime1">
              <a:rPr lang="en-US" altLang="en-US">
                <a:solidFill>
                  <a:schemeClr val="tx2"/>
                </a:solidFill>
              </a:rPr>
              <a:pPr/>
              <a:t>5/5/2018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6451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_CursS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_CursSE" id="{F3D0179C-6B02-4EFD-819C-DD9F7A2F7E25}" vid="{A4DBB83C-D429-4A1C-ADEF-2E36D8ECA10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larity">
    <a:dk1>
      <a:srgbClr val="292934"/>
    </a:dk1>
    <a:lt1>
      <a:srgbClr val="FFFFFF"/>
    </a:lt1>
    <a:dk2>
      <a:srgbClr val="D2533C"/>
    </a:dk2>
    <a:lt2>
      <a:srgbClr val="F3F2DC"/>
    </a:lt2>
    <a:accent1>
      <a:srgbClr val="93A299"/>
    </a:accent1>
    <a:accent2>
      <a:srgbClr val="AD8F67"/>
    </a:accent2>
    <a:accent3>
      <a:srgbClr val="726056"/>
    </a:accent3>
    <a:accent4>
      <a:srgbClr val="4C5A6A"/>
    </a:accent4>
    <a:accent5>
      <a:srgbClr val="808DA0"/>
    </a:accent5>
    <a:accent6>
      <a:srgbClr val="79463D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Theme_CursSE</Template>
  <TotalTime>17241</TotalTime>
  <Words>5320</Words>
  <Application>Microsoft Office PowerPoint</Application>
  <PresentationFormat>On-screen Show (4:3)</PresentationFormat>
  <Paragraphs>1306</Paragraphs>
  <Slides>119</Slides>
  <Notes>91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119</vt:i4>
      </vt:variant>
    </vt:vector>
  </HeadingPairs>
  <TitlesOfParts>
    <vt:vector size="129" baseType="lpstr">
      <vt:lpstr>&amp;quot</vt:lpstr>
      <vt:lpstr>Arial</vt:lpstr>
      <vt:lpstr>Courier New</vt:lpstr>
      <vt:lpstr>Symbol</vt:lpstr>
      <vt:lpstr>Tahoma</vt:lpstr>
      <vt:lpstr>Times New Roman</vt:lpstr>
      <vt:lpstr>Wingdings</vt:lpstr>
      <vt:lpstr>Wingdings 2</vt:lpstr>
      <vt:lpstr>Theme_CursSE</vt:lpstr>
      <vt:lpstr>Bitmap Image</vt:lpstr>
      <vt:lpstr>Software Design</vt:lpstr>
      <vt:lpstr>Content</vt:lpstr>
      <vt:lpstr>References</vt:lpstr>
      <vt:lpstr>Classification of Design Patterns</vt:lpstr>
      <vt:lpstr>Drawbacks of Design Patterns</vt:lpstr>
      <vt:lpstr>Design Pattern Space</vt:lpstr>
      <vt:lpstr>DP Relationships</vt:lpstr>
      <vt:lpstr>Creational DP</vt:lpstr>
      <vt:lpstr>Recurring Themes</vt:lpstr>
      <vt:lpstr>Advantages</vt:lpstr>
      <vt:lpstr>Let’s start simple...</vt:lpstr>
      <vt:lpstr>Problems with Changes</vt:lpstr>
      <vt:lpstr>Apply “Program to an Interface”</vt:lpstr>
      <vt:lpstr>Use a Factory Method</vt:lpstr>
      <vt:lpstr>Evaluation of Factory Method Solution</vt:lpstr>
      <vt:lpstr>Solution 2: Clone a Prototype</vt:lpstr>
      <vt:lpstr>Using the Clone</vt:lpstr>
      <vt:lpstr>Advantages</vt:lpstr>
      <vt:lpstr>More Changes</vt:lpstr>
      <vt:lpstr>Solution: Create an Abstract Factory</vt:lpstr>
      <vt:lpstr>Creational DP in Action</vt:lpstr>
      <vt:lpstr>Common abstract class for all Maze Components </vt:lpstr>
      <vt:lpstr>Components of the maze – Maze</vt:lpstr>
      <vt:lpstr>Components of the maze – Wall &amp; Door &amp; Room</vt:lpstr>
      <vt:lpstr>We want to play a game!</vt:lpstr>
      <vt:lpstr>Creating the Maze </vt:lpstr>
      <vt:lpstr>We want Flexibility in Maze Creation</vt:lpstr>
      <vt:lpstr>Idea 1:  Subclass MazeGame, override createMaze</vt:lpstr>
      <vt:lpstr>Idea 2:  Use a Factory Method</vt:lpstr>
      <vt:lpstr>Factory Method </vt:lpstr>
      <vt:lpstr>Basic Aspects</vt:lpstr>
      <vt:lpstr>Structure</vt:lpstr>
      <vt:lpstr>Participants &amp; Collaborations</vt:lpstr>
      <vt:lpstr>Consequences</vt:lpstr>
      <vt:lpstr>Implementation Issues</vt:lpstr>
      <vt:lpstr>Parameterizing the Factory</vt:lpstr>
      <vt:lpstr>Idea 3: Factory Method in Product</vt:lpstr>
      <vt:lpstr>The Prototype Pattern </vt:lpstr>
      <vt:lpstr>Basic Aspects</vt:lpstr>
      <vt:lpstr>Structure</vt:lpstr>
      <vt:lpstr>Participants &amp; Collaborations</vt:lpstr>
      <vt:lpstr>Consequences</vt:lpstr>
      <vt:lpstr>Implementation Issues</vt:lpstr>
      <vt:lpstr>Shallow Copy vs. Deep Copy</vt:lpstr>
      <vt:lpstr>Shallow Copy vs. Deep Copy (2)</vt:lpstr>
      <vt:lpstr>Cloning in C++ – Copy Constructors</vt:lpstr>
      <vt:lpstr>Cloning in Java – Object clone()</vt:lpstr>
      <vt:lpstr>Solving the Maze Problem</vt:lpstr>
      <vt:lpstr>Abstract Factory </vt:lpstr>
      <vt:lpstr>Introductive Example</vt:lpstr>
      <vt:lpstr>Basic Aspects</vt:lpstr>
      <vt:lpstr>Structure</vt:lpstr>
      <vt:lpstr>Participants &amp; Collaborations</vt:lpstr>
      <vt:lpstr>What changes are supported?</vt:lpstr>
      <vt:lpstr>Consequences</vt:lpstr>
      <vt:lpstr>Implementation Issues</vt:lpstr>
      <vt:lpstr>Creating Products</vt:lpstr>
      <vt:lpstr>Creating Products</vt:lpstr>
      <vt:lpstr>Singleton</vt:lpstr>
      <vt:lpstr>Basics</vt:lpstr>
      <vt:lpstr>Structure of the Pattern</vt:lpstr>
      <vt:lpstr>Participants and Collaborations</vt:lpstr>
      <vt:lpstr>Consequences</vt:lpstr>
      <vt:lpstr>Making a single MazeFactory</vt:lpstr>
      <vt:lpstr>Structural Patterns</vt:lpstr>
      <vt:lpstr>Paying by PayPal </vt:lpstr>
      <vt:lpstr> Changes </vt:lpstr>
      <vt:lpstr>PowerPoint Presentation</vt:lpstr>
      <vt:lpstr>PowerPoint Presentation</vt:lpstr>
      <vt:lpstr>Adapter Pattern</vt:lpstr>
      <vt:lpstr>Adapter Pattern</vt:lpstr>
      <vt:lpstr>Adapter Pattern Structure</vt:lpstr>
      <vt:lpstr>Adapter Pattern Structure</vt:lpstr>
      <vt:lpstr>Adapter Pattern - Participants</vt:lpstr>
      <vt:lpstr>Adapter Pattern Consequences</vt:lpstr>
      <vt:lpstr>Adapter Pattern Concequences</vt:lpstr>
      <vt:lpstr>Other issues</vt:lpstr>
      <vt:lpstr>Pluggable adapters continued</vt:lpstr>
      <vt:lpstr>Another (bad!) Example </vt:lpstr>
      <vt:lpstr>Composite Pattern</vt:lpstr>
      <vt:lpstr>Motivation</vt:lpstr>
      <vt:lpstr>Implementation Ideas </vt:lpstr>
      <vt:lpstr>Program to an Interface</vt:lpstr>
      <vt:lpstr>Basic Aspects of Composite Pattern</vt:lpstr>
      <vt:lpstr>Structure</vt:lpstr>
      <vt:lpstr>Participants &amp; Collaborations</vt:lpstr>
      <vt:lpstr>Consequences</vt:lpstr>
      <vt:lpstr>Applying Composite to Widget Problem</vt:lpstr>
      <vt:lpstr>Where to Place Container Operations ?</vt:lpstr>
      <vt:lpstr>Other Implementation Issues</vt:lpstr>
      <vt:lpstr>Decorator Pattern</vt:lpstr>
      <vt:lpstr>Motivation</vt:lpstr>
      <vt:lpstr>Solution 1: Use Object Composition</vt:lpstr>
      <vt:lpstr>Solution 2: Change the Skin, not the Guts!</vt:lpstr>
      <vt:lpstr>Basic Aspects</vt:lpstr>
      <vt:lpstr>Structure</vt:lpstr>
      <vt:lpstr>Participants &amp; Collaborations</vt:lpstr>
      <vt:lpstr>Consequences</vt:lpstr>
      <vt:lpstr>Implementation Issues</vt:lpstr>
      <vt:lpstr>Changing the Guts</vt:lpstr>
      <vt:lpstr>Changing the "Guts" of an Object ... </vt:lpstr>
      <vt:lpstr>Proxy Pattern</vt:lpstr>
      <vt:lpstr>Loading "Heavy" Objects</vt:lpstr>
      <vt:lpstr>Idea: Use a Placeholder! </vt:lpstr>
      <vt:lpstr>Basic Aspects</vt:lpstr>
      <vt:lpstr>Structure</vt:lpstr>
      <vt:lpstr>Participants</vt:lpstr>
      <vt:lpstr>Collaborations</vt:lpstr>
      <vt:lpstr>Consequences</vt:lpstr>
      <vt:lpstr>Bridge Pattern</vt:lpstr>
      <vt:lpstr>Inheritance that Leads to Explosion!</vt:lpstr>
      <vt:lpstr>Basic Aspects of Bridge Pattern</vt:lpstr>
      <vt:lpstr>Applicability</vt:lpstr>
      <vt:lpstr>Structure</vt:lpstr>
      <vt:lpstr>Participants</vt:lpstr>
      <vt:lpstr>Consequences</vt:lpstr>
      <vt:lpstr>Implementation</vt:lpstr>
      <vt:lpstr>Windows Example Revisited</vt:lpstr>
      <vt:lpstr>Adapter vs. Bridge </vt:lpstr>
    </vt:vector>
  </TitlesOfParts>
  <Company>TUCN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Methods</dc:title>
  <dc:creator>Mihaela Dansoreanu</dc:creator>
  <cp:lastModifiedBy>Mihaela Dinsoreanu</cp:lastModifiedBy>
  <cp:revision>269</cp:revision>
  <cp:lastPrinted>1601-01-01T00:00:00Z</cp:lastPrinted>
  <dcterms:created xsi:type="dcterms:W3CDTF">2006-05-09T16:13:12Z</dcterms:created>
  <dcterms:modified xsi:type="dcterms:W3CDTF">2018-05-05T18:09:55Z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