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259" r:id="rId4"/>
    <p:sldId id="260" r:id="rId5"/>
    <p:sldId id="261" r:id="rId6"/>
    <p:sldId id="262" r:id="rId7"/>
    <p:sldId id="263" r:id="rId8"/>
    <p:sldId id="264" r:id="rId9"/>
    <p:sldId id="279" r:id="rId10"/>
    <p:sldId id="281" r:id="rId11"/>
    <p:sldId id="268" r:id="rId12"/>
    <p:sldId id="267" r:id="rId13"/>
    <p:sldId id="265" r:id="rId14"/>
    <p:sldId id="270" r:id="rId15"/>
    <p:sldId id="272" r:id="rId16"/>
    <p:sldId id="275" r:id="rId17"/>
    <p:sldId id="276"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731"/>
  </p:normalViewPr>
  <p:slideViewPr>
    <p:cSldViewPr snapToGrid="0">
      <p:cViewPr varScale="1">
        <p:scale>
          <a:sx n="124" d="100"/>
          <a:sy n="124" d="100"/>
        </p:scale>
        <p:origin x="200"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88014-D91E-4694-9C30-3A5C722D2AA4}"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E47CAA5-EEB1-4A5C-B3AA-5AA5B8179F57}">
      <dgm:prSet/>
      <dgm:spPr/>
      <dgm:t>
        <a:bodyPr/>
        <a:lstStyle/>
        <a:p>
          <a:r>
            <a:rPr lang="en-US" dirty="0"/>
            <a:t>The small data set contains data on wine quality, having 13 attributes and 1143 samples. These parameters describe the physical and chemical properties of the wine</a:t>
          </a:r>
        </a:p>
      </dgm:t>
    </dgm:pt>
    <dgm:pt modelId="{C9A3BA24-20BE-49BE-881F-A14A3E6D2620}" type="parTrans" cxnId="{4D1482E0-D7A3-43C9-BB30-6C7815377D49}">
      <dgm:prSet/>
      <dgm:spPr/>
      <dgm:t>
        <a:bodyPr/>
        <a:lstStyle/>
        <a:p>
          <a:endParaRPr lang="en-US"/>
        </a:p>
      </dgm:t>
    </dgm:pt>
    <dgm:pt modelId="{70C21CE7-0B92-4FA2-BC83-276D728CB803}" type="sibTrans" cxnId="{4D1482E0-D7A3-43C9-BB30-6C7815377D49}">
      <dgm:prSet/>
      <dgm:spPr/>
      <dgm:t>
        <a:bodyPr/>
        <a:lstStyle/>
        <a:p>
          <a:endParaRPr lang="en-US"/>
        </a:p>
      </dgm:t>
    </dgm:pt>
    <dgm:pt modelId="{74A70959-1D56-4D09-8D3A-9D9B46859519}">
      <dgm:prSet/>
      <dgm:spPr/>
      <dgm:t>
        <a:bodyPr/>
        <a:lstStyle/>
        <a:p>
          <a:r>
            <a:rPr lang="en-US"/>
            <a:t>Fixed and Volatile acidity </a:t>
          </a:r>
        </a:p>
      </dgm:t>
    </dgm:pt>
    <dgm:pt modelId="{2B28F468-DFB7-4C7A-A9B8-631923BE6906}" type="parTrans" cxnId="{32B0F518-08A2-44AA-B85F-4E5AE8688E62}">
      <dgm:prSet/>
      <dgm:spPr/>
      <dgm:t>
        <a:bodyPr/>
        <a:lstStyle/>
        <a:p>
          <a:endParaRPr lang="en-US"/>
        </a:p>
      </dgm:t>
    </dgm:pt>
    <dgm:pt modelId="{6D82FABF-3735-4928-A3A9-FB21CE6041EA}" type="sibTrans" cxnId="{32B0F518-08A2-44AA-B85F-4E5AE8688E62}">
      <dgm:prSet/>
      <dgm:spPr/>
      <dgm:t>
        <a:bodyPr/>
        <a:lstStyle/>
        <a:p>
          <a:endParaRPr lang="en-US"/>
        </a:p>
      </dgm:t>
    </dgm:pt>
    <dgm:pt modelId="{B80BE192-738B-428A-921E-27CD1350284D}">
      <dgm:prSet/>
      <dgm:spPr/>
      <dgm:t>
        <a:bodyPr/>
        <a:lstStyle/>
        <a:p>
          <a:r>
            <a:rPr lang="en-US"/>
            <a:t>Citric acid</a:t>
          </a:r>
        </a:p>
      </dgm:t>
    </dgm:pt>
    <dgm:pt modelId="{D6A984FB-78F9-40FF-B771-748CFD0E6FE0}" type="parTrans" cxnId="{9F3E8C5A-50DC-4357-A3B0-55C74FB428DC}">
      <dgm:prSet/>
      <dgm:spPr/>
      <dgm:t>
        <a:bodyPr/>
        <a:lstStyle/>
        <a:p>
          <a:endParaRPr lang="en-US"/>
        </a:p>
      </dgm:t>
    </dgm:pt>
    <dgm:pt modelId="{C5A08C3E-6896-49CA-8F9D-73FFF8F29E19}" type="sibTrans" cxnId="{9F3E8C5A-50DC-4357-A3B0-55C74FB428DC}">
      <dgm:prSet/>
      <dgm:spPr/>
      <dgm:t>
        <a:bodyPr/>
        <a:lstStyle/>
        <a:p>
          <a:endParaRPr lang="en-US"/>
        </a:p>
      </dgm:t>
    </dgm:pt>
    <dgm:pt modelId="{54FEDC33-14FD-4B61-9B5F-19F3B58871BE}">
      <dgm:prSet/>
      <dgm:spPr/>
      <dgm:t>
        <a:bodyPr/>
        <a:lstStyle/>
        <a:p>
          <a:r>
            <a:rPr lang="en-US"/>
            <a:t>residual sugar</a:t>
          </a:r>
        </a:p>
      </dgm:t>
    </dgm:pt>
    <dgm:pt modelId="{D67451DD-D675-4B02-BFA4-A96C2E87F7FE}" type="parTrans" cxnId="{97461036-1DBB-4310-AF62-6F98C1D20B94}">
      <dgm:prSet/>
      <dgm:spPr/>
      <dgm:t>
        <a:bodyPr/>
        <a:lstStyle/>
        <a:p>
          <a:endParaRPr lang="en-US"/>
        </a:p>
      </dgm:t>
    </dgm:pt>
    <dgm:pt modelId="{8DDD846F-D05B-4857-93F2-28F5225A1999}" type="sibTrans" cxnId="{97461036-1DBB-4310-AF62-6F98C1D20B94}">
      <dgm:prSet/>
      <dgm:spPr/>
      <dgm:t>
        <a:bodyPr/>
        <a:lstStyle/>
        <a:p>
          <a:endParaRPr lang="en-US"/>
        </a:p>
      </dgm:t>
    </dgm:pt>
    <dgm:pt modelId="{A38C34BC-4EFB-4E18-8E86-775FE2111B80}">
      <dgm:prSet/>
      <dgm:spPr/>
      <dgm:t>
        <a:bodyPr/>
        <a:lstStyle/>
        <a:p>
          <a:r>
            <a:rPr lang="en-US"/>
            <a:t>chlorides</a:t>
          </a:r>
        </a:p>
      </dgm:t>
    </dgm:pt>
    <dgm:pt modelId="{0D24CC18-83B2-4807-A721-4EEE73B11A8D}" type="parTrans" cxnId="{A6D37557-A4EF-4E2B-A742-E4EED6FF5928}">
      <dgm:prSet/>
      <dgm:spPr/>
      <dgm:t>
        <a:bodyPr/>
        <a:lstStyle/>
        <a:p>
          <a:endParaRPr lang="en-US"/>
        </a:p>
      </dgm:t>
    </dgm:pt>
    <dgm:pt modelId="{C25B979C-3DE8-423F-9F5C-CD2ED536EFBB}" type="sibTrans" cxnId="{A6D37557-A4EF-4E2B-A742-E4EED6FF5928}">
      <dgm:prSet/>
      <dgm:spPr/>
      <dgm:t>
        <a:bodyPr/>
        <a:lstStyle/>
        <a:p>
          <a:endParaRPr lang="en-US"/>
        </a:p>
      </dgm:t>
    </dgm:pt>
    <dgm:pt modelId="{D4F79851-9A9A-4CB2-9137-4FFAB322A714}">
      <dgm:prSet/>
      <dgm:spPr/>
      <dgm:t>
        <a:bodyPr/>
        <a:lstStyle/>
        <a:p>
          <a:r>
            <a:rPr lang="en-US"/>
            <a:t>Free and Total sulfur dioxide</a:t>
          </a:r>
        </a:p>
      </dgm:t>
    </dgm:pt>
    <dgm:pt modelId="{D4D144AC-A01E-418C-AA40-C0AC38DB66C5}" type="parTrans" cxnId="{4A3C89D5-0829-4E71-B0F0-554FDC10C1C7}">
      <dgm:prSet/>
      <dgm:spPr/>
      <dgm:t>
        <a:bodyPr/>
        <a:lstStyle/>
        <a:p>
          <a:endParaRPr lang="en-US"/>
        </a:p>
      </dgm:t>
    </dgm:pt>
    <dgm:pt modelId="{0D081B93-9E8B-4E17-B359-0C4976E56B14}" type="sibTrans" cxnId="{4A3C89D5-0829-4E71-B0F0-554FDC10C1C7}">
      <dgm:prSet/>
      <dgm:spPr/>
      <dgm:t>
        <a:bodyPr/>
        <a:lstStyle/>
        <a:p>
          <a:endParaRPr lang="en-US"/>
        </a:p>
      </dgm:t>
    </dgm:pt>
    <dgm:pt modelId="{F8CE8652-B854-4E3C-8674-D40790D2A63C}">
      <dgm:prSet/>
      <dgm:spPr/>
      <dgm:t>
        <a:bodyPr/>
        <a:lstStyle/>
        <a:p>
          <a:r>
            <a:rPr lang="en-US"/>
            <a:t>Density</a:t>
          </a:r>
        </a:p>
      </dgm:t>
    </dgm:pt>
    <dgm:pt modelId="{F9042742-877E-4E75-A027-702F67D4CCA4}" type="parTrans" cxnId="{5FB5FA51-F474-4715-B8AB-1A3D9A55BEEB}">
      <dgm:prSet/>
      <dgm:spPr/>
      <dgm:t>
        <a:bodyPr/>
        <a:lstStyle/>
        <a:p>
          <a:endParaRPr lang="en-US"/>
        </a:p>
      </dgm:t>
    </dgm:pt>
    <dgm:pt modelId="{AA1B47F3-22E6-4493-B6BF-5205BB49FD7B}" type="sibTrans" cxnId="{5FB5FA51-F474-4715-B8AB-1A3D9A55BEEB}">
      <dgm:prSet/>
      <dgm:spPr/>
      <dgm:t>
        <a:bodyPr/>
        <a:lstStyle/>
        <a:p>
          <a:endParaRPr lang="en-US"/>
        </a:p>
      </dgm:t>
    </dgm:pt>
    <dgm:pt modelId="{359E8672-1984-4115-8ED4-A7E073361121}">
      <dgm:prSet/>
      <dgm:spPr/>
      <dgm:t>
        <a:bodyPr/>
        <a:lstStyle/>
        <a:p>
          <a:r>
            <a:rPr lang="en-US"/>
            <a:t>pH</a:t>
          </a:r>
        </a:p>
      </dgm:t>
    </dgm:pt>
    <dgm:pt modelId="{D64AD908-CF1A-49E2-BEF6-35899129194A}" type="parTrans" cxnId="{A6B9E08C-FC45-417B-9687-ACB4CDB17BBC}">
      <dgm:prSet/>
      <dgm:spPr/>
      <dgm:t>
        <a:bodyPr/>
        <a:lstStyle/>
        <a:p>
          <a:endParaRPr lang="en-US"/>
        </a:p>
      </dgm:t>
    </dgm:pt>
    <dgm:pt modelId="{5D3874D7-EA8F-4C3C-9A8A-900536344B92}" type="sibTrans" cxnId="{A6B9E08C-FC45-417B-9687-ACB4CDB17BBC}">
      <dgm:prSet/>
      <dgm:spPr/>
      <dgm:t>
        <a:bodyPr/>
        <a:lstStyle/>
        <a:p>
          <a:endParaRPr lang="en-US"/>
        </a:p>
      </dgm:t>
    </dgm:pt>
    <dgm:pt modelId="{3227FE1C-455F-48B7-A918-552584388588}">
      <dgm:prSet/>
      <dgm:spPr/>
      <dgm:t>
        <a:bodyPr/>
        <a:lstStyle/>
        <a:p>
          <a:r>
            <a:rPr lang="en-US"/>
            <a:t>sulphates</a:t>
          </a:r>
        </a:p>
      </dgm:t>
    </dgm:pt>
    <dgm:pt modelId="{1D490D04-CF67-46DF-8BBD-2BC937487C74}" type="parTrans" cxnId="{D3F2B65C-9FBB-423C-9AF9-BADB225E0E76}">
      <dgm:prSet/>
      <dgm:spPr/>
      <dgm:t>
        <a:bodyPr/>
        <a:lstStyle/>
        <a:p>
          <a:endParaRPr lang="en-US"/>
        </a:p>
      </dgm:t>
    </dgm:pt>
    <dgm:pt modelId="{D3C8954A-2115-4D5D-B2F0-C2A04815C5D3}" type="sibTrans" cxnId="{D3F2B65C-9FBB-423C-9AF9-BADB225E0E76}">
      <dgm:prSet/>
      <dgm:spPr/>
      <dgm:t>
        <a:bodyPr/>
        <a:lstStyle/>
        <a:p>
          <a:endParaRPr lang="en-US"/>
        </a:p>
      </dgm:t>
    </dgm:pt>
    <dgm:pt modelId="{FCD33AF8-30B0-4BBC-A878-501227FF8D72}">
      <dgm:prSet/>
      <dgm:spPr/>
      <dgm:t>
        <a:bodyPr/>
        <a:lstStyle/>
        <a:p>
          <a:r>
            <a:rPr lang="en-US"/>
            <a:t>alcohol</a:t>
          </a:r>
        </a:p>
      </dgm:t>
    </dgm:pt>
    <dgm:pt modelId="{E1BAEF87-50BB-4878-9EE2-0B2A85021DFF}" type="parTrans" cxnId="{FA655CEA-0764-4DCA-A3E6-8DA9734BCC13}">
      <dgm:prSet/>
      <dgm:spPr/>
      <dgm:t>
        <a:bodyPr/>
        <a:lstStyle/>
        <a:p>
          <a:endParaRPr lang="en-US"/>
        </a:p>
      </dgm:t>
    </dgm:pt>
    <dgm:pt modelId="{A0AFE47C-31A3-42D7-BD3F-711F4BA8C665}" type="sibTrans" cxnId="{FA655CEA-0764-4DCA-A3E6-8DA9734BCC13}">
      <dgm:prSet/>
      <dgm:spPr/>
      <dgm:t>
        <a:bodyPr/>
        <a:lstStyle/>
        <a:p>
          <a:endParaRPr lang="en-US"/>
        </a:p>
      </dgm:t>
    </dgm:pt>
    <dgm:pt modelId="{51E90AC1-DBE6-8F4E-AE1D-1770B5071BB8}" type="pres">
      <dgm:prSet presAssocID="{75288014-D91E-4694-9C30-3A5C722D2AA4}" presName="cycle" presStyleCnt="0">
        <dgm:presLayoutVars>
          <dgm:dir/>
          <dgm:resizeHandles val="exact"/>
        </dgm:presLayoutVars>
      </dgm:prSet>
      <dgm:spPr/>
    </dgm:pt>
    <dgm:pt modelId="{69B37787-2703-CF41-9BFA-FE229C38BE11}" type="pres">
      <dgm:prSet presAssocID="{DE47CAA5-EEB1-4A5C-B3AA-5AA5B8179F57}" presName="node" presStyleLbl="node1" presStyleIdx="0" presStyleCnt="1">
        <dgm:presLayoutVars>
          <dgm:bulletEnabled val="1"/>
        </dgm:presLayoutVars>
      </dgm:prSet>
      <dgm:spPr/>
    </dgm:pt>
  </dgm:ptLst>
  <dgm:cxnLst>
    <dgm:cxn modelId="{00D2160D-C107-6E42-A986-74B68DB650FA}" type="presOf" srcId="{75288014-D91E-4694-9C30-3A5C722D2AA4}" destId="{51E90AC1-DBE6-8F4E-AE1D-1770B5071BB8}" srcOrd="0" destOrd="0" presId="urn:microsoft.com/office/officeart/2005/8/layout/cycle5"/>
    <dgm:cxn modelId="{32B0F518-08A2-44AA-B85F-4E5AE8688E62}" srcId="{DE47CAA5-EEB1-4A5C-B3AA-5AA5B8179F57}" destId="{74A70959-1D56-4D09-8D3A-9D9B46859519}" srcOrd="0" destOrd="0" parTransId="{2B28F468-DFB7-4C7A-A9B8-631923BE6906}" sibTransId="{6D82FABF-3735-4928-A3A9-FB21CE6041EA}"/>
    <dgm:cxn modelId="{16FBD31E-FBA1-5D42-A518-2FE1BC6B4A4A}" type="presOf" srcId="{D4F79851-9A9A-4CB2-9137-4FFAB322A714}" destId="{69B37787-2703-CF41-9BFA-FE229C38BE11}" srcOrd="0" destOrd="5" presId="urn:microsoft.com/office/officeart/2005/8/layout/cycle5"/>
    <dgm:cxn modelId="{3BE10C31-CBB1-2949-A724-A5834FE7A35E}" type="presOf" srcId="{54FEDC33-14FD-4B61-9B5F-19F3B58871BE}" destId="{69B37787-2703-CF41-9BFA-FE229C38BE11}" srcOrd="0" destOrd="3" presId="urn:microsoft.com/office/officeart/2005/8/layout/cycle5"/>
    <dgm:cxn modelId="{97461036-1DBB-4310-AF62-6F98C1D20B94}" srcId="{DE47CAA5-EEB1-4A5C-B3AA-5AA5B8179F57}" destId="{54FEDC33-14FD-4B61-9B5F-19F3B58871BE}" srcOrd="2" destOrd="0" parTransId="{D67451DD-D675-4B02-BFA4-A96C2E87F7FE}" sibTransId="{8DDD846F-D05B-4857-93F2-28F5225A1999}"/>
    <dgm:cxn modelId="{99623636-6343-1D44-9380-9D6271E74706}" type="presOf" srcId="{A38C34BC-4EFB-4E18-8E86-775FE2111B80}" destId="{69B37787-2703-CF41-9BFA-FE229C38BE11}" srcOrd="0" destOrd="4" presId="urn:microsoft.com/office/officeart/2005/8/layout/cycle5"/>
    <dgm:cxn modelId="{0888D937-23F2-9E4F-B6FF-11D582FB71E8}" type="presOf" srcId="{F8CE8652-B854-4E3C-8674-D40790D2A63C}" destId="{69B37787-2703-CF41-9BFA-FE229C38BE11}" srcOrd="0" destOrd="6" presId="urn:microsoft.com/office/officeart/2005/8/layout/cycle5"/>
    <dgm:cxn modelId="{D0DB0149-BD90-D146-AA4B-98C05A1AD75C}" type="presOf" srcId="{3227FE1C-455F-48B7-A918-552584388588}" destId="{69B37787-2703-CF41-9BFA-FE229C38BE11}" srcOrd="0" destOrd="8" presId="urn:microsoft.com/office/officeart/2005/8/layout/cycle5"/>
    <dgm:cxn modelId="{5FB5FA51-F474-4715-B8AB-1A3D9A55BEEB}" srcId="{DE47CAA5-EEB1-4A5C-B3AA-5AA5B8179F57}" destId="{F8CE8652-B854-4E3C-8674-D40790D2A63C}" srcOrd="5" destOrd="0" parTransId="{F9042742-877E-4E75-A027-702F67D4CCA4}" sibTransId="{AA1B47F3-22E6-4493-B6BF-5205BB49FD7B}"/>
    <dgm:cxn modelId="{A6D37557-A4EF-4E2B-A742-E4EED6FF5928}" srcId="{DE47CAA5-EEB1-4A5C-B3AA-5AA5B8179F57}" destId="{A38C34BC-4EFB-4E18-8E86-775FE2111B80}" srcOrd="3" destOrd="0" parTransId="{0D24CC18-83B2-4807-A721-4EEE73B11A8D}" sibTransId="{C25B979C-3DE8-423F-9F5C-CD2ED536EFBB}"/>
    <dgm:cxn modelId="{9F3E8C5A-50DC-4357-A3B0-55C74FB428DC}" srcId="{DE47CAA5-EEB1-4A5C-B3AA-5AA5B8179F57}" destId="{B80BE192-738B-428A-921E-27CD1350284D}" srcOrd="1" destOrd="0" parTransId="{D6A984FB-78F9-40FF-B771-748CFD0E6FE0}" sibTransId="{C5A08C3E-6896-49CA-8F9D-73FFF8F29E19}"/>
    <dgm:cxn modelId="{D3F2B65C-9FBB-423C-9AF9-BADB225E0E76}" srcId="{DE47CAA5-EEB1-4A5C-B3AA-5AA5B8179F57}" destId="{3227FE1C-455F-48B7-A918-552584388588}" srcOrd="7" destOrd="0" parTransId="{1D490D04-CF67-46DF-8BBD-2BC937487C74}" sibTransId="{D3C8954A-2115-4D5D-B2F0-C2A04815C5D3}"/>
    <dgm:cxn modelId="{CA1BC277-1433-C743-9E85-7CF7B8518DAD}" type="presOf" srcId="{DE47CAA5-EEB1-4A5C-B3AA-5AA5B8179F57}" destId="{69B37787-2703-CF41-9BFA-FE229C38BE11}" srcOrd="0" destOrd="0" presId="urn:microsoft.com/office/officeart/2005/8/layout/cycle5"/>
    <dgm:cxn modelId="{A6B9E08C-FC45-417B-9687-ACB4CDB17BBC}" srcId="{DE47CAA5-EEB1-4A5C-B3AA-5AA5B8179F57}" destId="{359E8672-1984-4115-8ED4-A7E073361121}" srcOrd="6" destOrd="0" parTransId="{D64AD908-CF1A-49E2-BEF6-35899129194A}" sibTransId="{5D3874D7-EA8F-4C3C-9A8A-900536344B92}"/>
    <dgm:cxn modelId="{65968B98-2134-604E-913C-82357F6D5835}" type="presOf" srcId="{359E8672-1984-4115-8ED4-A7E073361121}" destId="{69B37787-2703-CF41-9BFA-FE229C38BE11}" srcOrd="0" destOrd="7" presId="urn:microsoft.com/office/officeart/2005/8/layout/cycle5"/>
    <dgm:cxn modelId="{585956A2-9146-9C46-9D31-FAEF83A510CF}" type="presOf" srcId="{FCD33AF8-30B0-4BBC-A878-501227FF8D72}" destId="{69B37787-2703-CF41-9BFA-FE229C38BE11}" srcOrd="0" destOrd="9" presId="urn:microsoft.com/office/officeart/2005/8/layout/cycle5"/>
    <dgm:cxn modelId="{769CBDC2-DF8D-1143-B3FA-F536A430DCC1}" type="presOf" srcId="{74A70959-1D56-4D09-8D3A-9D9B46859519}" destId="{69B37787-2703-CF41-9BFA-FE229C38BE11}" srcOrd="0" destOrd="1" presId="urn:microsoft.com/office/officeart/2005/8/layout/cycle5"/>
    <dgm:cxn modelId="{23FBA5D4-A7FC-E641-8B19-6CC7BC78EA88}" type="presOf" srcId="{B80BE192-738B-428A-921E-27CD1350284D}" destId="{69B37787-2703-CF41-9BFA-FE229C38BE11}" srcOrd="0" destOrd="2" presId="urn:microsoft.com/office/officeart/2005/8/layout/cycle5"/>
    <dgm:cxn modelId="{4A3C89D5-0829-4E71-B0F0-554FDC10C1C7}" srcId="{DE47CAA5-EEB1-4A5C-B3AA-5AA5B8179F57}" destId="{D4F79851-9A9A-4CB2-9137-4FFAB322A714}" srcOrd="4" destOrd="0" parTransId="{D4D144AC-A01E-418C-AA40-C0AC38DB66C5}" sibTransId="{0D081B93-9E8B-4E17-B359-0C4976E56B14}"/>
    <dgm:cxn modelId="{4D1482E0-D7A3-43C9-BB30-6C7815377D49}" srcId="{75288014-D91E-4694-9C30-3A5C722D2AA4}" destId="{DE47CAA5-EEB1-4A5C-B3AA-5AA5B8179F57}" srcOrd="0" destOrd="0" parTransId="{C9A3BA24-20BE-49BE-881F-A14A3E6D2620}" sibTransId="{70C21CE7-0B92-4FA2-BC83-276D728CB803}"/>
    <dgm:cxn modelId="{FA655CEA-0764-4DCA-A3E6-8DA9734BCC13}" srcId="{DE47CAA5-EEB1-4A5C-B3AA-5AA5B8179F57}" destId="{FCD33AF8-30B0-4BBC-A878-501227FF8D72}" srcOrd="8" destOrd="0" parTransId="{E1BAEF87-50BB-4878-9EE2-0B2A85021DFF}" sibTransId="{A0AFE47C-31A3-42D7-BD3F-711F4BA8C665}"/>
    <dgm:cxn modelId="{8A957DCE-FE00-0D49-BF40-4085EE6FA0BE}" type="presParOf" srcId="{51E90AC1-DBE6-8F4E-AE1D-1770B5071BB8}" destId="{69B37787-2703-CF41-9BFA-FE229C38BE11}" srcOrd="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288014-D91E-4694-9C30-3A5C722D2AA4}"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E47CAA5-EEB1-4A5C-B3AA-5AA5B8179F57}">
      <dgm:prSet custT="1"/>
      <dgm:spPr>
        <a:solidFill>
          <a:schemeClr val="accent6"/>
        </a:solidFill>
        <a:ln>
          <a:solidFill>
            <a:schemeClr val="tx2">
              <a:lumMod val="75000"/>
              <a:lumOff val="25000"/>
            </a:schemeClr>
          </a:solidFill>
        </a:ln>
      </dgm:spPr>
      <dgm:t>
        <a:bodyPr/>
        <a:lstStyle/>
        <a:p>
          <a:pPr>
            <a:buNone/>
          </a:pPr>
          <a:r>
            <a:rPr lang="en-US" sz="1200" dirty="0"/>
            <a:t>The big data set contains data about forest cover, having </a:t>
          </a:r>
          <a:r>
            <a:rPr lang="en-RO" sz="1200" b="0" i="0" u="none" dirty="0"/>
            <a:t>55</a:t>
          </a:r>
          <a:r>
            <a:rPr lang="en-US" sz="1200" dirty="0"/>
            <a:t> attributes and 581k samples. These parameters describe the physical and chemical properties of the wine</a:t>
          </a:r>
        </a:p>
        <a:p>
          <a:pPr>
            <a:buFont typeface="Courier New" panose="02070309020205020404" pitchFamily="49" charset="0"/>
            <a:buChar char="o"/>
          </a:pPr>
          <a:r>
            <a:rPr lang="en-GB" sz="1200" dirty="0"/>
            <a:t>Numerical attributes</a:t>
          </a:r>
          <a:r>
            <a:rPr lang="en-GB" sz="900" dirty="0"/>
            <a:t>
   Elevation
   Aspect
   Slope
   Horizontal and Vertical Distances (4 distances)
   </a:t>
          </a:r>
          <a:r>
            <a:rPr lang="en-GB" sz="900" dirty="0" err="1"/>
            <a:t>Hillshade</a:t>
          </a:r>
          <a:r>
            <a:rPr lang="en-GB" sz="900" dirty="0"/>
            <a:t> (3 </a:t>
          </a:r>
          <a:r>
            <a:rPr lang="en-GB" sz="900" dirty="0" err="1"/>
            <a:t>hillshades</a:t>
          </a:r>
          <a:r>
            <a:rPr lang="en-GB" sz="900" dirty="0"/>
            <a:t>)</a:t>
          </a:r>
          <a:endParaRPr lang="en-US" sz="1200" dirty="0"/>
        </a:p>
      </dgm:t>
    </dgm:pt>
    <dgm:pt modelId="{C9A3BA24-20BE-49BE-881F-A14A3E6D2620}" type="parTrans" cxnId="{4D1482E0-D7A3-43C9-BB30-6C7815377D49}">
      <dgm:prSet/>
      <dgm:spPr/>
      <dgm:t>
        <a:bodyPr/>
        <a:lstStyle/>
        <a:p>
          <a:endParaRPr lang="en-US"/>
        </a:p>
      </dgm:t>
    </dgm:pt>
    <dgm:pt modelId="{70C21CE7-0B92-4FA2-BC83-276D728CB803}" type="sibTrans" cxnId="{4D1482E0-D7A3-43C9-BB30-6C7815377D49}">
      <dgm:prSet/>
      <dgm:spPr/>
      <dgm:t>
        <a:bodyPr/>
        <a:lstStyle/>
        <a:p>
          <a:endParaRPr lang="en-US"/>
        </a:p>
      </dgm:t>
    </dgm:pt>
    <dgm:pt modelId="{80FADFF1-0B7B-974C-88E7-E4EC9D9D83B0}">
      <dgm:prSet custT="1"/>
      <dgm:spPr>
        <a:solidFill>
          <a:schemeClr val="accent6"/>
        </a:solidFill>
        <a:ln>
          <a:solidFill>
            <a:schemeClr val="tx2">
              <a:lumMod val="75000"/>
              <a:lumOff val="25000"/>
            </a:schemeClr>
          </a:solidFill>
        </a:ln>
      </dgm:spPr>
      <dgm:t>
        <a:bodyPr/>
        <a:lstStyle/>
        <a:p>
          <a:pPr>
            <a:buFont typeface="Courier New" panose="02070309020205020404" pitchFamily="49" charset="0"/>
            <a:buNone/>
          </a:pPr>
          <a:r>
            <a:rPr lang="en-GB" sz="1200" dirty="0"/>
            <a:t>Categorical attributes</a:t>
          </a:r>
          <a:endParaRPr lang="en-US" sz="1200" dirty="0"/>
        </a:p>
      </dgm:t>
    </dgm:pt>
    <dgm:pt modelId="{55CBEAD9-EE63-3145-BD12-C4B80BBB1A15}" type="parTrans" cxnId="{5769A010-9FC8-C042-B2CE-7EFD375A94D0}">
      <dgm:prSet/>
      <dgm:spPr/>
      <dgm:t>
        <a:bodyPr/>
        <a:lstStyle/>
        <a:p>
          <a:endParaRPr lang="en-GB"/>
        </a:p>
      </dgm:t>
    </dgm:pt>
    <dgm:pt modelId="{DF411AC6-F141-E54C-88DB-B30476CE31E0}" type="sibTrans" cxnId="{5769A010-9FC8-C042-B2CE-7EFD375A94D0}">
      <dgm:prSet/>
      <dgm:spPr/>
      <dgm:t>
        <a:bodyPr/>
        <a:lstStyle/>
        <a:p>
          <a:endParaRPr lang="en-GB"/>
        </a:p>
      </dgm:t>
    </dgm:pt>
    <dgm:pt modelId="{3890424E-99BC-2745-9065-1D88A91BB289}">
      <dgm:prSet custT="1"/>
      <dgm:spPr>
        <a:solidFill>
          <a:schemeClr val="accent6"/>
        </a:solidFill>
        <a:ln>
          <a:solidFill>
            <a:schemeClr val="tx2">
              <a:lumMod val="75000"/>
              <a:lumOff val="25000"/>
            </a:schemeClr>
          </a:solidFill>
        </a:ln>
      </dgm:spPr>
      <dgm:t>
        <a:bodyPr/>
        <a:lstStyle/>
        <a:p>
          <a:pPr>
            <a:buFont typeface="Courier New" panose="02070309020205020404" pitchFamily="49" charset="0"/>
            <a:buNone/>
          </a:pPr>
          <a:r>
            <a:rPr lang="en-GB" sz="900" dirty="0"/>
            <a:t>	Wilderness (4 areas)</a:t>
          </a:r>
          <a:endParaRPr lang="en-US" sz="900" dirty="0"/>
        </a:p>
      </dgm:t>
    </dgm:pt>
    <dgm:pt modelId="{E7896062-B75B-D648-B726-7B88AC96FF54}" type="parTrans" cxnId="{9EC372CC-1D6F-1949-B4EA-0F7882774B12}">
      <dgm:prSet/>
      <dgm:spPr/>
      <dgm:t>
        <a:bodyPr/>
        <a:lstStyle/>
        <a:p>
          <a:endParaRPr lang="en-GB"/>
        </a:p>
      </dgm:t>
    </dgm:pt>
    <dgm:pt modelId="{CE7E3228-87DD-FC42-A6B7-9E906C45F2EA}" type="sibTrans" cxnId="{9EC372CC-1D6F-1949-B4EA-0F7882774B12}">
      <dgm:prSet/>
      <dgm:spPr/>
      <dgm:t>
        <a:bodyPr/>
        <a:lstStyle/>
        <a:p>
          <a:endParaRPr lang="en-GB"/>
        </a:p>
      </dgm:t>
    </dgm:pt>
    <dgm:pt modelId="{ABA1F42B-A02F-9049-904A-5AA1CE06071E}">
      <dgm:prSet custT="1"/>
      <dgm:spPr>
        <a:solidFill>
          <a:schemeClr val="accent6"/>
        </a:solidFill>
        <a:ln>
          <a:solidFill>
            <a:schemeClr val="tx2">
              <a:lumMod val="75000"/>
              <a:lumOff val="25000"/>
            </a:schemeClr>
          </a:solidFill>
        </a:ln>
      </dgm:spPr>
      <dgm:t>
        <a:bodyPr/>
        <a:lstStyle/>
        <a:p>
          <a:pPr>
            <a:buFont typeface="Courier New" panose="02070309020205020404" pitchFamily="49" charset="0"/>
            <a:buNone/>
          </a:pPr>
          <a:r>
            <a:rPr lang="en-GB" sz="900" dirty="0"/>
            <a:t>Soil Types (38 types)</a:t>
          </a:r>
          <a:endParaRPr lang="en-US" sz="900" dirty="0"/>
        </a:p>
      </dgm:t>
    </dgm:pt>
    <dgm:pt modelId="{44D09747-4C62-2A4B-A1A4-988806C62888}" type="parTrans" cxnId="{9FC1D7B1-BA37-D64C-8FF8-7F48018E1E13}">
      <dgm:prSet/>
      <dgm:spPr/>
      <dgm:t>
        <a:bodyPr/>
        <a:lstStyle/>
        <a:p>
          <a:endParaRPr lang="en-GB"/>
        </a:p>
      </dgm:t>
    </dgm:pt>
    <dgm:pt modelId="{9831100C-9A4F-9743-8779-F1E92F715A9F}" type="sibTrans" cxnId="{9FC1D7B1-BA37-D64C-8FF8-7F48018E1E13}">
      <dgm:prSet/>
      <dgm:spPr/>
      <dgm:t>
        <a:bodyPr/>
        <a:lstStyle/>
        <a:p>
          <a:endParaRPr lang="en-GB"/>
        </a:p>
      </dgm:t>
    </dgm:pt>
    <dgm:pt modelId="{030A5614-8161-5745-90D4-82CD9F0C4309}">
      <dgm:prSet custT="1"/>
      <dgm:spPr>
        <a:solidFill>
          <a:schemeClr val="accent6"/>
        </a:solidFill>
        <a:ln>
          <a:solidFill>
            <a:schemeClr val="tx2">
              <a:lumMod val="75000"/>
              <a:lumOff val="25000"/>
            </a:schemeClr>
          </a:solidFill>
        </a:ln>
      </dgm:spPr>
      <dgm:t>
        <a:bodyPr/>
        <a:lstStyle/>
        <a:p>
          <a:endParaRPr lang="en-US" sz="900" dirty="0"/>
        </a:p>
      </dgm:t>
    </dgm:pt>
    <dgm:pt modelId="{13BAF028-AD94-8E49-85DC-5CBB8840AD5A}" type="parTrans" cxnId="{F1750127-C09A-8148-8B51-5523D28B8B22}">
      <dgm:prSet/>
      <dgm:spPr/>
      <dgm:t>
        <a:bodyPr/>
        <a:lstStyle/>
        <a:p>
          <a:endParaRPr lang="en-GB"/>
        </a:p>
      </dgm:t>
    </dgm:pt>
    <dgm:pt modelId="{D690EA74-064C-244A-9541-38434247F0BF}" type="sibTrans" cxnId="{F1750127-C09A-8148-8B51-5523D28B8B22}">
      <dgm:prSet/>
      <dgm:spPr/>
      <dgm:t>
        <a:bodyPr/>
        <a:lstStyle/>
        <a:p>
          <a:endParaRPr lang="en-GB"/>
        </a:p>
      </dgm:t>
    </dgm:pt>
    <dgm:pt modelId="{51E90AC1-DBE6-8F4E-AE1D-1770B5071BB8}" type="pres">
      <dgm:prSet presAssocID="{75288014-D91E-4694-9C30-3A5C722D2AA4}" presName="cycle" presStyleCnt="0">
        <dgm:presLayoutVars>
          <dgm:dir/>
          <dgm:resizeHandles val="exact"/>
        </dgm:presLayoutVars>
      </dgm:prSet>
      <dgm:spPr/>
    </dgm:pt>
    <dgm:pt modelId="{69B37787-2703-CF41-9BFA-FE229C38BE11}" type="pres">
      <dgm:prSet presAssocID="{DE47CAA5-EEB1-4A5C-B3AA-5AA5B8179F57}" presName="node" presStyleLbl="node1" presStyleIdx="0" presStyleCnt="1" custScaleX="99824" custScaleY="100060" custRadScaleRad="98344" custRadScaleInc="2165">
        <dgm:presLayoutVars>
          <dgm:bulletEnabled val="1"/>
        </dgm:presLayoutVars>
      </dgm:prSet>
      <dgm:spPr/>
    </dgm:pt>
  </dgm:ptLst>
  <dgm:cxnLst>
    <dgm:cxn modelId="{00D2160D-C107-6E42-A986-74B68DB650FA}" type="presOf" srcId="{75288014-D91E-4694-9C30-3A5C722D2AA4}" destId="{51E90AC1-DBE6-8F4E-AE1D-1770B5071BB8}" srcOrd="0" destOrd="0" presId="urn:microsoft.com/office/officeart/2005/8/layout/cycle5"/>
    <dgm:cxn modelId="{5769A010-9FC8-C042-B2CE-7EFD375A94D0}" srcId="{DE47CAA5-EEB1-4A5C-B3AA-5AA5B8179F57}" destId="{80FADFF1-0B7B-974C-88E7-E4EC9D9D83B0}" srcOrd="1" destOrd="0" parTransId="{55CBEAD9-EE63-3145-BD12-C4B80BBB1A15}" sibTransId="{DF411AC6-F141-E54C-88DB-B30476CE31E0}"/>
    <dgm:cxn modelId="{F1750127-C09A-8148-8B51-5523D28B8B22}" srcId="{DE47CAA5-EEB1-4A5C-B3AA-5AA5B8179F57}" destId="{030A5614-8161-5745-90D4-82CD9F0C4309}" srcOrd="0" destOrd="0" parTransId="{13BAF028-AD94-8E49-85DC-5CBB8840AD5A}" sibTransId="{D690EA74-064C-244A-9541-38434247F0BF}"/>
    <dgm:cxn modelId="{4D604B77-A3B7-5445-95ED-CA688355B477}" type="presOf" srcId="{ABA1F42B-A02F-9049-904A-5AA1CE06071E}" destId="{69B37787-2703-CF41-9BFA-FE229C38BE11}" srcOrd="0" destOrd="4" presId="urn:microsoft.com/office/officeart/2005/8/layout/cycle5"/>
    <dgm:cxn modelId="{CA1BC277-1433-C743-9E85-7CF7B8518DAD}" type="presOf" srcId="{DE47CAA5-EEB1-4A5C-B3AA-5AA5B8179F57}" destId="{69B37787-2703-CF41-9BFA-FE229C38BE11}" srcOrd="0" destOrd="0" presId="urn:microsoft.com/office/officeart/2005/8/layout/cycle5"/>
    <dgm:cxn modelId="{5D111387-D17F-3346-9042-CB917842D7A7}" type="presOf" srcId="{030A5614-8161-5745-90D4-82CD9F0C4309}" destId="{69B37787-2703-CF41-9BFA-FE229C38BE11}" srcOrd="0" destOrd="1" presId="urn:microsoft.com/office/officeart/2005/8/layout/cycle5"/>
    <dgm:cxn modelId="{554226A5-E350-FB41-9C09-86626DA5B4C5}" type="presOf" srcId="{3890424E-99BC-2745-9065-1D88A91BB289}" destId="{69B37787-2703-CF41-9BFA-FE229C38BE11}" srcOrd="0" destOrd="3" presId="urn:microsoft.com/office/officeart/2005/8/layout/cycle5"/>
    <dgm:cxn modelId="{9FC1D7B1-BA37-D64C-8FF8-7F48018E1E13}" srcId="{3890424E-99BC-2745-9065-1D88A91BB289}" destId="{ABA1F42B-A02F-9049-904A-5AA1CE06071E}" srcOrd="0" destOrd="0" parTransId="{44D09747-4C62-2A4B-A1A4-988806C62888}" sibTransId="{9831100C-9A4F-9743-8779-F1E92F715A9F}"/>
    <dgm:cxn modelId="{9EC372CC-1D6F-1949-B4EA-0F7882774B12}" srcId="{80FADFF1-0B7B-974C-88E7-E4EC9D9D83B0}" destId="{3890424E-99BC-2745-9065-1D88A91BB289}" srcOrd="0" destOrd="0" parTransId="{E7896062-B75B-D648-B726-7B88AC96FF54}" sibTransId="{CE7E3228-87DD-FC42-A6B7-9E906C45F2EA}"/>
    <dgm:cxn modelId="{960049DA-F7D5-CE42-BD73-9BD3BB8A1813}" type="presOf" srcId="{80FADFF1-0B7B-974C-88E7-E4EC9D9D83B0}" destId="{69B37787-2703-CF41-9BFA-FE229C38BE11}" srcOrd="0" destOrd="2" presId="urn:microsoft.com/office/officeart/2005/8/layout/cycle5"/>
    <dgm:cxn modelId="{4D1482E0-D7A3-43C9-BB30-6C7815377D49}" srcId="{75288014-D91E-4694-9C30-3A5C722D2AA4}" destId="{DE47CAA5-EEB1-4A5C-B3AA-5AA5B8179F57}" srcOrd="0" destOrd="0" parTransId="{C9A3BA24-20BE-49BE-881F-A14A3E6D2620}" sibTransId="{70C21CE7-0B92-4FA2-BC83-276D728CB803}"/>
    <dgm:cxn modelId="{8A957DCE-FE00-0D49-BF40-4085EE6FA0BE}" type="presParOf" srcId="{51E90AC1-DBE6-8F4E-AE1D-1770B5071BB8}" destId="{69B37787-2703-CF41-9BFA-FE229C38BE11}" srcOrd="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37787-2703-CF41-9BFA-FE229C38BE11}">
      <dsp:nvSpPr>
        <dsp:cNvPr id="0" name=""/>
        <dsp:cNvSpPr/>
      </dsp:nvSpPr>
      <dsp:spPr>
        <a:xfrm>
          <a:off x="116760" y="816"/>
          <a:ext cx="4194715" cy="2726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small data set contains data on wine quality, having 13 attributes and 1143 samples. These parameters describe the physical and chemical properties of the wine</a:t>
          </a:r>
        </a:p>
        <a:p>
          <a:pPr marL="57150" lvl="1" indent="-57150" algn="l" defTabSz="444500">
            <a:lnSpc>
              <a:spcPct val="90000"/>
            </a:lnSpc>
            <a:spcBef>
              <a:spcPct val="0"/>
            </a:spcBef>
            <a:spcAft>
              <a:spcPct val="15000"/>
            </a:spcAft>
            <a:buChar char="•"/>
          </a:pPr>
          <a:r>
            <a:rPr lang="en-US" sz="1000" kern="1200"/>
            <a:t>Fixed and Volatile acidity </a:t>
          </a:r>
        </a:p>
        <a:p>
          <a:pPr marL="57150" lvl="1" indent="-57150" algn="l" defTabSz="444500">
            <a:lnSpc>
              <a:spcPct val="90000"/>
            </a:lnSpc>
            <a:spcBef>
              <a:spcPct val="0"/>
            </a:spcBef>
            <a:spcAft>
              <a:spcPct val="15000"/>
            </a:spcAft>
            <a:buChar char="•"/>
          </a:pPr>
          <a:r>
            <a:rPr lang="en-US" sz="1000" kern="1200"/>
            <a:t>Citric acid</a:t>
          </a:r>
        </a:p>
        <a:p>
          <a:pPr marL="57150" lvl="1" indent="-57150" algn="l" defTabSz="444500">
            <a:lnSpc>
              <a:spcPct val="90000"/>
            </a:lnSpc>
            <a:spcBef>
              <a:spcPct val="0"/>
            </a:spcBef>
            <a:spcAft>
              <a:spcPct val="15000"/>
            </a:spcAft>
            <a:buChar char="•"/>
          </a:pPr>
          <a:r>
            <a:rPr lang="en-US" sz="1000" kern="1200"/>
            <a:t>residual sugar</a:t>
          </a:r>
        </a:p>
        <a:p>
          <a:pPr marL="57150" lvl="1" indent="-57150" algn="l" defTabSz="444500">
            <a:lnSpc>
              <a:spcPct val="90000"/>
            </a:lnSpc>
            <a:spcBef>
              <a:spcPct val="0"/>
            </a:spcBef>
            <a:spcAft>
              <a:spcPct val="15000"/>
            </a:spcAft>
            <a:buChar char="•"/>
          </a:pPr>
          <a:r>
            <a:rPr lang="en-US" sz="1000" kern="1200"/>
            <a:t>chlorides</a:t>
          </a:r>
        </a:p>
        <a:p>
          <a:pPr marL="57150" lvl="1" indent="-57150" algn="l" defTabSz="444500">
            <a:lnSpc>
              <a:spcPct val="90000"/>
            </a:lnSpc>
            <a:spcBef>
              <a:spcPct val="0"/>
            </a:spcBef>
            <a:spcAft>
              <a:spcPct val="15000"/>
            </a:spcAft>
            <a:buChar char="•"/>
          </a:pPr>
          <a:r>
            <a:rPr lang="en-US" sz="1000" kern="1200"/>
            <a:t>Free and Total sulfur dioxide</a:t>
          </a:r>
        </a:p>
        <a:p>
          <a:pPr marL="57150" lvl="1" indent="-57150" algn="l" defTabSz="444500">
            <a:lnSpc>
              <a:spcPct val="90000"/>
            </a:lnSpc>
            <a:spcBef>
              <a:spcPct val="0"/>
            </a:spcBef>
            <a:spcAft>
              <a:spcPct val="15000"/>
            </a:spcAft>
            <a:buChar char="•"/>
          </a:pPr>
          <a:r>
            <a:rPr lang="en-US" sz="1000" kern="1200"/>
            <a:t>Density</a:t>
          </a:r>
        </a:p>
        <a:p>
          <a:pPr marL="57150" lvl="1" indent="-57150" algn="l" defTabSz="444500">
            <a:lnSpc>
              <a:spcPct val="90000"/>
            </a:lnSpc>
            <a:spcBef>
              <a:spcPct val="0"/>
            </a:spcBef>
            <a:spcAft>
              <a:spcPct val="15000"/>
            </a:spcAft>
            <a:buChar char="•"/>
          </a:pPr>
          <a:r>
            <a:rPr lang="en-US" sz="1000" kern="1200"/>
            <a:t>pH</a:t>
          </a:r>
        </a:p>
        <a:p>
          <a:pPr marL="57150" lvl="1" indent="-57150" algn="l" defTabSz="444500">
            <a:lnSpc>
              <a:spcPct val="90000"/>
            </a:lnSpc>
            <a:spcBef>
              <a:spcPct val="0"/>
            </a:spcBef>
            <a:spcAft>
              <a:spcPct val="15000"/>
            </a:spcAft>
            <a:buChar char="•"/>
          </a:pPr>
          <a:r>
            <a:rPr lang="en-US" sz="1000" kern="1200"/>
            <a:t>sulphates</a:t>
          </a:r>
        </a:p>
        <a:p>
          <a:pPr marL="57150" lvl="1" indent="-57150" algn="l" defTabSz="444500">
            <a:lnSpc>
              <a:spcPct val="90000"/>
            </a:lnSpc>
            <a:spcBef>
              <a:spcPct val="0"/>
            </a:spcBef>
            <a:spcAft>
              <a:spcPct val="15000"/>
            </a:spcAft>
            <a:buChar char="•"/>
          </a:pPr>
          <a:r>
            <a:rPr lang="en-US" sz="1000" kern="1200"/>
            <a:t>alcohol</a:t>
          </a:r>
        </a:p>
      </dsp:txBody>
      <dsp:txXfrm>
        <a:off x="249860" y="133916"/>
        <a:ext cx="3928515" cy="24603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37787-2703-CF41-9BFA-FE229C38BE11}">
      <dsp:nvSpPr>
        <dsp:cNvPr id="0" name=""/>
        <dsp:cNvSpPr/>
      </dsp:nvSpPr>
      <dsp:spPr>
        <a:xfrm>
          <a:off x="7793" y="0"/>
          <a:ext cx="4420442" cy="2880080"/>
        </a:xfrm>
        <a:prstGeom prst="roundRect">
          <a:avLst/>
        </a:prstGeom>
        <a:solidFill>
          <a:schemeClr val="accent6"/>
        </a:solidFill>
        <a:ln w="25400" cap="flat" cmpd="sng" algn="ctr">
          <a:solidFill>
            <a:schemeClr val="tx2">
              <a:lumMod val="75000"/>
              <a:lumOff val="2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big data set contains data about forest cover, having </a:t>
          </a:r>
          <a:r>
            <a:rPr lang="en-RO" sz="1200" b="0" i="0" u="none" kern="1200" dirty="0"/>
            <a:t>55</a:t>
          </a:r>
          <a:r>
            <a:rPr lang="en-US" sz="1200" kern="1200" dirty="0"/>
            <a:t> attributes and 581k samples. These parameters describe the physical and chemical properties of the wine</a:t>
          </a:r>
        </a:p>
        <a:p>
          <a:pPr marL="0" lvl="0" indent="0" algn="l" defTabSz="533400">
            <a:lnSpc>
              <a:spcPct val="90000"/>
            </a:lnSpc>
            <a:spcBef>
              <a:spcPct val="0"/>
            </a:spcBef>
            <a:spcAft>
              <a:spcPct val="35000"/>
            </a:spcAft>
            <a:buFont typeface="Courier New" panose="02070309020205020404" pitchFamily="49" charset="0"/>
            <a:buNone/>
          </a:pPr>
          <a:r>
            <a:rPr lang="en-GB" sz="1200" kern="1200" dirty="0"/>
            <a:t>Numerical attributes</a:t>
          </a:r>
          <a:r>
            <a:rPr lang="en-GB" sz="900" kern="1200" dirty="0"/>
            <a:t>
   Elevation
   Aspect
   Slope
   Horizontal and Vertical Distances (4 distances)
   </a:t>
          </a:r>
          <a:r>
            <a:rPr lang="en-GB" sz="900" kern="1200" dirty="0" err="1"/>
            <a:t>Hillshade</a:t>
          </a:r>
          <a:r>
            <a:rPr lang="en-GB" sz="900" kern="1200" dirty="0"/>
            <a:t> (3 </a:t>
          </a:r>
          <a:r>
            <a:rPr lang="en-GB" sz="900" kern="1200" dirty="0" err="1"/>
            <a:t>hillshades</a:t>
          </a:r>
          <a:r>
            <a:rPr lang="en-GB" sz="900" kern="1200" dirty="0"/>
            <a:t>)</a:t>
          </a:r>
          <a:endParaRPr lang="en-US" sz="1200" kern="1200" dirty="0"/>
        </a:p>
        <a:p>
          <a:pPr marL="57150" lvl="1" indent="-57150" algn="l" defTabSz="400050">
            <a:lnSpc>
              <a:spcPct val="90000"/>
            </a:lnSpc>
            <a:spcBef>
              <a:spcPct val="0"/>
            </a:spcBef>
            <a:spcAft>
              <a:spcPct val="15000"/>
            </a:spcAft>
            <a:buChar char="•"/>
          </a:pPr>
          <a:endParaRPr lang="en-US" sz="900" kern="1200" dirty="0"/>
        </a:p>
        <a:p>
          <a:pPr marL="114300" lvl="1" indent="-114300" algn="l" defTabSz="533400">
            <a:lnSpc>
              <a:spcPct val="90000"/>
            </a:lnSpc>
            <a:spcBef>
              <a:spcPct val="0"/>
            </a:spcBef>
            <a:spcAft>
              <a:spcPct val="15000"/>
            </a:spcAft>
            <a:buFont typeface="Courier New" panose="02070309020205020404" pitchFamily="49" charset="0"/>
            <a:buNone/>
          </a:pPr>
          <a:r>
            <a:rPr lang="en-GB" sz="1200" kern="1200" dirty="0"/>
            <a:t>Categorical attributes</a:t>
          </a:r>
          <a:endParaRPr lang="en-US" sz="1200" kern="1200" dirty="0"/>
        </a:p>
        <a:p>
          <a:pPr marL="114300" lvl="2" indent="-57150" algn="l" defTabSz="400050">
            <a:lnSpc>
              <a:spcPct val="90000"/>
            </a:lnSpc>
            <a:spcBef>
              <a:spcPct val="0"/>
            </a:spcBef>
            <a:spcAft>
              <a:spcPct val="15000"/>
            </a:spcAft>
            <a:buFont typeface="Courier New" panose="02070309020205020404" pitchFamily="49" charset="0"/>
            <a:buNone/>
          </a:pPr>
          <a:r>
            <a:rPr lang="en-GB" sz="900" kern="1200" dirty="0"/>
            <a:t>	Wilderness (4 areas)</a:t>
          </a:r>
          <a:endParaRPr lang="en-US" sz="900" kern="1200" dirty="0"/>
        </a:p>
        <a:p>
          <a:pPr marL="171450" lvl="3" indent="-57150" algn="l" defTabSz="400050">
            <a:lnSpc>
              <a:spcPct val="90000"/>
            </a:lnSpc>
            <a:spcBef>
              <a:spcPct val="0"/>
            </a:spcBef>
            <a:spcAft>
              <a:spcPct val="15000"/>
            </a:spcAft>
            <a:buFont typeface="Courier New" panose="02070309020205020404" pitchFamily="49" charset="0"/>
            <a:buNone/>
          </a:pPr>
          <a:r>
            <a:rPr lang="en-GB" sz="900" kern="1200" dirty="0"/>
            <a:t>Soil Types (38 types)</a:t>
          </a:r>
          <a:endParaRPr lang="en-US" sz="900" kern="1200" dirty="0"/>
        </a:p>
      </dsp:txBody>
      <dsp:txXfrm>
        <a:off x="148387" y="140594"/>
        <a:ext cx="4139254" cy="2598892"/>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60ADF-A17E-8048-9977-2FFC98FFEACE}" type="datetimeFigureOut">
              <a:rPr lang="en-RO" smtClean="0"/>
              <a:t>17.01.2025</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75E92-7063-5F41-8FCC-7FBB4608B3D0}" type="slidenum">
              <a:rPr lang="en-RO" smtClean="0"/>
              <a:t>‹#›</a:t>
            </a:fld>
            <a:endParaRPr lang="en-RO"/>
          </a:p>
        </p:txBody>
      </p:sp>
    </p:spTree>
    <p:extLst>
      <p:ext uri="{BB962C8B-B14F-4D97-AF65-F5344CB8AC3E}">
        <p14:creationId xmlns:p14="http://schemas.microsoft.com/office/powerpoint/2010/main" val="384416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46975E92-7063-5F41-8FCC-7FBB4608B3D0}" type="slidenum">
              <a:rPr lang="en-RO" smtClean="0"/>
              <a:t>1</a:t>
            </a:fld>
            <a:endParaRPr lang="en-RO"/>
          </a:p>
        </p:txBody>
      </p:sp>
    </p:spTree>
    <p:extLst>
      <p:ext uri="{BB962C8B-B14F-4D97-AF65-F5344CB8AC3E}">
        <p14:creationId xmlns:p14="http://schemas.microsoft.com/office/powerpoint/2010/main" val="11777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E62D-0AC1-4F23-B75B-C4BBA8C4B4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O"/>
          </a:p>
        </p:txBody>
      </p:sp>
      <p:sp>
        <p:nvSpPr>
          <p:cNvPr id="3" name="Subtitle 2">
            <a:extLst>
              <a:ext uri="{FF2B5EF4-FFF2-40B4-BE49-F238E27FC236}">
                <a16:creationId xmlns:a16="http://schemas.microsoft.com/office/drawing/2014/main" id="{D4019BC4-7E42-92E1-73E8-8D8D58757E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a:p>
        </p:txBody>
      </p:sp>
      <p:sp>
        <p:nvSpPr>
          <p:cNvPr id="4" name="Date Placeholder 3">
            <a:extLst>
              <a:ext uri="{FF2B5EF4-FFF2-40B4-BE49-F238E27FC236}">
                <a16:creationId xmlns:a16="http://schemas.microsoft.com/office/drawing/2014/main" id="{DAE4F5C9-F437-7A7A-897C-83C4893FAD02}"/>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5" name="Footer Placeholder 4">
            <a:extLst>
              <a:ext uri="{FF2B5EF4-FFF2-40B4-BE49-F238E27FC236}">
                <a16:creationId xmlns:a16="http://schemas.microsoft.com/office/drawing/2014/main" id="{3E39A736-5292-5E8D-D001-0325DB32275B}"/>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0F3586D0-8A12-22EE-98A2-4AEB460EAE2A}"/>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334325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BF36-B0AA-F42C-6790-3C945E3A32AF}"/>
              </a:ext>
            </a:extLst>
          </p:cNvPr>
          <p:cNvSpPr>
            <a:spLocks noGrp="1"/>
          </p:cNvSpPr>
          <p:nvPr>
            <p:ph type="title"/>
          </p:nvPr>
        </p:nvSpPr>
        <p:spPr/>
        <p:txBody>
          <a:bodyPr/>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14D0158C-95E4-B50C-FDF6-81E59F56D28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C11F3E6D-3DA0-F258-1492-89763C068FEB}"/>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5" name="Footer Placeholder 4">
            <a:extLst>
              <a:ext uri="{FF2B5EF4-FFF2-40B4-BE49-F238E27FC236}">
                <a16:creationId xmlns:a16="http://schemas.microsoft.com/office/drawing/2014/main" id="{655E7591-73E9-3DB1-0508-D1B13C40CC6E}"/>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B354964-8B20-3714-320D-52792954E595}"/>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234343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938792-711D-A01E-0DCF-3C9FC6E09A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464A2664-DD7D-E41A-701E-5B84CA0D5C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8BBF2C36-A9F0-E8CB-5E29-FBE30C1DF62F}"/>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5" name="Footer Placeholder 4">
            <a:extLst>
              <a:ext uri="{FF2B5EF4-FFF2-40B4-BE49-F238E27FC236}">
                <a16:creationId xmlns:a16="http://schemas.microsoft.com/office/drawing/2014/main" id="{CF80E0A5-3544-620B-5ECA-35B012797E9F}"/>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76C62754-A878-B597-195B-5457D0442B2F}"/>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69315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6B68-C687-3F93-0E39-B852CC39F9BF}"/>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87650083-3704-191E-BE51-1B080467FE1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3C710B55-8AF9-D043-2F03-4CFE686A5CAA}"/>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5" name="Footer Placeholder 4">
            <a:extLst>
              <a:ext uri="{FF2B5EF4-FFF2-40B4-BE49-F238E27FC236}">
                <a16:creationId xmlns:a16="http://schemas.microsoft.com/office/drawing/2014/main" id="{3B4A1A76-62D4-4443-D4D5-B58B1E6547F0}"/>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FD331D7B-03A3-FAF6-585D-B16B3DB0778E}"/>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108747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61A8-DAA6-EC9F-915C-6CBB82DC5E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O"/>
          </a:p>
        </p:txBody>
      </p:sp>
      <p:sp>
        <p:nvSpPr>
          <p:cNvPr id="3" name="Text Placeholder 2">
            <a:extLst>
              <a:ext uri="{FF2B5EF4-FFF2-40B4-BE49-F238E27FC236}">
                <a16:creationId xmlns:a16="http://schemas.microsoft.com/office/drawing/2014/main" id="{841C53A6-CE26-6DD2-F81D-46B9F16B0B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C1554A6-B3A4-EE6D-34FF-06C0948BCFF1}"/>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5" name="Footer Placeholder 4">
            <a:extLst>
              <a:ext uri="{FF2B5EF4-FFF2-40B4-BE49-F238E27FC236}">
                <a16:creationId xmlns:a16="http://schemas.microsoft.com/office/drawing/2014/main" id="{87EB3B0F-FC5E-60C1-F039-2AB7D67A490F}"/>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F5886353-7E0F-7AED-C6EA-515E35C91FB1}"/>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392043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A44E-27AF-90C2-3226-5B010B945751}"/>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3FFF7550-1F4A-EDB3-3DEA-33C7E2F26E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Content Placeholder 3">
            <a:extLst>
              <a:ext uri="{FF2B5EF4-FFF2-40B4-BE49-F238E27FC236}">
                <a16:creationId xmlns:a16="http://schemas.microsoft.com/office/drawing/2014/main" id="{C230AF58-1B03-87FC-26D0-92225DABE48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Date Placeholder 4">
            <a:extLst>
              <a:ext uri="{FF2B5EF4-FFF2-40B4-BE49-F238E27FC236}">
                <a16:creationId xmlns:a16="http://schemas.microsoft.com/office/drawing/2014/main" id="{043E00F4-B2B7-F13F-6C70-EF5931E85A35}"/>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6" name="Footer Placeholder 5">
            <a:extLst>
              <a:ext uri="{FF2B5EF4-FFF2-40B4-BE49-F238E27FC236}">
                <a16:creationId xmlns:a16="http://schemas.microsoft.com/office/drawing/2014/main" id="{BC3355C5-0C6F-36C7-1240-4EBFF1A00B80}"/>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E6177823-A3E2-270F-06AB-4BDF35E606C3}"/>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143954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8F21-67D5-E4DB-2310-07A379474743}"/>
              </a:ext>
            </a:extLst>
          </p:cNvPr>
          <p:cNvSpPr>
            <a:spLocks noGrp="1"/>
          </p:cNvSpPr>
          <p:nvPr>
            <p:ph type="title"/>
          </p:nvPr>
        </p:nvSpPr>
        <p:spPr>
          <a:xfrm>
            <a:off x="839788" y="365125"/>
            <a:ext cx="10515600" cy="1325563"/>
          </a:xfrm>
        </p:spPr>
        <p:txBody>
          <a:bodyPr/>
          <a:lstStyle/>
          <a:p>
            <a:r>
              <a:rPr lang="en-GB"/>
              <a:t>Click to edit Master title style</a:t>
            </a:r>
            <a:endParaRPr lang="en-RO"/>
          </a:p>
        </p:txBody>
      </p:sp>
      <p:sp>
        <p:nvSpPr>
          <p:cNvPr id="3" name="Text Placeholder 2">
            <a:extLst>
              <a:ext uri="{FF2B5EF4-FFF2-40B4-BE49-F238E27FC236}">
                <a16:creationId xmlns:a16="http://schemas.microsoft.com/office/drawing/2014/main" id="{775EAEEB-A8DB-4338-86FD-F9D8B25E6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F746EFD-4D82-0A35-8987-80B6B14A72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Text Placeholder 4">
            <a:extLst>
              <a:ext uri="{FF2B5EF4-FFF2-40B4-BE49-F238E27FC236}">
                <a16:creationId xmlns:a16="http://schemas.microsoft.com/office/drawing/2014/main" id="{F9A34EE1-32BB-DDAF-703B-66F916335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E473C10-1EE3-9ACC-CA7F-02EF9A9133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7" name="Date Placeholder 6">
            <a:extLst>
              <a:ext uri="{FF2B5EF4-FFF2-40B4-BE49-F238E27FC236}">
                <a16:creationId xmlns:a16="http://schemas.microsoft.com/office/drawing/2014/main" id="{8E88666C-C004-F1B7-3BFF-10A9A86484DF}"/>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8" name="Footer Placeholder 7">
            <a:extLst>
              <a:ext uri="{FF2B5EF4-FFF2-40B4-BE49-F238E27FC236}">
                <a16:creationId xmlns:a16="http://schemas.microsoft.com/office/drawing/2014/main" id="{205AFB3F-E7CE-93E0-8F6D-FFE98DDBE4A7}"/>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2AB7F037-20D0-B50B-F8DC-798E3A8ABD62}"/>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5503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8470-BD4C-BC67-3BCC-2890BE5DDAD2}"/>
              </a:ext>
            </a:extLst>
          </p:cNvPr>
          <p:cNvSpPr>
            <a:spLocks noGrp="1"/>
          </p:cNvSpPr>
          <p:nvPr>
            <p:ph type="title"/>
          </p:nvPr>
        </p:nvSpPr>
        <p:spPr/>
        <p:txBody>
          <a:bodyPr/>
          <a:lstStyle/>
          <a:p>
            <a:r>
              <a:rPr lang="en-GB"/>
              <a:t>Click to edit Master title style</a:t>
            </a:r>
            <a:endParaRPr lang="en-RO"/>
          </a:p>
        </p:txBody>
      </p:sp>
      <p:sp>
        <p:nvSpPr>
          <p:cNvPr id="3" name="Date Placeholder 2">
            <a:extLst>
              <a:ext uri="{FF2B5EF4-FFF2-40B4-BE49-F238E27FC236}">
                <a16:creationId xmlns:a16="http://schemas.microsoft.com/office/drawing/2014/main" id="{53D44B59-6EBC-E23D-33BD-E7B9B882B03A}"/>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4" name="Footer Placeholder 3">
            <a:extLst>
              <a:ext uri="{FF2B5EF4-FFF2-40B4-BE49-F238E27FC236}">
                <a16:creationId xmlns:a16="http://schemas.microsoft.com/office/drawing/2014/main" id="{D97B4F26-7F64-69F8-F597-801852499B04}"/>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C2B1777D-9EA5-5749-7F43-96B8553723C5}"/>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170848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6DDF8-419F-3A6E-350C-FBF4BA2F981E}"/>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3" name="Footer Placeholder 2">
            <a:extLst>
              <a:ext uri="{FF2B5EF4-FFF2-40B4-BE49-F238E27FC236}">
                <a16:creationId xmlns:a16="http://schemas.microsoft.com/office/drawing/2014/main" id="{1BDE1CAC-000D-4B5A-BBAC-57742D21CE01}"/>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B16E24C2-114A-ADB8-FEBD-0F8E92B7A58F}"/>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127332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B0D6-3ECE-8471-4E97-FD09F9BB16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Content Placeholder 2">
            <a:extLst>
              <a:ext uri="{FF2B5EF4-FFF2-40B4-BE49-F238E27FC236}">
                <a16:creationId xmlns:a16="http://schemas.microsoft.com/office/drawing/2014/main" id="{1DCA45A2-E471-3853-0840-B5E0B36C6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Text Placeholder 3">
            <a:extLst>
              <a:ext uri="{FF2B5EF4-FFF2-40B4-BE49-F238E27FC236}">
                <a16:creationId xmlns:a16="http://schemas.microsoft.com/office/drawing/2014/main" id="{5CB82C3D-268E-3853-DC9D-CE0B3D24E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56F804-B63E-A66F-8010-8D9CC12618BD}"/>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6" name="Footer Placeholder 5">
            <a:extLst>
              <a:ext uri="{FF2B5EF4-FFF2-40B4-BE49-F238E27FC236}">
                <a16:creationId xmlns:a16="http://schemas.microsoft.com/office/drawing/2014/main" id="{91DE4E95-23E7-2C62-6749-439FEEFE5F1A}"/>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EB3DEE7B-1178-7057-23B7-8CAB536ACA1F}"/>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150073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D21D-7D82-3592-C357-0BAFE2EF34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Picture Placeholder 2">
            <a:extLst>
              <a:ext uri="{FF2B5EF4-FFF2-40B4-BE49-F238E27FC236}">
                <a16:creationId xmlns:a16="http://schemas.microsoft.com/office/drawing/2014/main" id="{0FC6357C-BD55-A656-8F9D-51E7600A3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61433F55-50E1-10CF-8670-03AAB958C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E65782-19C4-84E7-4FE8-FB7418040198}"/>
              </a:ext>
            </a:extLst>
          </p:cNvPr>
          <p:cNvSpPr>
            <a:spLocks noGrp="1"/>
          </p:cNvSpPr>
          <p:nvPr>
            <p:ph type="dt" sz="half" idx="10"/>
          </p:nvPr>
        </p:nvSpPr>
        <p:spPr/>
        <p:txBody>
          <a:bodyPr/>
          <a:lstStyle/>
          <a:p>
            <a:fld id="{72BEFEE2-F300-FF46-B5D8-F183200B8D71}" type="datetimeFigureOut">
              <a:rPr lang="en-RO" smtClean="0"/>
              <a:t>17.01.2025</a:t>
            </a:fld>
            <a:endParaRPr lang="en-RO"/>
          </a:p>
        </p:txBody>
      </p:sp>
      <p:sp>
        <p:nvSpPr>
          <p:cNvPr id="6" name="Footer Placeholder 5">
            <a:extLst>
              <a:ext uri="{FF2B5EF4-FFF2-40B4-BE49-F238E27FC236}">
                <a16:creationId xmlns:a16="http://schemas.microsoft.com/office/drawing/2014/main" id="{7998A4A1-37F5-ED5E-9511-451C4F83B109}"/>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76420058-9885-352A-9C3B-B62D6145EF35}"/>
              </a:ext>
            </a:extLst>
          </p:cNvPr>
          <p:cNvSpPr>
            <a:spLocks noGrp="1"/>
          </p:cNvSpPr>
          <p:nvPr>
            <p:ph type="sldNum" sz="quarter" idx="12"/>
          </p:nvPr>
        </p:nvSpPr>
        <p:spPr/>
        <p:txBody>
          <a:bodyPr/>
          <a:lstStyle/>
          <a:p>
            <a:fld id="{5E768C05-4BAB-3B4F-B71C-92854EF1E30A}" type="slidenum">
              <a:rPr lang="en-RO" smtClean="0"/>
              <a:t>‹#›</a:t>
            </a:fld>
            <a:endParaRPr lang="en-RO"/>
          </a:p>
        </p:txBody>
      </p:sp>
    </p:spTree>
    <p:extLst>
      <p:ext uri="{BB962C8B-B14F-4D97-AF65-F5344CB8AC3E}">
        <p14:creationId xmlns:p14="http://schemas.microsoft.com/office/powerpoint/2010/main" val="12365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6E70F0-8689-DCCE-9237-C9617B0BE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O"/>
          </a:p>
        </p:txBody>
      </p:sp>
      <p:sp>
        <p:nvSpPr>
          <p:cNvPr id="3" name="Text Placeholder 2">
            <a:extLst>
              <a:ext uri="{FF2B5EF4-FFF2-40B4-BE49-F238E27FC236}">
                <a16:creationId xmlns:a16="http://schemas.microsoft.com/office/drawing/2014/main" id="{EE5ECFB3-241F-3AB8-FA88-8EACDDEB0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28258724-6435-3D15-302A-9C91E7186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BEFEE2-F300-FF46-B5D8-F183200B8D71}" type="datetimeFigureOut">
              <a:rPr lang="en-RO" smtClean="0"/>
              <a:t>17.01.2025</a:t>
            </a:fld>
            <a:endParaRPr lang="en-RO"/>
          </a:p>
        </p:txBody>
      </p:sp>
      <p:sp>
        <p:nvSpPr>
          <p:cNvPr id="5" name="Footer Placeholder 4">
            <a:extLst>
              <a:ext uri="{FF2B5EF4-FFF2-40B4-BE49-F238E27FC236}">
                <a16:creationId xmlns:a16="http://schemas.microsoft.com/office/drawing/2014/main" id="{AA6A8643-F1E8-B496-D159-8F3567134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RO"/>
          </a:p>
        </p:txBody>
      </p:sp>
      <p:sp>
        <p:nvSpPr>
          <p:cNvPr id="6" name="Slide Number Placeholder 5">
            <a:extLst>
              <a:ext uri="{FF2B5EF4-FFF2-40B4-BE49-F238E27FC236}">
                <a16:creationId xmlns:a16="http://schemas.microsoft.com/office/drawing/2014/main" id="{7116EC69-2821-293A-24CE-5ED017FD7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768C05-4BAB-3B4F-B71C-92854EF1E30A}" type="slidenum">
              <a:rPr lang="en-RO" smtClean="0"/>
              <a:t>‹#›</a:t>
            </a:fld>
            <a:endParaRPr lang="en-RO"/>
          </a:p>
        </p:txBody>
      </p:sp>
    </p:spTree>
    <p:extLst>
      <p:ext uri="{BB962C8B-B14F-4D97-AF65-F5344CB8AC3E}">
        <p14:creationId xmlns:p14="http://schemas.microsoft.com/office/powerpoint/2010/main" val="2845330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3.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57F38-954E-D760-D619-E4222F8D3081}"/>
              </a:ext>
            </a:extLst>
          </p:cNvPr>
          <p:cNvSpPr>
            <a:spLocks noGrp="1"/>
          </p:cNvSpPr>
          <p:nvPr>
            <p:ph type="ctrTitle"/>
          </p:nvPr>
        </p:nvSpPr>
        <p:spPr>
          <a:xfrm>
            <a:off x="1386865" y="818984"/>
            <a:ext cx="6596245" cy="3268520"/>
          </a:xfrm>
        </p:spPr>
        <p:txBody>
          <a:bodyPr>
            <a:normAutofit/>
          </a:bodyPr>
          <a:lstStyle/>
          <a:p>
            <a:pPr algn="r"/>
            <a:r>
              <a:rPr lang="en-RO" sz="4800">
                <a:solidFill>
                  <a:srgbClr val="FFFFFF"/>
                </a:solidFill>
              </a:rPr>
              <a:t>Machine Learning </a:t>
            </a:r>
            <a:br>
              <a:rPr lang="en-RO" sz="4800">
                <a:solidFill>
                  <a:srgbClr val="FFFFFF"/>
                </a:solidFill>
              </a:rPr>
            </a:br>
            <a:r>
              <a:rPr lang="en-RO" sz="4800">
                <a:solidFill>
                  <a:srgbClr val="FFFFFF"/>
                </a:solidFill>
              </a:rPr>
              <a:t>Project</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FE2CBBB-5910-5C4D-19F4-F436E8DE9E9F}"/>
              </a:ext>
            </a:extLst>
          </p:cNvPr>
          <p:cNvSpPr>
            <a:spLocks noGrp="1"/>
          </p:cNvSpPr>
          <p:nvPr>
            <p:ph type="subTitle" idx="1"/>
          </p:nvPr>
        </p:nvSpPr>
        <p:spPr>
          <a:xfrm>
            <a:off x="1931874" y="4797188"/>
            <a:ext cx="6051236" cy="1241828"/>
          </a:xfrm>
        </p:spPr>
        <p:txBody>
          <a:bodyPr>
            <a:normAutofit/>
          </a:bodyPr>
          <a:lstStyle/>
          <a:p>
            <a:pPr algn="r"/>
            <a:r>
              <a:rPr lang="en-RO">
                <a:solidFill>
                  <a:srgbClr val="FFFFFF"/>
                </a:solidFill>
              </a:rPr>
              <a:t>Student :Iuliu Andrei Steau</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74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AF046E-264A-0C97-7B9F-67EE46959B7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4C88E7-B692-B07E-8FFB-CBF745AD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9F32515-6DB2-9646-8397-F562035B4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3BBEDA-F94E-0C7C-954D-4DEA28FBC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919ADC-97D8-5BAC-BABB-F0883155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BB6379-586E-C0DA-F27A-BB8C67CF8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70C211C-1C91-7014-809E-190797D32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BBC2267-7B15-0D7F-7266-BBC209F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C88D1-42DC-E92A-5A53-B1FA83F3949F}"/>
              </a:ext>
            </a:extLst>
          </p:cNvPr>
          <p:cNvSpPr>
            <a:spLocks noGrp="1"/>
          </p:cNvSpPr>
          <p:nvPr>
            <p:ph type="title"/>
          </p:nvPr>
        </p:nvSpPr>
        <p:spPr>
          <a:xfrm>
            <a:off x="625207" y="2447701"/>
            <a:ext cx="2787401" cy="1982874"/>
          </a:xfrm>
        </p:spPr>
        <p:txBody>
          <a:bodyPr anchor="b">
            <a:normAutofit/>
          </a:bodyPr>
          <a:lstStyle/>
          <a:p>
            <a:pPr algn="ctr"/>
            <a:r>
              <a:rPr lang="en-RO" sz="4000" dirty="0">
                <a:solidFill>
                  <a:srgbClr val="FFFFFF"/>
                </a:solidFill>
              </a:rPr>
              <a:t>Feature Scaling</a:t>
            </a:r>
            <a:br>
              <a:rPr lang="en-RO" sz="4000" dirty="0">
                <a:solidFill>
                  <a:srgbClr val="FFFFFF"/>
                </a:solidFill>
              </a:rPr>
            </a:br>
            <a:r>
              <a:rPr lang="en-RO" sz="4000" dirty="0">
                <a:solidFill>
                  <a:srgbClr val="FFFFFF"/>
                </a:solidFill>
              </a:rPr>
              <a: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466F32-7F3F-B056-B770-225C85772DE9}"/>
                  </a:ext>
                </a:extLst>
              </p:cNvPr>
              <p:cNvSpPr txBox="1"/>
              <p:nvPr/>
            </p:nvSpPr>
            <p:spPr>
              <a:xfrm>
                <a:off x="5136281" y="1950560"/>
                <a:ext cx="6902249" cy="2977162"/>
              </a:xfrm>
              <a:prstGeom prst="rect">
                <a:avLst/>
              </a:prstGeom>
              <a:noFill/>
            </p:spPr>
            <p:txBody>
              <a:bodyPr wrap="square" rtlCol="0">
                <a:spAutoFit/>
              </a:bodyPr>
              <a:lstStyle/>
              <a:p>
                <a:r>
                  <a:rPr lang="en-GB" sz="1200" dirty="0"/>
                  <a:t>scaler = </a:t>
                </a:r>
                <a:r>
                  <a:rPr lang="en-GB" sz="1200" dirty="0" err="1"/>
                  <a:t>StandardScaler</a:t>
                </a:r>
                <a:r>
                  <a:rPr lang="en-GB" sz="1200" dirty="0"/>
                  <a:t>()</a:t>
                </a:r>
              </a:p>
              <a:p>
                <a:r>
                  <a:rPr lang="en-GB" sz="1200" dirty="0" err="1"/>
                  <a:t>column_names</a:t>
                </a:r>
                <a:r>
                  <a:rPr lang="en-GB" sz="1200" dirty="0"/>
                  <a:t> = </a:t>
                </a:r>
                <a:r>
                  <a:rPr lang="en-GB" sz="1200" dirty="0" err="1"/>
                  <a:t>X.columns</a:t>
                </a:r>
                <a:endParaRPr lang="en-GB" sz="1200" dirty="0"/>
              </a:p>
              <a:p>
                <a:r>
                  <a:rPr lang="en-GB" sz="1200" dirty="0" err="1"/>
                  <a:t>X_train</a:t>
                </a:r>
                <a:r>
                  <a:rPr lang="en-GB" sz="1200" dirty="0"/>
                  <a:t> = </a:t>
                </a:r>
                <a:r>
                  <a:rPr lang="en-GB" sz="1200" dirty="0" err="1"/>
                  <a:t>pd.DataFrame</a:t>
                </a:r>
                <a:r>
                  <a:rPr lang="en-GB" sz="1200" dirty="0"/>
                  <a:t>(</a:t>
                </a:r>
                <a:r>
                  <a:rPr lang="en-GB" sz="1200" dirty="0" err="1"/>
                  <a:t>scaler.fit_transform</a:t>
                </a:r>
                <a:r>
                  <a:rPr lang="en-GB" sz="1200" dirty="0"/>
                  <a:t>(</a:t>
                </a:r>
                <a:r>
                  <a:rPr lang="en-GB" sz="1200" dirty="0" err="1"/>
                  <a:t>X_train</a:t>
                </a:r>
                <a:r>
                  <a:rPr lang="en-GB" sz="1200" dirty="0"/>
                  <a:t>), columns=</a:t>
                </a:r>
                <a:r>
                  <a:rPr lang="en-GB" sz="1200" dirty="0" err="1"/>
                  <a:t>column_names</a:t>
                </a:r>
                <a:r>
                  <a:rPr lang="en-GB" sz="1200" dirty="0"/>
                  <a:t>)</a:t>
                </a:r>
              </a:p>
              <a:p>
                <a:r>
                  <a:rPr lang="en-GB" sz="1200" dirty="0" err="1"/>
                  <a:t>X_resampled</a:t>
                </a:r>
                <a:r>
                  <a:rPr lang="en-GB" sz="1200" dirty="0"/>
                  <a:t> = </a:t>
                </a:r>
                <a:r>
                  <a:rPr lang="en-GB" sz="1200" dirty="0" err="1"/>
                  <a:t>pd.DataFrame</a:t>
                </a:r>
                <a:r>
                  <a:rPr lang="en-GB" sz="1200" dirty="0"/>
                  <a:t>(</a:t>
                </a:r>
                <a:r>
                  <a:rPr lang="en-GB" sz="1200" dirty="0" err="1"/>
                  <a:t>scaler.fit_transform</a:t>
                </a:r>
                <a:r>
                  <a:rPr lang="en-GB" sz="1200" dirty="0"/>
                  <a:t>(</a:t>
                </a:r>
                <a:r>
                  <a:rPr lang="en-GB" sz="1200" dirty="0" err="1"/>
                  <a:t>X_resampled</a:t>
                </a:r>
                <a:r>
                  <a:rPr lang="en-GB" sz="1200" dirty="0"/>
                  <a:t>), columns=</a:t>
                </a:r>
                <a:r>
                  <a:rPr lang="en-GB" sz="1200" dirty="0" err="1"/>
                  <a:t>column_names</a:t>
                </a:r>
                <a:r>
                  <a:rPr lang="en-GB" sz="1200" dirty="0"/>
                  <a:t>)</a:t>
                </a:r>
              </a:p>
              <a:p>
                <a:r>
                  <a:rPr lang="en-GB" sz="1200" dirty="0" err="1"/>
                  <a:t>X_test</a:t>
                </a:r>
                <a:r>
                  <a:rPr lang="en-GB" sz="1200" dirty="0"/>
                  <a:t> = </a:t>
                </a:r>
                <a:r>
                  <a:rPr lang="en-GB" sz="1200" dirty="0" err="1"/>
                  <a:t>pd.DataFrame</a:t>
                </a:r>
                <a:r>
                  <a:rPr lang="en-GB" sz="1200" dirty="0"/>
                  <a:t>(</a:t>
                </a:r>
                <a:r>
                  <a:rPr lang="en-GB" sz="1200" dirty="0" err="1"/>
                  <a:t>scaler.transform</a:t>
                </a:r>
                <a:r>
                  <a:rPr lang="en-GB" sz="1200" dirty="0"/>
                  <a:t>(</a:t>
                </a:r>
                <a:r>
                  <a:rPr lang="en-GB" sz="1200" dirty="0" err="1"/>
                  <a:t>X_test</a:t>
                </a:r>
                <a:r>
                  <a:rPr lang="en-GB" sz="1200" dirty="0"/>
                  <a:t>), columns=</a:t>
                </a:r>
                <a:r>
                  <a:rPr lang="en-GB" sz="1200" dirty="0" err="1"/>
                  <a:t>column_names</a:t>
                </a:r>
                <a:r>
                  <a:rPr lang="en-GB" sz="1200" dirty="0"/>
                  <a:t>)</a:t>
                </a:r>
              </a:p>
              <a:p>
                <a:endParaRPr lang="en-GB" dirty="0"/>
              </a:p>
              <a:p>
                <a:pPr algn="ctr"/>
                <a14:m>
                  <m:oMath xmlns:m="http://schemas.openxmlformats.org/officeDocument/2006/math">
                    <m:sSup>
                      <m:sSupPr>
                        <m:ctrlPr>
                          <a:rPr lang="en-GB"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oMath>
                </a14:m>
                <a:r>
                  <a:rPr lang="en-GB" sz="2800" dirty="0"/>
                  <a:t> = </a:t>
                </a:r>
                <a14:m>
                  <m:oMath xmlns:m="http://schemas.openxmlformats.org/officeDocument/2006/math">
                    <m:f>
                      <m:fPr>
                        <m:ctrlPr>
                          <a:rPr lang="en-GB" sz="2800" i="1" smtClean="0">
                            <a:latin typeface="Cambria Math" panose="02040503050406030204" pitchFamily="18" charset="0"/>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𝜇</m:t>
                        </m:r>
                      </m:num>
                      <m:den>
                        <m:r>
                          <a:rPr lang="en-GB" sz="2800" i="1" smtClean="0">
                            <a:latin typeface="Cambria Math" panose="02040503050406030204" pitchFamily="18" charset="0"/>
                            <a:ea typeface="Cambria Math" panose="02040503050406030204" pitchFamily="18" charset="0"/>
                          </a:rPr>
                          <m:t>𝜎</m:t>
                        </m:r>
                      </m:den>
                    </m:f>
                  </m:oMath>
                </a14:m>
                <a:endParaRPr lang="en-US" sz="2800" dirty="0"/>
              </a:p>
              <a:p>
                <a:pPr marL="285750" indent="-285750">
                  <a:buFont typeface="Arial" panose="020B0604020202020204" pitchFamily="34" charset="0"/>
                  <a:buChar char="•"/>
                </a:pPr>
                <a:endParaRPr lang="en-US"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𝑥</m:t>
                    </m:r>
                  </m:oMath>
                </a14:m>
                <a:r>
                  <a:rPr lang="en-GB" dirty="0"/>
                  <a:t>  is the original feature value</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oMath>
                </a14:m>
                <a:r>
                  <a:rPr lang="en-GB" b="0" i="0" u="none" strike="noStrike" dirty="0">
                    <a:solidFill>
                      <a:srgbClr val="000000"/>
                    </a:solidFill>
                    <a:effectLst/>
                    <a:latin typeface="-webkit-standard"/>
                  </a:rPr>
                  <a:t> is the mean of the feature</a:t>
                </a:r>
              </a:p>
              <a:p>
                <a:pPr marL="285750" indent="-285750">
                  <a:buFont typeface="Arial" panose="020B0604020202020204" pitchFamily="34" charset="0"/>
                  <a:buChar char="•"/>
                </a:pPr>
                <a14:m>
                  <m:oMath xmlns:m="http://schemas.openxmlformats.org/officeDocument/2006/math">
                    <m:r>
                      <a:rPr lang="en-GB" i="1" smtClean="0">
                        <a:latin typeface="Cambria Math" panose="02040503050406030204" pitchFamily="18" charset="0"/>
                        <a:ea typeface="Cambria Math" panose="02040503050406030204" pitchFamily="18" charset="0"/>
                      </a:rPr>
                      <m:t>𝜎</m:t>
                    </m:r>
                  </m:oMath>
                </a14:m>
                <a:r>
                  <a:rPr lang="en-GB" dirty="0"/>
                  <a:t> is the standard deviation of the feature.</a:t>
                </a:r>
              </a:p>
            </p:txBody>
          </p:sp>
        </mc:Choice>
        <mc:Fallback xmlns="">
          <p:sp>
            <p:nvSpPr>
              <p:cNvPr id="3" name="TextBox 2">
                <a:extLst>
                  <a:ext uri="{FF2B5EF4-FFF2-40B4-BE49-F238E27FC236}">
                    <a16:creationId xmlns:a16="http://schemas.microsoft.com/office/drawing/2014/main" id="{BF466F32-7F3F-B056-B770-225C85772DE9}"/>
                  </a:ext>
                </a:extLst>
              </p:cNvPr>
              <p:cNvSpPr txBox="1">
                <a:spLocks noRot="1" noChangeAspect="1" noMove="1" noResize="1" noEditPoints="1" noAdjustHandles="1" noChangeArrowheads="1" noChangeShapeType="1" noTextEdit="1"/>
              </p:cNvSpPr>
              <p:nvPr/>
            </p:nvSpPr>
            <p:spPr>
              <a:xfrm>
                <a:off x="5136281" y="1950560"/>
                <a:ext cx="6902249" cy="2977162"/>
              </a:xfrm>
              <a:prstGeom prst="rect">
                <a:avLst/>
              </a:prstGeom>
              <a:blipFill>
                <a:blip r:embed="rId2"/>
                <a:stretch>
                  <a:fillRect l="-550" b="-2553"/>
                </a:stretch>
              </a:blipFill>
            </p:spPr>
            <p:txBody>
              <a:bodyPr/>
              <a:lstStyle/>
              <a:p>
                <a:r>
                  <a:rPr lang="en-RO">
                    <a:noFill/>
                  </a:rPr>
                  <a:t> </a:t>
                </a:r>
              </a:p>
            </p:txBody>
          </p:sp>
        </mc:Fallback>
      </mc:AlternateContent>
    </p:spTree>
    <p:extLst>
      <p:ext uri="{BB962C8B-B14F-4D97-AF65-F5344CB8AC3E}">
        <p14:creationId xmlns:p14="http://schemas.microsoft.com/office/powerpoint/2010/main" val="419533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4C63EB-7ADE-B401-202C-E868D6013C9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CD1FA3-94B8-9F67-6240-6C6730F1C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7CC9087-8B27-2508-FDDB-8F70A9227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6C80E7-2C35-657D-A096-ED994AA37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01F9E2-E95D-890E-C1C9-D13102A25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F3835F-0D04-FBF1-FC1E-3AC9B3FC1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6EA0E94-FE49-F2EF-7563-E50BA576E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6A9D6E5-E129-791B-D65F-F53DA8CB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75010-F17F-678F-F9D7-8A199FA5C3F1}"/>
              </a:ext>
            </a:extLst>
          </p:cNvPr>
          <p:cNvSpPr>
            <a:spLocks noGrp="1"/>
          </p:cNvSpPr>
          <p:nvPr>
            <p:ph type="title"/>
          </p:nvPr>
        </p:nvSpPr>
        <p:spPr>
          <a:xfrm>
            <a:off x="281382" y="2261773"/>
            <a:ext cx="3619591" cy="2073967"/>
          </a:xfrm>
        </p:spPr>
        <p:txBody>
          <a:bodyPr anchor="b">
            <a:normAutofit/>
          </a:bodyPr>
          <a:lstStyle/>
          <a:p>
            <a:pPr algn="ctr"/>
            <a:r>
              <a:rPr lang="en-RO" sz="4000" dirty="0">
                <a:solidFill>
                  <a:srgbClr val="FFFFFF"/>
                </a:solidFill>
              </a:rPr>
              <a:t>SMOTE</a:t>
            </a:r>
            <a:br>
              <a:rPr lang="en-RO" sz="4000" dirty="0">
                <a:solidFill>
                  <a:srgbClr val="FFFFFF"/>
                </a:solidFill>
              </a:rPr>
            </a:br>
            <a:r>
              <a:rPr lang="en-RO" sz="4000" dirty="0">
                <a:solidFill>
                  <a:srgbClr val="FFFFFF"/>
                </a:solidFill>
              </a:rPr>
              <a: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5BBACB5-DEFA-7F6A-75D4-BCD99F5E38BE}"/>
                  </a:ext>
                </a:extLst>
              </p:cNvPr>
              <p:cNvSpPr txBox="1"/>
              <p:nvPr/>
            </p:nvSpPr>
            <p:spPr>
              <a:xfrm>
                <a:off x="4905054" y="1124608"/>
                <a:ext cx="6902249" cy="5088765"/>
              </a:xfrm>
              <a:prstGeom prst="rect">
                <a:avLst/>
              </a:prstGeom>
              <a:noFill/>
            </p:spPr>
            <p:txBody>
              <a:bodyPr wrap="square" rtlCol="0">
                <a:spAutoFit/>
              </a:bodyPr>
              <a:lstStyle/>
              <a:p>
                <a:r>
                  <a:rPr lang="en-GB" dirty="0"/>
                  <a:t>As we saw in the previous slides, the data distribution for the target is uneven</a:t>
                </a:r>
              </a:p>
              <a:p>
                <a:r>
                  <a:rPr lang="en-GB" dirty="0"/>
                  <a:t>Solution? =&gt; </a:t>
                </a:r>
                <a:r>
                  <a:rPr lang="en-GB" b="1" dirty="0"/>
                  <a:t>SMOTE</a:t>
                </a:r>
              </a:p>
              <a:p>
                <a:endParaRPr lang="en-GB" b="1" dirty="0"/>
              </a:p>
              <a:p>
                <a:r>
                  <a:rPr lang="en-GB" b="1" i="0" u="none" strike="noStrike" dirty="0">
                    <a:solidFill>
                      <a:srgbClr val="000000"/>
                    </a:solidFill>
                    <a:effectLst/>
                  </a:rPr>
                  <a:t>SMOTE (Synthetic Minority Oversampling Technique)</a:t>
                </a:r>
                <a:r>
                  <a:rPr lang="en-GB" b="0" i="0" u="none" strike="noStrike" dirty="0">
                    <a:solidFill>
                      <a:srgbClr val="000000"/>
                    </a:solidFill>
                    <a:effectLst/>
                    <a:latin typeface="-webkit-standard"/>
                  </a:rPr>
                  <a:t> is a method used to address class imbalance in datasets by generating synthetic samples for the minority class rather than duplicating existing ones. It improves model performance, especially for classifiers sensitive to data imbalance. SMOTE works by creating synthetic samples along the line segments between a minority class sample and its nearest </a:t>
                </a:r>
                <a:r>
                  <a:rPr lang="en-GB" b="0" i="0" u="none" strike="noStrike" dirty="0" err="1">
                    <a:solidFill>
                      <a:srgbClr val="000000"/>
                    </a:solidFill>
                    <a:effectLst/>
                    <a:latin typeface="-webkit-standard"/>
                  </a:rPr>
                  <a:t>neighbors</a:t>
                </a:r>
                <a:r>
                  <a:rPr lang="en-GB" b="0" i="0" u="none" strike="noStrike" dirty="0">
                    <a:solidFill>
                      <a:srgbClr val="000000"/>
                    </a:solidFill>
                    <a:effectLst/>
                    <a:latin typeface="-webkit-standard"/>
                  </a:rPr>
                  <a:t>.</a:t>
                </a:r>
              </a:p>
              <a:p>
                <a:endParaRPr lang="en-GB" b="1" dirty="0">
                  <a:solidFill>
                    <a:srgbClr val="000000"/>
                  </a:solidFill>
                  <a:latin typeface="-webkit-standard"/>
                </a:endParaRPr>
              </a:p>
              <a:p>
                <a:r>
                  <a:rPr lang="en-GB" b="1" dirty="0">
                    <a:solidFill>
                      <a:srgbClr val="000000"/>
                    </a:solidFill>
                    <a:latin typeface="-webkit-standard"/>
                  </a:rPr>
                  <a:t>Let </a:t>
                </a:r>
                <a14:m>
                  <m:oMath xmlns:m="http://schemas.openxmlformats.org/officeDocument/2006/math">
                    <m:sSub>
                      <m:sSubPr>
                        <m:ctrlPr>
                          <a:rPr lang="en-GB" b="1" i="1" smtClean="0">
                            <a:solidFill>
                              <a:srgbClr val="000000"/>
                            </a:solidFill>
                            <a:latin typeface="Cambria Math" panose="02040503050406030204" pitchFamily="18" charset="0"/>
                          </a:rPr>
                        </m:ctrlPr>
                      </m:sSubPr>
                      <m:e>
                        <m:r>
                          <a:rPr lang="en-US" b="1" i="1" smtClean="0">
                            <a:solidFill>
                              <a:srgbClr val="000000"/>
                            </a:solidFill>
                            <a:latin typeface="Cambria Math" panose="02040503050406030204" pitchFamily="18" charset="0"/>
                          </a:rPr>
                          <m:t>𝒙</m:t>
                        </m:r>
                      </m:e>
                      <m:sub>
                        <m:r>
                          <a:rPr lang="en-US" b="1" i="1" smtClean="0">
                            <a:solidFill>
                              <a:srgbClr val="000000"/>
                            </a:solidFill>
                            <a:latin typeface="Cambria Math" panose="02040503050406030204" pitchFamily="18" charset="0"/>
                          </a:rPr>
                          <m:t>𝒊</m:t>
                        </m:r>
                      </m:sub>
                    </m:sSub>
                    <m:r>
                      <a:rPr lang="en-GB" b="1" i="1" smtClean="0">
                        <a:solidFill>
                          <a:srgbClr val="000000"/>
                        </a:solidFill>
                        <a:latin typeface="Cambria Math" panose="02040503050406030204" pitchFamily="18" charset="0"/>
                        <a:ea typeface="Cambria Math" panose="02040503050406030204" pitchFamily="18" charset="0"/>
                      </a:rPr>
                      <m:t>∈</m:t>
                    </m:r>
                  </m:oMath>
                </a14:m>
                <a:r>
                  <a:rPr lang="en-RO" b="1" dirty="0"/>
                  <a:t> </a:t>
                </a:r>
                <a14:m>
                  <m:oMath xmlns:m="http://schemas.openxmlformats.org/officeDocument/2006/math">
                    <m:sSup>
                      <m:sSupPr>
                        <m:ctrlPr>
                          <a:rPr lang="en-RO" b="1" i="1" dirty="0" smtClean="0">
                            <a:latin typeface="Cambria Math" panose="02040503050406030204" pitchFamily="18" charset="0"/>
                          </a:rPr>
                        </m:ctrlPr>
                      </m:sSupPr>
                      <m:e>
                        <m:r>
                          <a:rPr lang="en-RO" b="1" i="1" dirty="0" smtClean="0">
                            <a:latin typeface="Cambria Math" panose="02040503050406030204" pitchFamily="18" charset="0"/>
                            <a:ea typeface="Cambria Math" panose="02040503050406030204" pitchFamily="18" charset="0"/>
                          </a:rPr>
                          <m:t>ℝ</m:t>
                        </m:r>
                      </m:e>
                      <m:sup>
                        <m:r>
                          <a:rPr lang="en-US" b="1" i="1" dirty="0" smtClean="0">
                            <a:latin typeface="Cambria Math" panose="02040503050406030204" pitchFamily="18" charset="0"/>
                          </a:rPr>
                          <m:t>𝒅</m:t>
                        </m:r>
                      </m:sup>
                    </m:sSup>
                  </m:oMath>
                </a14:m>
                <a:r>
                  <a:rPr lang="en-RO" b="1" dirty="0"/>
                  <a:t> </a:t>
                </a:r>
                <a:r>
                  <a:rPr lang="en-GB" dirty="0"/>
                  <a:t>be a minority class instance, and </a:t>
                </a:r>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𝑚𝑛</m:t>
                        </m:r>
                      </m:sub>
                    </m:sSub>
                  </m:oMath>
                </a14:m>
                <a:r>
                  <a:rPr lang="en-GB" dirty="0"/>
                  <a:t> be one of its  k-nearest </a:t>
                </a:r>
                <a:r>
                  <a:rPr lang="en-GB" dirty="0" err="1"/>
                  <a:t>neighbors</a:t>
                </a:r>
                <a:r>
                  <a:rPr lang="en-GB" dirty="0"/>
                  <a:t>. A synthetic instance </a:t>
                </a:r>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𝑛𝑒𝑤</m:t>
                        </m:r>
                      </m:sub>
                    </m:sSub>
                  </m:oMath>
                </a14:m>
                <a:r>
                  <a:rPr lang="en-GB" dirty="0"/>
                  <a:t> is generated as:</a:t>
                </a:r>
              </a:p>
              <a:p>
                <a:pPr algn="ctr"/>
                <a:endParaRPr lang="en-GB" dirty="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𝑛𝑒𝑤</m:t>
                        </m:r>
                      </m:sub>
                    </m:sSub>
                  </m:oMath>
                </a14:m>
                <a:r>
                  <a:rPr lang="en-RO"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GB"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RO" dirty="0">
                    <a:latin typeface="Times New Roman" panose="02020603050405020304" pitchFamily="18" charset="0"/>
                    <a:cs typeface="Times New Roman" panose="02020603050405020304" pitchFamily="18" charset="0"/>
                  </a:rPr>
                  <a:t> +</a:t>
                </a:r>
                <a14:m>
                  <m:oMath xmlns:m="http://schemas.openxmlformats.org/officeDocument/2006/math">
                    <m:r>
                      <a:rPr lang="en-US" b="0" i="0" dirty="0" smtClean="0">
                        <a:latin typeface="Cambria Math" panose="02040503050406030204" pitchFamily="18" charset="0"/>
                        <a:ea typeface="Cambria Math" panose="02040503050406030204" pitchFamily="18" charset="0"/>
                      </a:rPr>
                      <m:t> </m:t>
                    </m:r>
                    <m:r>
                      <a:rPr lang="en-RO" b="0" i="1" dirty="0" smtClean="0">
                        <a:latin typeface="Cambria Math" panose="02040503050406030204" pitchFamily="18" charset="0"/>
                        <a:ea typeface="Cambria Math" panose="02040503050406030204" pitchFamily="18" charset="0"/>
                      </a:rPr>
                      <m:t>𝜆</m:t>
                    </m:r>
                  </m:oMath>
                </a14:m>
                <a:r>
                  <a:rPr lang="en-RO"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GB"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𝑚𝑛</m:t>
                        </m:r>
                      </m:sub>
                    </m:sSub>
                  </m:oMath>
                </a14:m>
                <a:r>
                  <a:rPr lang="en-RO"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GB"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RO" dirty="0">
                    <a:latin typeface="Times New Roman" panose="02020603050405020304" pitchFamily="18" charset="0"/>
                    <a:cs typeface="Times New Roman" panose="02020603050405020304" pitchFamily="18" charset="0"/>
                  </a:rPr>
                  <a:t> )</a:t>
                </a:r>
              </a:p>
              <a:p>
                <a:pPr algn="ctr"/>
                <a:endParaRPr lang="en-RO" dirty="0">
                  <a:latin typeface="Times New Roman" panose="02020603050405020304" pitchFamily="18" charset="0"/>
                  <a:cs typeface="Times New Roman" panose="02020603050405020304" pitchFamily="18" charset="0"/>
                </a:endParaRPr>
              </a:p>
              <a:p>
                <a:r>
                  <a:rPr lang="en-GB" b="0" i="0" u="none" strike="noStrike" dirty="0">
                    <a:solidFill>
                      <a:srgbClr val="000000"/>
                    </a:solidFill>
                    <a:effectLst/>
                    <a:latin typeface="-webkit-standard"/>
                  </a:rPr>
                  <a:t>where </a:t>
                </a:r>
                <a:r>
                  <a:rPr lang="en-RO" b="0" dirty="0">
                    <a:ea typeface="Cambria Math" panose="02040503050406030204" pitchFamily="18" charset="0"/>
                  </a:rPr>
                  <a:t> </a:t>
                </a:r>
                <a14:m>
                  <m:oMath xmlns:m="http://schemas.openxmlformats.org/officeDocument/2006/math">
                    <m:r>
                      <a:rPr lang="en-RO" b="0" i="1" dirty="0" smtClean="0">
                        <a:latin typeface="Cambria Math" panose="02040503050406030204" pitchFamily="18" charset="0"/>
                        <a:ea typeface="Cambria Math" panose="02040503050406030204" pitchFamily="18" charset="0"/>
                      </a:rPr>
                      <m:t>𝜆</m:t>
                    </m:r>
                    <m:r>
                      <a:rPr lang="en-RO" b="0" i="1" dirty="0" smtClean="0">
                        <a:latin typeface="Cambria Math" panose="02040503050406030204" pitchFamily="18" charset="0"/>
                        <a:ea typeface="Cambria Math" panose="02040503050406030204" pitchFamily="18" charset="0"/>
                      </a:rPr>
                      <m:t> </m:t>
                    </m:r>
                    <m:r>
                      <a:rPr lang="en-GB" b="1" i="1">
                        <a:solidFill>
                          <a:srgbClr val="000000"/>
                        </a:solidFill>
                        <a:latin typeface="Cambria Math" panose="02040503050406030204" pitchFamily="18" charset="0"/>
                        <a:ea typeface="Cambria Math" panose="02040503050406030204" pitchFamily="18" charset="0"/>
                      </a:rPr>
                      <m:t>∈</m:t>
                    </m:r>
                  </m:oMath>
                </a14:m>
                <a:r>
                  <a:rPr lang="en-RO" b="1" dirty="0"/>
                  <a:t>  </a:t>
                </a:r>
                <a:r>
                  <a:rPr lang="el-GR" b="0" i="0" u="none" strike="noStrike" dirty="0">
                    <a:solidFill>
                      <a:srgbClr val="000000"/>
                    </a:solidFill>
                    <a:effectLst/>
                  </a:rPr>
                  <a:t>[0,1]</a:t>
                </a:r>
                <a:r>
                  <a:rPr lang="el-GR" b="0" i="0" u="none" strike="noStrike" dirty="0">
                    <a:solidFill>
                      <a:srgbClr val="000000"/>
                    </a:solidFill>
                    <a:effectLst/>
                    <a:latin typeface="-webkit-standard"/>
                  </a:rPr>
                  <a:t> </a:t>
                </a:r>
                <a:r>
                  <a:rPr lang="en-GB" b="0" i="0" u="none" strike="noStrike" dirty="0">
                    <a:solidFill>
                      <a:srgbClr val="000000"/>
                    </a:solidFill>
                    <a:effectLst/>
                    <a:latin typeface="-webkit-standard"/>
                  </a:rPr>
                  <a:t>is a random number, ensuring the new point lies between </a:t>
                </a:r>
                <a:r>
                  <a:rPr lang="en-GB" dirty="0"/>
                  <a:t> </a:t>
                </a:r>
                <a14:m>
                  <m:oMath xmlns:m="http://schemas.openxmlformats.org/officeDocument/2006/math">
                    <m:sSub>
                      <m:sSubPr>
                        <m:ctrlPr>
                          <a:rPr lang="en-GB"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 </m:t>
                    </m:r>
                  </m:oMath>
                </a14:m>
                <a:r>
                  <a:rPr lang="en-GB" b="0" i="0" u="none" strike="noStrike" dirty="0">
                    <a:solidFill>
                      <a:srgbClr val="000000"/>
                    </a:solidFill>
                    <a:effectLst/>
                    <a:latin typeface="-webkit-standard"/>
                  </a:rPr>
                  <a:t> and </a:t>
                </a:r>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𝑛𝑚</m:t>
                        </m:r>
                      </m:sub>
                    </m:sSub>
                    <m:r>
                      <a:rPr lang="en-US" i="1">
                        <a:latin typeface="Cambria Math" panose="02040503050406030204" pitchFamily="18" charset="0"/>
                      </a:rPr>
                      <m:t> </m:t>
                    </m:r>
                  </m:oMath>
                </a14:m>
                <a:r>
                  <a:rPr lang="en-GB" b="0" i="0" u="none" strike="noStrike" dirty="0">
                    <a:solidFill>
                      <a:srgbClr val="000000"/>
                    </a:solidFill>
                    <a:effectLst/>
                  </a:rPr>
                  <a:t>​</a:t>
                </a:r>
                <a:r>
                  <a:rPr lang="en-GB" b="0" i="0" u="none" strike="noStrike" dirty="0">
                    <a:solidFill>
                      <a:srgbClr val="000000"/>
                    </a:solidFill>
                    <a:effectLst/>
                    <a:latin typeface="-webkit-standard"/>
                  </a:rPr>
                  <a:t>.</a:t>
                </a:r>
                <a:endParaRPr lang="en-RO"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15BBACB5-DEFA-7F6A-75D4-BCD99F5E38BE}"/>
                  </a:ext>
                </a:extLst>
              </p:cNvPr>
              <p:cNvSpPr txBox="1">
                <a:spLocks noRot="1" noChangeAspect="1" noMove="1" noResize="1" noEditPoints="1" noAdjustHandles="1" noChangeArrowheads="1" noChangeShapeType="1" noTextEdit="1"/>
              </p:cNvSpPr>
              <p:nvPr/>
            </p:nvSpPr>
            <p:spPr>
              <a:xfrm>
                <a:off x="4905054" y="1124608"/>
                <a:ext cx="6902249" cy="5088765"/>
              </a:xfrm>
              <a:prstGeom prst="rect">
                <a:avLst/>
              </a:prstGeom>
              <a:blipFill>
                <a:blip r:embed="rId2"/>
                <a:stretch>
                  <a:fillRect l="-735" t="-498" b="-995"/>
                </a:stretch>
              </a:blipFill>
            </p:spPr>
            <p:txBody>
              <a:bodyPr/>
              <a:lstStyle/>
              <a:p>
                <a:r>
                  <a:rPr lang="en-RO">
                    <a:noFill/>
                  </a:rPr>
                  <a:t> </a:t>
                </a:r>
              </a:p>
            </p:txBody>
          </p:sp>
        </mc:Fallback>
      </mc:AlternateContent>
    </p:spTree>
    <p:extLst>
      <p:ext uri="{BB962C8B-B14F-4D97-AF65-F5344CB8AC3E}">
        <p14:creationId xmlns:p14="http://schemas.microsoft.com/office/powerpoint/2010/main" val="324074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2A5A25-D361-1446-7DD3-1AECB07881D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A62AFE-1B14-0518-3177-BDA429857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3108810-F5AB-9F2E-3BAB-7EF9DAA39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5248E14-7059-B48B-D4EB-E7303EDA8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D31B649-2EA8-A3A6-5D9C-6F4193AE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B76D11-4F6A-1995-A2BA-ABAEAAA83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51E01EB-4614-7409-9CC8-6A4939BA4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2EC49C39-32F2-61C7-DA9D-A4E5F1084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DCF23-3EBD-8281-1150-DD1ED4B5A3BD}"/>
              </a:ext>
            </a:extLst>
          </p:cNvPr>
          <p:cNvSpPr>
            <a:spLocks noGrp="1"/>
          </p:cNvSpPr>
          <p:nvPr>
            <p:ph type="title"/>
          </p:nvPr>
        </p:nvSpPr>
        <p:spPr>
          <a:xfrm>
            <a:off x="959529" y="1643449"/>
            <a:ext cx="2228514" cy="2501979"/>
          </a:xfrm>
        </p:spPr>
        <p:txBody>
          <a:bodyPr anchor="b">
            <a:normAutofit/>
          </a:bodyPr>
          <a:lstStyle/>
          <a:p>
            <a:pPr algn="r"/>
            <a:r>
              <a:rPr lang="en-RO" sz="4000" dirty="0">
                <a:solidFill>
                  <a:srgbClr val="FFFFFF"/>
                </a:solidFill>
              </a:rPr>
              <a:t>Random Forest</a:t>
            </a:r>
          </a:p>
        </p:txBody>
      </p:sp>
      <p:sp>
        <p:nvSpPr>
          <p:cNvPr id="5" name="Content Placeholder 3">
            <a:extLst>
              <a:ext uri="{FF2B5EF4-FFF2-40B4-BE49-F238E27FC236}">
                <a16:creationId xmlns:a16="http://schemas.microsoft.com/office/drawing/2014/main" id="{C7331650-E418-17B8-1623-CE0D9823CCC4}"/>
              </a:ext>
            </a:extLst>
          </p:cNvPr>
          <p:cNvSpPr>
            <a:spLocks noGrp="1"/>
          </p:cNvSpPr>
          <p:nvPr>
            <p:ph idx="1"/>
          </p:nvPr>
        </p:nvSpPr>
        <p:spPr>
          <a:xfrm>
            <a:off x="4708634" y="649480"/>
            <a:ext cx="6852745" cy="5546047"/>
          </a:xfrm>
        </p:spPr>
        <p:txBody>
          <a:bodyPr anchor="ctr">
            <a:normAutofit/>
          </a:bodyPr>
          <a:lstStyle/>
          <a:p>
            <a:pPr marL="0" indent="0">
              <a:buNone/>
            </a:pPr>
            <a:r>
              <a:rPr lang="en-GB" sz="1900" b="0" i="0" u="none" strike="noStrike" dirty="0">
                <a:effectLst/>
                <a:latin typeface="-webkit-standard"/>
              </a:rPr>
              <a:t>Random Forest is an ensemble learning algorithm used for </a:t>
            </a:r>
            <a:r>
              <a:rPr lang="en-GB" sz="1900" b="1" i="0" u="none" strike="noStrike" dirty="0">
                <a:effectLst/>
              </a:rPr>
              <a:t>classification</a:t>
            </a:r>
            <a:r>
              <a:rPr lang="en-GB" sz="1900" b="0" i="0" u="none" strike="noStrike" dirty="0">
                <a:effectLst/>
                <a:latin typeface="-webkit-standard"/>
              </a:rPr>
              <a:t> and </a:t>
            </a:r>
            <a:r>
              <a:rPr lang="en-GB" sz="1900" b="1" i="0" u="none" strike="noStrike" dirty="0">
                <a:effectLst/>
              </a:rPr>
              <a:t>regression</a:t>
            </a:r>
            <a:r>
              <a:rPr lang="en-GB" sz="1900" b="0" i="0" u="none" strike="noStrike" dirty="0">
                <a:effectLst/>
                <a:latin typeface="-webkit-standard"/>
              </a:rPr>
              <a:t> tasks. It constructs multiple decision trees during training and combines their outputs to improve predictive accuracy and control overfitting.</a:t>
            </a:r>
          </a:p>
          <a:p>
            <a:r>
              <a:rPr lang="en-GB" sz="1900" b="1" i="0" u="none" strike="noStrike" dirty="0">
                <a:effectLst/>
              </a:rPr>
              <a:t>Key Features</a:t>
            </a:r>
            <a:r>
              <a:rPr lang="en-GB" sz="1900" b="0" i="0" u="none" strike="noStrike" dirty="0">
                <a:effectLst/>
              </a:rPr>
              <a:t>:</a:t>
            </a:r>
          </a:p>
          <a:p>
            <a:pPr>
              <a:buFont typeface="Arial" panose="020B0604020202020204" pitchFamily="34" charset="0"/>
              <a:buChar char="•"/>
            </a:pPr>
            <a:r>
              <a:rPr lang="en-GB" sz="1900" b="1" i="0" u="none" strike="noStrike" dirty="0">
                <a:effectLst/>
              </a:rPr>
              <a:t>Bootstrap Aggregation (Bagging)</a:t>
            </a:r>
            <a:r>
              <a:rPr lang="en-GB" sz="1900" b="0" i="0" u="none" strike="noStrike" dirty="0">
                <a:effectLst/>
              </a:rPr>
              <a:t>: Uses random subsets of the data to train each tree, improving generalization.</a:t>
            </a:r>
          </a:p>
          <a:p>
            <a:pPr>
              <a:buFont typeface="Arial" panose="020B0604020202020204" pitchFamily="34" charset="0"/>
              <a:buChar char="•"/>
            </a:pPr>
            <a:r>
              <a:rPr lang="en-GB" sz="1900" b="1" i="0" u="none" strike="noStrike" dirty="0">
                <a:effectLst/>
              </a:rPr>
              <a:t>Feature Randomness</a:t>
            </a:r>
            <a:r>
              <a:rPr lang="en-GB" sz="1900" b="0" i="0" u="none" strike="noStrike" dirty="0">
                <a:effectLst/>
              </a:rPr>
              <a:t>: Selects a random subset of features for splitting nodes, reducing correlation between trees.</a:t>
            </a:r>
          </a:p>
          <a:p>
            <a:pPr>
              <a:buFont typeface="Arial" panose="020B0604020202020204" pitchFamily="34" charset="0"/>
              <a:buChar char="•"/>
            </a:pPr>
            <a:r>
              <a:rPr lang="en-GB" sz="1900" b="1" i="0" u="none" strike="noStrike" dirty="0">
                <a:effectLst/>
              </a:rPr>
              <a:t>Voting Mechanism</a:t>
            </a:r>
            <a:r>
              <a:rPr lang="en-GB" sz="1900" b="0" i="0" u="none" strike="noStrike" dirty="0">
                <a:effectLst/>
              </a:rPr>
              <a:t>: In classification, the output is the majority vote across all trees; in regression, it’s the average of predictions.</a:t>
            </a:r>
          </a:p>
          <a:p>
            <a:endParaRPr lang="en-RO" sz="1900" dirty="0"/>
          </a:p>
        </p:txBody>
      </p:sp>
    </p:spTree>
    <p:extLst>
      <p:ext uri="{BB962C8B-B14F-4D97-AF65-F5344CB8AC3E}">
        <p14:creationId xmlns:p14="http://schemas.microsoft.com/office/powerpoint/2010/main" val="240831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C308-405C-9DC0-337C-B9158A445D81}"/>
              </a:ext>
            </a:extLst>
          </p:cNvPr>
          <p:cNvSpPr>
            <a:spLocks noGrp="1"/>
          </p:cNvSpPr>
          <p:nvPr>
            <p:ph type="title"/>
          </p:nvPr>
        </p:nvSpPr>
        <p:spPr>
          <a:xfrm>
            <a:off x="959529" y="1643449"/>
            <a:ext cx="2228514" cy="2501979"/>
          </a:xfrm>
        </p:spPr>
        <p:txBody>
          <a:bodyPr anchor="b">
            <a:normAutofit/>
          </a:bodyPr>
          <a:lstStyle/>
          <a:p>
            <a:pPr algn="r"/>
            <a:r>
              <a:rPr lang="en-RO" sz="4000" dirty="0">
                <a:solidFill>
                  <a:srgbClr val="FFFFFF"/>
                </a:solidFill>
              </a:rPr>
              <a:t>Random Forest</a:t>
            </a:r>
          </a:p>
        </p:txBody>
      </p:sp>
      <p:pic>
        <p:nvPicPr>
          <p:cNvPr id="13" name="Content Placeholder 12" descr="A diagram of a training set&#10;&#10;Description automatically generated">
            <a:extLst>
              <a:ext uri="{FF2B5EF4-FFF2-40B4-BE49-F238E27FC236}">
                <a16:creationId xmlns:a16="http://schemas.microsoft.com/office/drawing/2014/main" id="{CBEEE35B-BC62-41B7-BF81-9901AE996B47}"/>
              </a:ext>
            </a:extLst>
          </p:cNvPr>
          <p:cNvPicPr>
            <a:picLocks noGrp="1" noChangeAspect="1"/>
          </p:cNvPicPr>
          <p:nvPr>
            <p:ph idx="1"/>
          </p:nvPr>
        </p:nvPicPr>
        <p:blipFill>
          <a:blip r:embed="rId2"/>
          <a:stretch>
            <a:fillRect/>
          </a:stretch>
        </p:blipFill>
        <p:spPr>
          <a:xfrm>
            <a:off x="4147572" y="1037968"/>
            <a:ext cx="7847489" cy="4569037"/>
          </a:xfrm>
        </p:spPr>
      </p:pic>
    </p:spTree>
    <p:extLst>
      <p:ext uri="{BB962C8B-B14F-4D97-AF65-F5344CB8AC3E}">
        <p14:creationId xmlns:p14="http://schemas.microsoft.com/office/powerpoint/2010/main" val="412592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1436EE-AA55-7B9D-20DC-7DCBA8E713F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6EF30-BB7A-AE82-A055-4BEFCCA29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446238-419A-2DC2-A661-4A11889C1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2921A7-5CEF-73F4-2DE4-5F3A6ACD4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08E414-6DC0-357D-8381-209F2191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5D5EAD-E0B7-9191-A382-AF51474A7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5366247-2C95-A11F-E7FC-FD7B0D2D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DDBFBD2F-94F1-2C39-DE92-A3C5F5ABD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6D5B0-25B8-7A6D-C2D3-5889A7E1A048}"/>
              </a:ext>
            </a:extLst>
          </p:cNvPr>
          <p:cNvSpPr>
            <a:spLocks noGrp="1"/>
          </p:cNvSpPr>
          <p:nvPr>
            <p:ph type="title"/>
          </p:nvPr>
        </p:nvSpPr>
        <p:spPr>
          <a:xfrm>
            <a:off x="-753657" y="1593272"/>
            <a:ext cx="4568912" cy="2501979"/>
          </a:xfrm>
        </p:spPr>
        <p:txBody>
          <a:bodyPr anchor="b">
            <a:normAutofit/>
          </a:bodyPr>
          <a:lstStyle/>
          <a:p>
            <a:pPr algn="r"/>
            <a:r>
              <a:rPr lang="en-RO" sz="4000" dirty="0">
                <a:solidFill>
                  <a:srgbClr val="FFFFFF"/>
                </a:solidFill>
              </a:rPr>
              <a:t>Hyperparameter tuning</a:t>
            </a:r>
          </a:p>
        </p:txBody>
      </p:sp>
      <p:sp>
        <p:nvSpPr>
          <p:cNvPr id="5" name="TextBox 4">
            <a:extLst>
              <a:ext uri="{FF2B5EF4-FFF2-40B4-BE49-F238E27FC236}">
                <a16:creationId xmlns:a16="http://schemas.microsoft.com/office/drawing/2014/main" id="{AE7FA93C-B929-D1F1-889D-748BD9AD6E47}"/>
              </a:ext>
            </a:extLst>
          </p:cNvPr>
          <p:cNvSpPr txBox="1"/>
          <p:nvPr/>
        </p:nvSpPr>
        <p:spPr>
          <a:xfrm>
            <a:off x="5239750" y="599899"/>
            <a:ext cx="6174485" cy="5678478"/>
          </a:xfrm>
          <a:prstGeom prst="rect">
            <a:avLst/>
          </a:prstGeom>
          <a:noFill/>
        </p:spPr>
        <p:txBody>
          <a:bodyPr wrap="square" rtlCol="0">
            <a:spAutoFit/>
          </a:bodyPr>
          <a:lstStyle/>
          <a:p>
            <a:r>
              <a:rPr lang="en-GB" sz="1100" dirty="0"/>
              <a:t>%%time</a:t>
            </a:r>
          </a:p>
          <a:p>
            <a:r>
              <a:rPr lang="en-GB" sz="1100" dirty="0" err="1"/>
              <a:t>param_grid</a:t>
            </a:r>
            <a:r>
              <a:rPr lang="en-GB" sz="1100" dirty="0"/>
              <a:t> = {</a:t>
            </a:r>
          </a:p>
          <a:p>
            <a:r>
              <a:rPr lang="en-GB" sz="1100" dirty="0"/>
              <a:t>    '</a:t>
            </a:r>
            <a:r>
              <a:rPr lang="en-GB" sz="1100" dirty="0" err="1"/>
              <a:t>n_estimators</a:t>
            </a:r>
            <a:r>
              <a:rPr lang="en-GB" sz="1100" dirty="0"/>
              <a:t>': [75, 100, 125],</a:t>
            </a:r>
          </a:p>
          <a:p>
            <a:r>
              <a:rPr lang="en-GB" sz="1100" dirty="0"/>
              <a:t>    '</a:t>
            </a:r>
            <a:r>
              <a:rPr lang="en-GB" sz="1100" dirty="0" err="1"/>
              <a:t>max_depth</a:t>
            </a:r>
            <a:r>
              <a:rPr lang="en-GB" sz="1100" dirty="0"/>
              <a:t>': [30, 40, 50, None],</a:t>
            </a:r>
          </a:p>
          <a:p>
            <a:r>
              <a:rPr lang="en-GB" sz="1100" dirty="0"/>
              <a:t>    '</a:t>
            </a:r>
            <a:r>
              <a:rPr lang="en-GB" sz="1100" dirty="0" err="1"/>
              <a:t>max_features</a:t>
            </a:r>
            <a:r>
              <a:rPr lang="en-GB" sz="1100" dirty="0"/>
              <a:t>': ['sqrt', 'log2', None],</a:t>
            </a:r>
          </a:p>
          <a:p>
            <a:r>
              <a:rPr lang="en-GB" sz="1100" dirty="0"/>
              <a:t>    '</a:t>
            </a:r>
            <a:r>
              <a:rPr lang="en-GB" sz="1100" dirty="0" err="1"/>
              <a:t>min_samples_split</a:t>
            </a:r>
            <a:r>
              <a:rPr lang="en-GB" sz="1100" dirty="0"/>
              <a:t>': [2, 5, 10],</a:t>
            </a:r>
          </a:p>
          <a:p>
            <a:r>
              <a:rPr lang="en-GB" sz="1100" dirty="0"/>
              <a:t>    '</a:t>
            </a:r>
            <a:r>
              <a:rPr lang="en-GB" sz="1100" dirty="0" err="1"/>
              <a:t>min_samples_leaf</a:t>
            </a:r>
            <a:r>
              <a:rPr lang="en-GB" sz="1100" dirty="0"/>
              <a:t>': [1, 2, 4],</a:t>
            </a:r>
          </a:p>
          <a:p>
            <a:r>
              <a:rPr lang="en-GB" sz="1100" dirty="0"/>
              <a:t>    'criterion': ['</a:t>
            </a:r>
            <a:r>
              <a:rPr lang="en-GB" sz="1100" dirty="0" err="1"/>
              <a:t>gini</a:t>
            </a:r>
            <a:r>
              <a:rPr lang="en-GB" sz="1100" dirty="0"/>
              <a:t>', 'entropy'],</a:t>
            </a:r>
          </a:p>
          <a:p>
            <a:r>
              <a:rPr lang="en-GB" sz="1100" dirty="0"/>
              <a:t>    '</a:t>
            </a:r>
            <a:r>
              <a:rPr lang="en-GB" sz="1100" dirty="0" err="1"/>
              <a:t>class_weight</a:t>
            </a:r>
            <a:r>
              <a:rPr lang="en-GB" sz="1100" dirty="0"/>
              <a:t>': ['balanced', '</a:t>
            </a:r>
            <a:r>
              <a:rPr lang="en-GB" sz="1100" dirty="0" err="1"/>
              <a:t>balanced_subsample</a:t>
            </a:r>
            <a:r>
              <a:rPr lang="en-GB" sz="1100" dirty="0"/>
              <a:t>', {1:1,2:1,3:2,0:3,4:5},None],</a:t>
            </a:r>
          </a:p>
          <a:p>
            <a:r>
              <a:rPr lang="en-GB" sz="1100" dirty="0"/>
              <a:t>}</a:t>
            </a:r>
          </a:p>
          <a:p>
            <a:endParaRPr lang="en-GB" sz="1100" dirty="0"/>
          </a:p>
          <a:p>
            <a:r>
              <a:rPr lang="en-GB" sz="1100" dirty="0" err="1"/>
              <a:t>base_model</a:t>
            </a:r>
            <a:r>
              <a:rPr lang="en-GB" sz="1100" dirty="0"/>
              <a:t> = </a:t>
            </a:r>
            <a:r>
              <a:rPr lang="en-GB" sz="1100" dirty="0" err="1"/>
              <a:t>RandomForestClassifier</a:t>
            </a:r>
            <a:r>
              <a:rPr lang="en-GB" sz="1100" dirty="0"/>
              <a:t>(</a:t>
            </a:r>
            <a:r>
              <a:rPr lang="en-GB" sz="1100" dirty="0" err="1"/>
              <a:t>random_state</a:t>
            </a:r>
            <a:r>
              <a:rPr lang="en-GB" sz="1100" dirty="0"/>
              <a:t>=42, </a:t>
            </a:r>
            <a:r>
              <a:rPr lang="en-GB" sz="1100" dirty="0" err="1"/>
              <a:t>oob_score</a:t>
            </a:r>
            <a:r>
              <a:rPr lang="en-GB" sz="1100" dirty="0"/>
              <a:t>=True)</a:t>
            </a:r>
          </a:p>
          <a:p>
            <a:endParaRPr lang="en-GB" sz="1100" dirty="0"/>
          </a:p>
          <a:p>
            <a:endParaRPr lang="en-GB" sz="1100" dirty="0"/>
          </a:p>
          <a:p>
            <a:r>
              <a:rPr lang="en-GB" sz="1100" dirty="0" err="1"/>
              <a:t>grid_search</a:t>
            </a:r>
            <a:r>
              <a:rPr lang="en-GB" sz="1100" dirty="0"/>
              <a:t> = </a:t>
            </a:r>
            <a:r>
              <a:rPr lang="en-GB" sz="1100" dirty="0" err="1"/>
              <a:t>GridSearchCV</a:t>
            </a:r>
            <a:r>
              <a:rPr lang="en-GB" sz="1100" dirty="0"/>
              <a:t>(</a:t>
            </a:r>
            <a:r>
              <a:rPr lang="en-GB" sz="1100" dirty="0" err="1"/>
              <a:t>base_model</a:t>
            </a:r>
            <a:r>
              <a:rPr lang="en-GB" sz="1100" dirty="0"/>
              <a:t>, </a:t>
            </a:r>
            <a:r>
              <a:rPr lang="en-GB" sz="1100" dirty="0" err="1"/>
              <a:t>param_grid</a:t>
            </a:r>
            <a:r>
              <a:rPr lang="en-GB" sz="1100" dirty="0"/>
              <a:t>=</a:t>
            </a:r>
            <a:r>
              <a:rPr lang="en-GB" sz="1100" dirty="0" err="1"/>
              <a:t>param_grid</a:t>
            </a:r>
            <a:r>
              <a:rPr lang="en-GB" sz="1100" dirty="0"/>
              <a:t>,</a:t>
            </a:r>
          </a:p>
          <a:p>
            <a:r>
              <a:rPr lang="en-GB" sz="1100" dirty="0"/>
              <a:t>                           cv=3,</a:t>
            </a:r>
          </a:p>
          <a:p>
            <a:r>
              <a:rPr lang="en-GB" sz="1100" dirty="0"/>
              <a:t>                           scoring='accuracy',</a:t>
            </a:r>
          </a:p>
          <a:p>
            <a:r>
              <a:rPr lang="en-GB" sz="1100" dirty="0"/>
              <a:t>                           verbose=2,</a:t>
            </a:r>
          </a:p>
          <a:p>
            <a:r>
              <a:rPr lang="en-GB" sz="1100" dirty="0"/>
              <a:t>                           </a:t>
            </a:r>
            <a:r>
              <a:rPr lang="en-GB" sz="1100" dirty="0" err="1"/>
              <a:t>n_jobs</a:t>
            </a:r>
            <a:r>
              <a:rPr lang="en-GB" sz="1100" dirty="0"/>
              <a:t>=-1)</a:t>
            </a:r>
          </a:p>
          <a:p>
            <a:endParaRPr lang="en-GB" sz="1100" dirty="0"/>
          </a:p>
          <a:p>
            <a:r>
              <a:rPr lang="en-GB" sz="1100" dirty="0" err="1"/>
              <a:t>grid_search.fit</a:t>
            </a:r>
            <a:r>
              <a:rPr lang="en-GB" sz="1100" dirty="0"/>
              <a:t>(</a:t>
            </a:r>
            <a:r>
              <a:rPr lang="en-GB" sz="1100" dirty="0" err="1"/>
              <a:t>X_resampled</a:t>
            </a:r>
            <a:r>
              <a:rPr lang="en-GB" sz="1100" dirty="0"/>
              <a:t>, </a:t>
            </a:r>
            <a:r>
              <a:rPr lang="en-GB" sz="1100" dirty="0" err="1"/>
              <a:t>y_resampled</a:t>
            </a:r>
            <a:r>
              <a:rPr lang="en-GB" sz="1100" dirty="0"/>
              <a:t>)</a:t>
            </a:r>
          </a:p>
          <a:p>
            <a:r>
              <a:rPr lang="en-GB" sz="1100" dirty="0" err="1"/>
              <a:t>best_rf_model</a:t>
            </a:r>
            <a:r>
              <a:rPr lang="en-GB" sz="1100" dirty="0"/>
              <a:t> = </a:t>
            </a:r>
            <a:r>
              <a:rPr lang="en-GB" sz="1100" dirty="0" err="1"/>
              <a:t>grid_search.best_estimator</a:t>
            </a:r>
            <a:r>
              <a:rPr lang="en-GB" sz="1100" dirty="0"/>
              <a:t>_</a:t>
            </a:r>
          </a:p>
          <a:p>
            <a:r>
              <a:rPr lang="en-GB" sz="1100" dirty="0" err="1"/>
              <a:t>rf_predictions</a:t>
            </a:r>
            <a:r>
              <a:rPr lang="en-GB" sz="1100" dirty="0"/>
              <a:t> = </a:t>
            </a:r>
            <a:r>
              <a:rPr lang="en-GB" sz="1100" dirty="0" err="1"/>
              <a:t>best_rf_model.predict</a:t>
            </a:r>
            <a:r>
              <a:rPr lang="en-GB" sz="1100" dirty="0"/>
              <a:t>(</a:t>
            </a:r>
            <a:r>
              <a:rPr lang="en-GB" sz="1100" dirty="0" err="1"/>
              <a:t>X_test</a:t>
            </a:r>
            <a:r>
              <a:rPr lang="en-GB" sz="1100" dirty="0"/>
              <a:t>)</a:t>
            </a:r>
          </a:p>
          <a:p>
            <a:endParaRPr lang="en-GB" sz="1100" dirty="0"/>
          </a:p>
          <a:p>
            <a:r>
              <a:rPr lang="en-GB" sz="1100" dirty="0" err="1"/>
              <a:t>accuracy_score_rf</a:t>
            </a:r>
            <a:r>
              <a:rPr lang="en-GB" sz="1100" dirty="0"/>
              <a:t> = </a:t>
            </a:r>
            <a:r>
              <a:rPr lang="en-GB" sz="1100" dirty="0" err="1"/>
              <a:t>accuracy_score</a:t>
            </a:r>
            <a:r>
              <a:rPr lang="en-GB" sz="1100" dirty="0"/>
              <a:t>(</a:t>
            </a:r>
            <a:r>
              <a:rPr lang="en-GB" sz="1100" dirty="0" err="1"/>
              <a:t>y_test</a:t>
            </a:r>
            <a:r>
              <a:rPr lang="en-GB" sz="1100" dirty="0"/>
              <a:t>, </a:t>
            </a:r>
            <a:r>
              <a:rPr lang="en-GB" sz="1100" dirty="0" err="1"/>
              <a:t>rf_predictions</a:t>
            </a:r>
            <a:r>
              <a:rPr lang="en-GB" sz="1100" dirty="0"/>
              <a:t>)</a:t>
            </a:r>
          </a:p>
          <a:p>
            <a:r>
              <a:rPr lang="en-GB" sz="1100" dirty="0"/>
              <a:t>print(</a:t>
            </a:r>
            <a:r>
              <a:rPr lang="en-GB" sz="1100" dirty="0" err="1"/>
              <a:t>f"Accuracy</a:t>
            </a:r>
            <a:r>
              <a:rPr lang="en-GB" sz="1100" dirty="0"/>
              <a:t>: {</a:t>
            </a:r>
            <a:r>
              <a:rPr lang="en-GB" sz="1100" dirty="0" err="1"/>
              <a:t>accuracy_score_rf</a:t>
            </a:r>
            <a:r>
              <a:rPr lang="en-GB" sz="1100" dirty="0"/>
              <a:t>}, OOB_SCORE:{</a:t>
            </a:r>
            <a:r>
              <a:rPr lang="en-GB" sz="1100" dirty="0" err="1"/>
              <a:t>best_rf_model.oob_score</a:t>
            </a:r>
            <a:r>
              <a:rPr lang="en-GB" sz="1100" dirty="0"/>
              <a:t>_}")</a:t>
            </a:r>
          </a:p>
          <a:p>
            <a:endParaRPr lang="en-GB" sz="1100" dirty="0"/>
          </a:p>
          <a:p>
            <a:r>
              <a:rPr lang="en-GB" sz="1100" dirty="0" err="1"/>
              <a:t>conf_matrix</a:t>
            </a:r>
            <a:r>
              <a:rPr lang="en-GB" sz="1100" dirty="0"/>
              <a:t> = </a:t>
            </a:r>
            <a:r>
              <a:rPr lang="en-GB" sz="1100" dirty="0" err="1"/>
              <a:t>confusion_matrix</a:t>
            </a:r>
            <a:r>
              <a:rPr lang="en-GB" sz="1100" dirty="0"/>
              <a:t>(</a:t>
            </a:r>
            <a:r>
              <a:rPr lang="en-GB" sz="1100" dirty="0" err="1"/>
              <a:t>y_test</a:t>
            </a:r>
            <a:r>
              <a:rPr lang="en-GB" sz="1100" dirty="0"/>
              <a:t>, </a:t>
            </a:r>
            <a:r>
              <a:rPr lang="en-GB" sz="1100" dirty="0" err="1"/>
              <a:t>rf_predictions</a:t>
            </a:r>
            <a:r>
              <a:rPr lang="en-GB" sz="1100" dirty="0"/>
              <a:t>)</a:t>
            </a:r>
          </a:p>
          <a:p>
            <a:r>
              <a:rPr lang="en-GB" sz="1100" dirty="0"/>
              <a:t>print("Confusion Matrix:")</a:t>
            </a:r>
          </a:p>
          <a:p>
            <a:r>
              <a:rPr lang="en-GB" sz="1100" dirty="0"/>
              <a:t>print(</a:t>
            </a:r>
            <a:r>
              <a:rPr lang="en-GB" sz="1100" dirty="0" err="1"/>
              <a:t>conf_matrix</a:t>
            </a:r>
            <a:r>
              <a:rPr lang="en-GB" sz="1100" dirty="0"/>
              <a:t>)</a:t>
            </a:r>
          </a:p>
          <a:p>
            <a:endParaRPr lang="en-GB" sz="1100" dirty="0"/>
          </a:p>
          <a:p>
            <a:r>
              <a:rPr lang="en-GB" sz="1100" dirty="0"/>
              <a:t>print("Best Hyperparameters Found:")</a:t>
            </a:r>
          </a:p>
          <a:p>
            <a:r>
              <a:rPr lang="en-GB" sz="1100" dirty="0"/>
              <a:t>print(</a:t>
            </a:r>
            <a:r>
              <a:rPr lang="en-GB" sz="1100" dirty="0" err="1"/>
              <a:t>grid_search.best_params</a:t>
            </a:r>
            <a:r>
              <a:rPr lang="en-GB" sz="1100" dirty="0"/>
              <a:t>_)</a:t>
            </a:r>
            <a:endParaRPr lang="en-RO"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82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6F8654-58E2-F9F0-5E4E-CCB421DFD6C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528811-0A51-EECF-07D3-FF2A6AC21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5239CC5-657F-EAD5-BE88-113C40836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7C1342-F09F-55DB-73CF-CF34AB5AB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47C811-1A6B-E86D-16FD-CB3C8085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DE5B50C-7869-D621-7C53-534A19767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2649C7A-A50D-EF12-505D-007FC9AB1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037B200B-539B-AC5F-AD2B-8C771DB7C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E1166-A7A9-89E1-CEFA-42309BD322DB}"/>
              </a:ext>
            </a:extLst>
          </p:cNvPr>
          <p:cNvSpPr>
            <a:spLocks noGrp="1"/>
          </p:cNvSpPr>
          <p:nvPr>
            <p:ph type="title"/>
          </p:nvPr>
        </p:nvSpPr>
        <p:spPr>
          <a:xfrm>
            <a:off x="199696" y="2604838"/>
            <a:ext cx="3226676" cy="980091"/>
          </a:xfrm>
        </p:spPr>
        <p:txBody>
          <a:bodyPr anchor="b">
            <a:normAutofit/>
          </a:bodyPr>
          <a:lstStyle/>
          <a:p>
            <a:pPr algn="r"/>
            <a:r>
              <a:rPr lang="en-RO" sz="4000" dirty="0">
                <a:solidFill>
                  <a:srgbClr val="FFFFFF"/>
                </a:solidFill>
              </a:rPr>
              <a:t>GridSearch</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DAF8688-CF21-85E0-C275-9B5B70FD1E69}"/>
                  </a:ext>
                </a:extLst>
              </p:cNvPr>
              <p:cNvSpPr txBox="1"/>
              <p:nvPr/>
            </p:nvSpPr>
            <p:spPr>
              <a:xfrm>
                <a:off x="5145157" y="1104508"/>
                <a:ext cx="6174485" cy="4628703"/>
              </a:xfrm>
              <a:prstGeom prst="rect">
                <a:avLst/>
              </a:prstGeom>
              <a:noFill/>
            </p:spPr>
            <p:txBody>
              <a:bodyPr wrap="square" rtlCol="0">
                <a:spAutoFit/>
              </a:bodyPr>
              <a:lstStyle/>
              <a:p>
                <a:r>
                  <a:rPr lang="en-GB" b="0" i="0" u="none" strike="noStrike" dirty="0">
                    <a:solidFill>
                      <a:srgbClr val="000000"/>
                    </a:solidFill>
                    <a:effectLst/>
                    <a:latin typeface="-webkit-standard"/>
                  </a:rPr>
                  <a:t>GridSearch is a hyperparameter optimization technique used to find the best combination of parameters for a machine learning model by exhaustively searching through a manually specified parameter grid.</a:t>
                </a:r>
              </a:p>
              <a:p>
                <a:endParaRPr lang="en-GB" dirty="0">
                  <a:solidFill>
                    <a:srgbClr val="000000"/>
                  </a:solidFill>
                  <a:latin typeface="-webkit-standard"/>
                  <a:cs typeface="Times New Roman" panose="02020603050405020304" pitchFamily="18" charset="0"/>
                </a:endParaRPr>
              </a:p>
              <a:p>
                <a:endParaRPr lang="en-GB" dirty="0">
                  <a:solidFill>
                    <a:srgbClr val="000000"/>
                  </a:solidFill>
                  <a:latin typeface="-webkit-standard"/>
                  <a:cs typeface="Times New Roman" panose="02020603050405020304" pitchFamily="18" charset="0"/>
                </a:endParaRPr>
              </a:p>
              <a:p>
                <a:r>
                  <a:rPr lang="en-GB" b="0" i="0" u="none" strike="noStrike" dirty="0" err="1">
                    <a:solidFill>
                      <a:srgbClr val="000000"/>
                    </a:solidFill>
                    <a:effectLst/>
                    <a:latin typeface="-webkit-standard"/>
                  </a:rPr>
                  <a:t>GridSearch</a:t>
                </a:r>
                <a:r>
                  <a:rPr lang="en-GB" b="0" i="0" u="none" strike="noStrike" dirty="0">
                    <a:solidFill>
                      <a:srgbClr val="000000"/>
                    </a:solidFill>
                    <a:effectLst/>
                    <a:latin typeface="-webkit-standard"/>
                  </a:rPr>
                  <a:t> evaluates all possible combinations of hyperparameter values from a defined grid. If you have:</a:t>
                </a:r>
              </a:p>
              <a:p>
                <a:pPr marL="171450" indent="-171450">
                  <a:buFont typeface="Arial" panose="020B0604020202020204" pitchFamily="34" charset="0"/>
                  <a:buChar char="•"/>
                </a:pPr>
                <a:r>
                  <a:rPr lang="en-GB" b="0" i="0" u="none" strike="noStrike" dirty="0">
                    <a:solidFill>
                      <a:srgbClr val="000000"/>
                    </a:solidFill>
                    <a:effectLst/>
                  </a:rPr>
                  <a:t>p</a:t>
                </a:r>
                <a:r>
                  <a:rPr lang="en-GB" b="0" i="0" u="none" strike="noStrike" dirty="0">
                    <a:solidFill>
                      <a:srgbClr val="000000"/>
                    </a:solidFill>
                    <a:effectLst/>
                    <a:latin typeface="-webkit-standard"/>
                  </a:rPr>
                  <a:t> parameters, each with a different number of possible values: </a:t>
                </a:r>
                <a14:m>
                  <m:oMath xmlns:m="http://schemas.openxmlformats.org/officeDocument/2006/math">
                    <m:sSub>
                      <m:sSubPr>
                        <m:ctrlPr>
                          <a:rPr lang="en-GB" b="0" i="1" u="none" strike="noStrike" smtClean="0">
                            <a:solidFill>
                              <a:srgbClr val="000000"/>
                            </a:solidFill>
                            <a:effectLst/>
                            <a:latin typeface="Cambria Math" panose="02040503050406030204" pitchFamily="18" charset="0"/>
                          </a:rPr>
                        </m:ctrlPr>
                      </m:sSubPr>
                      <m:e>
                        <m:r>
                          <a:rPr lang="en-US" b="0" i="1" u="none" strike="noStrike" smtClean="0">
                            <a:solidFill>
                              <a:srgbClr val="000000"/>
                            </a:solidFill>
                            <a:effectLst/>
                            <a:latin typeface="Cambria Math" panose="02040503050406030204" pitchFamily="18" charset="0"/>
                          </a:rPr>
                          <m:t>𝑛</m:t>
                        </m:r>
                      </m:e>
                      <m:sub>
                        <m:r>
                          <a:rPr lang="en-US" b="0" i="1" u="none" strike="noStrike" smtClean="0">
                            <a:solidFill>
                              <a:srgbClr val="000000"/>
                            </a:solidFill>
                            <a:effectLst/>
                            <a:latin typeface="Cambria Math" panose="02040503050406030204" pitchFamily="18" charset="0"/>
                          </a:rPr>
                          <m:t>1</m:t>
                        </m:r>
                      </m:sub>
                    </m:sSub>
                  </m:oMath>
                </a14:m>
                <a:r>
                  <a:rPr lang="en-GB" b="0" i="0" u="none" strike="noStrike" dirty="0">
                    <a:solidFill>
                      <a:srgbClr val="000000"/>
                    </a:solidFill>
                    <a:effectLst/>
                    <a:latin typeface="-webkit-standard"/>
                    <a:cs typeface="Times New Roman" panose="02020603050405020304" pitchFamily="18" charset="0"/>
                  </a:rPr>
                  <a:t>,</a:t>
                </a:r>
                <a:r>
                  <a:rPr lang="en-GB" dirty="0">
                    <a:solidFill>
                      <a:srgbClr val="000000"/>
                    </a:solidFill>
                  </a:rPr>
                  <a:t>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b="0" i="1" smtClean="0">
                            <a:solidFill>
                              <a:srgbClr val="000000"/>
                            </a:solidFill>
                            <a:latin typeface="Cambria Math" panose="02040503050406030204" pitchFamily="18" charset="0"/>
                          </a:rPr>
                          <m:t>2</m:t>
                        </m:r>
                      </m:sub>
                    </m:sSub>
                    <m:r>
                      <a:rPr lang="en-US" b="0" i="0" smtClean="0">
                        <a:solidFill>
                          <a:srgbClr val="000000"/>
                        </a:solidFill>
                        <a:latin typeface="Cambria Math" panose="02040503050406030204" pitchFamily="18" charset="0"/>
                      </a:rPr>
                      <m:t> … </m:t>
                    </m:r>
                    <m:sSub>
                      <m:sSubPr>
                        <m:ctrlPr>
                          <a:rPr lang="en-GB"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b="0" i="1" smtClean="0">
                            <a:solidFill>
                              <a:srgbClr val="000000"/>
                            </a:solidFill>
                            <a:latin typeface="Cambria Math" panose="02040503050406030204" pitchFamily="18" charset="0"/>
                          </a:rPr>
                          <m:t>𝑝</m:t>
                        </m:r>
                      </m:sub>
                    </m:sSub>
                    <m:r>
                      <a:rPr lang="en-US">
                        <a:solidFill>
                          <a:srgbClr val="000000"/>
                        </a:solidFill>
                        <a:latin typeface="Cambria Math" panose="02040503050406030204" pitchFamily="18" charset="0"/>
                      </a:rPr>
                      <m:t> </m:t>
                    </m:r>
                  </m:oMath>
                </a14:m>
                <a:endParaRPr lang="en-GB" b="0" i="0" u="none" strike="noStrike" dirty="0">
                  <a:solidFill>
                    <a:srgbClr val="000000"/>
                  </a:solidFill>
                  <a:effectLst/>
                  <a:latin typeface="-webkit-standard"/>
                  <a:cs typeface="Times New Roman" panose="02020603050405020304" pitchFamily="18" charset="0"/>
                </a:endParaRPr>
              </a:p>
              <a:p>
                <a:pPr marL="171450" indent="-171450">
                  <a:buFont typeface="Arial" panose="020B0604020202020204" pitchFamily="34" charset="0"/>
                  <a:buChar char="•"/>
                </a:pPr>
                <a:r>
                  <a:rPr lang="en-GB" b="0" i="0" u="none" strike="noStrike" dirty="0">
                    <a:solidFill>
                      <a:srgbClr val="000000"/>
                    </a:solidFill>
                    <a:effectLst/>
                    <a:latin typeface="-webkit-standard"/>
                  </a:rPr>
                  <a:t>The total number of combinations is:</a:t>
                </a:r>
                <a:endParaRPr lang="en-GB" dirty="0">
                  <a:solidFill>
                    <a:srgbClr val="000000"/>
                  </a:solidFill>
                  <a:latin typeface="-webkit-standard"/>
                  <a:cs typeface="Times New Roman" panose="02020603050405020304" pitchFamily="18" charset="0"/>
                </a:endParaRPr>
              </a:p>
              <a:p>
                <a:pPr algn="ctr"/>
                <a:r>
                  <a:rPr lang="en-GB" b="0" i="0" u="none" strike="noStrike" dirty="0">
                    <a:solidFill>
                      <a:srgbClr val="000000"/>
                    </a:solidFill>
                    <a:effectLst/>
                    <a:latin typeface="-webkit-standard"/>
                    <a:cs typeface="Times New Roman" panose="02020603050405020304" pitchFamily="18" charset="0"/>
                  </a:rPr>
                  <a:t>C = </a:t>
                </a:r>
                <a14:m>
                  <m:oMath xmlns:m="http://schemas.openxmlformats.org/officeDocument/2006/math">
                    <m:sSub>
                      <m:sSubPr>
                        <m:ctrlPr>
                          <a:rPr lang="en-GB" b="0" i="1" u="none" strike="noStrike" smtClean="0">
                            <a:solidFill>
                              <a:srgbClr val="000000"/>
                            </a:solidFill>
                            <a:effectLst/>
                            <a:latin typeface="Cambria Math" panose="02040503050406030204" pitchFamily="18" charset="0"/>
                          </a:rPr>
                        </m:ctrlPr>
                      </m:sSubPr>
                      <m:e>
                        <m:r>
                          <a:rPr lang="en-US" b="0" i="1" u="none" strike="noStrike" smtClean="0">
                            <a:solidFill>
                              <a:srgbClr val="000000"/>
                            </a:solidFill>
                            <a:effectLst/>
                            <a:latin typeface="Cambria Math" panose="02040503050406030204" pitchFamily="18" charset="0"/>
                          </a:rPr>
                          <m:t>𝑛</m:t>
                        </m:r>
                      </m:e>
                      <m:sub>
                        <m:r>
                          <a:rPr lang="en-US" b="0" i="1" u="none" strike="noStrike" smtClean="0">
                            <a:solidFill>
                              <a:srgbClr val="000000"/>
                            </a:solidFill>
                            <a:effectLst/>
                            <a:latin typeface="Cambria Math" panose="02040503050406030204" pitchFamily="18" charset="0"/>
                          </a:rPr>
                          <m:t>1</m:t>
                        </m:r>
                      </m:sub>
                    </m:sSub>
                  </m:oMath>
                </a14:m>
                <a:r>
                  <a:rPr lang="en-GB" b="0" i="0" u="none" strike="noStrike" dirty="0">
                    <a:solidFill>
                      <a:srgbClr val="000000"/>
                    </a:solidFill>
                    <a:effectLst/>
                    <a:latin typeface="-webkit-standard"/>
                    <a:cs typeface="Times New Roman" panose="02020603050405020304" pitchFamily="18" charset="0"/>
                  </a:rPr>
                  <a:t> x </a:t>
                </a:r>
                <a14:m>
                  <m:oMath xmlns:m="http://schemas.openxmlformats.org/officeDocument/2006/math">
                    <m:sSub>
                      <m:sSubPr>
                        <m:ctrlPr>
                          <a:rPr lang="en-GB"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b="0" i="1" smtClean="0">
                            <a:solidFill>
                              <a:srgbClr val="000000"/>
                            </a:solidFill>
                            <a:latin typeface="Cambria Math" panose="02040503050406030204" pitchFamily="18" charset="0"/>
                          </a:rPr>
                          <m:t>2</m:t>
                        </m:r>
                      </m:sub>
                    </m:sSub>
                  </m:oMath>
                </a14:m>
                <a:r>
                  <a:rPr lang="en-GB" b="0" i="0" u="none" strike="noStrike" dirty="0">
                    <a:solidFill>
                      <a:srgbClr val="000000"/>
                    </a:solidFill>
                    <a:effectLst/>
                    <a:latin typeface="-webkit-standard"/>
                    <a:cs typeface="Times New Roman" panose="02020603050405020304" pitchFamily="18" charset="0"/>
                  </a:rPr>
                  <a:t> .. x</a:t>
                </a:r>
                <a:r>
                  <a:rPr lang="en-GB" dirty="0">
                    <a:solidFill>
                      <a:srgbClr val="000000"/>
                    </a:solidFill>
                  </a:rPr>
                  <a:t> </a:t>
                </a:r>
                <a14:m>
                  <m:oMath xmlns:m="http://schemas.openxmlformats.org/officeDocument/2006/math">
                    <m:sSub>
                      <m:sSubPr>
                        <m:ctrlPr>
                          <a:rPr lang="en-GB"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b="0" i="1" smtClean="0">
                            <a:solidFill>
                              <a:srgbClr val="000000"/>
                            </a:solidFill>
                            <a:latin typeface="Cambria Math" panose="02040503050406030204" pitchFamily="18" charset="0"/>
                          </a:rPr>
                          <m:t>𝑝</m:t>
                        </m:r>
                      </m:sub>
                    </m:sSub>
                  </m:oMath>
                </a14:m>
                <a:endParaRPr lang="en-GB" dirty="0">
                  <a:solidFill>
                    <a:srgbClr val="000000"/>
                  </a:solidFill>
                  <a:latin typeface="-webkit-standard"/>
                  <a:cs typeface="Times New Roman" panose="02020603050405020304" pitchFamily="18" charset="0"/>
                </a:endParaRPr>
              </a:p>
              <a:p>
                <a:endParaRPr lang="en-GB" dirty="0">
                  <a:solidFill>
                    <a:srgbClr val="000000"/>
                  </a:solidFill>
                  <a:latin typeface="-webkit-standard"/>
                  <a:cs typeface="Times New Roman" panose="02020603050405020304" pitchFamily="18" charset="0"/>
                </a:endParaRPr>
              </a:p>
              <a:p>
                <a:r>
                  <a:rPr lang="en-GB" dirty="0">
                    <a:solidFill>
                      <a:srgbClr val="000000"/>
                    </a:solidFill>
                    <a:latin typeface="-webkit-standard"/>
                    <a:cs typeface="Times New Roman" panose="02020603050405020304" pitchFamily="18" charset="0"/>
                  </a:rPr>
                  <a:t>Time complexity T(considering we use RF) : O(m*n*log(n))</a:t>
                </a:r>
              </a:p>
              <a:p>
                <a:r>
                  <a:rPr lang="en-GB" dirty="0">
                    <a:solidFill>
                      <a:srgbClr val="000000"/>
                    </a:solidFill>
                    <a:latin typeface="-webkit-standard"/>
                    <a:cs typeface="Times New Roman" panose="02020603050405020304" pitchFamily="18" charset="0"/>
                  </a:rPr>
                  <a:t>Time complexity Grid Search = C x k x T</a:t>
                </a:r>
              </a:p>
              <a:p>
                <a:pPr algn="ctr"/>
                <a:endParaRPr lang="en-GB" sz="1100" b="0" i="0" u="none" strike="noStrike" dirty="0">
                  <a:solidFill>
                    <a:srgbClr val="000000"/>
                  </a:solidFill>
                  <a:effectLst/>
                  <a:latin typeface="-webkit-standard"/>
                  <a:cs typeface="Times New Roman" panose="02020603050405020304" pitchFamily="18" charset="0"/>
                </a:endParaRPr>
              </a:p>
              <a:p>
                <a:endParaRPr lang="en-RO" sz="11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BDAF8688-CF21-85E0-C275-9B5B70FD1E69}"/>
                  </a:ext>
                </a:extLst>
              </p:cNvPr>
              <p:cNvSpPr txBox="1">
                <a:spLocks noRot="1" noChangeAspect="1" noMove="1" noResize="1" noEditPoints="1" noAdjustHandles="1" noChangeArrowheads="1" noChangeShapeType="1" noTextEdit="1"/>
              </p:cNvSpPr>
              <p:nvPr/>
            </p:nvSpPr>
            <p:spPr>
              <a:xfrm>
                <a:off x="5145157" y="1104508"/>
                <a:ext cx="6174485" cy="4628703"/>
              </a:xfrm>
              <a:prstGeom prst="rect">
                <a:avLst/>
              </a:prstGeom>
              <a:blipFill>
                <a:blip r:embed="rId2"/>
                <a:stretch>
                  <a:fillRect l="-821" t="-546"/>
                </a:stretch>
              </a:blipFill>
            </p:spPr>
            <p:txBody>
              <a:bodyPr/>
              <a:lstStyle/>
              <a:p>
                <a:r>
                  <a:rPr lang="en-RO">
                    <a:noFill/>
                  </a:rPr>
                  <a:t> </a:t>
                </a:r>
              </a:p>
            </p:txBody>
          </p:sp>
        </mc:Fallback>
      </mc:AlternateContent>
    </p:spTree>
    <p:extLst>
      <p:ext uri="{BB962C8B-B14F-4D97-AF65-F5344CB8AC3E}">
        <p14:creationId xmlns:p14="http://schemas.microsoft.com/office/powerpoint/2010/main" val="256950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83AAD5-EFB8-A5F8-A235-635E04A4B3F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5AD7FF-D906-53E8-6DD2-D5C5633BF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E1B5E54-9FFA-7BA1-9EF0-B32C448A3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9E94E9-AEDF-4069-DFC3-11189D22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CDC7266-B40F-49E3-9BAA-AB5E68D96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30A853-C02A-467A-48C5-49F19C219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59AFE5B-9D78-36B1-D495-67C1681EA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FE93F68-BB23-BDE9-5409-89023FD27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33253-E3F1-B732-9BF2-08AB78044C53}"/>
              </a:ext>
            </a:extLst>
          </p:cNvPr>
          <p:cNvSpPr>
            <a:spLocks noGrp="1"/>
          </p:cNvSpPr>
          <p:nvPr>
            <p:ph type="title"/>
          </p:nvPr>
        </p:nvSpPr>
        <p:spPr>
          <a:xfrm>
            <a:off x="1130784" y="2635255"/>
            <a:ext cx="1776248" cy="980091"/>
          </a:xfrm>
        </p:spPr>
        <p:txBody>
          <a:bodyPr anchor="b">
            <a:normAutofit/>
          </a:bodyPr>
          <a:lstStyle/>
          <a:p>
            <a:pPr algn="r"/>
            <a:r>
              <a:rPr lang="en-RO" sz="4000" dirty="0">
                <a:solidFill>
                  <a:srgbClr val="FFFFFF"/>
                </a:solidFill>
              </a:rPr>
              <a:t>Results</a:t>
            </a:r>
          </a:p>
        </p:txBody>
      </p:sp>
      <p:sp>
        <p:nvSpPr>
          <p:cNvPr id="5" name="TextBox 4">
            <a:extLst>
              <a:ext uri="{FF2B5EF4-FFF2-40B4-BE49-F238E27FC236}">
                <a16:creationId xmlns:a16="http://schemas.microsoft.com/office/drawing/2014/main" id="{30457BD3-3009-A49B-9DD0-A33BFD731ED5}"/>
              </a:ext>
            </a:extLst>
          </p:cNvPr>
          <p:cNvSpPr txBox="1"/>
          <p:nvPr/>
        </p:nvSpPr>
        <p:spPr>
          <a:xfrm>
            <a:off x="5031757" y="201422"/>
            <a:ext cx="4563968" cy="5847755"/>
          </a:xfrm>
          <a:prstGeom prst="rect">
            <a:avLst/>
          </a:prstGeom>
          <a:noFill/>
        </p:spPr>
        <p:txBody>
          <a:bodyPr wrap="square" rtlCol="0">
            <a:spAutoFit/>
          </a:bodyPr>
          <a:lstStyle/>
          <a:p>
            <a:pPr algn="ctr"/>
            <a:endParaRPr lang="en-GB" sz="1100" b="0" i="0" u="none" strike="noStrike" dirty="0">
              <a:solidFill>
                <a:srgbClr val="000000"/>
              </a:solidFill>
              <a:effectLst/>
              <a:latin typeface="-webkit-standard"/>
              <a:cs typeface="Times New Roman" panose="02020603050405020304" pitchFamily="18" charset="0"/>
            </a:endParaRPr>
          </a:p>
          <a:p>
            <a:r>
              <a:rPr lang="en-GB" sz="1100" dirty="0">
                <a:latin typeface="Times New Roman" panose="02020603050405020304" pitchFamily="18" charset="0"/>
                <a:cs typeface="Times New Roman" panose="02020603050405020304" pitchFamily="18" charset="0"/>
              </a:rPr>
              <a:t>Accuracy: 0.6461988304093568 </a:t>
            </a:r>
            <a:r>
              <a:rPr lang="en-GB" sz="1100" dirty="0" err="1">
                <a:latin typeface="Times New Roman" panose="02020603050405020304" pitchFamily="18" charset="0"/>
                <a:cs typeface="Times New Roman" panose="02020603050405020304" pitchFamily="18" charset="0"/>
              </a:rPr>
              <a:t>OOB_Score</a:t>
            </a:r>
            <a:r>
              <a:rPr lang="en-GB" sz="1100" dirty="0">
                <a:latin typeface="Times New Roman" panose="02020603050405020304" pitchFamily="18" charset="0"/>
                <a:cs typeface="Times New Roman" panose="02020603050405020304" pitchFamily="18" charset="0"/>
              </a:rPr>
              <a:t>: 0.6481271282633371</a:t>
            </a:r>
          </a:p>
          <a:p>
            <a:r>
              <a:rPr lang="en-GB" sz="1100" dirty="0">
                <a:latin typeface="Times New Roman" panose="02020603050405020304" pitchFamily="18" charset="0"/>
                <a:cs typeface="Times New Roman" panose="02020603050405020304" pitchFamily="18" charset="0"/>
              </a:rPr>
              <a:t>Confusion Matrix:</a:t>
            </a:r>
          </a:p>
          <a:p>
            <a:r>
              <a:rPr lang="en-GB" sz="1100" dirty="0">
                <a:latin typeface="Times New Roman" panose="02020603050405020304" pitchFamily="18" charset="0"/>
                <a:cs typeface="Times New Roman" panose="02020603050405020304" pitchFamily="18" charset="0"/>
              </a:rPr>
              <a:t>[[  0   7   3   0   0]</a:t>
            </a:r>
          </a:p>
          <a:p>
            <a:r>
              <a:rPr lang="en-GB" sz="1100" dirty="0">
                <a:latin typeface="Times New Roman" panose="02020603050405020304" pitchFamily="18" charset="0"/>
                <a:cs typeface="Times New Roman" panose="02020603050405020304" pitchFamily="18" charset="0"/>
              </a:rPr>
              <a:t> [  0 130  10   5   0]</a:t>
            </a:r>
          </a:p>
          <a:p>
            <a:r>
              <a:rPr lang="en-GB" sz="1100" dirty="0">
                <a:latin typeface="Times New Roman" panose="02020603050405020304" pitchFamily="18" charset="0"/>
                <a:cs typeface="Times New Roman" panose="02020603050405020304" pitchFamily="18" charset="0"/>
              </a:rPr>
              <a:t> [  0  62  72   5   0]</a:t>
            </a:r>
          </a:p>
          <a:p>
            <a:r>
              <a:rPr lang="en-GB" sz="1100" dirty="0">
                <a:latin typeface="Times New Roman" panose="02020603050405020304" pitchFamily="18" charset="0"/>
                <a:cs typeface="Times New Roman" panose="02020603050405020304" pitchFamily="18" charset="0"/>
              </a:rPr>
              <a:t> [  0   4  20  19   0]</a:t>
            </a:r>
          </a:p>
          <a:p>
            <a:r>
              <a:rPr lang="en-GB" sz="1100" dirty="0">
                <a:latin typeface="Times New Roman" panose="02020603050405020304" pitchFamily="18" charset="0"/>
                <a:cs typeface="Times New Roman" panose="02020603050405020304" pitchFamily="18" charset="0"/>
              </a:rPr>
              <a:t> [  0   2   2   1   0]]</a:t>
            </a:r>
          </a:p>
          <a:p>
            <a:r>
              <a:rPr lang="en-GB" sz="1100" dirty="0">
                <a:latin typeface="Times New Roman" panose="02020603050405020304" pitchFamily="18" charset="0"/>
                <a:cs typeface="Times New Roman" panose="02020603050405020304" pitchFamily="18" charset="0"/>
              </a:rPr>
              <a:t>Class 0:</a:t>
            </a:r>
          </a:p>
          <a:p>
            <a:r>
              <a:rPr lang="en-GB" sz="1100" dirty="0">
                <a:latin typeface="Times New Roman" panose="02020603050405020304" pitchFamily="18" charset="0"/>
                <a:cs typeface="Times New Roman" panose="02020603050405020304" pitchFamily="18" charset="0"/>
              </a:rPr>
              <a:t>    True Positives (TP): 0.0</a:t>
            </a:r>
          </a:p>
          <a:p>
            <a:r>
              <a:rPr lang="en-GB" sz="1100" dirty="0">
                <a:latin typeface="Times New Roman" panose="02020603050405020304" pitchFamily="18" charset="0"/>
                <a:cs typeface="Times New Roman" panose="02020603050405020304" pitchFamily="18" charset="0"/>
              </a:rPr>
              <a:t>    False Negatives (FN): 10.0</a:t>
            </a:r>
          </a:p>
          <a:p>
            <a:r>
              <a:rPr lang="en-GB" sz="1100" dirty="0">
                <a:latin typeface="Times New Roman" panose="02020603050405020304" pitchFamily="18" charset="0"/>
                <a:cs typeface="Times New Roman" panose="02020603050405020304" pitchFamily="18" charset="0"/>
              </a:rPr>
              <a:t>    False Positives (FP): 0.0</a:t>
            </a:r>
          </a:p>
          <a:p>
            <a:r>
              <a:rPr lang="en-GB" sz="1100" dirty="0">
                <a:latin typeface="Times New Roman" panose="02020603050405020304" pitchFamily="18" charset="0"/>
                <a:cs typeface="Times New Roman" panose="02020603050405020304" pitchFamily="18" charset="0"/>
              </a:rPr>
              <a:t>    True Negatives (TN): 332.0</a:t>
            </a:r>
          </a:p>
          <a:p>
            <a:r>
              <a:rPr lang="en-GB" sz="1100" dirty="0">
                <a:latin typeface="Times New Roman" panose="02020603050405020304" pitchFamily="18" charset="0"/>
                <a:cs typeface="Times New Roman" panose="02020603050405020304" pitchFamily="18" charset="0"/>
              </a:rPr>
              <a:t>Class 1:</a:t>
            </a:r>
          </a:p>
          <a:p>
            <a:r>
              <a:rPr lang="en-GB" sz="1100" dirty="0">
                <a:latin typeface="Times New Roman" panose="02020603050405020304" pitchFamily="18" charset="0"/>
                <a:cs typeface="Times New Roman" panose="02020603050405020304" pitchFamily="18" charset="0"/>
              </a:rPr>
              <a:t>    True Positives (TP): 130.0</a:t>
            </a:r>
          </a:p>
          <a:p>
            <a:r>
              <a:rPr lang="en-GB" sz="1100" dirty="0">
                <a:latin typeface="Times New Roman" panose="02020603050405020304" pitchFamily="18" charset="0"/>
                <a:cs typeface="Times New Roman" panose="02020603050405020304" pitchFamily="18" charset="0"/>
              </a:rPr>
              <a:t>    False Negatives (FN): 15.0</a:t>
            </a:r>
          </a:p>
          <a:p>
            <a:r>
              <a:rPr lang="en-GB" sz="1100" dirty="0">
                <a:latin typeface="Times New Roman" panose="02020603050405020304" pitchFamily="18" charset="0"/>
                <a:cs typeface="Times New Roman" panose="02020603050405020304" pitchFamily="18" charset="0"/>
              </a:rPr>
              <a:t>    False Positives (FP): 75.0</a:t>
            </a:r>
          </a:p>
          <a:p>
            <a:r>
              <a:rPr lang="en-GB" sz="1100" dirty="0">
                <a:latin typeface="Times New Roman" panose="02020603050405020304" pitchFamily="18" charset="0"/>
                <a:cs typeface="Times New Roman" panose="02020603050405020304" pitchFamily="18" charset="0"/>
              </a:rPr>
              <a:t>    True Negatives (TN): 122.0</a:t>
            </a:r>
          </a:p>
          <a:p>
            <a:r>
              <a:rPr lang="en-GB" sz="1100" dirty="0">
                <a:latin typeface="Times New Roman" panose="02020603050405020304" pitchFamily="18" charset="0"/>
                <a:cs typeface="Times New Roman" panose="02020603050405020304" pitchFamily="18" charset="0"/>
              </a:rPr>
              <a:t>Class 2:</a:t>
            </a:r>
          </a:p>
          <a:p>
            <a:r>
              <a:rPr lang="en-GB" sz="1100" dirty="0">
                <a:latin typeface="Times New Roman" panose="02020603050405020304" pitchFamily="18" charset="0"/>
                <a:cs typeface="Times New Roman" panose="02020603050405020304" pitchFamily="18" charset="0"/>
              </a:rPr>
              <a:t>    True Positives (TP): 72.0</a:t>
            </a:r>
          </a:p>
          <a:p>
            <a:r>
              <a:rPr lang="en-GB" sz="1100" dirty="0">
                <a:latin typeface="Times New Roman" panose="02020603050405020304" pitchFamily="18" charset="0"/>
                <a:cs typeface="Times New Roman" panose="02020603050405020304" pitchFamily="18" charset="0"/>
              </a:rPr>
              <a:t>    False Negatives (FN): 67.0</a:t>
            </a:r>
          </a:p>
          <a:p>
            <a:r>
              <a:rPr lang="en-GB" sz="1100" dirty="0">
                <a:latin typeface="Times New Roman" panose="02020603050405020304" pitchFamily="18" charset="0"/>
                <a:cs typeface="Times New Roman" panose="02020603050405020304" pitchFamily="18" charset="0"/>
              </a:rPr>
              <a:t>    False Positives (FP): 35.0</a:t>
            </a:r>
          </a:p>
          <a:p>
            <a:r>
              <a:rPr lang="en-GB" sz="1100" dirty="0">
                <a:latin typeface="Times New Roman" panose="02020603050405020304" pitchFamily="18" charset="0"/>
                <a:cs typeface="Times New Roman" panose="02020603050405020304" pitchFamily="18" charset="0"/>
              </a:rPr>
              <a:t>    True Negatives (TN): 168.0</a:t>
            </a:r>
          </a:p>
          <a:p>
            <a:r>
              <a:rPr lang="en-GB" sz="1100" dirty="0">
                <a:latin typeface="Times New Roman" panose="02020603050405020304" pitchFamily="18" charset="0"/>
                <a:cs typeface="Times New Roman" panose="02020603050405020304" pitchFamily="18" charset="0"/>
              </a:rPr>
              <a:t>Class 3:</a:t>
            </a:r>
          </a:p>
          <a:p>
            <a:r>
              <a:rPr lang="en-GB" sz="1100" dirty="0">
                <a:latin typeface="Times New Roman" panose="02020603050405020304" pitchFamily="18" charset="0"/>
                <a:cs typeface="Times New Roman" panose="02020603050405020304" pitchFamily="18" charset="0"/>
              </a:rPr>
              <a:t>    True Positives (TP): 19.0</a:t>
            </a:r>
          </a:p>
          <a:p>
            <a:r>
              <a:rPr lang="en-GB" sz="1100" dirty="0">
                <a:latin typeface="Times New Roman" panose="02020603050405020304" pitchFamily="18" charset="0"/>
                <a:cs typeface="Times New Roman" panose="02020603050405020304" pitchFamily="18" charset="0"/>
              </a:rPr>
              <a:t>    False Negatives (FN): 24.0</a:t>
            </a:r>
          </a:p>
          <a:p>
            <a:r>
              <a:rPr lang="en-GB" sz="1100" dirty="0">
                <a:latin typeface="Times New Roman" panose="02020603050405020304" pitchFamily="18" charset="0"/>
                <a:cs typeface="Times New Roman" panose="02020603050405020304" pitchFamily="18" charset="0"/>
              </a:rPr>
              <a:t>    False Positives (FP): 11.0</a:t>
            </a:r>
          </a:p>
          <a:p>
            <a:r>
              <a:rPr lang="en-GB" sz="1100" dirty="0">
                <a:latin typeface="Times New Roman" panose="02020603050405020304" pitchFamily="18" charset="0"/>
                <a:cs typeface="Times New Roman" panose="02020603050405020304" pitchFamily="18" charset="0"/>
              </a:rPr>
              <a:t>    True Negatives (TN): 288.0</a:t>
            </a:r>
          </a:p>
          <a:p>
            <a:r>
              <a:rPr lang="en-GB" sz="1100" dirty="0">
                <a:latin typeface="Times New Roman" panose="02020603050405020304" pitchFamily="18" charset="0"/>
                <a:cs typeface="Times New Roman" panose="02020603050405020304" pitchFamily="18" charset="0"/>
              </a:rPr>
              <a:t>Class 4:</a:t>
            </a:r>
          </a:p>
          <a:p>
            <a:r>
              <a:rPr lang="en-GB" sz="1100" dirty="0">
                <a:latin typeface="Times New Roman" panose="02020603050405020304" pitchFamily="18" charset="0"/>
                <a:cs typeface="Times New Roman" panose="02020603050405020304" pitchFamily="18" charset="0"/>
              </a:rPr>
              <a:t>    True Positives (TP): 0.0</a:t>
            </a:r>
          </a:p>
          <a:p>
            <a:r>
              <a:rPr lang="en-GB" sz="1100" dirty="0">
                <a:latin typeface="Times New Roman" panose="02020603050405020304" pitchFamily="18" charset="0"/>
                <a:cs typeface="Times New Roman" panose="02020603050405020304" pitchFamily="18" charset="0"/>
              </a:rPr>
              <a:t>    False Negatives (FN): 5.0</a:t>
            </a:r>
          </a:p>
          <a:p>
            <a:r>
              <a:rPr lang="en-GB" sz="1100" dirty="0">
                <a:latin typeface="Times New Roman" panose="02020603050405020304" pitchFamily="18" charset="0"/>
                <a:cs typeface="Times New Roman" panose="02020603050405020304" pitchFamily="18" charset="0"/>
              </a:rPr>
              <a:t>    False Positives (FP): 0.0</a:t>
            </a:r>
          </a:p>
          <a:p>
            <a:r>
              <a:rPr lang="en-GB" sz="1100" dirty="0">
                <a:latin typeface="Times New Roman" panose="02020603050405020304" pitchFamily="18" charset="0"/>
                <a:cs typeface="Times New Roman" panose="02020603050405020304" pitchFamily="18" charset="0"/>
              </a:rPr>
              <a:t>    True Negatives (TN): 337.0</a:t>
            </a:r>
          </a:p>
          <a:p>
            <a:endParaRPr lang="en-RO" sz="11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D717A0-2145-3A38-2B7F-FD701559655B}"/>
              </a:ext>
            </a:extLst>
          </p:cNvPr>
          <p:cNvSpPr txBox="1"/>
          <p:nvPr/>
        </p:nvSpPr>
        <p:spPr>
          <a:xfrm>
            <a:off x="8494711" y="1319510"/>
            <a:ext cx="2094937" cy="2631490"/>
          </a:xfrm>
          <a:prstGeom prst="rect">
            <a:avLst/>
          </a:prstGeom>
          <a:noFill/>
        </p:spPr>
        <p:txBody>
          <a:bodyPr wrap="square" rtlCol="0">
            <a:spAutoFit/>
          </a:bodyPr>
          <a:lstStyle/>
          <a:p>
            <a:endParaRPr lang="en-GB" sz="1100" dirty="0">
              <a:latin typeface="Times New Roman" panose="02020603050405020304" pitchFamily="18" charset="0"/>
              <a:cs typeface="Times New Roman" panose="02020603050405020304" pitchFamily="18" charset="0"/>
            </a:endParaRPr>
          </a:p>
          <a:p>
            <a:r>
              <a:rPr lang="en-GB" sz="1100" dirty="0">
                <a:latin typeface="Times New Roman" panose="02020603050405020304" pitchFamily="18" charset="0"/>
                <a:cs typeface="Times New Roman" panose="02020603050405020304" pitchFamily="18" charset="0"/>
              </a:rPr>
              <a:t>Number of Correct Predictions per Class:</a:t>
            </a:r>
          </a:p>
          <a:p>
            <a:r>
              <a:rPr lang="en-GB" sz="1100" dirty="0">
                <a:latin typeface="Times New Roman" panose="02020603050405020304" pitchFamily="18" charset="0"/>
                <a:cs typeface="Times New Roman" panose="02020603050405020304" pitchFamily="18" charset="0"/>
              </a:rPr>
              <a:t>Class 0: 0 out of 10</a:t>
            </a:r>
          </a:p>
          <a:p>
            <a:r>
              <a:rPr lang="en-GB" sz="1100" dirty="0">
                <a:latin typeface="Times New Roman" panose="02020603050405020304" pitchFamily="18" charset="0"/>
                <a:cs typeface="Times New Roman" panose="02020603050405020304" pitchFamily="18" charset="0"/>
              </a:rPr>
              <a:t>Class 1: 130 out of 145</a:t>
            </a:r>
          </a:p>
          <a:p>
            <a:r>
              <a:rPr lang="en-GB" sz="1100" dirty="0">
                <a:latin typeface="Times New Roman" panose="02020603050405020304" pitchFamily="18" charset="0"/>
                <a:cs typeface="Times New Roman" panose="02020603050405020304" pitchFamily="18" charset="0"/>
              </a:rPr>
              <a:t>Class 2: 72 out of 139</a:t>
            </a:r>
          </a:p>
          <a:p>
            <a:r>
              <a:rPr lang="en-GB" sz="1100" dirty="0">
                <a:latin typeface="Times New Roman" panose="02020603050405020304" pitchFamily="18" charset="0"/>
                <a:cs typeface="Times New Roman" panose="02020603050405020304" pitchFamily="18" charset="0"/>
              </a:rPr>
              <a:t>Class 3: 19 out of 43</a:t>
            </a:r>
          </a:p>
          <a:p>
            <a:r>
              <a:rPr lang="en-GB" sz="1100" dirty="0">
                <a:latin typeface="Times New Roman" panose="02020603050405020304" pitchFamily="18" charset="0"/>
                <a:cs typeface="Times New Roman" panose="02020603050405020304" pitchFamily="18" charset="0"/>
              </a:rPr>
              <a:t>Class 4: 0 out of 5</a:t>
            </a:r>
          </a:p>
          <a:p>
            <a:endParaRPr lang="en-GB" sz="1100" dirty="0">
              <a:latin typeface="Times New Roman" panose="02020603050405020304" pitchFamily="18" charset="0"/>
              <a:cs typeface="Times New Roman" panose="02020603050405020304" pitchFamily="18" charset="0"/>
            </a:endParaRPr>
          </a:p>
          <a:p>
            <a:r>
              <a:rPr lang="en-GB" sz="1100" dirty="0">
                <a:latin typeface="Times New Roman" panose="02020603050405020304" pitchFamily="18" charset="0"/>
                <a:cs typeface="Times New Roman" panose="02020603050405020304" pitchFamily="18" charset="0"/>
              </a:rPr>
              <a:t>Accuracy per Class:</a:t>
            </a:r>
          </a:p>
          <a:p>
            <a:r>
              <a:rPr lang="en-GB" sz="1100" dirty="0">
                <a:latin typeface="Times New Roman" panose="02020603050405020304" pitchFamily="18" charset="0"/>
                <a:cs typeface="Times New Roman" panose="02020603050405020304" pitchFamily="18" charset="0"/>
              </a:rPr>
              <a:t>Class 0: 0.00%</a:t>
            </a:r>
          </a:p>
          <a:p>
            <a:r>
              <a:rPr lang="en-GB" sz="1100" dirty="0">
                <a:latin typeface="Times New Roman" panose="02020603050405020304" pitchFamily="18" charset="0"/>
                <a:cs typeface="Times New Roman" panose="02020603050405020304" pitchFamily="18" charset="0"/>
              </a:rPr>
              <a:t>Class 1: 89.66%</a:t>
            </a:r>
          </a:p>
          <a:p>
            <a:r>
              <a:rPr lang="en-GB" sz="1100" dirty="0">
                <a:latin typeface="Times New Roman" panose="02020603050405020304" pitchFamily="18" charset="0"/>
                <a:cs typeface="Times New Roman" panose="02020603050405020304" pitchFamily="18" charset="0"/>
              </a:rPr>
              <a:t>Class 2: 51.80%</a:t>
            </a:r>
          </a:p>
          <a:p>
            <a:r>
              <a:rPr lang="en-GB" sz="1100" dirty="0">
                <a:latin typeface="Times New Roman" panose="02020603050405020304" pitchFamily="18" charset="0"/>
                <a:cs typeface="Times New Roman" panose="02020603050405020304" pitchFamily="18" charset="0"/>
              </a:rPr>
              <a:t>Class 3: 44.19%</a:t>
            </a:r>
          </a:p>
          <a:p>
            <a:r>
              <a:rPr lang="en-GB" sz="1100" dirty="0">
                <a:latin typeface="Times New Roman" panose="02020603050405020304" pitchFamily="18" charset="0"/>
                <a:cs typeface="Times New Roman" panose="02020603050405020304" pitchFamily="18" charset="0"/>
              </a:rPr>
              <a:t>Class 4: 0.00%</a:t>
            </a:r>
            <a:endParaRPr lang="en-RO"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26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449F19-30E0-0F2B-D0AA-2210160B15F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52694A2-5F64-BCB1-3A2F-323A395C7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3BA21D36-4D9D-2B80-9A50-9F024C3D2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3EB0AE-26DB-6FE0-2B93-5DF5EC55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49824B-DEC2-A7D9-E176-63178C1F6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2780DF7-8459-F00E-AA70-B59E6909F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C1BDBA7-D5F6-3535-841E-91541E413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67DE8406-EBDD-938E-A0FE-062A1B04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B0E01-42A7-5BF1-763D-64267874BA0F}"/>
              </a:ext>
            </a:extLst>
          </p:cNvPr>
          <p:cNvSpPr>
            <a:spLocks noGrp="1"/>
          </p:cNvSpPr>
          <p:nvPr>
            <p:ph type="title"/>
          </p:nvPr>
        </p:nvSpPr>
        <p:spPr>
          <a:xfrm>
            <a:off x="825983" y="2457287"/>
            <a:ext cx="2301669" cy="1315745"/>
          </a:xfrm>
        </p:spPr>
        <p:txBody>
          <a:bodyPr anchor="b">
            <a:normAutofit fontScale="90000"/>
          </a:bodyPr>
          <a:lstStyle/>
          <a:p>
            <a:pPr algn="r"/>
            <a:r>
              <a:rPr lang="en-RO" sz="4000" dirty="0">
                <a:solidFill>
                  <a:srgbClr val="FFFFFF"/>
                </a:solidFill>
              </a:rPr>
              <a:t>Feature importance</a:t>
            </a:r>
          </a:p>
        </p:txBody>
      </p:sp>
      <p:pic>
        <p:nvPicPr>
          <p:cNvPr id="4" name="Picture 3">
            <a:extLst>
              <a:ext uri="{FF2B5EF4-FFF2-40B4-BE49-F238E27FC236}">
                <a16:creationId xmlns:a16="http://schemas.microsoft.com/office/drawing/2014/main" id="{3BED4E4D-EEEE-477B-9C3C-E455972200F8}"/>
              </a:ext>
            </a:extLst>
          </p:cNvPr>
          <p:cNvPicPr>
            <a:picLocks noChangeAspect="1"/>
          </p:cNvPicPr>
          <p:nvPr/>
        </p:nvPicPr>
        <p:blipFill>
          <a:blip r:embed="rId2"/>
          <a:stretch>
            <a:fillRect/>
          </a:stretch>
        </p:blipFill>
        <p:spPr>
          <a:xfrm>
            <a:off x="4227185" y="1279439"/>
            <a:ext cx="7772400" cy="4538712"/>
          </a:xfrm>
          <a:prstGeom prst="rect">
            <a:avLst/>
          </a:prstGeom>
        </p:spPr>
      </p:pic>
    </p:spTree>
    <p:extLst>
      <p:ext uri="{BB962C8B-B14F-4D97-AF65-F5344CB8AC3E}">
        <p14:creationId xmlns:p14="http://schemas.microsoft.com/office/powerpoint/2010/main" val="396432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C32108-132E-EAFB-D2BD-0C2E1E07DA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C878ED-729D-DDD4-9DF9-EBA3A52CD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79C6306-5F4C-53C1-4F28-9669F4CE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BEF317-290E-FFC6-69E7-B5F3901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2A8CAE-1252-500C-FFFB-0B5CB57AD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D065C1-FF40-9ACA-4DC3-31E81F70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1796274-F478-40F4-7625-7F5E937DE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26FC8E88-FA56-D0F0-8C90-6A4B70FEA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3CBE9-29DD-B37A-14D8-4A13205FBD3A}"/>
              </a:ext>
            </a:extLst>
          </p:cNvPr>
          <p:cNvSpPr>
            <a:spLocks noGrp="1"/>
          </p:cNvSpPr>
          <p:nvPr>
            <p:ph type="title"/>
          </p:nvPr>
        </p:nvSpPr>
        <p:spPr>
          <a:xfrm>
            <a:off x="825983" y="2457287"/>
            <a:ext cx="2301669" cy="1315745"/>
          </a:xfrm>
        </p:spPr>
        <p:txBody>
          <a:bodyPr anchor="b">
            <a:normAutofit/>
          </a:bodyPr>
          <a:lstStyle/>
          <a:p>
            <a:pPr algn="r"/>
            <a:r>
              <a:rPr lang="en-RO" sz="4000" dirty="0">
                <a:solidFill>
                  <a:srgbClr val="FFFFFF"/>
                </a:solidFill>
              </a:rPr>
              <a:t>Shapley values</a:t>
            </a:r>
          </a:p>
        </p:txBody>
      </p:sp>
      <p:pic>
        <p:nvPicPr>
          <p:cNvPr id="5" name="Picture 4" descr="A math equations and formulas&#10;&#10;AI-generated content may be incorrect.">
            <a:extLst>
              <a:ext uri="{FF2B5EF4-FFF2-40B4-BE49-F238E27FC236}">
                <a16:creationId xmlns:a16="http://schemas.microsoft.com/office/drawing/2014/main" id="{932E603E-9394-2C15-3A60-20DD0C601713}"/>
              </a:ext>
            </a:extLst>
          </p:cNvPr>
          <p:cNvPicPr>
            <a:picLocks noChangeAspect="1"/>
          </p:cNvPicPr>
          <p:nvPr/>
        </p:nvPicPr>
        <p:blipFill>
          <a:blip r:embed="rId2"/>
          <a:stretch>
            <a:fillRect/>
          </a:stretch>
        </p:blipFill>
        <p:spPr>
          <a:xfrm>
            <a:off x="4863809" y="1962613"/>
            <a:ext cx="7019646" cy="2932773"/>
          </a:xfrm>
          <a:prstGeom prst="rect">
            <a:avLst/>
          </a:prstGeom>
        </p:spPr>
      </p:pic>
      <p:pic>
        <p:nvPicPr>
          <p:cNvPr id="4" name="Picture 3">
            <a:extLst>
              <a:ext uri="{FF2B5EF4-FFF2-40B4-BE49-F238E27FC236}">
                <a16:creationId xmlns:a16="http://schemas.microsoft.com/office/drawing/2014/main" id="{45372F56-9B91-88A8-A48C-FCEAD21E0390}"/>
              </a:ext>
            </a:extLst>
          </p:cNvPr>
          <p:cNvPicPr>
            <a:picLocks noChangeAspect="1"/>
          </p:cNvPicPr>
          <p:nvPr/>
        </p:nvPicPr>
        <p:blipFill>
          <a:blip r:embed="rId3"/>
          <a:stretch>
            <a:fillRect/>
          </a:stretch>
        </p:blipFill>
        <p:spPr>
          <a:xfrm>
            <a:off x="4863809" y="836526"/>
            <a:ext cx="7328191" cy="692107"/>
          </a:xfrm>
          <a:prstGeom prst="rect">
            <a:avLst/>
          </a:prstGeom>
        </p:spPr>
      </p:pic>
    </p:spTree>
    <p:extLst>
      <p:ext uri="{BB962C8B-B14F-4D97-AF65-F5344CB8AC3E}">
        <p14:creationId xmlns:p14="http://schemas.microsoft.com/office/powerpoint/2010/main" val="3059293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DF287A-ECB2-D078-0A92-EFA3C25B9FB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239C7D-5C3F-D145-724D-0C8DD6A02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FE3A7C3-E9B0-E3AF-7EFC-905D7881F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A7BAC8-D2CE-CD14-BFE0-17C0B6787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C41A86-795A-7EB2-84CC-386CBBD7D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F89FE7-433C-3D17-100A-FDCD1D9A2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D6D79B3-7B13-92E3-9B10-96AFBFFAF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54E7CD33-1BC7-F636-76DC-993D8999B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3DA05-370B-7096-4F79-6AD2A0FA21A1}"/>
              </a:ext>
            </a:extLst>
          </p:cNvPr>
          <p:cNvSpPr>
            <a:spLocks noGrp="1"/>
          </p:cNvSpPr>
          <p:nvPr>
            <p:ph type="title"/>
          </p:nvPr>
        </p:nvSpPr>
        <p:spPr>
          <a:xfrm>
            <a:off x="825983" y="2457287"/>
            <a:ext cx="2301669" cy="1315745"/>
          </a:xfrm>
        </p:spPr>
        <p:txBody>
          <a:bodyPr anchor="b">
            <a:normAutofit/>
          </a:bodyPr>
          <a:lstStyle/>
          <a:p>
            <a:pPr algn="r"/>
            <a:r>
              <a:rPr lang="en-RO" sz="4000" dirty="0">
                <a:solidFill>
                  <a:srgbClr val="FFFFFF"/>
                </a:solidFill>
              </a:rPr>
              <a:t>Shapley values</a:t>
            </a:r>
          </a:p>
        </p:txBody>
      </p:sp>
      <p:pic>
        <p:nvPicPr>
          <p:cNvPr id="3" name="Picture 2">
            <a:extLst>
              <a:ext uri="{FF2B5EF4-FFF2-40B4-BE49-F238E27FC236}">
                <a16:creationId xmlns:a16="http://schemas.microsoft.com/office/drawing/2014/main" id="{596B37BE-A9A8-4DC7-C185-BB0EC3259DA3}"/>
              </a:ext>
            </a:extLst>
          </p:cNvPr>
          <p:cNvPicPr>
            <a:picLocks noChangeAspect="1"/>
          </p:cNvPicPr>
          <p:nvPr/>
        </p:nvPicPr>
        <p:blipFill>
          <a:blip r:embed="rId2"/>
          <a:stretch>
            <a:fillRect/>
          </a:stretch>
        </p:blipFill>
        <p:spPr>
          <a:xfrm>
            <a:off x="4369732" y="791188"/>
            <a:ext cx="7213600" cy="5295900"/>
          </a:xfrm>
          <a:prstGeom prst="rect">
            <a:avLst/>
          </a:prstGeom>
        </p:spPr>
      </p:pic>
    </p:spTree>
    <p:extLst>
      <p:ext uri="{BB962C8B-B14F-4D97-AF65-F5344CB8AC3E}">
        <p14:creationId xmlns:p14="http://schemas.microsoft.com/office/powerpoint/2010/main" val="158170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AD3874-FCB2-1A3A-2493-15C6813EA300}"/>
              </a:ext>
            </a:extLst>
          </p:cNvPr>
          <p:cNvSpPr>
            <a:spLocks noGrp="1"/>
          </p:cNvSpPr>
          <p:nvPr>
            <p:ph type="title"/>
          </p:nvPr>
        </p:nvSpPr>
        <p:spPr>
          <a:xfrm>
            <a:off x="826396" y="586855"/>
            <a:ext cx="4230100" cy="3387497"/>
          </a:xfrm>
        </p:spPr>
        <p:txBody>
          <a:bodyPr anchor="b">
            <a:normAutofit/>
          </a:bodyPr>
          <a:lstStyle/>
          <a:p>
            <a:pPr algn="r"/>
            <a:r>
              <a:rPr lang="en-RO" sz="4000" dirty="0">
                <a:solidFill>
                  <a:srgbClr val="FFFFFF"/>
                </a:solidFill>
              </a:rPr>
              <a:t>Problem Statement</a:t>
            </a:r>
          </a:p>
        </p:txBody>
      </p:sp>
      <p:sp>
        <p:nvSpPr>
          <p:cNvPr id="3" name="Content Placeholder 2">
            <a:extLst>
              <a:ext uri="{FF2B5EF4-FFF2-40B4-BE49-F238E27FC236}">
                <a16:creationId xmlns:a16="http://schemas.microsoft.com/office/drawing/2014/main" id="{A2FC2F91-EE19-2C55-B6DD-BD40E55CBBB2}"/>
              </a:ext>
            </a:extLst>
          </p:cNvPr>
          <p:cNvSpPr>
            <a:spLocks noGrp="1"/>
          </p:cNvSpPr>
          <p:nvPr>
            <p:ph idx="1"/>
          </p:nvPr>
        </p:nvSpPr>
        <p:spPr>
          <a:xfrm>
            <a:off x="6503158" y="649480"/>
            <a:ext cx="4862447" cy="5546047"/>
          </a:xfrm>
        </p:spPr>
        <p:txBody>
          <a:bodyPr anchor="ctr">
            <a:normAutofit/>
          </a:bodyPr>
          <a:lstStyle/>
          <a:p>
            <a:r>
              <a:rPr lang="en-GB" sz="2000" dirty="0"/>
              <a:t>The project should describe the results of a well-chosen machine learning model on two datasets of different sizes, one with approximately ~1000 samples and less than 100 features and the other with over ~100,000 samples and 1000+ features. In addition, detailed </a:t>
            </a:r>
            <a:r>
              <a:rPr lang="en-GB" sz="2000" dirty="0" err="1"/>
              <a:t>analyzes</a:t>
            </a:r>
            <a:r>
              <a:rPr lang="en-GB" sz="2000" dirty="0"/>
              <a:t> of the data and performance evaluations must be presented to demonstrate the correctness of the results obtained</a:t>
            </a:r>
            <a:endParaRPr lang="en-RO" sz="2000" dirty="0"/>
          </a:p>
          <a:p>
            <a:endParaRPr lang="en-RO" sz="2000" dirty="0"/>
          </a:p>
        </p:txBody>
      </p:sp>
    </p:spTree>
    <p:extLst>
      <p:ext uri="{BB962C8B-B14F-4D97-AF65-F5344CB8AC3E}">
        <p14:creationId xmlns:p14="http://schemas.microsoft.com/office/powerpoint/2010/main" val="654392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2B1A02-2DF9-3303-8726-A79C87F9EFE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7262A0-F5AD-C214-5751-9CFAEFBC0B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7A65B26-A5B4-D3EC-73D2-CFD35C43C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80D911-55D6-3A9B-AB5E-34153F8A4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DE6069-7AE7-EB66-0EC8-2B66A2E6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E8D897B-076A-8365-FEE9-C5E89C3CE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9C5DD54-DFE6-1F0C-9F41-2511AE50B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A77C9640-88DD-2EC8-2CBC-1362A0143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D364B-4E39-E982-4DD6-BF0292585BCA}"/>
              </a:ext>
            </a:extLst>
          </p:cNvPr>
          <p:cNvSpPr>
            <a:spLocks noGrp="1"/>
          </p:cNvSpPr>
          <p:nvPr>
            <p:ph type="title"/>
          </p:nvPr>
        </p:nvSpPr>
        <p:spPr>
          <a:xfrm>
            <a:off x="340741" y="2323474"/>
            <a:ext cx="2510341" cy="1583372"/>
          </a:xfrm>
        </p:spPr>
        <p:txBody>
          <a:bodyPr anchor="b">
            <a:normAutofit fontScale="90000"/>
          </a:bodyPr>
          <a:lstStyle/>
          <a:p>
            <a:pPr algn="ctr"/>
            <a:r>
              <a:rPr lang="en-RO" sz="4000" dirty="0">
                <a:solidFill>
                  <a:srgbClr val="FFFFFF"/>
                </a:solidFill>
              </a:rPr>
              <a:t>Shapley values</a:t>
            </a:r>
            <a:br>
              <a:rPr lang="en-RO" sz="4000" dirty="0">
                <a:solidFill>
                  <a:srgbClr val="FFFFFF"/>
                </a:solidFill>
              </a:rPr>
            </a:br>
            <a:r>
              <a:rPr lang="en-RO" sz="3100" dirty="0">
                <a:solidFill>
                  <a:srgbClr val="FFFFFF"/>
                </a:solidFill>
              </a:rPr>
              <a:t>Class 0</a:t>
            </a:r>
          </a:p>
        </p:txBody>
      </p:sp>
      <p:pic>
        <p:nvPicPr>
          <p:cNvPr id="4" name="Picture 3">
            <a:extLst>
              <a:ext uri="{FF2B5EF4-FFF2-40B4-BE49-F238E27FC236}">
                <a16:creationId xmlns:a16="http://schemas.microsoft.com/office/drawing/2014/main" id="{90F33B8B-4250-E668-10C0-9B22F8388E26}"/>
              </a:ext>
            </a:extLst>
          </p:cNvPr>
          <p:cNvPicPr>
            <a:picLocks noChangeAspect="1"/>
          </p:cNvPicPr>
          <p:nvPr/>
        </p:nvPicPr>
        <p:blipFill>
          <a:blip r:embed="rId2"/>
          <a:stretch>
            <a:fillRect/>
          </a:stretch>
        </p:blipFill>
        <p:spPr>
          <a:xfrm>
            <a:off x="4369732" y="791188"/>
            <a:ext cx="7213600" cy="5295900"/>
          </a:xfrm>
          <a:prstGeom prst="rect">
            <a:avLst/>
          </a:prstGeom>
        </p:spPr>
      </p:pic>
    </p:spTree>
    <p:extLst>
      <p:ext uri="{BB962C8B-B14F-4D97-AF65-F5344CB8AC3E}">
        <p14:creationId xmlns:p14="http://schemas.microsoft.com/office/powerpoint/2010/main" val="3067389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FDBB22-31D0-50B8-3C4F-20D51C9E4A4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CA78536-EF38-01F7-8623-62D1D558D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3C86E75-FF39-D7F1-9B9C-27030EA17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B40AEE-D1DA-507D-5474-9EC4EB7A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A3DABE-94FF-383B-0113-093C2BA64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A8D4B8-D0C4-6D1C-55C5-84B0194EB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83D9AD5-DBE6-8E21-DCA0-D36FDAD8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5C20CF99-BDC0-C3F4-A85B-1F584658A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00E4C-3507-D0ED-F361-0D4240440339}"/>
              </a:ext>
            </a:extLst>
          </p:cNvPr>
          <p:cNvSpPr>
            <a:spLocks noGrp="1"/>
          </p:cNvSpPr>
          <p:nvPr>
            <p:ph type="title"/>
          </p:nvPr>
        </p:nvSpPr>
        <p:spPr>
          <a:xfrm>
            <a:off x="340741" y="2323474"/>
            <a:ext cx="2510341" cy="1583372"/>
          </a:xfrm>
        </p:spPr>
        <p:txBody>
          <a:bodyPr anchor="b">
            <a:normAutofit fontScale="90000"/>
          </a:bodyPr>
          <a:lstStyle/>
          <a:p>
            <a:pPr algn="ctr"/>
            <a:r>
              <a:rPr lang="en-RO" sz="4000" dirty="0">
                <a:solidFill>
                  <a:srgbClr val="FFFFFF"/>
                </a:solidFill>
              </a:rPr>
              <a:t>Shapley values</a:t>
            </a:r>
            <a:br>
              <a:rPr lang="en-RO" sz="4000" dirty="0">
                <a:solidFill>
                  <a:srgbClr val="FFFFFF"/>
                </a:solidFill>
              </a:rPr>
            </a:br>
            <a:r>
              <a:rPr lang="en-RO" sz="3100" dirty="0">
                <a:solidFill>
                  <a:srgbClr val="FFFFFF"/>
                </a:solidFill>
              </a:rPr>
              <a:t>Class 1</a:t>
            </a:r>
          </a:p>
        </p:txBody>
      </p:sp>
      <p:pic>
        <p:nvPicPr>
          <p:cNvPr id="3" name="Picture 2">
            <a:extLst>
              <a:ext uri="{FF2B5EF4-FFF2-40B4-BE49-F238E27FC236}">
                <a16:creationId xmlns:a16="http://schemas.microsoft.com/office/drawing/2014/main" id="{BCF6BDD9-AB2C-0466-22E4-5F089FADA965}"/>
              </a:ext>
            </a:extLst>
          </p:cNvPr>
          <p:cNvPicPr>
            <a:picLocks noChangeAspect="1"/>
          </p:cNvPicPr>
          <p:nvPr/>
        </p:nvPicPr>
        <p:blipFill>
          <a:blip r:embed="rId2"/>
          <a:stretch>
            <a:fillRect/>
          </a:stretch>
        </p:blipFill>
        <p:spPr>
          <a:xfrm>
            <a:off x="4670169" y="966401"/>
            <a:ext cx="7213600" cy="5295900"/>
          </a:xfrm>
          <a:prstGeom prst="rect">
            <a:avLst/>
          </a:prstGeom>
        </p:spPr>
      </p:pic>
    </p:spTree>
    <p:extLst>
      <p:ext uri="{BB962C8B-B14F-4D97-AF65-F5344CB8AC3E}">
        <p14:creationId xmlns:p14="http://schemas.microsoft.com/office/powerpoint/2010/main" val="141978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059FD0-247C-F946-9D44-D9057A6B536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3FF765C-8D02-71AD-A2A3-F4185457D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B1545E7-8F4D-003A-6CAA-0AE52C70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19149D-B993-61AB-7FEF-B4E5EE54F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36859E-1144-9F92-8416-C05349F86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FE6DB0-4280-41EB-722B-52EB6FF1A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42F788-3374-0527-F9D3-713EB4681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F5C1DEC-1D8C-B776-6F16-A66695EC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ABA58-5637-07CC-9BE0-E148D2FD8D76}"/>
              </a:ext>
            </a:extLst>
          </p:cNvPr>
          <p:cNvSpPr>
            <a:spLocks noGrp="1"/>
          </p:cNvSpPr>
          <p:nvPr>
            <p:ph type="title"/>
          </p:nvPr>
        </p:nvSpPr>
        <p:spPr>
          <a:xfrm>
            <a:off x="340741" y="2323474"/>
            <a:ext cx="2510341" cy="1583372"/>
          </a:xfrm>
        </p:spPr>
        <p:txBody>
          <a:bodyPr anchor="b">
            <a:normAutofit fontScale="90000"/>
          </a:bodyPr>
          <a:lstStyle/>
          <a:p>
            <a:pPr algn="ctr"/>
            <a:r>
              <a:rPr lang="en-RO" sz="4000" dirty="0">
                <a:solidFill>
                  <a:srgbClr val="FFFFFF"/>
                </a:solidFill>
              </a:rPr>
              <a:t>Shapley values</a:t>
            </a:r>
            <a:br>
              <a:rPr lang="en-RO" sz="4000" dirty="0">
                <a:solidFill>
                  <a:srgbClr val="FFFFFF"/>
                </a:solidFill>
              </a:rPr>
            </a:br>
            <a:r>
              <a:rPr lang="en-RO" sz="3100" dirty="0">
                <a:solidFill>
                  <a:srgbClr val="FFFFFF"/>
                </a:solidFill>
              </a:rPr>
              <a:t>Class 2</a:t>
            </a:r>
          </a:p>
        </p:txBody>
      </p:sp>
      <p:pic>
        <p:nvPicPr>
          <p:cNvPr id="3" name="Picture 2">
            <a:extLst>
              <a:ext uri="{FF2B5EF4-FFF2-40B4-BE49-F238E27FC236}">
                <a16:creationId xmlns:a16="http://schemas.microsoft.com/office/drawing/2014/main" id="{0A7B65B7-EB50-C32B-733F-CF1D64F7E414}"/>
              </a:ext>
            </a:extLst>
          </p:cNvPr>
          <p:cNvPicPr>
            <a:picLocks noChangeAspect="1"/>
          </p:cNvPicPr>
          <p:nvPr/>
        </p:nvPicPr>
        <p:blipFill>
          <a:blip r:embed="rId2"/>
          <a:stretch>
            <a:fillRect/>
          </a:stretch>
        </p:blipFill>
        <p:spPr>
          <a:xfrm>
            <a:off x="4241714" y="791188"/>
            <a:ext cx="7213600" cy="5295900"/>
          </a:xfrm>
          <a:prstGeom prst="rect">
            <a:avLst/>
          </a:prstGeom>
        </p:spPr>
      </p:pic>
    </p:spTree>
    <p:extLst>
      <p:ext uri="{BB962C8B-B14F-4D97-AF65-F5344CB8AC3E}">
        <p14:creationId xmlns:p14="http://schemas.microsoft.com/office/powerpoint/2010/main" val="4211382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627154-2576-6484-55DD-F7C93D8E5EE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3139-6055-5BE5-A049-F3B8116AD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6774F28-500F-81BF-A3AF-C5991BAAE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CD9DF5-7D92-DFCA-7150-D298CBABB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0379599-69E1-59D5-7356-661C2BB15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64C1B6-5613-C4E1-73FC-0A80DC281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74C9DC7-12E3-2157-792B-9E380C033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F152FFE2-5C0C-E841-3B70-3BECBEF5F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B243-1ABA-BE20-3330-6FB165407F28}"/>
              </a:ext>
            </a:extLst>
          </p:cNvPr>
          <p:cNvSpPr>
            <a:spLocks noGrp="1"/>
          </p:cNvSpPr>
          <p:nvPr>
            <p:ph type="title"/>
          </p:nvPr>
        </p:nvSpPr>
        <p:spPr>
          <a:xfrm>
            <a:off x="340741" y="2323474"/>
            <a:ext cx="2510341" cy="1583372"/>
          </a:xfrm>
        </p:spPr>
        <p:txBody>
          <a:bodyPr anchor="b">
            <a:normAutofit fontScale="90000"/>
          </a:bodyPr>
          <a:lstStyle/>
          <a:p>
            <a:pPr algn="ctr"/>
            <a:r>
              <a:rPr lang="en-RO" sz="4000" dirty="0">
                <a:solidFill>
                  <a:srgbClr val="FFFFFF"/>
                </a:solidFill>
              </a:rPr>
              <a:t>Shapley values</a:t>
            </a:r>
            <a:br>
              <a:rPr lang="en-RO" sz="4000" dirty="0">
                <a:solidFill>
                  <a:srgbClr val="FFFFFF"/>
                </a:solidFill>
              </a:rPr>
            </a:br>
            <a:r>
              <a:rPr lang="en-RO" sz="3100" dirty="0">
                <a:solidFill>
                  <a:srgbClr val="FFFFFF"/>
                </a:solidFill>
              </a:rPr>
              <a:t>Class 3</a:t>
            </a:r>
          </a:p>
        </p:txBody>
      </p:sp>
      <p:pic>
        <p:nvPicPr>
          <p:cNvPr id="3" name="Picture 2">
            <a:extLst>
              <a:ext uri="{FF2B5EF4-FFF2-40B4-BE49-F238E27FC236}">
                <a16:creationId xmlns:a16="http://schemas.microsoft.com/office/drawing/2014/main" id="{B23210B0-4FF4-5819-5343-BD694FCEA784}"/>
              </a:ext>
            </a:extLst>
          </p:cNvPr>
          <p:cNvPicPr>
            <a:picLocks noChangeAspect="1"/>
          </p:cNvPicPr>
          <p:nvPr/>
        </p:nvPicPr>
        <p:blipFill>
          <a:blip r:embed="rId2"/>
          <a:stretch>
            <a:fillRect/>
          </a:stretch>
        </p:blipFill>
        <p:spPr>
          <a:xfrm>
            <a:off x="4369732" y="791188"/>
            <a:ext cx="7213600" cy="5295900"/>
          </a:xfrm>
          <a:prstGeom prst="rect">
            <a:avLst/>
          </a:prstGeom>
        </p:spPr>
      </p:pic>
    </p:spTree>
    <p:extLst>
      <p:ext uri="{BB962C8B-B14F-4D97-AF65-F5344CB8AC3E}">
        <p14:creationId xmlns:p14="http://schemas.microsoft.com/office/powerpoint/2010/main" val="284297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3F4C35-5CB7-0198-9D5B-1FDCCF4098E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C9FD2C-8D0E-CDBB-AC1A-5ECDBEF3B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3DD1874-12B8-803B-89E6-73741D9D59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313635-7269-5E46-10D7-6C32764D8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F9F2461-9510-AC7F-BBC0-4F7DB8712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3A4139-4835-3BFD-EAE7-28CF674F1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5C1BDA07-BA64-CCAC-8F90-F0AA4EED1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78AA039-D335-04EF-E66F-48AF19C61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5A4C9B-0780-CCBF-B450-EB3C61878D4D}"/>
              </a:ext>
            </a:extLst>
          </p:cNvPr>
          <p:cNvSpPr>
            <a:spLocks noGrp="1"/>
          </p:cNvSpPr>
          <p:nvPr>
            <p:ph type="title"/>
          </p:nvPr>
        </p:nvSpPr>
        <p:spPr>
          <a:xfrm>
            <a:off x="340741" y="2323474"/>
            <a:ext cx="2510341" cy="1583372"/>
          </a:xfrm>
        </p:spPr>
        <p:txBody>
          <a:bodyPr anchor="b">
            <a:normAutofit fontScale="90000"/>
          </a:bodyPr>
          <a:lstStyle/>
          <a:p>
            <a:pPr algn="ctr"/>
            <a:r>
              <a:rPr lang="en-RO" sz="4000" dirty="0">
                <a:solidFill>
                  <a:srgbClr val="FFFFFF"/>
                </a:solidFill>
              </a:rPr>
              <a:t>Shapley values</a:t>
            </a:r>
            <a:br>
              <a:rPr lang="en-RO" sz="4000" dirty="0">
                <a:solidFill>
                  <a:srgbClr val="FFFFFF"/>
                </a:solidFill>
              </a:rPr>
            </a:br>
            <a:r>
              <a:rPr lang="en-RO" sz="3100" dirty="0">
                <a:solidFill>
                  <a:srgbClr val="FFFFFF"/>
                </a:solidFill>
              </a:rPr>
              <a:t>Class 4</a:t>
            </a:r>
          </a:p>
        </p:txBody>
      </p:sp>
      <p:pic>
        <p:nvPicPr>
          <p:cNvPr id="3" name="Picture 2">
            <a:extLst>
              <a:ext uri="{FF2B5EF4-FFF2-40B4-BE49-F238E27FC236}">
                <a16:creationId xmlns:a16="http://schemas.microsoft.com/office/drawing/2014/main" id="{C9C69AB6-2576-4C13-5D52-E6B09AAFCC7A}"/>
              </a:ext>
            </a:extLst>
          </p:cNvPr>
          <p:cNvPicPr>
            <a:picLocks noChangeAspect="1"/>
          </p:cNvPicPr>
          <p:nvPr/>
        </p:nvPicPr>
        <p:blipFill>
          <a:blip r:embed="rId2"/>
          <a:stretch>
            <a:fillRect/>
          </a:stretch>
        </p:blipFill>
        <p:spPr>
          <a:xfrm>
            <a:off x="4378567" y="781049"/>
            <a:ext cx="7213600" cy="5295900"/>
          </a:xfrm>
          <a:prstGeom prst="rect">
            <a:avLst/>
          </a:prstGeom>
        </p:spPr>
      </p:pic>
    </p:spTree>
    <p:extLst>
      <p:ext uri="{BB962C8B-B14F-4D97-AF65-F5344CB8AC3E}">
        <p14:creationId xmlns:p14="http://schemas.microsoft.com/office/powerpoint/2010/main" val="466964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24F66F-0DE2-0234-B088-1542A48B098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167BB2F-61A2-CBB2-EFA6-DA8D54ED5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AD7263F3-94C4-D463-56D3-078136628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B9FCA25-7D5E-D0F3-EEF3-A1C23A241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D9849-0A36-6A9B-30C6-E29888F843B6}"/>
              </a:ext>
            </a:extLst>
          </p:cNvPr>
          <p:cNvSpPr>
            <a:spLocks noGrp="1"/>
          </p:cNvSpPr>
          <p:nvPr>
            <p:ph type="title"/>
          </p:nvPr>
        </p:nvSpPr>
        <p:spPr>
          <a:xfrm>
            <a:off x="900701" y="1030401"/>
            <a:ext cx="5388655" cy="1624330"/>
          </a:xfrm>
        </p:spPr>
        <p:txBody>
          <a:bodyPr vert="horz" lIns="91440" tIns="45720" rIns="91440" bIns="45720" rtlCol="0">
            <a:normAutofit/>
          </a:bodyPr>
          <a:lstStyle/>
          <a:p>
            <a:r>
              <a:rPr lang="en-US" sz="4800" b="1" dirty="0"/>
              <a:t>Forest cover Dataset</a:t>
            </a:r>
          </a:p>
        </p:txBody>
      </p:sp>
      <p:graphicFrame>
        <p:nvGraphicFramePr>
          <p:cNvPr id="14" name="TextBox 4">
            <a:extLst>
              <a:ext uri="{FF2B5EF4-FFF2-40B4-BE49-F238E27FC236}">
                <a16:creationId xmlns:a16="http://schemas.microsoft.com/office/drawing/2014/main" id="{1A11912E-27A3-F693-FFD9-332FBFC78F19}"/>
              </a:ext>
            </a:extLst>
          </p:cNvPr>
          <p:cNvGraphicFramePr/>
          <p:nvPr>
            <p:extLst>
              <p:ext uri="{D42A27DB-BD31-4B8C-83A1-F6EECF244321}">
                <p14:modId xmlns:p14="http://schemas.microsoft.com/office/powerpoint/2010/main" val="1978566923"/>
              </p:ext>
            </p:extLst>
          </p:nvPr>
        </p:nvGraphicFramePr>
        <p:xfrm>
          <a:off x="6732812" y="2220151"/>
          <a:ext cx="4428236" cy="3633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FA2A429-B4F4-611D-94B3-2280950ECC92}"/>
              </a:ext>
            </a:extLst>
          </p:cNvPr>
          <p:cNvSpPr txBox="1"/>
          <p:nvPr/>
        </p:nvSpPr>
        <p:spPr>
          <a:xfrm>
            <a:off x="7118229" y="1380901"/>
            <a:ext cx="2916982" cy="461665"/>
          </a:xfrm>
          <a:prstGeom prst="rect">
            <a:avLst/>
          </a:prstGeom>
          <a:noFill/>
        </p:spPr>
        <p:txBody>
          <a:bodyPr wrap="square" rtlCol="0">
            <a:spAutoFit/>
          </a:bodyPr>
          <a:lstStyle/>
          <a:p>
            <a:r>
              <a:rPr lang="en-RO" sz="2400" b="1" dirty="0"/>
              <a:t>Target ? Cover type</a:t>
            </a:r>
          </a:p>
        </p:txBody>
      </p:sp>
      <p:pic>
        <p:nvPicPr>
          <p:cNvPr id="10" name="Content Placeholder 9">
            <a:extLst>
              <a:ext uri="{FF2B5EF4-FFF2-40B4-BE49-F238E27FC236}">
                <a16:creationId xmlns:a16="http://schemas.microsoft.com/office/drawing/2014/main" id="{7A2B75B7-ADCE-56DA-B903-BBC77069F7C0}"/>
              </a:ext>
            </a:extLst>
          </p:cNvPr>
          <p:cNvPicPr>
            <a:picLocks noGrp="1" noChangeAspect="1"/>
          </p:cNvPicPr>
          <p:nvPr>
            <p:ph idx="1"/>
          </p:nvPr>
        </p:nvPicPr>
        <p:blipFill>
          <a:blip r:embed="rId7"/>
          <a:stretch>
            <a:fillRect/>
          </a:stretch>
        </p:blipFill>
        <p:spPr>
          <a:xfrm>
            <a:off x="976225" y="2869671"/>
            <a:ext cx="4942921" cy="2110136"/>
          </a:xfrm>
        </p:spPr>
      </p:pic>
    </p:spTree>
    <p:extLst>
      <p:ext uri="{BB962C8B-B14F-4D97-AF65-F5344CB8AC3E}">
        <p14:creationId xmlns:p14="http://schemas.microsoft.com/office/powerpoint/2010/main" val="118279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C002D3-19D1-135B-FDBD-B2155C34830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F6605CE-D5E0-3602-D809-7251E69C5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CD09B6B-64A9-0379-7DAD-2147D7065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7403E-9DC9-AE98-4BF3-65EC9EF79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DFBEF8-1C6E-FBC5-C339-F84F47AEF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EBF7E6-90D2-7CC4-9801-7D8F1B883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91B3C0A-D107-F50A-0B46-340C84589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CEDB912-DC44-D64C-2B39-D8F5E9F28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5874C-EA46-B9B7-C720-12221171E885}"/>
              </a:ext>
            </a:extLst>
          </p:cNvPr>
          <p:cNvSpPr>
            <a:spLocks noGrp="1"/>
          </p:cNvSpPr>
          <p:nvPr>
            <p:ph type="title"/>
          </p:nvPr>
        </p:nvSpPr>
        <p:spPr>
          <a:xfrm>
            <a:off x="763737" y="2320911"/>
            <a:ext cx="2510341" cy="1583372"/>
          </a:xfrm>
        </p:spPr>
        <p:txBody>
          <a:bodyPr anchor="b">
            <a:normAutofit fontScale="90000"/>
          </a:bodyPr>
          <a:lstStyle/>
          <a:p>
            <a:pPr algn="ctr"/>
            <a:r>
              <a:rPr lang="en-RO" sz="4000" dirty="0">
                <a:solidFill>
                  <a:srgbClr val="FFFFFF"/>
                </a:solidFill>
              </a:rPr>
              <a:t>Numerical Data</a:t>
            </a:r>
            <a:br>
              <a:rPr lang="en-RO" sz="4000" dirty="0">
                <a:solidFill>
                  <a:srgbClr val="FFFFFF"/>
                </a:solidFill>
              </a:rPr>
            </a:br>
            <a:r>
              <a:rPr lang="en-RO" sz="4000" dirty="0">
                <a:solidFill>
                  <a:srgbClr val="FFFFFF"/>
                </a:solidFill>
              </a:rPr>
              <a:t>Distribution </a:t>
            </a:r>
            <a:endParaRPr lang="en-RO" sz="3100" dirty="0">
              <a:solidFill>
                <a:srgbClr val="FFFFFF"/>
              </a:solidFill>
            </a:endParaRPr>
          </a:p>
        </p:txBody>
      </p:sp>
      <p:pic>
        <p:nvPicPr>
          <p:cNvPr id="4" name="Picture 3">
            <a:extLst>
              <a:ext uri="{FF2B5EF4-FFF2-40B4-BE49-F238E27FC236}">
                <a16:creationId xmlns:a16="http://schemas.microsoft.com/office/drawing/2014/main" id="{1DA39D74-AE0D-0C8B-B6E1-3FA142CA52F0}"/>
              </a:ext>
            </a:extLst>
          </p:cNvPr>
          <p:cNvPicPr>
            <a:picLocks noChangeAspect="1"/>
          </p:cNvPicPr>
          <p:nvPr/>
        </p:nvPicPr>
        <p:blipFill>
          <a:blip r:embed="rId2"/>
          <a:stretch>
            <a:fillRect/>
          </a:stretch>
        </p:blipFill>
        <p:spPr>
          <a:xfrm>
            <a:off x="4227185" y="262021"/>
            <a:ext cx="7772400" cy="1915987"/>
          </a:xfrm>
          <a:prstGeom prst="rect">
            <a:avLst/>
          </a:prstGeom>
        </p:spPr>
      </p:pic>
      <p:pic>
        <p:nvPicPr>
          <p:cNvPr id="5" name="Picture 4">
            <a:extLst>
              <a:ext uri="{FF2B5EF4-FFF2-40B4-BE49-F238E27FC236}">
                <a16:creationId xmlns:a16="http://schemas.microsoft.com/office/drawing/2014/main" id="{1195B018-83E3-9C71-00BF-16DC0AA6EC1F}"/>
              </a:ext>
            </a:extLst>
          </p:cNvPr>
          <p:cNvPicPr>
            <a:picLocks noChangeAspect="1"/>
          </p:cNvPicPr>
          <p:nvPr/>
        </p:nvPicPr>
        <p:blipFill>
          <a:blip r:embed="rId3"/>
          <a:stretch>
            <a:fillRect/>
          </a:stretch>
        </p:blipFill>
        <p:spPr>
          <a:xfrm>
            <a:off x="4224137" y="2154604"/>
            <a:ext cx="7772400" cy="1915987"/>
          </a:xfrm>
          <a:prstGeom prst="rect">
            <a:avLst/>
          </a:prstGeom>
        </p:spPr>
      </p:pic>
      <p:pic>
        <p:nvPicPr>
          <p:cNvPr id="6" name="Picture 5">
            <a:extLst>
              <a:ext uri="{FF2B5EF4-FFF2-40B4-BE49-F238E27FC236}">
                <a16:creationId xmlns:a16="http://schemas.microsoft.com/office/drawing/2014/main" id="{A464C645-1B12-5648-DBAA-F101B66D7136}"/>
              </a:ext>
            </a:extLst>
          </p:cNvPr>
          <p:cNvPicPr>
            <a:picLocks noChangeAspect="1"/>
          </p:cNvPicPr>
          <p:nvPr/>
        </p:nvPicPr>
        <p:blipFill>
          <a:blip r:embed="rId4"/>
          <a:stretch>
            <a:fillRect/>
          </a:stretch>
        </p:blipFill>
        <p:spPr>
          <a:xfrm>
            <a:off x="5653637" y="4080733"/>
            <a:ext cx="4645790" cy="2301185"/>
          </a:xfrm>
          <a:prstGeom prst="rect">
            <a:avLst/>
          </a:prstGeom>
        </p:spPr>
      </p:pic>
    </p:spTree>
    <p:extLst>
      <p:ext uri="{BB962C8B-B14F-4D97-AF65-F5344CB8AC3E}">
        <p14:creationId xmlns:p14="http://schemas.microsoft.com/office/powerpoint/2010/main" val="3551485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11FA0F-ABF9-CC4D-3917-AD58B2265E8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DACE72-6AF1-1CDA-26C9-19F6B0B51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13F6A3-E880-AB9B-D9B8-4EB70AB1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05DEF90-9F3B-9E2E-40AD-EBEECFC30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9CE36DC-D5B7-BC07-C96C-4F8562D46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401BCC-2195-62FD-5E54-B203E49E7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C4D987D-81C4-A56E-482D-78DA4B000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B2B6F7D-A964-DCC5-F634-4789A1873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1D371-668B-C292-CCB3-9AF7D1BF2F81}"/>
              </a:ext>
            </a:extLst>
          </p:cNvPr>
          <p:cNvSpPr>
            <a:spLocks noGrp="1"/>
          </p:cNvSpPr>
          <p:nvPr>
            <p:ph type="title"/>
          </p:nvPr>
        </p:nvSpPr>
        <p:spPr>
          <a:xfrm>
            <a:off x="763737" y="2320911"/>
            <a:ext cx="2510341" cy="1583372"/>
          </a:xfrm>
        </p:spPr>
        <p:txBody>
          <a:bodyPr anchor="b">
            <a:normAutofit/>
          </a:bodyPr>
          <a:lstStyle/>
          <a:p>
            <a:pPr algn="ctr"/>
            <a:r>
              <a:rPr lang="en-RO" sz="4000" dirty="0">
                <a:solidFill>
                  <a:srgbClr val="FFFFFF"/>
                </a:solidFill>
              </a:rPr>
              <a:t>Correlation Matrix</a:t>
            </a:r>
            <a:endParaRPr lang="en-RO" sz="3100" dirty="0">
              <a:solidFill>
                <a:srgbClr val="FFFFFF"/>
              </a:solidFill>
            </a:endParaRPr>
          </a:p>
        </p:txBody>
      </p:sp>
      <p:pic>
        <p:nvPicPr>
          <p:cNvPr id="3" name="Picture 2">
            <a:extLst>
              <a:ext uri="{FF2B5EF4-FFF2-40B4-BE49-F238E27FC236}">
                <a16:creationId xmlns:a16="http://schemas.microsoft.com/office/drawing/2014/main" id="{6AB8B6B1-E699-862D-8427-8FE5C39EFFDA}"/>
              </a:ext>
            </a:extLst>
          </p:cNvPr>
          <p:cNvPicPr>
            <a:picLocks noChangeAspect="1"/>
          </p:cNvPicPr>
          <p:nvPr/>
        </p:nvPicPr>
        <p:blipFill>
          <a:blip r:embed="rId2"/>
          <a:stretch>
            <a:fillRect/>
          </a:stretch>
        </p:blipFill>
        <p:spPr>
          <a:xfrm>
            <a:off x="5211708" y="702116"/>
            <a:ext cx="6068320" cy="5474043"/>
          </a:xfrm>
          <a:prstGeom prst="rect">
            <a:avLst/>
          </a:prstGeom>
        </p:spPr>
      </p:pic>
    </p:spTree>
    <p:extLst>
      <p:ext uri="{BB962C8B-B14F-4D97-AF65-F5344CB8AC3E}">
        <p14:creationId xmlns:p14="http://schemas.microsoft.com/office/powerpoint/2010/main" val="631780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7DD550-EC63-90DB-D86E-A3EEDD8CBCD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EA61D4-E021-D216-E0F8-1E0AC1EAB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5EBAD7A-642A-A453-F733-A77A10A53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707A51-F63D-6B1A-1C62-F5A0108F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86F2B5-452D-C260-0C5D-D3F9B375D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C3B12C-8147-1792-9CDC-95D80748C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BE68C9-23EE-2914-9E93-0A3F33350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301DF658-1D07-3555-282F-5DAF368F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42061-84A3-EBAC-52EC-F55CF34E6BD6}"/>
              </a:ext>
            </a:extLst>
          </p:cNvPr>
          <p:cNvSpPr>
            <a:spLocks noGrp="1"/>
          </p:cNvSpPr>
          <p:nvPr>
            <p:ph type="title"/>
          </p:nvPr>
        </p:nvSpPr>
        <p:spPr>
          <a:xfrm>
            <a:off x="505853" y="2323474"/>
            <a:ext cx="3137236" cy="1583372"/>
          </a:xfrm>
        </p:spPr>
        <p:txBody>
          <a:bodyPr anchor="b">
            <a:normAutofit/>
          </a:bodyPr>
          <a:lstStyle/>
          <a:p>
            <a:pPr algn="ctr"/>
            <a:r>
              <a:rPr lang="en-RO" sz="4000" dirty="0">
                <a:solidFill>
                  <a:srgbClr val="FFFFFF"/>
                </a:solidFill>
              </a:rPr>
              <a:t>RF Model</a:t>
            </a:r>
            <a:endParaRPr lang="en-RO" sz="3100" dirty="0">
              <a:solidFill>
                <a:srgbClr val="FFFFFF"/>
              </a:solidFill>
            </a:endParaRPr>
          </a:p>
        </p:txBody>
      </p:sp>
      <p:sp>
        <p:nvSpPr>
          <p:cNvPr id="7" name="TextBox 6">
            <a:extLst>
              <a:ext uri="{FF2B5EF4-FFF2-40B4-BE49-F238E27FC236}">
                <a16:creationId xmlns:a16="http://schemas.microsoft.com/office/drawing/2014/main" id="{4B949C06-D2CE-8E06-EE47-A949BBC6A0C6}"/>
              </a:ext>
            </a:extLst>
          </p:cNvPr>
          <p:cNvSpPr txBox="1"/>
          <p:nvPr/>
        </p:nvSpPr>
        <p:spPr>
          <a:xfrm>
            <a:off x="5174485" y="696705"/>
            <a:ext cx="6616765" cy="5262979"/>
          </a:xfrm>
          <a:prstGeom prst="rect">
            <a:avLst/>
          </a:prstGeom>
          <a:noFill/>
        </p:spPr>
        <p:txBody>
          <a:bodyPr wrap="square">
            <a:spAutoFit/>
          </a:bodyPr>
          <a:lstStyle/>
          <a:p>
            <a:r>
              <a:rPr lang="en-GB" sz="1200" dirty="0"/>
              <a:t>smote= SMOTE(</a:t>
            </a:r>
            <a:r>
              <a:rPr lang="en-GB" sz="1200" dirty="0" err="1"/>
              <a:t>sampling_strategy</a:t>
            </a:r>
            <a:r>
              <a:rPr lang="en-GB" sz="1200" dirty="0"/>
              <a:t>={3:6000,4:20000,5:36000,6:42000,2:75000,0:198310}, </a:t>
            </a:r>
            <a:r>
              <a:rPr lang="en-GB" sz="1200" dirty="0" err="1"/>
              <a:t>random_state</a:t>
            </a:r>
            <a:r>
              <a:rPr lang="en-GB" sz="1200" dirty="0"/>
              <a:t>=42)</a:t>
            </a:r>
          </a:p>
          <a:p>
            <a:r>
              <a:rPr lang="en-GB" sz="1200" dirty="0" err="1"/>
              <a:t>X_resampled</a:t>
            </a:r>
            <a:r>
              <a:rPr lang="en-GB" sz="1200" dirty="0"/>
              <a:t>, </a:t>
            </a:r>
            <a:r>
              <a:rPr lang="en-GB" sz="1200" dirty="0" err="1"/>
              <a:t>y_resampled</a:t>
            </a:r>
            <a:r>
              <a:rPr lang="en-GB" sz="1200" dirty="0"/>
              <a:t> = </a:t>
            </a:r>
            <a:r>
              <a:rPr lang="en-GB" sz="1200" dirty="0" err="1"/>
              <a:t>smote.fit_resample</a:t>
            </a:r>
            <a:r>
              <a:rPr lang="en-GB" sz="1200" dirty="0"/>
              <a:t>(</a:t>
            </a:r>
            <a:r>
              <a:rPr lang="en-GB" sz="1200" dirty="0" err="1"/>
              <a:t>X_train</a:t>
            </a:r>
            <a:r>
              <a:rPr lang="en-GB" sz="1200" dirty="0"/>
              <a:t>, </a:t>
            </a:r>
            <a:r>
              <a:rPr lang="en-GB" sz="1200" dirty="0" err="1"/>
              <a:t>y_train</a:t>
            </a:r>
            <a:r>
              <a:rPr lang="en-GB" sz="1200" dirty="0"/>
              <a:t>)</a:t>
            </a:r>
          </a:p>
          <a:p>
            <a:endParaRPr lang="en-GB" sz="1200" dirty="0"/>
          </a:p>
          <a:p>
            <a:endParaRPr lang="en-GB" sz="1200" dirty="0"/>
          </a:p>
          <a:p>
            <a:r>
              <a:rPr lang="en-GB" sz="1200" dirty="0"/>
              <a:t>%%time</a:t>
            </a:r>
          </a:p>
          <a:p>
            <a:r>
              <a:rPr lang="en-GB" sz="1200" dirty="0" err="1"/>
              <a:t>base_model</a:t>
            </a:r>
            <a:r>
              <a:rPr lang="en-GB" sz="1200" dirty="0"/>
              <a:t> = </a:t>
            </a:r>
            <a:r>
              <a:rPr lang="en-GB" sz="1200" dirty="0" err="1"/>
              <a:t>RandomForestClassifier</a:t>
            </a:r>
            <a:r>
              <a:rPr lang="en-GB" sz="1200" dirty="0"/>
              <a:t>(</a:t>
            </a:r>
            <a:r>
              <a:rPr lang="en-GB" sz="1200" dirty="0" err="1"/>
              <a:t>random_state</a:t>
            </a:r>
            <a:r>
              <a:rPr lang="en-GB" sz="1200" dirty="0"/>
              <a:t>=42,class_weight="balanced",</a:t>
            </a:r>
            <a:r>
              <a:rPr lang="en-GB" sz="1200" dirty="0" err="1"/>
              <a:t>oob_score</a:t>
            </a:r>
            <a:r>
              <a:rPr lang="en-GB" sz="1200" dirty="0"/>
              <a:t>=True,</a:t>
            </a:r>
          </a:p>
          <a:p>
            <a:r>
              <a:rPr lang="en-GB" sz="1200" dirty="0"/>
              <a:t>                                    </a:t>
            </a:r>
            <a:r>
              <a:rPr lang="en-GB" sz="1200" dirty="0" err="1"/>
              <a:t>n_estimators</a:t>
            </a:r>
            <a:r>
              <a:rPr lang="en-GB" sz="1200" dirty="0"/>
              <a:t>=140,criterion="entropy",</a:t>
            </a:r>
            <a:r>
              <a:rPr lang="en-GB" sz="1200" dirty="0" err="1"/>
              <a:t>max_depth</a:t>
            </a:r>
            <a:r>
              <a:rPr lang="en-GB" sz="1200" dirty="0"/>
              <a:t>=40,min_samples_leaf=4,</a:t>
            </a:r>
          </a:p>
          <a:p>
            <a:r>
              <a:rPr lang="en-GB" sz="1200" dirty="0"/>
              <a:t>                                    </a:t>
            </a:r>
            <a:r>
              <a:rPr lang="en-GB" sz="1200" dirty="0" err="1"/>
              <a:t>min_samples_split</a:t>
            </a:r>
            <a:r>
              <a:rPr lang="en-GB" sz="1200" dirty="0"/>
              <a:t>=5)</a:t>
            </a:r>
          </a:p>
          <a:p>
            <a:r>
              <a:rPr lang="en-GB" sz="1200" dirty="0" err="1"/>
              <a:t>base_model.fit</a:t>
            </a:r>
            <a:r>
              <a:rPr lang="en-GB" sz="1200" dirty="0"/>
              <a:t>(</a:t>
            </a:r>
            <a:r>
              <a:rPr lang="en-GB" sz="1200" dirty="0" err="1"/>
              <a:t>X_train</a:t>
            </a:r>
            <a:r>
              <a:rPr lang="en-GB" sz="1200" dirty="0"/>
              <a:t>, </a:t>
            </a:r>
            <a:r>
              <a:rPr lang="en-GB" sz="1200" dirty="0" err="1"/>
              <a:t>y_train</a:t>
            </a:r>
            <a:r>
              <a:rPr lang="en-GB" sz="1200" dirty="0"/>
              <a:t>)</a:t>
            </a:r>
          </a:p>
          <a:p>
            <a:r>
              <a:rPr lang="en-GB" sz="1200" dirty="0" err="1"/>
              <a:t>rf_predictions</a:t>
            </a:r>
            <a:r>
              <a:rPr lang="en-GB" sz="1200" dirty="0"/>
              <a:t> = </a:t>
            </a:r>
            <a:r>
              <a:rPr lang="en-GB" sz="1200" dirty="0" err="1"/>
              <a:t>base_model.predict</a:t>
            </a:r>
            <a:r>
              <a:rPr lang="en-GB" sz="1200" dirty="0"/>
              <a:t>(</a:t>
            </a:r>
            <a:r>
              <a:rPr lang="en-GB" sz="1200" dirty="0" err="1"/>
              <a:t>X_test</a:t>
            </a:r>
            <a:r>
              <a:rPr lang="en-GB" sz="1200" dirty="0"/>
              <a:t>)</a:t>
            </a:r>
          </a:p>
          <a:p>
            <a:r>
              <a:rPr lang="en-GB" sz="1200" dirty="0" err="1"/>
              <a:t>accuracy_score_rf</a:t>
            </a:r>
            <a:r>
              <a:rPr lang="en-GB" sz="1200" dirty="0"/>
              <a:t> = </a:t>
            </a:r>
            <a:r>
              <a:rPr lang="en-GB" sz="1200" dirty="0" err="1"/>
              <a:t>accuracy_score</a:t>
            </a:r>
            <a:r>
              <a:rPr lang="en-GB" sz="1200" dirty="0"/>
              <a:t>(</a:t>
            </a:r>
            <a:r>
              <a:rPr lang="en-GB" sz="1200" dirty="0" err="1"/>
              <a:t>y_test</a:t>
            </a:r>
            <a:r>
              <a:rPr lang="en-GB" sz="1200" dirty="0"/>
              <a:t>, </a:t>
            </a:r>
            <a:r>
              <a:rPr lang="en-GB" sz="1200" dirty="0" err="1"/>
              <a:t>rf_predictions</a:t>
            </a:r>
            <a:r>
              <a:rPr lang="en-GB" sz="1200" dirty="0"/>
              <a:t>)</a:t>
            </a:r>
          </a:p>
          <a:p>
            <a:r>
              <a:rPr lang="en-GB" sz="1200" dirty="0"/>
              <a:t>print(</a:t>
            </a:r>
            <a:r>
              <a:rPr lang="en-GB" sz="1200" dirty="0" err="1"/>
              <a:t>f"Accuracy</a:t>
            </a:r>
            <a:r>
              <a:rPr lang="en-GB" sz="1200" dirty="0"/>
              <a:t>: {</a:t>
            </a:r>
            <a:r>
              <a:rPr lang="en-GB" sz="1200" dirty="0" err="1"/>
              <a:t>accuracy_score_rf</a:t>
            </a:r>
            <a:r>
              <a:rPr lang="en-GB" sz="1200" dirty="0"/>
              <a:t>}",</a:t>
            </a:r>
            <a:r>
              <a:rPr lang="en-GB" sz="1200" dirty="0" err="1"/>
              <a:t>f"OOB_Score</a:t>
            </a:r>
            <a:r>
              <a:rPr lang="en-GB" sz="1200" dirty="0"/>
              <a:t>: {</a:t>
            </a:r>
            <a:r>
              <a:rPr lang="en-GB" sz="1200" dirty="0" err="1"/>
              <a:t>base_model.oob_score</a:t>
            </a:r>
            <a:r>
              <a:rPr lang="en-GB" sz="1200" dirty="0"/>
              <a:t>_}")</a:t>
            </a:r>
          </a:p>
          <a:p>
            <a:r>
              <a:rPr lang="en-GB" sz="1200" dirty="0" err="1"/>
              <a:t>conf_matrix</a:t>
            </a:r>
            <a:r>
              <a:rPr lang="en-GB" sz="1200" dirty="0"/>
              <a:t> = </a:t>
            </a:r>
            <a:r>
              <a:rPr lang="en-GB" sz="1200" dirty="0" err="1"/>
              <a:t>confusion_matrix</a:t>
            </a:r>
            <a:r>
              <a:rPr lang="en-GB" sz="1200" dirty="0"/>
              <a:t>(</a:t>
            </a:r>
            <a:r>
              <a:rPr lang="en-GB" sz="1200" dirty="0" err="1"/>
              <a:t>y_test</a:t>
            </a:r>
            <a:r>
              <a:rPr lang="en-GB" sz="1200" dirty="0"/>
              <a:t>, </a:t>
            </a:r>
            <a:r>
              <a:rPr lang="en-GB" sz="1200" dirty="0" err="1"/>
              <a:t>rf_predictions</a:t>
            </a:r>
            <a:r>
              <a:rPr lang="en-GB" sz="1200" dirty="0"/>
              <a:t>)</a:t>
            </a:r>
          </a:p>
          <a:p>
            <a:endParaRPr lang="en-GB" sz="1200" dirty="0"/>
          </a:p>
          <a:p>
            <a:r>
              <a:rPr lang="en-GB" sz="1200" dirty="0" err="1"/>
              <a:t>correct_predictions_per_class</a:t>
            </a:r>
            <a:r>
              <a:rPr lang="en-GB" sz="1200" dirty="0"/>
              <a:t> = </a:t>
            </a:r>
            <a:r>
              <a:rPr lang="en-GB" sz="1200" dirty="0" err="1"/>
              <a:t>conf_matrix.diagonal</a:t>
            </a:r>
            <a:r>
              <a:rPr lang="en-GB" sz="1200" dirty="0"/>
              <a:t>()</a:t>
            </a:r>
          </a:p>
          <a:p>
            <a:r>
              <a:rPr lang="en-GB" sz="1200" dirty="0" err="1"/>
              <a:t>total_predictions_per_class</a:t>
            </a:r>
            <a:r>
              <a:rPr lang="en-GB" sz="1200" dirty="0"/>
              <a:t> = </a:t>
            </a:r>
            <a:r>
              <a:rPr lang="en-GB" sz="1200" dirty="0" err="1"/>
              <a:t>conf_matrix.sum</a:t>
            </a:r>
            <a:r>
              <a:rPr lang="en-GB" sz="1200" dirty="0"/>
              <a:t>(axis=1)</a:t>
            </a:r>
          </a:p>
          <a:p>
            <a:endParaRPr lang="en-GB" sz="1200" dirty="0"/>
          </a:p>
          <a:p>
            <a:r>
              <a:rPr lang="en-GB" sz="1200" dirty="0"/>
              <a:t>print("\</a:t>
            </a:r>
            <a:r>
              <a:rPr lang="en-GB" sz="1200" dirty="0" err="1"/>
              <a:t>nNumber</a:t>
            </a:r>
            <a:r>
              <a:rPr lang="en-GB" sz="1200" dirty="0"/>
              <a:t> of Correct Predictions per Class:")</a:t>
            </a:r>
          </a:p>
          <a:p>
            <a:r>
              <a:rPr lang="en-GB" sz="1200" dirty="0"/>
              <a:t>for </a:t>
            </a:r>
            <a:r>
              <a:rPr lang="en-GB" sz="1200" dirty="0" err="1"/>
              <a:t>class_idx</a:t>
            </a:r>
            <a:r>
              <a:rPr lang="en-GB" sz="1200" dirty="0"/>
              <a:t>, correct in enumerate(</a:t>
            </a:r>
            <a:r>
              <a:rPr lang="en-GB" sz="1200" dirty="0" err="1"/>
              <a:t>correct_predictions_per_class</a:t>
            </a:r>
            <a:r>
              <a:rPr lang="en-GB" sz="1200" dirty="0"/>
              <a:t>):</a:t>
            </a:r>
          </a:p>
          <a:p>
            <a:r>
              <a:rPr lang="en-GB" sz="1200" dirty="0"/>
              <a:t>    print(</a:t>
            </a:r>
            <a:r>
              <a:rPr lang="en-GB" sz="1200" dirty="0" err="1"/>
              <a:t>f"Class</a:t>
            </a:r>
            <a:r>
              <a:rPr lang="en-GB" sz="1200" dirty="0"/>
              <a:t> {</a:t>
            </a:r>
            <a:r>
              <a:rPr lang="en-GB" sz="1200" dirty="0" err="1"/>
              <a:t>class_idx</a:t>
            </a:r>
            <a:r>
              <a:rPr lang="en-GB" sz="1200" dirty="0"/>
              <a:t>}: {correct} out of {</a:t>
            </a:r>
            <a:r>
              <a:rPr lang="en-GB" sz="1200" dirty="0" err="1"/>
              <a:t>total_predictions_per_class</a:t>
            </a:r>
            <a:r>
              <a:rPr lang="en-GB" sz="1200" dirty="0"/>
              <a:t>[</a:t>
            </a:r>
            <a:r>
              <a:rPr lang="en-GB" sz="1200" dirty="0" err="1"/>
              <a:t>class_idx</a:t>
            </a:r>
            <a:r>
              <a:rPr lang="en-GB" sz="1200" dirty="0"/>
              <a:t>]}")</a:t>
            </a:r>
          </a:p>
          <a:p>
            <a:endParaRPr lang="en-GB" sz="1200" dirty="0"/>
          </a:p>
          <a:p>
            <a:r>
              <a:rPr lang="en-GB" sz="1200" dirty="0"/>
              <a:t>print("\</a:t>
            </a:r>
            <a:r>
              <a:rPr lang="en-GB" sz="1200" dirty="0" err="1"/>
              <a:t>nAccuracy</a:t>
            </a:r>
            <a:r>
              <a:rPr lang="en-GB" sz="1200" dirty="0"/>
              <a:t> per Class:")</a:t>
            </a:r>
          </a:p>
          <a:p>
            <a:r>
              <a:rPr lang="en-GB" sz="1200" dirty="0"/>
              <a:t>for </a:t>
            </a:r>
            <a:r>
              <a:rPr lang="en-GB" sz="1200" dirty="0" err="1"/>
              <a:t>class_idx</a:t>
            </a:r>
            <a:r>
              <a:rPr lang="en-GB" sz="1200" dirty="0"/>
              <a:t>, (correct, total) in enumerate(zip(</a:t>
            </a:r>
            <a:r>
              <a:rPr lang="en-GB" sz="1200" dirty="0" err="1"/>
              <a:t>correct_predictions_per_class</a:t>
            </a:r>
            <a:r>
              <a:rPr lang="en-GB" sz="1200" dirty="0"/>
              <a:t>, </a:t>
            </a:r>
            <a:r>
              <a:rPr lang="en-GB" sz="1200" dirty="0" err="1"/>
              <a:t>total_predictions_per_class</a:t>
            </a:r>
            <a:r>
              <a:rPr lang="en-GB" sz="1200" dirty="0"/>
              <a:t>)):</a:t>
            </a:r>
          </a:p>
          <a:p>
            <a:r>
              <a:rPr lang="en-GB" sz="1200" dirty="0"/>
              <a:t>    accuracy = correct / total if total &gt; 0 else 0</a:t>
            </a:r>
          </a:p>
          <a:p>
            <a:r>
              <a:rPr lang="en-GB" sz="1200" dirty="0"/>
              <a:t>    print(</a:t>
            </a:r>
            <a:r>
              <a:rPr lang="en-GB" sz="1200" dirty="0" err="1"/>
              <a:t>f"Class</a:t>
            </a:r>
            <a:r>
              <a:rPr lang="en-GB" sz="1200" dirty="0"/>
              <a:t> {</a:t>
            </a:r>
            <a:r>
              <a:rPr lang="en-GB" sz="1200" dirty="0" err="1"/>
              <a:t>class_idx</a:t>
            </a:r>
            <a:r>
              <a:rPr lang="en-GB" sz="1200" dirty="0"/>
              <a:t>}: {accuracy:.2%}")</a:t>
            </a:r>
            <a:endParaRPr lang="en-RO" sz="1200" dirty="0"/>
          </a:p>
        </p:txBody>
      </p:sp>
    </p:spTree>
    <p:extLst>
      <p:ext uri="{BB962C8B-B14F-4D97-AF65-F5344CB8AC3E}">
        <p14:creationId xmlns:p14="http://schemas.microsoft.com/office/powerpoint/2010/main" val="858327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16C62F-E311-D9CD-90CA-5E24B3D6D49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CF256E-204F-1DF6-1258-EE6F62FDC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FE932DE-A971-F835-73F6-F46834967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3B4D83-F914-7B74-55E9-70B2CEAC8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B227ED-3A2B-7BD1-8D64-EE2257407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7F7DFD2-B584-293C-1CB4-6CF0EE374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0BCA5B5-97EA-2B14-EF1B-834F1511A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3869069-4398-F1AD-8495-CFAAFDA6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72755-0141-9E83-E32C-085C8A5A0666}"/>
              </a:ext>
            </a:extLst>
          </p:cNvPr>
          <p:cNvSpPr>
            <a:spLocks noGrp="1"/>
          </p:cNvSpPr>
          <p:nvPr>
            <p:ph type="title"/>
          </p:nvPr>
        </p:nvSpPr>
        <p:spPr>
          <a:xfrm>
            <a:off x="505853" y="2323474"/>
            <a:ext cx="3137236" cy="1583372"/>
          </a:xfrm>
        </p:spPr>
        <p:txBody>
          <a:bodyPr anchor="b">
            <a:normAutofit/>
          </a:bodyPr>
          <a:lstStyle/>
          <a:p>
            <a:pPr algn="ctr"/>
            <a:r>
              <a:rPr lang="en-RO" sz="4000" dirty="0">
                <a:solidFill>
                  <a:srgbClr val="FFFFFF"/>
                </a:solidFill>
              </a:rPr>
              <a:t>First results</a:t>
            </a:r>
            <a:endParaRPr lang="en-RO" sz="3100" dirty="0">
              <a:solidFill>
                <a:srgbClr val="FFFFFF"/>
              </a:solidFill>
            </a:endParaRPr>
          </a:p>
        </p:txBody>
      </p:sp>
      <p:sp>
        <p:nvSpPr>
          <p:cNvPr id="7" name="TextBox 6">
            <a:extLst>
              <a:ext uri="{FF2B5EF4-FFF2-40B4-BE49-F238E27FC236}">
                <a16:creationId xmlns:a16="http://schemas.microsoft.com/office/drawing/2014/main" id="{F61760EA-5147-5C16-BAD1-6CA8DD891BBF}"/>
              </a:ext>
            </a:extLst>
          </p:cNvPr>
          <p:cNvSpPr txBox="1"/>
          <p:nvPr/>
        </p:nvSpPr>
        <p:spPr>
          <a:xfrm>
            <a:off x="4929352" y="484483"/>
            <a:ext cx="6756795" cy="5909310"/>
          </a:xfrm>
          <a:prstGeom prst="rect">
            <a:avLst/>
          </a:prstGeom>
          <a:noFill/>
        </p:spPr>
        <p:txBody>
          <a:bodyPr wrap="square">
            <a:spAutoFit/>
          </a:bodyPr>
          <a:lstStyle/>
          <a:p>
            <a:r>
              <a:rPr lang="en-GB" dirty="0"/>
              <a:t>Accuracy: 0.861448962731779 </a:t>
            </a:r>
            <a:r>
              <a:rPr lang="en-GB" dirty="0" err="1"/>
              <a:t>OOB_Score</a:t>
            </a:r>
            <a:r>
              <a:rPr lang="en-GB" dirty="0"/>
              <a:t>: 0.9388086784621891</a:t>
            </a:r>
          </a:p>
          <a:p>
            <a:endParaRPr lang="en-GB" dirty="0"/>
          </a:p>
          <a:p>
            <a:r>
              <a:rPr lang="en-GB" dirty="0"/>
              <a:t>Number of Correct Predictions per Class:</a:t>
            </a:r>
          </a:p>
          <a:p>
            <a:r>
              <a:rPr lang="en-GB" dirty="0"/>
              <a:t>Class 0: 55874 out of 63552</a:t>
            </a:r>
          </a:p>
          <a:p>
            <a:r>
              <a:rPr lang="en-GB" dirty="0"/>
              <a:t>Class 1: 76046 out of 84991</a:t>
            </a:r>
          </a:p>
          <a:p>
            <a:r>
              <a:rPr lang="en-GB" dirty="0"/>
              <a:t>Class 2: 8244 out of 10726</a:t>
            </a:r>
          </a:p>
          <a:p>
            <a:r>
              <a:rPr lang="en-GB" dirty="0"/>
              <a:t>Class 3: 389 out of 824</a:t>
            </a:r>
          </a:p>
          <a:p>
            <a:r>
              <a:rPr lang="en-GB" dirty="0"/>
              <a:t>Class 4: 1262 out of 2848</a:t>
            </a:r>
          </a:p>
          <a:p>
            <a:r>
              <a:rPr lang="en-GB" dirty="0"/>
              <a:t>Class 5: 2900 out of 5210</a:t>
            </a:r>
          </a:p>
          <a:p>
            <a:r>
              <a:rPr lang="en-GB" dirty="0"/>
              <a:t>Class 6: 5439 out of 6153</a:t>
            </a:r>
          </a:p>
          <a:p>
            <a:endParaRPr lang="en-GB" dirty="0"/>
          </a:p>
          <a:p>
            <a:r>
              <a:rPr lang="en-GB" dirty="0"/>
              <a:t>Accuracy per Class:</a:t>
            </a:r>
          </a:p>
          <a:p>
            <a:r>
              <a:rPr lang="en-GB" dirty="0"/>
              <a:t>Class 0: 87.92%</a:t>
            </a:r>
          </a:p>
          <a:p>
            <a:r>
              <a:rPr lang="en-GB" dirty="0"/>
              <a:t>Class 1: 89.48%</a:t>
            </a:r>
          </a:p>
          <a:p>
            <a:r>
              <a:rPr lang="en-GB" dirty="0"/>
              <a:t>Class 2: 76.86%</a:t>
            </a:r>
          </a:p>
          <a:p>
            <a:r>
              <a:rPr lang="en-GB" dirty="0"/>
              <a:t>Class 3: 47.21%</a:t>
            </a:r>
          </a:p>
          <a:p>
            <a:r>
              <a:rPr lang="en-GB" dirty="0"/>
              <a:t>Class 4: 44.31%</a:t>
            </a:r>
          </a:p>
          <a:p>
            <a:r>
              <a:rPr lang="en-GB" dirty="0"/>
              <a:t>Class 5: 55.66%</a:t>
            </a:r>
          </a:p>
          <a:p>
            <a:r>
              <a:rPr lang="en-GB" dirty="0"/>
              <a:t>Class 6: 88.40%</a:t>
            </a:r>
          </a:p>
          <a:p>
            <a:r>
              <a:rPr lang="en-GB" dirty="0"/>
              <a:t>CPU times: user 2min 15s, sys: 599 </a:t>
            </a:r>
            <a:r>
              <a:rPr lang="en-GB" dirty="0" err="1"/>
              <a:t>ms</a:t>
            </a:r>
            <a:r>
              <a:rPr lang="en-GB" dirty="0"/>
              <a:t>, total: 2min 16s</a:t>
            </a:r>
          </a:p>
          <a:p>
            <a:r>
              <a:rPr lang="en-GB" dirty="0"/>
              <a:t>Wall time: 2min 15s</a:t>
            </a:r>
            <a:endParaRPr lang="en-RO" dirty="0"/>
          </a:p>
        </p:txBody>
      </p:sp>
    </p:spTree>
    <p:extLst>
      <p:ext uri="{BB962C8B-B14F-4D97-AF65-F5344CB8AC3E}">
        <p14:creationId xmlns:p14="http://schemas.microsoft.com/office/powerpoint/2010/main" val="404029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8C2E7-0D24-7575-1DCE-F25A45A09918}"/>
              </a:ext>
            </a:extLst>
          </p:cNvPr>
          <p:cNvSpPr>
            <a:spLocks noGrp="1"/>
          </p:cNvSpPr>
          <p:nvPr>
            <p:ph type="title"/>
          </p:nvPr>
        </p:nvSpPr>
        <p:spPr>
          <a:xfrm>
            <a:off x="1123356" y="1188637"/>
            <a:ext cx="9984615" cy="1597228"/>
          </a:xfrm>
        </p:spPr>
        <p:txBody>
          <a:bodyPr vert="horz" lIns="91440" tIns="45720" rIns="91440" bIns="45720" rtlCol="0">
            <a:normAutofit/>
          </a:bodyPr>
          <a:lstStyle/>
          <a:p>
            <a:r>
              <a:rPr lang="en-US" sz="4800" dirty="0"/>
              <a:t>Wine Quality Dataset</a:t>
            </a:r>
          </a:p>
        </p:txBody>
      </p:sp>
      <p:pic>
        <p:nvPicPr>
          <p:cNvPr id="4" name="Content Placeholder 3" descr="A glass of red wine being poured&#10;&#10;Description automatically generated">
            <a:extLst>
              <a:ext uri="{FF2B5EF4-FFF2-40B4-BE49-F238E27FC236}">
                <a16:creationId xmlns:a16="http://schemas.microsoft.com/office/drawing/2014/main" id="{C8962123-91C3-7063-A6FD-D298468A23D9}"/>
              </a:ext>
            </a:extLst>
          </p:cNvPr>
          <p:cNvPicPr>
            <a:picLocks noGrp="1" noChangeAspect="1"/>
          </p:cNvPicPr>
          <p:nvPr>
            <p:ph idx="1"/>
          </p:nvPr>
        </p:nvPicPr>
        <p:blipFill>
          <a:blip r:embed="rId2"/>
          <a:srcRect r="13644" b="1"/>
          <a:stretch/>
        </p:blipFill>
        <p:spPr>
          <a:xfrm>
            <a:off x="1123357" y="3018327"/>
            <a:ext cx="3533985" cy="2728198"/>
          </a:xfrm>
          <a:prstGeom prst="rect">
            <a:avLst/>
          </a:prstGeom>
        </p:spPr>
      </p:pic>
      <p:graphicFrame>
        <p:nvGraphicFramePr>
          <p:cNvPr id="14" name="TextBox 4">
            <a:extLst>
              <a:ext uri="{FF2B5EF4-FFF2-40B4-BE49-F238E27FC236}">
                <a16:creationId xmlns:a16="http://schemas.microsoft.com/office/drawing/2014/main" id="{0B284858-A582-F2A8-CF25-88A1380EE4DF}"/>
              </a:ext>
            </a:extLst>
          </p:cNvPr>
          <p:cNvGraphicFramePr/>
          <p:nvPr>
            <p:extLst>
              <p:ext uri="{D42A27DB-BD31-4B8C-83A1-F6EECF244321}">
                <p14:modId xmlns:p14="http://schemas.microsoft.com/office/powerpoint/2010/main" val="1249235106"/>
              </p:ext>
            </p:extLst>
          </p:nvPr>
        </p:nvGraphicFramePr>
        <p:xfrm>
          <a:off x="5255260" y="2998278"/>
          <a:ext cx="4428236" cy="2728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EF79FCC8-4A43-255D-1BBE-976C28ED0210}"/>
              </a:ext>
            </a:extLst>
          </p:cNvPr>
          <p:cNvSpPr txBox="1"/>
          <p:nvPr/>
        </p:nvSpPr>
        <p:spPr>
          <a:xfrm>
            <a:off x="7204480" y="2231503"/>
            <a:ext cx="2916982" cy="461665"/>
          </a:xfrm>
          <a:prstGeom prst="rect">
            <a:avLst/>
          </a:prstGeom>
          <a:noFill/>
        </p:spPr>
        <p:txBody>
          <a:bodyPr wrap="square" rtlCol="0">
            <a:spAutoFit/>
          </a:bodyPr>
          <a:lstStyle/>
          <a:p>
            <a:r>
              <a:rPr lang="en-RO" sz="2400" b="1" dirty="0"/>
              <a:t>Target ? QUALITY</a:t>
            </a:r>
          </a:p>
        </p:txBody>
      </p:sp>
    </p:spTree>
    <p:extLst>
      <p:ext uri="{BB962C8B-B14F-4D97-AF65-F5344CB8AC3E}">
        <p14:creationId xmlns:p14="http://schemas.microsoft.com/office/powerpoint/2010/main" val="1499953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EDBDC4-89B0-10A9-22D6-3849694FE6E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648F26-C826-F2E4-A7E5-228B6AA77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1B37813-E237-4EB6-750A-68CEB5246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00419D-20DF-2FFF-3180-69AD18FE5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BEE0FB-F268-9E31-8094-13919472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C0F09D-A423-96B5-5B49-9A693CFF1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6CF41AD-A664-03EC-6BEC-F6A735602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34597968-DB80-2149-FD2B-46DDDC5D1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BAFDA-3292-D627-8B01-E76ECF10349D}"/>
              </a:ext>
            </a:extLst>
          </p:cNvPr>
          <p:cNvSpPr>
            <a:spLocks noGrp="1"/>
          </p:cNvSpPr>
          <p:nvPr>
            <p:ph type="title"/>
          </p:nvPr>
        </p:nvSpPr>
        <p:spPr>
          <a:xfrm>
            <a:off x="505853" y="2323474"/>
            <a:ext cx="3137236" cy="1583372"/>
          </a:xfrm>
        </p:spPr>
        <p:txBody>
          <a:bodyPr anchor="b">
            <a:normAutofit/>
          </a:bodyPr>
          <a:lstStyle/>
          <a:p>
            <a:pPr algn="ctr"/>
            <a:r>
              <a:rPr lang="en-GB" sz="4000" dirty="0">
                <a:solidFill>
                  <a:srgbClr val="FFFFFF"/>
                </a:solidFill>
              </a:rPr>
              <a:t>Additional </a:t>
            </a:r>
            <a:r>
              <a:rPr lang="en-US" sz="4000" dirty="0">
                <a:solidFill>
                  <a:srgbClr val="FFFFFF"/>
                </a:solidFill>
              </a:rPr>
              <a:t>attempts</a:t>
            </a:r>
            <a:endParaRPr lang="en-RO" sz="3100" dirty="0">
              <a:solidFill>
                <a:srgbClr val="FFFFFF"/>
              </a:solidFill>
            </a:endParaRPr>
          </a:p>
        </p:txBody>
      </p:sp>
      <p:sp>
        <p:nvSpPr>
          <p:cNvPr id="3" name="TextBox 2">
            <a:extLst>
              <a:ext uri="{FF2B5EF4-FFF2-40B4-BE49-F238E27FC236}">
                <a16:creationId xmlns:a16="http://schemas.microsoft.com/office/drawing/2014/main" id="{335B6AA7-87AB-5DA7-7B58-0ECFCFC8928A}"/>
              </a:ext>
            </a:extLst>
          </p:cNvPr>
          <p:cNvSpPr txBox="1"/>
          <p:nvPr/>
        </p:nvSpPr>
        <p:spPr>
          <a:xfrm>
            <a:off x="5041907" y="750873"/>
            <a:ext cx="4740166" cy="1938992"/>
          </a:xfrm>
          <a:prstGeom prst="rect">
            <a:avLst/>
          </a:prstGeom>
          <a:noFill/>
        </p:spPr>
        <p:txBody>
          <a:bodyPr wrap="square" rtlCol="0">
            <a:spAutoFit/>
          </a:bodyPr>
          <a:lstStyle/>
          <a:p>
            <a:r>
              <a:rPr lang="en-GB" sz="1200" dirty="0"/>
              <a:t>['Elevation’, </a:t>
            </a:r>
          </a:p>
          <a:p>
            <a:r>
              <a:rPr lang="en-GB" sz="1200" dirty="0"/>
              <a:t>'</a:t>
            </a:r>
            <a:r>
              <a:rPr lang="en-GB" sz="1200" dirty="0" err="1"/>
              <a:t>Horizontal_Distance_To_Roadways</a:t>
            </a:r>
            <a:r>
              <a:rPr lang="en-GB" sz="1200" dirty="0"/>
              <a:t>', '</a:t>
            </a:r>
            <a:r>
              <a:rPr lang="en-GB" sz="1200" dirty="0" err="1"/>
              <a:t>Horizontal_Distance_To_Fire_Points</a:t>
            </a:r>
            <a:r>
              <a:rPr lang="en-GB" sz="1200" dirty="0"/>
              <a:t>’, </a:t>
            </a:r>
          </a:p>
          <a:p>
            <a:r>
              <a:rPr lang="en-GB" sz="1200" dirty="0"/>
              <a:t>'Wilderness_Area4’, </a:t>
            </a:r>
          </a:p>
          <a:p>
            <a:r>
              <a:rPr lang="en-GB" sz="1200" dirty="0"/>
              <a:t>'</a:t>
            </a:r>
            <a:r>
              <a:rPr lang="en-GB" sz="1200" dirty="0" err="1"/>
              <a:t>Horizontal_Distance_To_Hydrology</a:t>
            </a:r>
            <a:r>
              <a:rPr lang="en-GB" sz="1200" dirty="0"/>
              <a:t>’, </a:t>
            </a:r>
          </a:p>
          <a:p>
            <a:r>
              <a:rPr lang="en-GB" sz="1200" dirty="0"/>
              <a:t>‘Wilderness_Area1’, </a:t>
            </a:r>
          </a:p>
          <a:p>
            <a:r>
              <a:rPr lang="en-GB" sz="1200" dirty="0"/>
              <a:t>'</a:t>
            </a:r>
            <a:r>
              <a:rPr lang="en-GB" sz="1200" dirty="0" err="1"/>
              <a:t>Vertical_Distance_To_Hydrology</a:t>
            </a:r>
            <a:r>
              <a:rPr lang="en-GB" sz="1200" dirty="0"/>
              <a:t>’,</a:t>
            </a:r>
          </a:p>
          <a:p>
            <a:r>
              <a:rPr lang="en-GB" sz="1200" dirty="0"/>
              <a:t>'Hillshade_9am’, </a:t>
            </a:r>
          </a:p>
          <a:p>
            <a:r>
              <a:rPr lang="en-GB" sz="1200" dirty="0"/>
              <a:t>'Wilderness_Area3’, </a:t>
            </a:r>
          </a:p>
          <a:p>
            <a:r>
              <a:rPr lang="en-GB" sz="1200" dirty="0"/>
              <a:t>'Aspect']</a:t>
            </a:r>
            <a:endParaRPr lang="en-RO" sz="1200" dirty="0"/>
          </a:p>
        </p:txBody>
      </p:sp>
      <p:sp>
        <p:nvSpPr>
          <p:cNvPr id="4" name="TextBox 3">
            <a:extLst>
              <a:ext uri="{FF2B5EF4-FFF2-40B4-BE49-F238E27FC236}">
                <a16:creationId xmlns:a16="http://schemas.microsoft.com/office/drawing/2014/main" id="{06C6ABE6-9635-2104-7BFA-E80BE5109457}"/>
              </a:ext>
            </a:extLst>
          </p:cNvPr>
          <p:cNvSpPr txBox="1"/>
          <p:nvPr/>
        </p:nvSpPr>
        <p:spPr>
          <a:xfrm>
            <a:off x="5041907" y="3115160"/>
            <a:ext cx="4740166" cy="2308324"/>
          </a:xfrm>
          <a:prstGeom prst="rect">
            <a:avLst/>
          </a:prstGeom>
          <a:noFill/>
        </p:spPr>
        <p:txBody>
          <a:bodyPr wrap="square" rtlCol="0">
            <a:spAutoFit/>
          </a:bodyPr>
          <a:lstStyle/>
          <a:p>
            <a:r>
              <a:rPr lang="en-GB" sz="1200" dirty="0"/>
              <a:t>%%time</a:t>
            </a:r>
          </a:p>
          <a:p>
            <a:r>
              <a:rPr lang="en-GB" sz="1200" dirty="0"/>
              <a:t>base_model_3 = </a:t>
            </a:r>
            <a:r>
              <a:rPr lang="en-GB" sz="1200" dirty="0" err="1"/>
              <a:t>RandomForestClassifier</a:t>
            </a:r>
            <a:r>
              <a:rPr lang="en-GB" sz="1200" dirty="0"/>
              <a:t>(</a:t>
            </a:r>
            <a:r>
              <a:rPr lang="en-GB" sz="1200" dirty="0" err="1"/>
              <a:t>random_state</a:t>
            </a:r>
            <a:r>
              <a:rPr lang="en-GB" sz="1200" dirty="0"/>
              <a:t>=42,class_weight="balanced",</a:t>
            </a:r>
            <a:r>
              <a:rPr lang="en-GB" sz="1200" dirty="0" err="1"/>
              <a:t>oob_score</a:t>
            </a:r>
            <a:r>
              <a:rPr lang="en-GB" sz="1200" dirty="0"/>
              <a:t>=True,</a:t>
            </a:r>
          </a:p>
          <a:p>
            <a:r>
              <a:rPr lang="en-GB" sz="1200" dirty="0"/>
              <a:t>                                    </a:t>
            </a:r>
            <a:r>
              <a:rPr lang="en-GB" sz="1200" dirty="0" err="1"/>
              <a:t>n_estimators</a:t>
            </a:r>
            <a:r>
              <a:rPr lang="en-GB" sz="1200" dirty="0"/>
              <a:t>=145,criterion="entropy",</a:t>
            </a:r>
            <a:r>
              <a:rPr lang="en-GB" sz="1200" dirty="0" err="1"/>
              <a:t>max_depth</a:t>
            </a:r>
            <a:r>
              <a:rPr lang="en-GB" sz="1200" dirty="0"/>
              <a:t>=40,min_samples_leaf=4,</a:t>
            </a:r>
          </a:p>
          <a:p>
            <a:r>
              <a:rPr lang="en-GB" sz="1200" dirty="0"/>
              <a:t>                                    </a:t>
            </a:r>
            <a:r>
              <a:rPr lang="en-GB" sz="1200" dirty="0" err="1"/>
              <a:t>min_samples_split</a:t>
            </a:r>
            <a:r>
              <a:rPr lang="en-GB" sz="1200" dirty="0"/>
              <a:t>=5)</a:t>
            </a:r>
          </a:p>
          <a:p>
            <a:endParaRPr lang="en-GB" sz="1200" dirty="0"/>
          </a:p>
          <a:p>
            <a:r>
              <a:rPr lang="en-GB" sz="1200" dirty="0"/>
              <a:t>base_model_3.fit(</a:t>
            </a:r>
            <a:r>
              <a:rPr lang="en-GB" sz="1200" dirty="0" err="1"/>
              <a:t>X_resampled</a:t>
            </a:r>
            <a:r>
              <a:rPr lang="en-GB" sz="1200" dirty="0"/>
              <a:t>[</a:t>
            </a:r>
            <a:r>
              <a:rPr lang="en-GB" sz="1200" dirty="0" err="1"/>
              <a:t>important_features</a:t>
            </a:r>
            <a:r>
              <a:rPr lang="en-GB" sz="1200" dirty="0"/>
              <a:t>], </a:t>
            </a:r>
            <a:r>
              <a:rPr lang="en-GB" sz="1200" dirty="0" err="1"/>
              <a:t>y_resampled</a:t>
            </a:r>
            <a:r>
              <a:rPr lang="en-GB" sz="1200" dirty="0"/>
              <a:t>)</a:t>
            </a:r>
          </a:p>
          <a:p>
            <a:r>
              <a:rPr lang="en-GB" sz="1200" dirty="0"/>
              <a:t>rf_predictions_3 = base_model_3.predict(</a:t>
            </a:r>
            <a:r>
              <a:rPr lang="en-GB" sz="1200" dirty="0" err="1"/>
              <a:t>X_test</a:t>
            </a:r>
            <a:r>
              <a:rPr lang="en-GB" sz="1200" dirty="0"/>
              <a:t>[</a:t>
            </a:r>
            <a:r>
              <a:rPr lang="en-GB" sz="1200" dirty="0" err="1"/>
              <a:t>important_features</a:t>
            </a:r>
            <a:r>
              <a:rPr lang="en-GB" sz="1200" dirty="0"/>
              <a:t>])</a:t>
            </a:r>
          </a:p>
          <a:p>
            <a:r>
              <a:rPr lang="en-GB" sz="1200" dirty="0"/>
              <a:t>accuracy_score_rf_3 = </a:t>
            </a:r>
            <a:r>
              <a:rPr lang="en-GB" sz="1200" dirty="0" err="1"/>
              <a:t>accuracy_score</a:t>
            </a:r>
            <a:r>
              <a:rPr lang="en-GB" sz="1200" dirty="0"/>
              <a:t>(</a:t>
            </a:r>
            <a:r>
              <a:rPr lang="en-GB" sz="1200" dirty="0" err="1"/>
              <a:t>y_test</a:t>
            </a:r>
            <a:r>
              <a:rPr lang="en-GB" sz="1200" dirty="0"/>
              <a:t>, rf_predictions_3)</a:t>
            </a:r>
            <a:endParaRPr lang="en-RO" sz="1200" dirty="0"/>
          </a:p>
        </p:txBody>
      </p:sp>
    </p:spTree>
    <p:extLst>
      <p:ext uri="{BB962C8B-B14F-4D97-AF65-F5344CB8AC3E}">
        <p14:creationId xmlns:p14="http://schemas.microsoft.com/office/powerpoint/2010/main" val="4132715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844634-2AC2-2E57-5020-FA6EDEECB8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F02C52-DB4B-EF64-029B-EE3B4DD27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F81D522-2698-3005-F205-5547C4723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2AACE3-A0B3-C185-2E52-91F6BC894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4AB287-08F2-70AF-ACC1-94BFB6FD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A5B0EA-EBCA-D03C-67D3-962A34FC0C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CD87337-B336-FAEE-4C00-97FEB7426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67D0D9FE-EE2E-CD34-196B-179C9364D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4CCF8-0057-60BE-036D-89CFA7D800D8}"/>
              </a:ext>
            </a:extLst>
          </p:cNvPr>
          <p:cNvSpPr>
            <a:spLocks noGrp="1"/>
          </p:cNvSpPr>
          <p:nvPr>
            <p:ph type="title"/>
          </p:nvPr>
        </p:nvSpPr>
        <p:spPr>
          <a:xfrm>
            <a:off x="494270" y="3094884"/>
            <a:ext cx="3148819" cy="811962"/>
          </a:xfrm>
        </p:spPr>
        <p:txBody>
          <a:bodyPr anchor="b">
            <a:normAutofit/>
          </a:bodyPr>
          <a:lstStyle/>
          <a:p>
            <a:pPr algn="ctr"/>
            <a:r>
              <a:rPr lang="en-US" sz="4000" dirty="0">
                <a:solidFill>
                  <a:srgbClr val="FFFFFF"/>
                </a:solidFill>
              </a:rPr>
              <a:t>Final results</a:t>
            </a:r>
            <a:endParaRPr lang="en-RO" sz="3100" dirty="0">
              <a:solidFill>
                <a:srgbClr val="FFFFFF"/>
              </a:solidFill>
            </a:endParaRPr>
          </a:p>
        </p:txBody>
      </p:sp>
      <p:sp>
        <p:nvSpPr>
          <p:cNvPr id="9" name="TextBox 8">
            <a:extLst>
              <a:ext uri="{FF2B5EF4-FFF2-40B4-BE49-F238E27FC236}">
                <a16:creationId xmlns:a16="http://schemas.microsoft.com/office/drawing/2014/main" id="{75B15922-ED30-21CA-6E11-16CC1F86FD27}"/>
              </a:ext>
            </a:extLst>
          </p:cNvPr>
          <p:cNvSpPr txBox="1"/>
          <p:nvPr/>
        </p:nvSpPr>
        <p:spPr>
          <a:xfrm>
            <a:off x="5291958" y="602704"/>
            <a:ext cx="6169572" cy="5632311"/>
          </a:xfrm>
          <a:prstGeom prst="rect">
            <a:avLst/>
          </a:prstGeom>
          <a:noFill/>
        </p:spPr>
        <p:txBody>
          <a:bodyPr wrap="square">
            <a:spAutoFit/>
          </a:bodyPr>
          <a:lstStyle/>
          <a:p>
            <a:r>
              <a:rPr lang="en-GB" dirty="0"/>
              <a:t>Accuracy: 0.9551358545988617 </a:t>
            </a:r>
            <a:r>
              <a:rPr lang="en-GB" dirty="0" err="1"/>
              <a:t>OOB_Score</a:t>
            </a:r>
            <a:r>
              <a:rPr lang="en-GB" dirty="0"/>
              <a:t>: 0.9692627080365519</a:t>
            </a:r>
          </a:p>
          <a:p>
            <a:endParaRPr lang="en-GB" dirty="0"/>
          </a:p>
          <a:p>
            <a:r>
              <a:rPr lang="en-GB" dirty="0"/>
              <a:t>Number of Correct Predictions per Class:</a:t>
            </a:r>
          </a:p>
          <a:p>
            <a:r>
              <a:rPr lang="en-GB" dirty="0"/>
              <a:t>Class 0: 60607 out of 63552</a:t>
            </a:r>
          </a:p>
          <a:p>
            <a:r>
              <a:rPr lang="en-GB" dirty="0"/>
              <a:t>Class 1: 81392 out of 84991</a:t>
            </a:r>
          </a:p>
          <a:p>
            <a:r>
              <a:rPr lang="en-GB" dirty="0"/>
              <a:t>Class 2: 10252 out of 10726</a:t>
            </a:r>
          </a:p>
          <a:p>
            <a:r>
              <a:rPr lang="en-GB" dirty="0"/>
              <a:t>Class 3: 756 out of 824</a:t>
            </a:r>
          </a:p>
          <a:p>
            <a:r>
              <a:rPr lang="en-GB" dirty="0"/>
              <a:t>Class 4: 2621 out of 2848</a:t>
            </a:r>
          </a:p>
          <a:p>
            <a:r>
              <a:rPr lang="en-GB" dirty="0"/>
              <a:t>Class 5: 4839 out of 5210</a:t>
            </a:r>
          </a:p>
          <a:p>
            <a:r>
              <a:rPr lang="en-GB" dirty="0"/>
              <a:t>Class 6: 6017 out of 6153</a:t>
            </a:r>
          </a:p>
          <a:p>
            <a:endParaRPr lang="en-GB" dirty="0"/>
          </a:p>
          <a:p>
            <a:r>
              <a:rPr lang="en-GB" dirty="0"/>
              <a:t>Accuracy per Class:</a:t>
            </a:r>
          </a:p>
          <a:p>
            <a:r>
              <a:rPr lang="en-GB" dirty="0"/>
              <a:t>Class 0: 95.37%</a:t>
            </a:r>
          </a:p>
          <a:p>
            <a:r>
              <a:rPr lang="en-GB" dirty="0"/>
              <a:t>Class 1: 95.77%</a:t>
            </a:r>
          </a:p>
          <a:p>
            <a:r>
              <a:rPr lang="en-GB" dirty="0"/>
              <a:t>Class 2: 95.58%</a:t>
            </a:r>
          </a:p>
          <a:p>
            <a:r>
              <a:rPr lang="en-GB" dirty="0"/>
              <a:t>Class 3: 91.75%</a:t>
            </a:r>
          </a:p>
          <a:p>
            <a:r>
              <a:rPr lang="en-GB" dirty="0"/>
              <a:t>Class 4: 92.03%</a:t>
            </a:r>
          </a:p>
          <a:p>
            <a:r>
              <a:rPr lang="en-GB" dirty="0"/>
              <a:t>Class 5: 92.88%</a:t>
            </a:r>
          </a:p>
          <a:p>
            <a:r>
              <a:rPr lang="en-GB" dirty="0"/>
              <a:t>Class 6: 97.79%</a:t>
            </a:r>
            <a:endParaRPr lang="en-RO" dirty="0"/>
          </a:p>
        </p:txBody>
      </p:sp>
    </p:spTree>
    <p:extLst>
      <p:ext uri="{BB962C8B-B14F-4D97-AF65-F5344CB8AC3E}">
        <p14:creationId xmlns:p14="http://schemas.microsoft.com/office/powerpoint/2010/main" val="3628626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a:extLst>
              <a:ext uri="{FF2B5EF4-FFF2-40B4-BE49-F238E27FC236}">
                <a16:creationId xmlns:a16="http://schemas.microsoft.com/office/drawing/2014/main" id="{3800A564-F435-9399-5A94-A6950A8B84CF}"/>
              </a:ext>
            </a:extLst>
          </p:cNvPr>
          <p:cNvPicPr>
            <a:picLocks noChangeAspect="1"/>
          </p:cNvPicPr>
          <p:nvPr/>
        </p:nvPicPr>
        <p:blipFill>
          <a:blip r:embed="rId2">
            <a:alphaModFix amt="50000"/>
          </a:blip>
          <a:srcRect b="15730"/>
          <a:stretch/>
        </p:blipFill>
        <p:spPr>
          <a:xfrm>
            <a:off x="-530656" y="-579662"/>
            <a:ext cx="12191980" cy="6857999"/>
          </a:xfrm>
          <a:prstGeom prst="rect">
            <a:avLst/>
          </a:prstGeom>
        </p:spPr>
      </p:pic>
      <p:sp>
        <p:nvSpPr>
          <p:cNvPr id="2" name="Title 1">
            <a:extLst>
              <a:ext uri="{FF2B5EF4-FFF2-40B4-BE49-F238E27FC236}">
                <a16:creationId xmlns:a16="http://schemas.microsoft.com/office/drawing/2014/main" id="{2998FF55-1336-EE83-8A06-4B968C9AA58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Thank you for attention !</a:t>
            </a:r>
          </a:p>
        </p:txBody>
      </p:sp>
      <p:sp>
        <p:nvSpPr>
          <p:cNvPr id="3" name="TextBox 2">
            <a:extLst>
              <a:ext uri="{FF2B5EF4-FFF2-40B4-BE49-F238E27FC236}">
                <a16:creationId xmlns:a16="http://schemas.microsoft.com/office/drawing/2014/main" id="{3616618A-6C1A-5AA7-A559-5EFA989AB3B9}"/>
              </a:ext>
            </a:extLst>
          </p:cNvPr>
          <p:cNvSpPr txBox="1"/>
          <p:nvPr/>
        </p:nvSpPr>
        <p:spPr>
          <a:xfrm rot="2204340">
            <a:off x="7489861" y="6616557"/>
            <a:ext cx="184731" cy="369332"/>
          </a:xfrm>
          <a:prstGeom prst="rect">
            <a:avLst/>
          </a:prstGeom>
          <a:noFill/>
        </p:spPr>
        <p:txBody>
          <a:bodyPr wrap="none" rtlCol="0">
            <a:spAutoFit/>
          </a:bodyPr>
          <a:lstStyle/>
          <a:p>
            <a:endParaRPr lang="en-RO" dirty="0"/>
          </a:p>
        </p:txBody>
      </p:sp>
      <p:sp>
        <p:nvSpPr>
          <p:cNvPr id="4" name="TextBox 3">
            <a:extLst>
              <a:ext uri="{FF2B5EF4-FFF2-40B4-BE49-F238E27FC236}">
                <a16:creationId xmlns:a16="http://schemas.microsoft.com/office/drawing/2014/main" id="{7E38E30A-CC01-723C-FB08-A8769B2566EA}"/>
              </a:ext>
            </a:extLst>
          </p:cNvPr>
          <p:cNvSpPr txBox="1"/>
          <p:nvPr/>
        </p:nvSpPr>
        <p:spPr>
          <a:xfrm>
            <a:off x="7818634" y="6924782"/>
            <a:ext cx="184731" cy="369332"/>
          </a:xfrm>
          <a:prstGeom prst="rect">
            <a:avLst/>
          </a:prstGeom>
          <a:noFill/>
        </p:spPr>
        <p:txBody>
          <a:bodyPr wrap="none" rtlCol="0">
            <a:spAutoFit/>
          </a:bodyPr>
          <a:lstStyle/>
          <a:p>
            <a:endParaRPr lang="en-RO" dirty="0"/>
          </a:p>
        </p:txBody>
      </p:sp>
    </p:spTree>
    <p:extLst>
      <p:ext uri="{BB962C8B-B14F-4D97-AF65-F5344CB8AC3E}">
        <p14:creationId xmlns:p14="http://schemas.microsoft.com/office/powerpoint/2010/main" val="2603436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B8DDF-A27B-1D98-8112-0C1862D0990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Analysis of variables</a:t>
            </a:r>
            <a:endParaRPr lang="en-RO" sz="4000" dirty="0">
              <a:solidFill>
                <a:srgbClr val="FFFFFF"/>
              </a:solidFill>
            </a:endParaRPr>
          </a:p>
        </p:txBody>
      </p:sp>
      <p:pic>
        <p:nvPicPr>
          <p:cNvPr id="5" name="Picture 4" descr="A screenshot of a black and white screen&#10;&#10;Description automatically generated">
            <a:extLst>
              <a:ext uri="{FF2B5EF4-FFF2-40B4-BE49-F238E27FC236}">
                <a16:creationId xmlns:a16="http://schemas.microsoft.com/office/drawing/2014/main" id="{6C5CC9A7-B582-68B1-1DB0-3CA02551B49D}"/>
              </a:ext>
            </a:extLst>
          </p:cNvPr>
          <p:cNvPicPr>
            <a:picLocks noChangeAspect="1"/>
          </p:cNvPicPr>
          <p:nvPr/>
        </p:nvPicPr>
        <p:blipFill>
          <a:blip r:embed="rId2"/>
          <a:stretch>
            <a:fillRect/>
          </a:stretch>
        </p:blipFill>
        <p:spPr>
          <a:xfrm>
            <a:off x="229675" y="2312234"/>
            <a:ext cx="11732646" cy="3225114"/>
          </a:xfrm>
          <a:prstGeom prst="rect">
            <a:avLst/>
          </a:prstGeom>
        </p:spPr>
      </p:pic>
    </p:spTree>
    <p:extLst>
      <p:ext uri="{BB962C8B-B14F-4D97-AF65-F5344CB8AC3E}">
        <p14:creationId xmlns:p14="http://schemas.microsoft.com/office/powerpoint/2010/main" val="157278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813E2-43A6-08DD-6F4B-FBD6ACE39177}"/>
              </a:ext>
            </a:extLst>
          </p:cNvPr>
          <p:cNvSpPr>
            <a:spLocks noGrp="1"/>
          </p:cNvSpPr>
          <p:nvPr>
            <p:ph type="title"/>
          </p:nvPr>
        </p:nvSpPr>
        <p:spPr>
          <a:xfrm>
            <a:off x="466722" y="586855"/>
            <a:ext cx="3201366" cy="3387497"/>
          </a:xfrm>
        </p:spPr>
        <p:txBody>
          <a:bodyPr anchor="b">
            <a:normAutofit/>
          </a:bodyPr>
          <a:lstStyle/>
          <a:p>
            <a:pPr algn="r"/>
            <a:r>
              <a:rPr lang="en-RO" sz="4000" dirty="0">
                <a:solidFill>
                  <a:srgbClr val="FFFFFF"/>
                </a:solidFill>
              </a:rPr>
              <a:t>Data distribution</a:t>
            </a:r>
          </a:p>
        </p:txBody>
      </p:sp>
      <p:pic>
        <p:nvPicPr>
          <p:cNvPr id="5" name="Picture 4" descr="A comparison of a graph&#10;&#10;Description automatically generated">
            <a:extLst>
              <a:ext uri="{FF2B5EF4-FFF2-40B4-BE49-F238E27FC236}">
                <a16:creationId xmlns:a16="http://schemas.microsoft.com/office/drawing/2014/main" id="{7340CDA5-0F1D-0607-4C08-E6719D12F561}"/>
              </a:ext>
            </a:extLst>
          </p:cNvPr>
          <p:cNvPicPr>
            <a:picLocks noChangeAspect="1"/>
          </p:cNvPicPr>
          <p:nvPr/>
        </p:nvPicPr>
        <p:blipFill>
          <a:blip r:embed="rId2"/>
          <a:stretch>
            <a:fillRect/>
          </a:stretch>
        </p:blipFill>
        <p:spPr>
          <a:xfrm>
            <a:off x="4267968" y="191438"/>
            <a:ext cx="7772400" cy="1915987"/>
          </a:xfrm>
          <a:prstGeom prst="rect">
            <a:avLst/>
          </a:prstGeom>
        </p:spPr>
      </p:pic>
      <p:pic>
        <p:nvPicPr>
          <p:cNvPr id="7" name="Picture 6" descr="A comparison of a graph&#10;&#10;Description automatically generated">
            <a:extLst>
              <a:ext uri="{FF2B5EF4-FFF2-40B4-BE49-F238E27FC236}">
                <a16:creationId xmlns:a16="http://schemas.microsoft.com/office/drawing/2014/main" id="{CB3E33E5-BB65-7EBB-282A-53D0C1CB2F25}"/>
              </a:ext>
            </a:extLst>
          </p:cNvPr>
          <p:cNvPicPr>
            <a:picLocks noChangeAspect="1"/>
          </p:cNvPicPr>
          <p:nvPr/>
        </p:nvPicPr>
        <p:blipFill>
          <a:blip r:embed="rId3"/>
          <a:stretch>
            <a:fillRect/>
          </a:stretch>
        </p:blipFill>
        <p:spPr>
          <a:xfrm>
            <a:off x="4280856" y="2298863"/>
            <a:ext cx="7772400" cy="1918217"/>
          </a:xfrm>
          <a:prstGeom prst="rect">
            <a:avLst/>
          </a:prstGeom>
        </p:spPr>
      </p:pic>
      <p:pic>
        <p:nvPicPr>
          <p:cNvPr id="11" name="Picture 10" descr="A comparison of a graph&#10;&#10;Description automatically generated">
            <a:extLst>
              <a:ext uri="{FF2B5EF4-FFF2-40B4-BE49-F238E27FC236}">
                <a16:creationId xmlns:a16="http://schemas.microsoft.com/office/drawing/2014/main" id="{10F07E6B-138C-DC19-92D8-E7BE782F62B8}"/>
              </a:ext>
            </a:extLst>
          </p:cNvPr>
          <p:cNvPicPr>
            <a:picLocks noChangeAspect="1"/>
          </p:cNvPicPr>
          <p:nvPr/>
        </p:nvPicPr>
        <p:blipFill>
          <a:blip r:embed="rId4"/>
          <a:stretch>
            <a:fillRect/>
          </a:stretch>
        </p:blipFill>
        <p:spPr>
          <a:xfrm>
            <a:off x="4280856" y="4406288"/>
            <a:ext cx="7772400" cy="1917101"/>
          </a:xfrm>
          <a:prstGeom prst="rect">
            <a:avLst/>
          </a:prstGeom>
        </p:spPr>
      </p:pic>
    </p:spTree>
    <p:extLst>
      <p:ext uri="{BB962C8B-B14F-4D97-AF65-F5344CB8AC3E}">
        <p14:creationId xmlns:p14="http://schemas.microsoft.com/office/powerpoint/2010/main" val="99851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BB258-4F9E-21CB-9C8E-8D4B2419C9A1}"/>
              </a:ext>
            </a:extLst>
          </p:cNvPr>
          <p:cNvSpPr>
            <a:spLocks noGrp="1"/>
          </p:cNvSpPr>
          <p:nvPr>
            <p:ph type="title"/>
          </p:nvPr>
        </p:nvSpPr>
        <p:spPr>
          <a:xfrm>
            <a:off x="418225" y="1250994"/>
            <a:ext cx="3201366" cy="3387497"/>
          </a:xfrm>
        </p:spPr>
        <p:txBody>
          <a:bodyPr anchor="b">
            <a:normAutofit/>
          </a:bodyPr>
          <a:lstStyle/>
          <a:p>
            <a:pPr algn="ctr"/>
            <a:r>
              <a:rPr lang="en-RO" sz="4000" dirty="0">
                <a:solidFill>
                  <a:srgbClr val="FFFFFF"/>
                </a:solidFill>
              </a:rPr>
              <a:t>Logaritmic</a:t>
            </a:r>
            <a:br>
              <a:rPr lang="en-RO" sz="4000" dirty="0">
                <a:solidFill>
                  <a:srgbClr val="FFFFFF"/>
                </a:solidFill>
              </a:rPr>
            </a:br>
            <a:r>
              <a:rPr lang="en-RO" sz="4000" dirty="0">
                <a:solidFill>
                  <a:srgbClr val="FFFFFF"/>
                </a:solidFill>
              </a:rPr>
              <a:t>Transformed Distribution </a:t>
            </a:r>
            <a:br>
              <a:rPr lang="en-RO" sz="4000" dirty="0">
                <a:solidFill>
                  <a:srgbClr val="FFFFFF"/>
                </a:solidFill>
              </a:rPr>
            </a:br>
            <a:r>
              <a:rPr lang="en-RO" sz="4000" dirty="0">
                <a:solidFill>
                  <a:srgbClr val="FFFFFF"/>
                </a:solidFill>
              </a:rPr>
              <a:t> </a:t>
            </a:r>
          </a:p>
        </p:txBody>
      </p:sp>
      <p:pic>
        <p:nvPicPr>
          <p:cNvPr id="11" name="Picture 10" descr="A group of graphs with numbers&#10;&#10;Description automatically generated">
            <a:extLst>
              <a:ext uri="{FF2B5EF4-FFF2-40B4-BE49-F238E27FC236}">
                <a16:creationId xmlns:a16="http://schemas.microsoft.com/office/drawing/2014/main" id="{64B280C0-58E5-3500-E6D2-5DEE6F3312AC}"/>
              </a:ext>
            </a:extLst>
          </p:cNvPr>
          <p:cNvPicPr>
            <a:picLocks noChangeAspect="1"/>
          </p:cNvPicPr>
          <p:nvPr/>
        </p:nvPicPr>
        <p:blipFill>
          <a:blip r:embed="rId2"/>
          <a:stretch>
            <a:fillRect/>
          </a:stretch>
        </p:blipFill>
        <p:spPr>
          <a:xfrm>
            <a:off x="4267968" y="742617"/>
            <a:ext cx="7772400" cy="5095618"/>
          </a:xfrm>
          <a:prstGeom prst="rect">
            <a:avLst/>
          </a:prstGeom>
        </p:spPr>
      </p:pic>
    </p:spTree>
    <p:extLst>
      <p:ext uri="{BB962C8B-B14F-4D97-AF65-F5344CB8AC3E}">
        <p14:creationId xmlns:p14="http://schemas.microsoft.com/office/powerpoint/2010/main" val="448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F677A5-B012-B461-B5C9-58D809CC723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933BC2A-0EEE-91E5-0B5C-5FED46369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6C0347D-D1F2-0989-DAB4-C62B5C96C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99BEE5-70D7-C70D-AC64-D3E820668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983BFCE-4066-1070-0AE5-B492693AE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EC6E6B7-FF51-625B-0B28-7492D3A62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F79CD60-39AC-8DBB-1D5F-470EB9FC3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08487DD8-3258-1DB8-4D8D-685D2DC75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3F667-F7B1-69ED-4C8A-5565A3BF0C6E}"/>
              </a:ext>
            </a:extLst>
          </p:cNvPr>
          <p:cNvSpPr>
            <a:spLocks noGrp="1"/>
          </p:cNvSpPr>
          <p:nvPr>
            <p:ph type="title"/>
          </p:nvPr>
        </p:nvSpPr>
        <p:spPr>
          <a:xfrm>
            <a:off x="418225" y="1250994"/>
            <a:ext cx="3201366" cy="3387497"/>
          </a:xfrm>
        </p:spPr>
        <p:txBody>
          <a:bodyPr anchor="b">
            <a:normAutofit/>
          </a:bodyPr>
          <a:lstStyle/>
          <a:p>
            <a:pPr algn="ctr"/>
            <a:r>
              <a:rPr lang="en-RO" sz="4000" dirty="0">
                <a:solidFill>
                  <a:srgbClr val="FFFFFF"/>
                </a:solidFill>
              </a:rPr>
              <a:t>Logaritmic</a:t>
            </a:r>
            <a:br>
              <a:rPr lang="en-RO" sz="4000" dirty="0">
                <a:solidFill>
                  <a:srgbClr val="FFFFFF"/>
                </a:solidFill>
              </a:rPr>
            </a:br>
            <a:r>
              <a:rPr lang="en-RO" sz="4000" dirty="0">
                <a:solidFill>
                  <a:srgbClr val="FFFFFF"/>
                </a:solidFill>
              </a:rPr>
              <a:t>Transformed Distribution </a:t>
            </a:r>
            <a:br>
              <a:rPr lang="en-RO" sz="4000" dirty="0">
                <a:solidFill>
                  <a:srgbClr val="FFFFFF"/>
                </a:solidFill>
              </a:rPr>
            </a:br>
            <a:r>
              <a:rPr lang="en-RO" sz="4000" dirty="0">
                <a:solidFill>
                  <a:srgbClr val="FFFFFF"/>
                </a:solidFill>
              </a:rPr>
              <a:t> </a:t>
            </a:r>
          </a:p>
        </p:txBody>
      </p:sp>
      <p:pic>
        <p:nvPicPr>
          <p:cNvPr id="3" name="Picture 2">
            <a:extLst>
              <a:ext uri="{FF2B5EF4-FFF2-40B4-BE49-F238E27FC236}">
                <a16:creationId xmlns:a16="http://schemas.microsoft.com/office/drawing/2014/main" id="{337B073B-9E64-EE7D-3620-226DC7206110}"/>
              </a:ext>
            </a:extLst>
          </p:cNvPr>
          <p:cNvPicPr>
            <a:picLocks noChangeAspect="1"/>
          </p:cNvPicPr>
          <p:nvPr/>
        </p:nvPicPr>
        <p:blipFill>
          <a:blip r:embed="rId2"/>
          <a:stretch>
            <a:fillRect/>
          </a:stretch>
        </p:blipFill>
        <p:spPr>
          <a:xfrm>
            <a:off x="4090332" y="1369893"/>
            <a:ext cx="7772400" cy="4118211"/>
          </a:xfrm>
          <a:prstGeom prst="rect">
            <a:avLst/>
          </a:prstGeom>
        </p:spPr>
      </p:pic>
    </p:spTree>
    <p:extLst>
      <p:ext uri="{BB962C8B-B14F-4D97-AF65-F5344CB8AC3E}">
        <p14:creationId xmlns:p14="http://schemas.microsoft.com/office/powerpoint/2010/main" val="22587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9F6285-7FBE-D4CD-161C-02D636E953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972CAD-E6B4-AC6C-41E5-CE72FC3A1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C8661FD-3B3F-2687-5A02-805AFDDB4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4B91D9-50C3-7422-1EDE-82C3351C4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B77904-96F4-2646-CDA3-84D34E267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889E3FA-9773-91EB-114E-AFA5EEA6F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29BD5E25-22E8-1E0D-2E65-2B5A6C8FF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6DABF54-FE89-3AF5-4957-A610FE612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BD4FB-1969-ACB2-05D2-9B50CCC3BBCA}"/>
              </a:ext>
            </a:extLst>
          </p:cNvPr>
          <p:cNvSpPr>
            <a:spLocks noGrp="1"/>
          </p:cNvSpPr>
          <p:nvPr>
            <p:ph type="title"/>
          </p:nvPr>
        </p:nvSpPr>
        <p:spPr>
          <a:xfrm>
            <a:off x="418225" y="1250994"/>
            <a:ext cx="3201366" cy="3387497"/>
          </a:xfrm>
        </p:spPr>
        <p:txBody>
          <a:bodyPr anchor="b">
            <a:normAutofit/>
          </a:bodyPr>
          <a:lstStyle/>
          <a:p>
            <a:pPr algn="ctr"/>
            <a:r>
              <a:rPr lang="en-RO" sz="4000" dirty="0">
                <a:solidFill>
                  <a:srgbClr val="FFFFFF"/>
                </a:solidFill>
              </a:rPr>
              <a:t>Logaritmic</a:t>
            </a:r>
            <a:br>
              <a:rPr lang="en-RO" sz="4000" dirty="0">
                <a:solidFill>
                  <a:srgbClr val="FFFFFF"/>
                </a:solidFill>
              </a:rPr>
            </a:br>
            <a:r>
              <a:rPr lang="en-RO" sz="4000" dirty="0">
                <a:solidFill>
                  <a:srgbClr val="FFFFFF"/>
                </a:solidFill>
              </a:rPr>
              <a:t>Transformed Distribution </a:t>
            </a:r>
            <a:br>
              <a:rPr lang="en-RO" sz="4000" dirty="0">
                <a:solidFill>
                  <a:srgbClr val="FFFFFF"/>
                </a:solidFill>
              </a:rPr>
            </a:br>
            <a:r>
              <a:rPr lang="en-RO" sz="4000" dirty="0">
                <a:solidFill>
                  <a:srgbClr val="FFFFFF"/>
                </a:solidFill>
              </a:rPr>
              <a:t> </a:t>
            </a:r>
          </a:p>
        </p:txBody>
      </p:sp>
      <p:pic>
        <p:nvPicPr>
          <p:cNvPr id="3" name="Picture 2">
            <a:extLst>
              <a:ext uri="{FF2B5EF4-FFF2-40B4-BE49-F238E27FC236}">
                <a16:creationId xmlns:a16="http://schemas.microsoft.com/office/drawing/2014/main" id="{F0F7B8E3-CDED-5512-8FEB-2DB63BE02E09}"/>
              </a:ext>
            </a:extLst>
          </p:cNvPr>
          <p:cNvPicPr>
            <a:picLocks noChangeAspect="1"/>
          </p:cNvPicPr>
          <p:nvPr/>
        </p:nvPicPr>
        <p:blipFill>
          <a:blip r:embed="rId2"/>
          <a:stretch>
            <a:fillRect/>
          </a:stretch>
        </p:blipFill>
        <p:spPr>
          <a:xfrm>
            <a:off x="4319198" y="1369893"/>
            <a:ext cx="7772400" cy="4118211"/>
          </a:xfrm>
          <a:prstGeom prst="rect">
            <a:avLst/>
          </a:prstGeom>
        </p:spPr>
      </p:pic>
    </p:spTree>
    <p:extLst>
      <p:ext uri="{BB962C8B-B14F-4D97-AF65-F5344CB8AC3E}">
        <p14:creationId xmlns:p14="http://schemas.microsoft.com/office/powerpoint/2010/main" val="256911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6665B2-D687-D0AD-C8D8-80B865AE848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F7B994-AA39-DE55-A29F-1E49C7AD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4EAAC6B-F63B-BC26-3902-04ADB5AB3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C13523-596D-A6ED-1CAC-5C057418A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167284-9B2D-E52A-AD11-0B999F068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0FFAF1-857B-8797-C83A-FDBF8F83B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5189F8BE-9045-5D70-6061-B7312E06B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E7522EF8-6E17-F15B-3C7C-6B08FFF63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C749F-186E-E78E-75AE-0378844BAA13}"/>
              </a:ext>
            </a:extLst>
          </p:cNvPr>
          <p:cNvSpPr>
            <a:spLocks noGrp="1"/>
          </p:cNvSpPr>
          <p:nvPr>
            <p:ph type="title"/>
          </p:nvPr>
        </p:nvSpPr>
        <p:spPr>
          <a:xfrm>
            <a:off x="418225" y="1250994"/>
            <a:ext cx="3201366" cy="3387497"/>
          </a:xfrm>
        </p:spPr>
        <p:txBody>
          <a:bodyPr anchor="b">
            <a:normAutofit/>
          </a:bodyPr>
          <a:lstStyle/>
          <a:p>
            <a:pPr algn="ctr"/>
            <a:r>
              <a:rPr lang="en-RO" sz="4000" dirty="0">
                <a:solidFill>
                  <a:srgbClr val="FFFFFF"/>
                </a:solidFill>
              </a:rPr>
              <a:t>Correlation Matrix</a:t>
            </a:r>
            <a:br>
              <a:rPr lang="en-RO" sz="4000" dirty="0">
                <a:solidFill>
                  <a:srgbClr val="FFFFFF"/>
                </a:solidFill>
              </a:rPr>
            </a:br>
            <a:r>
              <a:rPr lang="en-RO" sz="4000" dirty="0">
                <a:solidFill>
                  <a:srgbClr val="FFFFFF"/>
                </a:solidFill>
              </a:rPr>
              <a:t> </a:t>
            </a:r>
          </a:p>
        </p:txBody>
      </p:sp>
      <p:pic>
        <p:nvPicPr>
          <p:cNvPr id="4" name="Picture 3">
            <a:extLst>
              <a:ext uri="{FF2B5EF4-FFF2-40B4-BE49-F238E27FC236}">
                <a16:creationId xmlns:a16="http://schemas.microsoft.com/office/drawing/2014/main" id="{E20E0B26-AA2F-635F-5EAE-CA719C80E5E2}"/>
              </a:ext>
            </a:extLst>
          </p:cNvPr>
          <p:cNvPicPr>
            <a:picLocks noChangeAspect="1"/>
          </p:cNvPicPr>
          <p:nvPr/>
        </p:nvPicPr>
        <p:blipFill>
          <a:blip r:embed="rId2"/>
          <a:stretch>
            <a:fillRect/>
          </a:stretch>
        </p:blipFill>
        <p:spPr>
          <a:xfrm>
            <a:off x="4676796" y="511388"/>
            <a:ext cx="6873177" cy="6116595"/>
          </a:xfrm>
          <a:prstGeom prst="rect">
            <a:avLst/>
          </a:prstGeom>
        </p:spPr>
      </p:pic>
    </p:spTree>
    <p:extLst>
      <p:ext uri="{BB962C8B-B14F-4D97-AF65-F5344CB8AC3E}">
        <p14:creationId xmlns:p14="http://schemas.microsoft.com/office/powerpoint/2010/main" val="3802059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1082</TotalTime>
  <Words>2067</Words>
  <Application>Microsoft Macintosh PowerPoint</Application>
  <PresentationFormat>Widescreen</PresentationFormat>
  <Paragraphs>250</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-webkit-standard</vt:lpstr>
      <vt:lpstr>Aptos</vt:lpstr>
      <vt:lpstr>Aptos Display</vt:lpstr>
      <vt:lpstr>Arial</vt:lpstr>
      <vt:lpstr>Cambria Math</vt:lpstr>
      <vt:lpstr>Courier New</vt:lpstr>
      <vt:lpstr>Times New Roman</vt:lpstr>
      <vt:lpstr>Office Theme</vt:lpstr>
      <vt:lpstr>Machine Learning  Project</vt:lpstr>
      <vt:lpstr>Problem Statement</vt:lpstr>
      <vt:lpstr>Wine Quality Dataset</vt:lpstr>
      <vt:lpstr>Analysis of variables</vt:lpstr>
      <vt:lpstr>Data distribution</vt:lpstr>
      <vt:lpstr>Logaritmic Transformed Distribution   </vt:lpstr>
      <vt:lpstr>Logaritmic Transformed Distribution   </vt:lpstr>
      <vt:lpstr>Logaritmic Transformed Distribution   </vt:lpstr>
      <vt:lpstr>Correlation Matrix  </vt:lpstr>
      <vt:lpstr>Feature Scaling  </vt:lpstr>
      <vt:lpstr>SMOTE  </vt:lpstr>
      <vt:lpstr>Random Forest</vt:lpstr>
      <vt:lpstr>Random Forest</vt:lpstr>
      <vt:lpstr>Hyperparameter tuning</vt:lpstr>
      <vt:lpstr>GridSearch</vt:lpstr>
      <vt:lpstr>Results</vt:lpstr>
      <vt:lpstr>Feature importance</vt:lpstr>
      <vt:lpstr>Shapley values</vt:lpstr>
      <vt:lpstr>Shapley values</vt:lpstr>
      <vt:lpstr>Shapley values Class 0</vt:lpstr>
      <vt:lpstr>Shapley values Class 1</vt:lpstr>
      <vt:lpstr>Shapley values Class 2</vt:lpstr>
      <vt:lpstr>Shapley values Class 3</vt:lpstr>
      <vt:lpstr>Shapley values Class 4</vt:lpstr>
      <vt:lpstr>Forest cover Dataset</vt:lpstr>
      <vt:lpstr>Numerical Data Distribution </vt:lpstr>
      <vt:lpstr>Correlation Matrix</vt:lpstr>
      <vt:lpstr>RF Model</vt:lpstr>
      <vt:lpstr>First results</vt:lpstr>
      <vt:lpstr>Additional attempts</vt:lpstr>
      <vt:lpstr>Final results</vt:lpstr>
      <vt:lpstr>Thank you for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Iuliu Andrei Steau</dc:creator>
  <cp:lastModifiedBy>Iuliu Andrei Steau</cp:lastModifiedBy>
  <cp:revision>3</cp:revision>
  <dcterms:created xsi:type="dcterms:W3CDTF">2025-01-09T21:44:33Z</dcterms:created>
  <dcterms:modified xsi:type="dcterms:W3CDTF">2025-01-17T23:40:22Z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2025-01-10T15:00:56Z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eeb23b68-3dd4-48b4-97bc-16105e6f7d46</vt:lpwstr>
  </property>
  <property fmtid="{D5CDD505-2E9C-101B-9397-08002B2CF9AE}" pid="8" name="MSIP_Label_5b58b62f-6f94-46bd-8089-18e64b0a9abb_ContentBits">
    <vt:lpwstr>0</vt:lpwstr>
  </property>
</Properties>
</file>