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106" name="Shape 106"/>
          <p:cNvSpPr/>
          <p:nvPr/>
        </p:nvSpPr>
        <p:spPr>
          <a:xfrm>
            <a:off x="11806" y="0"/>
            <a:ext cx="9144001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2678907" y="449759"/>
            <a:ext cx="517048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108" name="image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2191434"/>
            <a:ext cx="1559047" cy="155904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1787647" y="3428999"/>
            <a:ext cx="1066801" cy="838202"/>
          </a:xfrm>
          <a:prstGeom prst="line">
            <a:avLst/>
          </a:prstGeom>
          <a:ln>
            <a:solidFill>
              <a:srgbClr val="D60057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" name="Shape 110"/>
          <p:cNvSpPr/>
          <p:nvPr/>
        </p:nvSpPr>
        <p:spPr>
          <a:xfrm flipV="1">
            <a:off x="720846" y="4495799"/>
            <a:ext cx="2133602" cy="1524002"/>
          </a:xfrm>
          <a:prstGeom prst="line">
            <a:avLst/>
          </a:prstGeom>
          <a:ln>
            <a:solidFill>
              <a:srgbClr val="D60057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1" name="Shape 111"/>
          <p:cNvSpPr/>
          <p:nvPr/>
        </p:nvSpPr>
        <p:spPr>
          <a:xfrm rot="2295672">
            <a:off x="1795298" y="3584332"/>
            <a:ext cx="1371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60057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D60057"/>
                </a:solidFill>
              </a:rPr>
              <a:t>Processing</a:t>
            </a:r>
          </a:p>
        </p:txBody>
      </p:sp>
      <p:sp>
        <p:nvSpPr>
          <p:cNvPr id="112" name="Shape 112"/>
          <p:cNvSpPr/>
          <p:nvPr/>
        </p:nvSpPr>
        <p:spPr>
          <a:xfrm rot="19457446">
            <a:off x="1494899" y="5052918"/>
            <a:ext cx="1371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60057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D60057"/>
                </a:solidFill>
              </a:rPr>
              <a:t>Push API</a:t>
            </a:r>
          </a:p>
        </p:txBody>
      </p:sp>
      <p:pic>
        <p:nvPicPr>
          <p:cNvPr id="113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600" y="3505200"/>
            <a:ext cx="2410045" cy="180753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3522033" y="3059668"/>
            <a:ext cx="11571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60057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D60057"/>
                </a:solidFill>
              </a:rPr>
              <a:t>MongoDB</a:t>
            </a:r>
          </a:p>
        </p:txBody>
      </p:sp>
      <p:pic>
        <p:nvPicPr>
          <p:cNvPr id="115" name="image8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5094" y="3523969"/>
            <a:ext cx="2489347" cy="165956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 flipV="1">
            <a:off x="5305645" y="4408966"/>
            <a:ext cx="942755" cy="2"/>
          </a:xfrm>
          <a:prstGeom prst="line">
            <a:avLst/>
          </a:prstGeom>
          <a:ln>
            <a:solidFill>
              <a:srgbClr val="D60057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5404437" y="4050267"/>
            <a:ext cx="74516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60057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D60057"/>
                </a:solidFill>
              </a:rPr>
              <a:t>Glass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120" name="Shape 120"/>
          <p:cNvSpPr/>
          <p:nvPr/>
        </p:nvSpPr>
        <p:spPr>
          <a:xfrm>
            <a:off x="11806" y="0"/>
            <a:ext cx="9144001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2822376" y="449758"/>
            <a:ext cx="367704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1066800" y="2133600"/>
            <a:ext cx="5867400" cy="3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3200">
                <a:solidFill>
                  <a:srgbClr val="D60057"/>
                </a:solidFill>
              </a:rPr>
              <a:t>MongoDB Database Server</a:t>
            </a:r>
            <a:endParaRPr b="1" sz="3200">
              <a:solidFill>
                <a:srgbClr val="D60057"/>
              </a:solidFill>
            </a:endParaRPr>
          </a:p>
          <a:p>
            <a:pPr lvl="0"/>
            <a:endParaRPr>
              <a:solidFill>
                <a:srgbClr val="D60057"/>
              </a:solidFill>
            </a:endParaRPr>
          </a:p>
          <a:p>
            <a:pPr lvl="0"/>
            <a:r>
              <a:rPr>
                <a:solidFill>
                  <a:srgbClr val="D60057"/>
                </a:solidFill>
              </a:rPr>
              <a:t>	</a:t>
            </a:r>
            <a:r>
              <a:rPr>
                <a:solidFill>
                  <a:srgbClr val="808080"/>
                </a:solidFill>
              </a:rPr>
              <a:t>Free version: 500MB</a:t>
            </a:r>
            <a:endParaRPr>
              <a:solidFill>
                <a:srgbClr val="808080"/>
              </a:solidFill>
            </a:endParaRPr>
          </a:p>
          <a:p>
            <a:pPr lvl="0"/>
            <a:r>
              <a:rPr>
                <a:solidFill>
                  <a:srgbClr val="808080"/>
                </a:solidFill>
              </a:rPr>
              <a:t>	6.250.000 entries</a:t>
            </a:r>
            <a:endParaRPr>
              <a:solidFill>
                <a:srgbClr val="808080"/>
              </a:solidFill>
            </a:endParaRPr>
          </a:p>
          <a:p>
            <a:pPr lvl="0"/>
            <a:r>
              <a:rPr>
                <a:solidFill>
                  <a:srgbClr val="808080"/>
                </a:solidFill>
              </a:rPr>
              <a:t>	+4.000 sensors pushing data every minute</a:t>
            </a:r>
            <a:endParaRPr>
              <a:solidFill>
                <a:srgbClr val="808080"/>
              </a:solidFill>
            </a:endParaRPr>
          </a:p>
          <a:p>
            <a:pPr lvl="0"/>
            <a:endParaRPr>
              <a:solidFill>
                <a:srgbClr val="808080"/>
              </a:solidFill>
            </a:endParaRPr>
          </a:p>
          <a:p>
            <a:pPr lvl="0"/>
            <a:endParaRPr>
              <a:solidFill>
                <a:srgbClr val="808080"/>
              </a:solidFill>
            </a:endParaRPr>
          </a:p>
          <a:p>
            <a:pPr lvl="0"/>
            <a:r>
              <a:rPr b="1" sz="3200">
                <a:solidFill>
                  <a:srgbClr val="D60057"/>
                </a:solidFill>
              </a:rPr>
              <a:t>Future Plans</a:t>
            </a:r>
            <a:endParaRPr b="1" sz="2400">
              <a:solidFill>
                <a:srgbClr val="D60057"/>
              </a:solidFill>
            </a:endParaRPr>
          </a:p>
          <a:p>
            <a:pPr lvl="0"/>
            <a:endParaRPr>
              <a:solidFill>
                <a:srgbClr val="D60057"/>
              </a:solidFill>
            </a:endParaRPr>
          </a:p>
          <a:p>
            <a:pPr lvl="0"/>
            <a:r>
              <a:rPr>
                <a:solidFill>
                  <a:srgbClr val="808080"/>
                </a:solidFill>
              </a:rPr>
              <a:t>	$5 each GB ~ 8.000 sensors </a:t>
            </a:r>
            <a:r>
              <a:rPr>
                <a:solidFill>
                  <a:srgbClr val="D60057"/>
                </a:solidFill>
              </a:rPr>
              <a:t>	</a:t>
            </a:r>
            <a:endParaRPr>
              <a:solidFill>
                <a:srgbClr val="D60057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125" name="Shape 125"/>
          <p:cNvSpPr/>
          <p:nvPr/>
        </p:nvSpPr>
        <p:spPr>
          <a:xfrm>
            <a:off x="11806" y="0"/>
            <a:ext cx="9144001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3311326" y="449758"/>
            <a:ext cx="252134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Our Team</a:t>
            </a:r>
          </a:p>
        </p:txBody>
      </p:sp>
      <p:sp>
        <p:nvSpPr>
          <p:cNvPr id="127" name="Shape 127"/>
          <p:cNvSpPr/>
          <p:nvPr/>
        </p:nvSpPr>
        <p:spPr>
          <a:xfrm>
            <a:off x="609600" y="2286000"/>
            <a:ext cx="7924800" cy="838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621406" y="3318681"/>
            <a:ext cx="7924801" cy="838201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609600" y="4267200"/>
            <a:ext cx="7924800" cy="838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609600" y="5257800"/>
            <a:ext cx="7924800" cy="838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3" name="Group 133"/>
          <p:cNvGrpSpPr/>
          <p:nvPr/>
        </p:nvGrpSpPr>
        <p:grpSpPr>
          <a:xfrm>
            <a:off x="2679700" y="2572025"/>
            <a:ext cx="5854700" cy="640115"/>
            <a:chOff x="0" y="0"/>
            <a:chExt cx="5854700" cy="640113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5854700" cy="468376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0"/>
              <a:ext cx="5854700" cy="640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285750" indent="-285750">
                <a:buClr>
                  <a:srgbClr val="FFFFFF"/>
                </a:buClr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Application engineer. Spanish ITM graduate student. 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2654300" y="3570116"/>
            <a:ext cx="5715000" cy="679175"/>
            <a:chOff x="0" y="0"/>
            <a:chExt cx="5715000" cy="679173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5715000" cy="496957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0"/>
              <a:ext cx="5715000" cy="679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285750" indent="-285750">
                <a:buClr>
                  <a:srgbClr val="FFFFFF"/>
                </a:buClr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Back-end engineer. Spanish ITM graduate student. 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2578100" y="4521816"/>
            <a:ext cx="5499100" cy="704573"/>
            <a:chOff x="0" y="0"/>
            <a:chExt cx="5499100" cy="704572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5499100" cy="515541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0"/>
              <a:ext cx="5499100" cy="7045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 Mobile developer.  ITM undergraduate student.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2638621" y="5498914"/>
            <a:ext cx="5746358" cy="682902"/>
            <a:chOff x="0" y="0"/>
            <a:chExt cx="5746356" cy="6829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5746357" cy="499684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0"/>
              <a:ext cx="5746357" cy="68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285750" indent="-285750">
                <a:buClr>
                  <a:srgbClr val="FFFFFF"/>
                </a:buClr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Front-end engineer. Spanish ITM graduate student. 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723900" y="2214709"/>
            <a:ext cx="2209800" cy="753599"/>
            <a:chOff x="0" y="0"/>
            <a:chExt cx="2209800" cy="753598"/>
          </a:xfrm>
        </p:grpSpPr>
        <p:sp>
          <p:nvSpPr>
            <p:cNvPr id="143" name="Shape 143"/>
            <p:cNvSpPr/>
            <p:nvPr/>
          </p:nvSpPr>
          <p:spPr>
            <a:xfrm>
              <a:off x="0" y="164318"/>
              <a:ext cx="2209800" cy="424963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0"/>
              <a:ext cx="2209800" cy="753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FFFF"/>
                  </a:solidFill>
                </a:rPr>
                <a:t>Agustin Marquez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749300" y="3402423"/>
            <a:ext cx="2159000" cy="417961"/>
            <a:chOff x="0" y="0"/>
            <a:chExt cx="2159000" cy="417960"/>
          </a:xfrm>
        </p:grpSpPr>
        <p:sp>
          <p:nvSpPr>
            <p:cNvPr id="146" name="Shape 146"/>
            <p:cNvSpPr/>
            <p:nvPr/>
          </p:nvSpPr>
          <p:spPr>
            <a:xfrm>
              <a:off x="0" y="1383"/>
              <a:ext cx="2159000" cy="415194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0"/>
              <a:ext cx="2159000" cy="417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FFFF"/>
                  </a:solidFill>
                </a:rPr>
                <a:t>Alvaro Correa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749300" y="4344088"/>
            <a:ext cx="2159000" cy="417961"/>
            <a:chOff x="0" y="0"/>
            <a:chExt cx="2159000" cy="417960"/>
          </a:xfrm>
        </p:grpSpPr>
        <p:sp>
          <p:nvSpPr>
            <p:cNvPr id="149" name="Shape 149"/>
            <p:cNvSpPr/>
            <p:nvPr/>
          </p:nvSpPr>
          <p:spPr>
            <a:xfrm>
              <a:off x="0" y="1383"/>
              <a:ext cx="2159000" cy="415194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0"/>
              <a:ext cx="2159000" cy="417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FFFF"/>
                  </a:solidFill>
                </a:rPr>
                <a:t>Justin Callanan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749300" y="5335966"/>
            <a:ext cx="2159000" cy="417961"/>
            <a:chOff x="0" y="0"/>
            <a:chExt cx="2159000" cy="417960"/>
          </a:xfrm>
        </p:grpSpPr>
        <p:sp>
          <p:nvSpPr>
            <p:cNvPr id="152" name="Shape 152"/>
            <p:cNvSpPr/>
            <p:nvPr/>
          </p:nvSpPr>
          <p:spPr>
            <a:xfrm>
              <a:off x="0" y="1383"/>
              <a:ext cx="2159000" cy="415194"/>
            </a:xfrm>
            <a:prstGeom prst="rect">
              <a:avLst/>
            </a:pr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0"/>
              <a:ext cx="2159000" cy="417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FFFFFF"/>
                  </a:solidFill>
                </a:rPr>
                <a:t>Sandra Rubio</a:t>
              </a:r>
            </a:p>
          </p:txBody>
        </p:sp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157" name="Shape 157"/>
          <p:cNvSpPr/>
          <p:nvPr/>
        </p:nvSpPr>
        <p:spPr>
          <a:xfrm>
            <a:off x="11806" y="0"/>
            <a:ext cx="9144001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2822376" y="449758"/>
            <a:ext cx="379134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Special Thanks</a:t>
            </a:r>
          </a:p>
        </p:txBody>
      </p:sp>
      <p:sp>
        <p:nvSpPr>
          <p:cNvPr id="159" name="Shape 159"/>
          <p:cNvSpPr/>
          <p:nvPr/>
        </p:nvSpPr>
        <p:spPr>
          <a:xfrm>
            <a:off x="1066800" y="2133600"/>
            <a:ext cx="6375400" cy="176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200">
                <a:solidFill>
                  <a:srgbClr val="D60057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D60057"/>
                </a:solidFill>
              </a:rPr>
              <a:t>To our professors, Jeremy Hajek and Dan Tomal, and to Google Glass consultant Val Scarlata</a:t>
            </a:r>
            <a:endParaRPr>
              <a:solidFill>
                <a:srgbClr val="D60057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52" name="Shape 52"/>
          <p:cNvSpPr/>
          <p:nvPr/>
        </p:nvSpPr>
        <p:spPr>
          <a:xfrm>
            <a:off x="3358753" y="449758"/>
            <a:ext cx="2965847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Weaknesses</a:t>
            </a:r>
          </a:p>
        </p:txBody>
      </p:sp>
      <p:pic>
        <p:nvPicPr>
          <p:cNvPr id="5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56567"/>
            <a:ext cx="9144000" cy="4344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56" name="Shape 56"/>
          <p:cNvSpPr/>
          <p:nvPr/>
        </p:nvSpPr>
        <p:spPr>
          <a:xfrm>
            <a:off x="3358753" y="449758"/>
            <a:ext cx="2965847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Weaknesses</a:t>
            </a:r>
          </a:p>
        </p:txBody>
      </p:sp>
      <p:pic>
        <p:nvPicPr>
          <p:cNvPr id="57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</a:p>
        </p:txBody>
      </p:sp>
      <p:pic>
        <p:nvPicPr>
          <p:cNvPr id="62" name="image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-298798"/>
            <a:ext cx="9423599" cy="3956398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228600" y="2438400"/>
            <a:ext cx="5410200" cy="1066800"/>
          </a:xfrm>
          <a:prstGeom prst="rect">
            <a:avLst/>
          </a:prstGeom>
        </p:spPr>
        <p:txBody>
          <a:bodyPr/>
          <a:lstStyle>
            <a:lvl1pPr defTabSz="886968">
              <a:defRPr sz="5238">
                <a:solidFill>
                  <a:srgbClr val="F2F2F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38">
                <a:solidFill>
                  <a:srgbClr val="F2F2F2"/>
                </a:solidFill>
              </a:rPr>
              <a:t>Google Glass HUD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5791200" y="4267200"/>
            <a:ext cx="3048000" cy="2133600"/>
          </a:xfrm>
          <a:prstGeom prst="rect">
            <a:avLst/>
          </a:prstGeom>
        </p:spPr>
        <p:txBody>
          <a:bodyPr/>
          <a:lstStyle/>
          <a:p>
            <a:pPr lvl="0" algn="r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Agustin Marquez</a:t>
            </a:r>
            <a:endParaRPr sz="2800">
              <a:solidFill>
                <a:srgbClr val="888888"/>
              </a:solidFill>
            </a:endParaRPr>
          </a:p>
          <a:p>
            <a:pPr lvl="0" algn="r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Alvaro Correa</a:t>
            </a:r>
            <a:endParaRPr sz="2800">
              <a:solidFill>
                <a:srgbClr val="888888"/>
              </a:solidFill>
            </a:endParaRPr>
          </a:p>
          <a:p>
            <a:pPr lvl="0" algn="r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Justin Callanan</a:t>
            </a:r>
            <a:endParaRPr sz="2800">
              <a:solidFill>
                <a:srgbClr val="888888"/>
              </a:solidFill>
            </a:endParaRPr>
          </a:p>
          <a:p>
            <a:pPr lvl="0" algn="r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Sandra Rubio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We Do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685801" y="2602919"/>
            <a:ext cx="6324599" cy="3129923"/>
            <a:chOff x="1" y="0"/>
            <a:chExt cx="6324598" cy="3129922"/>
          </a:xfrm>
        </p:grpSpPr>
        <p:sp>
          <p:nvSpPr>
            <p:cNvPr id="72" name="Shape 72"/>
            <p:cNvSpPr/>
            <p:nvPr/>
          </p:nvSpPr>
          <p:spPr>
            <a:xfrm>
              <a:off x="1" y="46238"/>
              <a:ext cx="1317367" cy="123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040"/>
                  </a:lnTo>
                  <a:lnTo>
                    <a:pt x="10800" y="21600"/>
                  </a:lnTo>
                  <a:lnTo>
                    <a:pt x="0" y="14040"/>
                  </a:lnTo>
                  <a:lnTo>
                    <a:pt x="0" y="0"/>
                  </a:lnTo>
                  <a:lnTo>
                    <a:pt x="10800" y="75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ts val="700"/>
                </a:spcBef>
                <a:defRPr b="1" sz="2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75" name="Group 75"/>
            <p:cNvGrpSpPr/>
            <p:nvPr/>
          </p:nvGrpSpPr>
          <p:grpSpPr>
            <a:xfrm>
              <a:off x="1393566" y="0"/>
              <a:ext cx="4931034" cy="804076"/>
              <a:chOff x="0" y="0"/>
              <a:chExt cx="4931032" cy="804074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1" y="0"/>
                <a:ext cx="4931034" cy="804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lnTo>
                      <a:pt x="21600" y="18000"/>
                    </a:lnTo>
                    <a:cubicBezTo>
                      <a:pt x="21600" y="19988"/>
                      <a:pt x="21200" y="21600"/>
                      <a:pt x="20707" y="21600"/>
                    </a:cubicBezTo>
                    <a:lnTo>
                      <a:pt x="0" y="21600"/>
                    </a:lnTo>
                    <a:lnTo>
                      <a:pt x="0" y="0"/>
                    </a:lnTo>
                    <a:lnTo>
                      <a:pt x="20707" y="0"/>
                    </a:lnTo>
                    <a:cubicBezTo>
                      <a:pt x="21200" y="0"/>
                      <a:pt x="21600" y="1612"/>
                      <a:pt x="21600" y="360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1600200">
                  <a:lnSpc>
                    <a:spcPct val="90000"/>
                  </a:lnSpc>
                  <a:spcBef>
                    <a:spcPts val="300"/>
                  </a:spcBef>
                  <a:defRPr sz="36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19645"/>
                <a:ext cx="4931032" cy="7647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8541" tIns="58541" rIns="58541" bIns="58541" numCol="1" anchor="ctr">
                <a:spAutoFit/>
              </a:bodyPr>
              <a:lstStyle/>
              <a:p>
                <a:pPr lvl="1" indent="0" defTabSz="1600200">
                  <a:lnSpc>
                    <a:spcPct val="90000"/>
                  </a:lnSpc>
                  <a:spcBef>
                    <a:spcPts val="700"/>
                  </a:spcBef>
                </a:pPr>
                <a:r>
                  <a:rPr sz="4400">
                    <a:solidFill>
                      <a:srgbClr val="808080"/>
                    </a:solidFill>
                  </a:rPr>
                  <a:t>Gather</a:t>
                </a:r>
              </a:p>
            </p:txBody>
          </p:sp>
        </p:grpSp>
        <p:sp>
          <p:nvSpPr>
            <p:cNvPr id="76" name="Shape 76"/>
            <p:cNvSpPr/>
            <p:nvPr/>
          </p:nvSpPr>
          <p:spPr>
            <a:xfrm>
              <a:off x="1" y="962700"/>
              <a:ext cx="1317367" cy="123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040"/>
                  </a:lnTo>
                  <a:lnTo>
                    <a:pt x="10800" y="21600"/>
                  </a:lnTo>
                  <a:lnTo>
                    <a:pt x="0" y="14040"/>
                  </a:lnTo>
                  <a:lnTo>
                    <a:pt x="0" y="0"/>
                  </a:lnTo>
                  <a:lnTo>
                    <a:pt x="10800" y="75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ts val="70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79" name="Group 79"/>
            <p:cNvGrpSpPr/>
            <p:nvPr/>
          </p:nvGrpSpPr>
          <p:grpSpPr>
            <a:xfrm>
              <a:off x="1393566" y="962699"/>
              <a:ext cx="4931034" cy="804076"/>
              <a:chOff x="0" y="0"/>
              <a:chExt cx="4931032" cy="804074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-1" y="0"/>
                <a:ext cx="4931034" cy="804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lnTo>
                      <a:pt x="21600" y="18000"/>
                    </a:lnTo>
                    <a:cubicBezTo>
                      <a:pt x="21600" y="19988"/>
                      <a:pt x="21200" y="21600"/>
                      <a:pt x="20707" y="21600"/>
                    </a:cubicBezTo>
                    <a:lnTo>
                      <a:pt x="0" y="21600"/>
                    </a:lnTo>
                    <a:lnTo>
                      <a:pt x="0" y="0"/>
                    </a:lnTo>
                    <a:lnTo>
                      <a:pt x="20707" y="0"/>
                    </a:lnTo>
                    <a:cubicBezTo>
                      <a:pt x="21200" y="0"/>
                      <a:pt x="21600" y="1612"/>
                      <a:pt x="21600" y="360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1600200">
                  <a:lnSpc>
                    <a:spcPct val="90000"/>
                  </a:lnSpc>
                  <a:spcBef>
                    <a:spcPts val="300"/>
                  </a:spcBef>
                  <a:defRPr sz="44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0" y="19645"/>
                <a:ext cx="4931032" cy="7647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8541" tIns="58541" rIns="58541" bIns="58541" numCol="1" anchor="ctr">
                <a:spAutoFit/>
              </a:bodyPr>
              <a:lstStyle/>
              <a:p>
                <a:pPr lvl="1" indent="0" defTabSz="1600200">
                  <a:lnSpc>
                    <a:spcPct val="90000"/>
                  </a:lnSpc>
                  <a:spcBef>
                    <a:spcPts val="700"/>
                  </a:spcBef>
                </a:pPr>
                <a:r>
                  <a:rPr sz="4400">
                    <a:solidFill>
                      <a:srgbClr val="808080"/>
                    </a:solidFill>
                  </a:rPr>
                  <a:t>Store</a:t>
                </a:r>
              </a:p>
            </p:txBody>
          </p:sp>
        </p:grpSp>
        <p:sp>
          <p:nvSpPr>
            <p:cNvPr id="80" name="Shape 80"/>
            <p:cNvSpPr/>
            <p:nvPr/>
          </p:nvSpPr>
          <p:spPr>
            <a:xfrm>
              <a:off x="1" y="1892881"/>
              <a:ext cx="1317367" cy="123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040"/>
                  </a:lnTo>
                  <a:lnTo>
                    <a:pt x="10800" y="21600"/>
                  </a:lnTo>
                  <a:lnTo>
                    <a:pt x="0" y="14040"/>
                  </a:lnTo>
                  <a:lnTo>
                    <a:pt x="0" y="0"/>
                  </a:lnTo>
                  <a:lnTo>
                    <a:pt x="10800" y="75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60057"/>
            </a:solidFill>
            <a:ln w="25400" cap="flat">
              <a:solidFill>
                <a:srgbClr val="D600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ts val="700"/>
                </a:spcBef>
                <a:defRPr sz="22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1393566" y="1951244"/>
              <a:ext cx="4931034" cy="804076"/>
              <a:chOff x="0" y="0"/>
              <a:chExt cx="4931032" cy="804074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-1" y="0"/>
                <a:ext cx="4931034" cy="804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lnTo>
                      <a:pt x="21600" y="18000"/>
                    </a:lnTo>
                    <a:cubicBezTo>
                      <a:pt x="21600" y="19988"/>
                      <a:pt x="21200" y="21600"/>
                      <a:pt x="20707" y="21600"/>
                    </a:cubicBezTo>
                    <a:lnTo>
                      <a:pt x="0" y="21600"/>
                    </a:lnTo>
                    <a:lnTo>
                      <a:pt x="0" y="0"/>
                    </a:lnTo>
                    <a:lnTo>
                      <a:pt x="20707" y="0"/>
                    </a:lnTo>
                    <a:cubicBezTo>
                      <a:pt x="21200" y="0"/>
                      <a:pt x="21600" y="1612"/>
                      <a:pt x="21600" y="360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1600200">
                  <a:lnSpc>
                    <a:spcPct val="90000"/>
                  </a:lnSpc>
                  <a:spcBef>
                    <a:spcPts val="300"/>
                  </a:spcBef>
                  <a:defRPr sz="48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0" y="19645"/>
                <a:ext cx="4931032" cy="7647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8541" tIns="58541" rIns="58541" bIns="58541" numCol="1" anchor="ctr">
                <a:spAutoFit/>
              </a:bodyPr>
              <a:lstStyle/>
              <a:p>
                <a:pPr lvl="1" indent="0" defTabSz="1600200">
                  <a:lnSpc>
                    <a:spcPct val="90000"/>
                  </a:lnSpc>
                  <a:spcBef>
                    <a:spcPts val="700"/>
                  </a:spcBef>
                </a:pPr>
                <a:r>
                  <a:rPr sz="4400">
                    <a:solidFill>
                      <a:srgbClr val="808080"/>
                    </a:solidFill>
                  </a:rPr>
                  <a:t>Display</a:t>
                </a:r>
              </a:p>
            </p:txBody>
          </p:sp>
        </p:grpSp>
      </p:grpSp>
      <p:sp>
        <p:nvSpPr>
          <p:cNvPr id="85" name="Shape 85"/>
          <p:cNvSpPr/>
          <p:nvPr/>
        </p:nvSpPr>
        <p:spPr>
          <a:xfrm>
            <a:off x="5257800" y="3217599"/>
            <a:ext cx="236220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800">
                <a:solidFill>
                  <a:srgbClr val="D60057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D60057"/>
                </a:solidFill>
              </a:rPr>
              <a:t>SENSOR DATA</a:t>
            </a:r>
          </a:p>
        </p:txBody>
      </p:sp>
      <p:sp>
        <p:nvSpPr>
          <p:cNvPr id="86" name="Shape 86"/>
          <p:cNvSpPr/>
          <p:nvPr/>
        </p:nvSpPr>
        <p:spPr>
          <a:xfrm>
            <a:off x="4572000" y="2667000"/>
            <a:ext cx="228600" cy="261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70"/>
                  <a:pt x="10800" y="157"/>
                </a:cubicBezTo>
                <a:lnTo>
                  <a:pt x="10800" y="10643"/>
                </a:lnTo>
                <a:cubicBezTo>
                  <a:pt x="10800" y="10730"/>
                  <a:pt x="15635" y="10800"/>
                  <a:pt x="21600" y="10800"/>
                </a:cubicBezTo>
                <a:cubicBezTo>
                  <a:pt x="15635" y="10800"/>
                  <a:pt x="10800" y="10870"/>
                  <a:pt x="10800" y="10957"/>
                </a:cubicBezTo>
                <a:lnTo>
                  <a:pt x="10800" y="21443"/>
                </a:lnTo>
                <a:cubicBezTo>
                  <a:pt x="10800" y="21530"/>
                  <a:pt x="5965" y="21600"/>
                  <a:pt x="0" y="21600"/>
                </a:cubicBezTo>
              </a:path>
            </a:pathLst>
          </a:custGeom>
          <a:ln w="3175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89" name="Shape 89"/>
          <p:cNvSpPr/>
          <p:nvPr/>
        </p:nvSpPr>
        <p:spPr>
          <a:xfrm>
            <a:off x="11806" y="0"/>
            <a:ext cx="9144001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685800" y="2362200"/>
            <a:ext cx="7772400" cy="1500188"/>
          </a:xfrm>
          <a:prstGeom prst="rect">
            <a:avLst/>
          </a:prstGeom>
        </p:spPr>
        <p:txBody>
          <a:bodyPr lIns="0" tIns="0" rIns="0" bIns="0" anchor="t"/>
          <a:lstStyle>
            <a:lvl1pPr>
              <a:spcBef>
                <a:spcPts val="700"/>
              </a:spcBef>
              <a:defRPr b="1" sz="3200">
                <a:solidFill>
                  <a:srgbClr val="D60057"/>
                </a:solidFill>
              </a:defRPr>
            </a:lvl1pPr>
            <a:lvl2pPr marL="9144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lvl2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D60057"/>
                </a:solidFill>
              </a:rPr>
              <a:t>Push API:</a:t>
            </a:r>
            <a:endParaRPr b="1" sz="3200">
              <a:solidFill>
                <a:srgbClr val="D6005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Used for sending your own data to our service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" y="4267200"/>
            <a:ext cx="7772400" cy="1500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700"/>
              </a:spcBef>
              <a:defRPr b="1" sz="3200">
                <a:solidFill>
                  <a:srgbClr val="D60057"/>
                </a:solidFill>
              </a:defRPr>
            </a:lvl1pPr>
            <a:lvl2pPr marL="9144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lvl2pPr>
            <a:lvl3pPr marL="1333500" indent="-4191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2200">
                <a:solidFill>
                  <a:srgbClr val="808080"/>
                </a:solidFill>
              </a:defRPr>
            </a:lvl3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D60057"/>
                </a:solidFill>
              </a:rPr>
              <a:t>Processing: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Built to handle a wide variety of sensor data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808080"/>
                </a:solidFill>
              </a:rPr>
              <a:t>Xbee sensor networks, weather stations, etc.</a:t>
            </a:r>
          </a:p>
        </p:txBody>
      </p:sp>
      <p:sp>
        <p:nvSpPr>
          <p:cNvPr id="92" name="Shape 92"/>
          <p:cNvSpPr/>
          <p:nvPr/>
        </p:nvSpPr>
        <p:spPr>
          <a:xfrm>
            <a:off x="2714625" y="449758"/>
            <a:ext cx="399415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Gathering Data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95" name="Shape 95"/>
          <p:cNvSpPr/>
          <p:nvPr/>
        </p:nvSpPr>
        <p:spPr>
          <a:xfrm>
            <a:off x="11806" y="0"/>
            <a:ext cx="9144001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685800" y="2362200"/>
            <a:ext cx="7772400" cy="167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defTabSz="859536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b="1" sz="3008">
                <a:solidFill>
                  <a:srgbClr val="D60057"/>
                </a:solidFill>
              </a:rPr>
              <a:t>MongoDB:</a:t>
            </a:r>
            <a:endParaRPr b="1" sz="3008">
              <a:solidFill>
                <a:srgbClr val="D60057"/>
              </a:solidFill>
            </a:endParaRPr>
          </a:p>
          <a:p>
            <a:pPr lvl="1" marL="859536" indent="-429768" defTabSz="859536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808080"/>
                </a:solidFill>
              </a:rPr>
              <a:t>Stores data on a remote server</a:t>
            </a:r>
            <a:endParaRPr sz="1692">
              <a:solidFill>
                <a:srgbClr val="888888"/>
              </a:solidFill>
            </a:endParaRPr>
          </a:p>
          <a:p>
            <a:pPr lvl="1" marL="859536" indent="-429768" defTabSz="859536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808080"/>
                </a:solidFill>
              </a:rPr>
              <a:t>Gives access to data on-demand with Google Glass, mobile applications, or a web application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2949575" y="449758"/>
            <a:ext cx="324485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Storing Data</a:t>
            </a:r>
          </a:p>
        </p:txBody>
      </p:sp>
      <p:pic>
        <p:nvPicPr>
          <p:cNvPr id="98" name="image4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7050" y="4305300"/>
            <a:ext cx="3009900" cy="194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Google Glass HUD</a:t>
            </a:r>
          </a:p>
        </p:txBody>
      </p:sp>
      <p:sp>
        <p:nvSpPr>
          <p:cNvPr id="101" name="Shape 101"/>
          <p:cNvSpPr/>
          <p:nvPr/>
        </p:nvSpPr>
        <p:spPr>
          <a:xfrm>
            <a:off x="11806" y="0"/>
            <a:ext cx="9144001" cy="1600200"/>
          </a:xfrm>
          <a:prstGeom prst="rect">
            <a:avLst/>
          </a:prstGeom>
          <a:solidFill>
            <a:srgbClr val="D60057"/>
          </a:solidFill>
          <a:ln w="25400">
            <a:solidFill>
              <a:srgbClr val="D600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577306" y="449758"/>
            <a:ext cx="398938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Displaying Data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671512" y="2280602"/>
            <a:ext cx="8153401" cy="357028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D60057"/>
                </a:solidFill>
              </a:rPr>
              <a:t>Google Glass App:</a:t>
            </a:r>
            <a:endParaRPr b="1" sz="3200">
              <a:solidFill>
                <a:srgbClr val="D60057"/>
              </a:solidFill>
            </a:endParaRPr>
          </a:p>
          <a:p>
            <a:pPr lvl="1" marL="9144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Voice activated</a:t>
            </a:r>
            <a:endParaRPr>
              <a:solidFill>
                <a:srgbClr val="888888"/>
              </a:solidFill>
            </a:endParaRPr>
          </a:p>
          <a:p>
            <a:pPr lvl="1" marL="9144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Connects to MongoDB</a:t>
            </a:r>
            <a:endParaRPr>
              <a:solidFill>
                <a:srgbClr val="888888"/>
              </a:solidFill>
            </a:endParaRPr>
          </a:p>
          <a:p>
            <a:pPr lvl="1" marL="9144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Formats and displays sensor data</a:t>
            </a:r>
            <a:endParaRPr sz="2400">
              <a:solidFill>
                <a:srgbClr val="808080"/>
              </a:solidFill>
            </a:endParaRPr>
          </a:p>
          <a:p>
            <a:pPr lvl="1" marL="9144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Multiple views:</a:t>
            </a:r>
            <a:endParaRPr sz="2400">
              <a:solidFill>
                <a:srgbClr val="808080"/>
              </a:solidFill>
            </a:endParaRPr>
          </a:p>
          <a:p>
            <a:pPr lvl="2" marL="13716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All data</a:t>
            </a:r>
            <a:endParaRPr>
              <a:solidFill>
                <a:srgbClr val="888888"/>
              </a:solidFill>
            </a:endParaRPr>
          </a:p>
          <a:p>
            <a:pPr lvl="2" marL="13716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Most recent data</a:t>
            </a:r>
            <a:endParaRPr>
              <a:solidFill>
                <a:srgbClr val="888888"/>
              </a:solidFill>
            </a:endParaRPr>
          </a:p>
          <a:p>
            <a:pPr lvl="2" marL="1371600" indent="-457200">
              <a:spcBef>
                <a:spcPts val="500"/>
              </a:spcBef>
              <a:buClr>
                <a:srgbClr val="80808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Data within a specified range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