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4"/>
  </p:sldMasterIdLst>
  <p:notesMasterIdLst>
    <p:notesMasterId r:id="rId26"/>
  </p:notesMasterIdLst>
  <p:handoutMasterIdLst>
    <p:handoutMasterId r:id="rId27"/>
  </p:handoutMasterIdLst>
  <p:sldIdLst>
    <p:sldId id="303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2" r:id="rId21"/>
    <p:sldId id="351" r:id="rId22"/>
    <p:sldId id="353" r:id="rId23"/>
    <p:sldId id="354" r:id="rId24"/>
    <p:sldId id="304" r:id="rId25"/>
  </p:sldIdLst>
  <p:sldSz cx="9144000" cy="5143500" type="screen16x9"/>
  <p:notesSz cx="6858000" cy="92964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64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  <p15:guide id="5" orient="horz" pos="2028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15" orient="horz" pos="2292" userDrawn="1">
          <p15:clr>
            <a:srgbClr val="A4A3A4"/>
          </p15:clr>
        </p15:guide>
        <p15:guide id="18" orient="horz" pos="2532" userDrawn="1">
          <p15:clr>
            <a:srgbClr val="A4A3A4"/>
          </p15:clr>
        </p15:guide>
        <p15:guide id="23" orient="horz" pos="1884" userDrawn="1">
          <p15:clr>
            <a:srgbClr val="A4A3A4"/>
          </p15:clr>
        </p15:guide>
        <p15:guide id="25" orient="horz" pos="840" userDrawn="1">
          <p15:clr>
            <a:srgbClr val="A4A3A4"/>
          </p15:clr>
        </p15:guide>
        <p15:guide id="26" orient="horz" pos="348" userDrawn="1">
          <p15:clr>
            <a:srgbClr val="A4A3A4"/>
          </p15:clr>
        </p15:guide>
        <p15:guide id="32" pos="4656" userDrawn="1">
          <p15:clr>
            <a:srgbClr val="A4A3A4"/>
          </p15:clr>
        </p15:guide>
        <p15:guide id="33" pos="360" userDrawn="1">
          <p15:clr>
            <a:srgbClr val="A4A3A4"/>
          </p15:clr>
        </p15:guide>
        <p15:guide id="34" pos="3720" userDrawn="1">
          <p15:clr>
            <a:srgbClr val="A4A3A4"/>
          </p15:clr>
        </p15:guide>
        <p15:guide id="37" orient="horz" pos="2844" userDrawn="1">
          <p15:clr>
            <a:srgbClr val="A4A3A4"/>
          </p15:clr>
        </p15:guide>
        <p15:guide id="38" orient="horz" pos="2892" userDrawn="1">
          <p15:clr>
            <a:srgbClr val="A4A3A4"/>
          </p15:clr>
        </p15:guide>
        <p15:guide id="39" orient="horz" pos="3156" userDrawn="1">
          <p15:clr>
            <a:srgbClr val="A4A3A4"/>
          </p15:clr>
        </p15:guide>
        <p15:guide id="41" orient="horz" pos="1404" userDrawn="1">
          <p15:clr>
            <a:srgbClr val="A4A3A4"/>
          </p15:clr>
        </p15:guide>
        <p15:guide id="43" orient="horz" pos="3240" userDrawn="1">
          <p15:clr>
            <a:srgbClr val="A4A3A4"/>
          </p15:clr>
        </p15:guide>
        <p15:guide id="46" orient="horz" pos="252" userDrawn="1">
          <p15:clr>
            <a:srgbClr val="A4A3A4"/>
          </p15:clr>
        </p15:guide>
        <p15:guide id="47" orient="horz" pos="516" userDrawn="1">
          <p15:clr>
            <a:srgbClr val="A4A3A4"/>
          </p15:clr>
        </p15:guide>
        <p15:guide id="48" orient="horz" pos="1116" userDrawn="1">
          <p15:clr>
            <a:srgbClr val="A4A3A4"/>
          </p15:clr>
        </p15:guide>
        <p15:guide id="52" pos="1944" userDrawn="1">
          <p15:clr>
            <a:srgbClr val="A4A3A4"/>
          </p15:clr>
        </p15:guide>
        <p15:guide id="57" pos="2832" userDrawn="1">
          <p15:clr>
            <a:srgbClr val="A4A3A4"/>
          </p15:clr>
        </p15:guide>
        <p15:guide id="58" pos="1896" userDrawn="1">
          <p15:clr>
            <a:srgbClr val="A4A3A4"/>
          </p15:clr>
        </p15:guide>
        <p15:guide id="59" pos="1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515">
          <p15:clr>
            <a:srgbClr val="A4A3A4"/>
          </p15:clr>
        </p15:guide>
        <p15:guide id="3" pos="24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9D7"/>
    <a:srgbClr val="30C8FE"/>
    <a:srgbClr val="001E69"/>
    <a:srgbClr val="001D68"/>
    <a:srgbClr val="0073AE"/>
    <a:srgbClr val="3C0D59"/>
    <a:srgbClr val="389468"/>
    <a:srgbClr val="2EA4E3"/>
    <a:srgbClr val="004C76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2279" autoAdjust="0"/>
  </p:normalViewPr>
  <p:slideViewPr>
    <p:cSldViewPr snapToGrid="0">
      <p:cViewPr varScale="1">
        <p:scale>
          <a:sx n="140" d="100"/>
          <a:sy n="140" d="100"/>
        </p:scale>
        <p:origin x="756" y="84"/>
      </p:cViewPr>
      <p:guideLst>
        <p:guide orient="horz" pos="2964"/>
        <p:guide orient="horz" pos="2148"/>
        <p:guide orient="horz" pos="2028"/>
        <p:guide orient="horz"/>
        <p:guide pos="2928"/>
        <p:guide orient="horz" pos="2292"/>
        <p:guide orient="horz" pos="2532"/>
        <p:guide orient="horz" pos="1884"/>
        <p:guide orient="horz" pos="840"/>
        <p:guide orient="horz" pos="348"/>
        <p:guide pos="4656"/>
        <p:guide pos="360"/>
        <p:guide pos="3720"/>
        <p:guide orient="horz" pos="2844"/>
        <p:guide orient="horz" pos="2892"/>
        <p:guide orient="horz" pos="3156"/>
        <p:guide orient="horz" pos="1404"/>
        <p:guide orient="horz" pos="3240"/>
        <p:guide orient="horz" pos="252"/>
        <p:guide orient="horz" pos="516"/>
        <p:guide orient="horz" pos="1116"/>
        <p:guide pos="1944"/>
        <p:guide pos="2832"/>
        <p:guide pos="1896"/>
        <p:guide pos="1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400" y="-80"/>
      </p:cViewPr>
      <p:guideLst>
        <p:guide orient="horz" pos="2928"/>
        <p:guide pos="2515"/>
        <p:guide pos="24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85E27-8A3A-4936-89E2-9C107D788CF4}" type="datetime1">
              <a:rPr lang="en-US" smtClean="0">
                <a:latin typeface="Gill Sans MT" panose="020B0502020104020203" pitchFamily="34" charset="0"/>
                <a:cs typeface="Arial"/>
              </a:rPr>
              <a:t>5/23/2019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9BD4-3963-A84A-8685-A2D1039E15F8}" type="slidenum">
              <a:rPr lang="en-US" smtClean="0">
                <a:latin typeface="Gill Sans MT" panose="020B0502020104020203" pitchFamily="34" charset="0"/>
                <a:cs typeface="Arial"/>
              </a:rPr>
              <a:pPr/>
              <a:t>‹#›</a:t>
            </a:fld>
            <a:endParaRPr lang="en-US" dirty="0">
              <a:latin typeface="Gill Sans MT" panose="020B0502020104020203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8963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587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26236B04-2FA1-469F-877A-966E7325244D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1FF452F4-6318-A145-A06A-D18806542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784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Operator built in the language.</a:t>
            </a:r>
          </a:p>
          <a:p>
            <a:r>
              <a:rPr lang="en-US" baseline="0" dirty="0" smtClean="0"/>
              <a:t>Its meaning can’t be changed.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it does is two fold: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First it allocates enough memory to withhold an object of the type requested (in this case 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::string))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calls the appropriate constructor to initialize the object 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0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C++</a:t>
            </a:r>
            <a:r>
              <a:rPr lang="en-US" baseline="0" dirty="0" smtClean="0"/>
              <a:t> equivalent of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and free.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you’re dealing with reasonable people, the clients are trying to do a job.</a:t>
            </a:r>
          </a:p>
          <a:p>
            <a:r>
              <a:rPr lang="en-US" dirty="0" smtClean="0"/>
              <a:t>Ideally, if an attempted use of an interface won’t do what the client expects, the code won’t compile,</a:t>
            </a:r>
            <a:r>
              <a:rPr lang="en-US" baseline="0" dirty="0" smtClean="0"/>
              <a:t> and if the code compiles, it will do what the client wants.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first glance, this interface might seem reasonable, at least in Europe (USA would beg to differ).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7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you’re dealing with reasonable people, the clients are trying to do a job.</a:t>
            </a:r>
          </a:p>
          <a:p>
            <a:r>
              <a:rPr lang="en-US" dirty="0" smtClean="0"/>
              <a:t>Ideally, if an attempted use of an interface won’t do what the client expects, the code won’t compile,</a:t>
            </a:r>
            <a:r>
              <a:rPr lang="en-US" baseline="0" dirty="0" smtClean="0"/>
              <a:t> and if the code compiles, it will do what the client wants.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first glance, this interface might seem reasonable, at least in Europe (USA would beg to differ).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76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you’re dealing with reasonable people, the clients are trying to do a job.</a:t>
            </a:r>
          </a:p>
          <a:p>
            <a:r>
              <a:rPr lang="en-US" dirty="0" smtClean="0"/>
              <a:t>Ideally, if an attempted use of an interface won’t do what the client expects, the code won’t compile,</a:t>
            </a:r>
            <a:r>
              <a:rPr lang="en-US" baseline="0" dirty="0" smtClean="0"/>
              <a:t> and if the code compiles, it will do what the client wants.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first glance, this interface might seem reasonable, at least in Europe (USA would beg to differ).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Introducing new types can work wonders for the prevention of interface usage errors.</a:t>
            </a:r>
          </a:p>
          <a:p>
            <a:r>
              <a:rPr lang="en-US" baseline="0" dirty="0" smtClean="0"/>
              <a:t>Full-fledged classes with encapsulated data would be even better than the use of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69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possible solution until C++11</a:t>
            </a:r>
            <a:r>
              <a:rPr lang="en-US" baseline="0" dirty="0" smtClean="0"/>
              <a:t> would have been this one: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reason classes</a:t>
            </a:r>
            <a:r>
              <a:rPr lang="en-US" baseline="0" dirty="0" smtClean="0"/>
              <a:t> were preferred over enumerations until C++11 is because they were not type-safe and may have caused name crashes over namespaces.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2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magine a class for representing web browsers.</a:t>
            </a:r>
          </a:p>
          <a:p>
            <a:r>
              <a:rPr lang="en-US" baseline="0" dirty="0" smtClean="0"/>
              <a:t>This class might offer some options to clear the cache, history and remove all the cookies from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7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Object-oriented principles dictate that data and the functions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operate on them should be bundled together, and that suggests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the member function is the better choice. Unfortunately, this suggestion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is incorrect.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Gill Sans MT" panose="020B0502020104020203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It’s based on a misunderstanding of what being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object-oriented means. Object-oriented principles dictate that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should be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encapsulated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as possible.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Gill Sans MT" panose="020B0502020104020203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Counterintuitively, the member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function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clearEverything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 actually yields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less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encapsulation than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non-member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clearBrowser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20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We’ll begin with encapsulation. If something is encapsulated, it’s hidden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from view. The more something is encapsulated, the fewer things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can see it. The fewer things can see it, the greater flexibility we have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change it, because our changes directly affect only those things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can see what we change. The greater something is encapsulated, then,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the greater our ability to change it. That’s the reason we value encapsulation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in the first place: it affords us the flexibility to change things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in a way that affects only a limited number of clients.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Gill Sans MT" panose="020B0502020104020203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Consider the data associated with an object. The less code that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see the data (i.e., access it), the more the data is encapsulated,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the more freely we can change characteristics of an object’s data,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as the number of data members, their types, etc. As a coarse-grained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measure of how much code can see a piece of data, we can count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number of functions that can access that data: the more functions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that can access it, the less encapsulated the data.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59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This has more going for it than naturalness, however,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namespaces, unlike classes, can be spread across multiple source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files. That’s important, because functions like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clearBrowser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 are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convenience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functions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. Being neither members nor friends, they have no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special access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WebBrowser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, so they can’t offer any functionality a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WebBrowser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 client couldn’t already get in some other way. For example,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if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clearBrowser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 didn’t exist, clients could just call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clearCache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, clear-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History,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removeCookies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 themselves.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Gill Sans MT" panose="020B0502020104020203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A class like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WebBrowser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 might have a large number of convenience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functions, some related to bookmarks, others related to printing, still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rPr>
              <a:t>others related to cookie management,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“operator</a:t>
            </a:r>
            <a:r>
              <a:rPr lang="en-US" baseline="0" dirty="0" smtClean="0"/>
              <a:t> new” is called by the “new operator” to perform the memory allocation.</a:t>
            </a:r>
          </a:p>
          <a:p>
            <a:r>
              <a:rPr lang="en-US" baseline="0" dirty="0" smtClean="0"/>
              <a:t>This function can be overloaded by us to change its behavior.</a:t>
            </a:r>
          </a:p>
          <a:p>
            <a:r>
              <a:rPr lang="en-US" baseline="0" dirty="0" smtClean="0"/>
              <a:t>This function returns raw, uninitialized memory (void*).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probably never want to call “operator new”, but</a:t>
            </a:r>
            <a:r>
              <a:rPr lang="en-US" baseline="0" dirty="0" smtClean="0"/>
              <a:t> if you want it, this is how you can do it.</a:t>
            </a:r>
          </a:p>
          <a:p>
            <a:r>
              <a:rPr lang="en-US" baseline="0" dirty="0" smtClean="0"/>
              <a:t>Like mentioned before, its sole responsibility is to allocate memory. </a:t>
            </a:r>
          </a:p>
          <a:p>
            <a:r>
              <a:rPr lang="en-US" baseline="0" dirty="0" smtClean="0"/>
              <a:t>It knows nothing about constructors.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probably never want to call “operator new”, but</a:t>
            </a:r>
            <a:r>
              <a:rPr lang="en-US" baseline="0" dirty="0" smtClean="0"/>
              <a:t> if you want it, this is how you can do it.</a:t>
            </a:r>
          </a:p>
          <a:p>
            <a:r>
              <a:rPr lang="en-US" baseline="0" dirty="0" smtClean="0"/>
              <a:t>Like mentioned before, its sole responsibility is to allocate memory. </a:t>
            </a:r>
          </a:p>
          <a:p>
            <a:r>
              <a:rPr lang="en-US" baseline="0" dirty="0" smtClean="0"/>
              <a:t>It knows nothing about constructors.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9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Invoking a constructor</a:t>
            </a:r>
            <a:r>
              <a:rPr lang="en-US" baseline="0" dirty="0" smtClean="0"/>
              <a:t> on an existing object makes no sense, because constructors initialize objects, and an object can only be initialized once, at its first value, once.</a:t>
            </a:r>
            <a:endParaRPr lang="en-US" dirty="0" smtClean="0"/>
          </a:p>
          <a:p>
            <a:r>
              <a:rPr lang="en-US" dirty="0" smtClean="0"/>
              <a:t>It is a special version of “operator new” called placement new.</a:t>
            </a:r>
          </a:p>
          <a:p>
            <a:r>
              <a:rPr lang="en-US" dirty="0" smtClean="0"/>
              <a:t>It is used when you have some raw memory allocated and you want to construct the object in that memory.</a:t>
            </a:r>
          </a:p>
          <a:p>
            <a:endParaRPr lang="en-US" dirty="0" smtClean="0"/>
          </a:p>
          <a:p>
            <a:r>
              <a:rPr lang="en-US" dirty="0" smtClean="0"/>
              <a:t>The purpose of operator new is to find memory for an object</a:t>
            </a:r>
            <a:r>
              <a:rPr lang="en-US" baseline="0" dirty="0" smtClean="0"/>
              <a:t> and return a pointer to that memory.</a:t>
            </a:r>
          </a:p>
          <a:p>
            <a:r>
              <a:rPr lang="en-US" baseline="0" dirty="0" smtClean="0"/>
              <a:t>In the case of placement new, the caller already knows what the pointer to the memory should be.</a:t>
            </a:r>
          </a:p>
          <a:p>
            <a:r>
              <a:rPr lang="en-US" baseline="0" dirty="0" smtClean="0"/>
              <a:t>All placement new has to do then, is return the pointer that’s passed into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use placement new, you need to include &lt;new&gt;.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7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avoid resource leaks, every dynamic allocation must be matched by an equal and</a:t>
            </a:r>
            <a:r>
              <a:rPr lang="en-US" baseline="0" dirty="0" smtClean="0"/>
              <a:t> opposite deallocation.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avoid resource leaks, every dynamic allocation must be matched by an equal and</a:t>
            </a:r>
            <a:r>
              <a:rPr lang="en-US" baseline="0" dirty="0" smtClean="0"/>
              <a:t> opposite deallocation.</a:t>
            </a:r>
          </a:p>
          <a:p>
            <a:r>
              <a:rPr lang="en-US" baseline="0" dirty="0" smtClean="0"/>
              <a:t>The function operator delete  is to the built-in delete operator as operator new is to the new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7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C++</a:t>
            </a:r>
            <a:r>
              <a:rPr lang="en-US" baseline="0" dirty="0" smtClean="0"/>
              <a:t> equivalent of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and free.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8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C++</a:t>
            </a:r>
            <a:r>
              <a:rPr lang="en-US" baseline="0" dirty="0" smtClean="0"/>
              <a:t> equivalent of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and free.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452F4-6318-A145-A06A-D18806542E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450559-4C59-4143-BA6C-F75AE2934E98}" type="datetime1">
              <a:rPr lang="en-US" smtClean="0"/>
              <a:t>5/23/2019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One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84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3) Two-line Title &amp;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362859"/>
            <a:ext cx="7178040" cy="725714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9875" y="1179576"/>
            <a:ext cx="8734425" cy="37782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73AE"/>
              </a:buClr>
              <a:buFontTx/>
              <a:buNone/>
              <a:defRPr sz="20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189" indent="-177796">
              <a:spcBef>
                <a:spcPts val="600"/>
              </a:spcBef>
              <a:buClr>
                <a:srgbClr val="001E69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804843" indent="-165096">
              <a:spcBef>
                <a:spcPts val="600"/>
              </a:spcBef>
              <a:buClr>
                <a:srgbClr val="001E69"/>
              </a:buClr>
              <a:buFont typeface="Tahoma" panose="020B0604030504040204" pitchFamily="34" charset="0"/>
              <a:buChar char="̶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33437" indent="-165096">
              <a:buClr>
                <a:srgbClr val="001E69"/>
              </a:buClr>
              <a:buFont typeface="Arial" panose="020B0604020202020204" pitchFamily="34" charset="0"/>
              <a:buChar char="•"/>
              <a:defRPr sz="1400">
                <a:latin typeface="Gill Sans MT" panose="020B0502020104020203" pitchFamily="34" charset="0"/>
              </a:defRPr>
            </a:lvl4pPr>
            <a:lvl5pPr marL="1262032" indent="-228594">
              <a:buClr>
                <a:srgbClr val="001E69"/>
              </a:buClr>
              <a:defRPr sz="12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019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4) One 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5515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5) Two-line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8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99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6) 4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97675"/>
            <a:ext cx="195580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2" y="1643674"/>
            <a:ext cx="194944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501901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2601" y="1643674"/>
            <a:ext cx="1973263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01901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67250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8024" y="1646848"/>
            <a:ext cx="8621977" cy="3145068"/>
            <a:chOff x="268023" y="1576146"/>
            <a:chExt cx="8621977" cy="3300657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80998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7239391" y="3225167"/>
              <a:ext cx="3299630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67250" y="1643674"/>
            <a:ext cx="197485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9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6831014" y="1897675"/>
            <a:ext cx="1974850" cy="27584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55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7) 3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1950" y="1882772"/>
            <a:ext cx="2693171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8" y="4918647"/>
            <a:ext cx="474134" cy="223267"/>
          </a:xfrm>
          <a:prstGeom prst="rect">
            <a:avLst/>
          </a:prstGeom>
        </p:spPr>
        <p:txBody>
          <a:bodyPr vert="horz" lIns="91438" tIns="0" rIns="91438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pic>
        <p:nvPicPr>
          <p:cNvPr id="39" name="Picture 38" descr="harmanKardonLogo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9" y="2448292"/>
            <a:ext cx="1068607" cy="185648"/>
          </a:xfrm>
          <a:prstGeom prst="rect">
            <a:avLst/>
          </a:prstGeom>
        </p:spPr>
      </p:pic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7" y="1634149"/>
            <a:ext cx="2684426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211940" y="1634149"/>
            <a:ext cx="2710289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4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221465" y="1882772"/>
            <a:ext cx="2710289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098277" y="1882772"/>
            <a:ext cx="2710110" cy="277336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58498" y="1647825"/>
            <a:ext cx="8619284" cy="3144094"/>
            <a:chOff x="253804" y="1577171"/>
            <a:chExt cx="6495387" cy="3299632"/>
          </a:xfrm>
        </p:grpSpPr>
        <p:cxnSp>
          <p:nvCxnSpPr>
            <p:cNvPr id="29" name="Straight Connector 28"/>
            <p:cNvCxnSpPr/>
            <p:nvPr userDrawn="1"/>
          </p:nvCxnSpPr>
          <p:spPr>
            <a:xfrm rot="5400000">
              <a:off x="-1395217" y="3226192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759812" y="3226194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2929197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5098582" y="3226195"/>
              <a:ext cx="3299629" cy="1588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88752" y="1634149"/>
            <a:ext cx="2710110" cy="254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rgbClr val="001E69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text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1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25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0" y="1066800"/>
            <a:ext cx="9144000" cy="4076700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Slide Number Placeholder 12"/>
          <p:cNvSpPr txBox="1">
            <a:spLocks/>
          </p:cNvSpPr>
          <p:nvPr userDrawn="1"/>
        </p:nvSpPr>
        <p:spPr>
          <a:xfrm>
            <a:off x="8686797" y="4918646"/>
            <a:ext cx="474134" cy="223267"/>
          </a:xfrm>
          <a:prstGeom prst="rect">
            <a:avLst/>
          </a:prstGeom>
        </p:spPr>
        <p:txBody>
          <a:bodyPr vert="horz" lIns="91440" tIns="0" rIns="91440" bIns="0" rtlCol="0" anchor="t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C11250-DC59-974D-AF6D-E15FCF49EBD8}" type="slidenum">
              <a:rPr lang="en-US" sz="800" smtClean="0">
                <a:solidFill>
                  <a:prstClr val="white">
                    <a:lumMod val="50000"/>
                  </a:prstClr>
                </a:solidFill>
                <a:cs typeface="Arial"/>
              </a:rPr>
              <a:pPr algn="ctr"/>
              <a:t>‹#›</a:t>
            </a:fld>
            <a:endParaRPr lang="en-US" sz="800" dirty="0">
              <a:solidFill>
                <a:prstClr val="white">
                  <a:lumMod val="50000"/>
                </a:prstClr>
              </a:solidFill>
              <a:cs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9874" y="167789"/>
            <a:ext cx="7178040" cy="509905"/>
          </a:xfrm>
          <a:prstGeom prst="rect">
            <a:avLst/>
          </a:prstGeom>
        </p:spPr>
        <p:txBody>
          <a:bodyPr vert="horz" lIns="91440" tIns="0" rIns="91440" bIns="0">
            <a:normAutofit/>
          </a:bodyPr>
          <a:lstStyle>
            <a:lvl1pPr marL="0" indent="0">
              <a:buNone/>
              <a:defRPr sz="2200" b="1" i="0" cap="all" baseline="0">
                <a:solidFill>
                  <a:srgbClr val="30C8FE"/>
                </a:solidFill>
                <a:latin typeface="Gill Sans MT" panose="020B0502020104020203" pitchFamily="34" charset="0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ADD PAGE SUB TITLE</a:t>
            </a: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269875" y="1175885"/>
            <a:ext cx="8701087" cy="25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49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E351-7739-4368-9148-9726B098A285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9408-E361-4CB2-B3F9-12F2C5EE3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588" y="-2608"/>
            <a:ext cx="9144000" cy="1133475"/>
          </a:xfrm>
          <a:prstGeom prst="rect">
            <a:avLst/>
          </a:prstGeom>
        </p:spPr>
      </p:pic>
      <p:sp>
        <p:nvSpPr>
          <p:cNvPr id="6" name="Text Placeholder 117"/>
          <p:cNvSpPr txBox="1">
            <a:spLocks/>
          </p:cNvSpPr>
          <p:nvPr/>
        </p:nvSpPr>
        <p:spPr>
          <a:xfrm>
            <a:off x="396875" y="4923714"/>
            <a:ext cx="2793358" cy="9233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600" b="1" kern="1200" cap="all" baseline="0" smtClean="0">
                <a:solidFill>
                  <a:srgbClr val="00AEE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kern="1200" cap="all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©201</a:t>
            </a:r>
            <a:r>
              <a:rPr lang="en-US"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7</a:t>
            </a:r>
            <a:r>
              <a:rPr b="0" cap="none" dirty="0">
                <a:solidFill>
                  <a:srgbClr val="7F7F7F"/>
                </a:solidFill>
                <a:latin typeface="Gill Sans MT" panose="020B0502020104020203" pitchFamily="34" charset="0"/>
              </a:rPr>
              <a:t> HARMAN INTERNATIONAL INDUSTRIES, INCORPORATED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050" y="1270446"/>
            <a:ext cx="8642669" cy="38652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3037036" y="3873501"/>
            <a:ext cx="6106964" cy="1335805"/>
          </a:xfrm>
          <a:prstGeom prst="rect">
            <a:avLst/>
          </a:prstGeom>
          <a:blipFill dpi="0" rotWithShape="1">
            <a:blip r:embed="rId11">
              <a:alphaModFix am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43" t="5616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42150" y="4843464"/>
            <a:ext cx="2057400" cy="274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467E81D-E35B-481C-8D8E-7F934BC6EA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Bild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3" y="180433"/>
            <a:ext cx="1439651" cy="763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83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1" r:id="rId7"/>
    <p:sldLayoutId id="2147483997" r:id="rId8"/>
  </p:sldLayoutIdLst>
  <p:hf sldNum="0" hdr="0" ftr="0" dt="0"/>
  <p:txStyles>
    <p:titleStyle>
      <a:lvl1pPr marL="0" indent="0" algn="l" defTabSz="457189" rtl="0" eaLnBrk="1" latinLnBrk="0" hangingPunct="1">
        <a:lnSpc>
          <a:spcPct val="70000"/>
        </a:lnSpc>
        <a:spcBef>
          <a:spcPts val="0"/>
        </a:spcBef>
        <a:buFont typeface="Arial"/>
        <a:buNone/>
        <a:defRPr lang="en-US" sz="2400" b="1" strike="noStrike" kern="1200" cap="all" spc="0" baseline="0" dirty="0">
          <a:solidFill>
            <a:schemeClr val="bg1"/>
          </a:solidFill>
          <a:latin typeface="Gill Sans MT" panose="020B0502020104020203" pitchFamily="34" charset="0"/>
          <a:ea typeface="+mn-ea"/>
          <a:cs typeface="Arial"/>
        </a:defRPr>
      </a:lvl1pPr>
    </p:titleStyle>
    <p:bodyStyle>
      <a:lvl1pPr marL="0" indent="0" algn="l" defTabSz="457189" rtl="0" eaLnBrk="1" latinLnBrk="0" hangingPunct="1">
        <a:lnSpc>
          <a:spcPct val="85000"/>
        </a:lnSpc>
        <a:spcBef>
          <a:spcPts val="1200"/>
        </a:spcBef>
        <a:buClr>
          <a:srgbClr val="0073AE"/>
        </a:buClr>
        <a:buFont typeface="Arial" panose="020B0604020202020204" pitchFamily="34" charset="0"/>
        <a:buNone/>
        <a:defRPr lang="en-US" sz="2000" b="1" kern="1200" dirty="0" smtClean="0">
          <a:solidFill>
            <a:srgbClr val="0073AE"/>
          </a:solidFill>
          <a:latin typeface="Gill Sans MT" panose="020B0502020104020203" pitchFamily="34" charset="0"/>
          <a:ea typeface="+mn-ea"/>
          <a:cs typeface="+mn-cs"/>
        </a:defRPr>
      </a:lvl1pPr>
      <a:lvl2pPr marL="457189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87411" indent="-173034" algn="l" defTabSz="457189" rtl="0" eaLnBrk="1" latinLnBrk="0" hangingPunct="1">
        <a:lnSpc>
          <a:spcPct val="85000"/>
        </a:lnSpc>
        <a:spcBef>
          <a:spcPts val="1200"/>
        </a:spcBef>
        <a:buClr>
          <a:srgbClr val="001E69"/>
        </a:buClr>
        <a:buFont typeface="Tahoma" panose="020B0604030504040204" pitchFamily="34" charset="0"/>
        <a:buChar char="̶"/>
        <a:defRPr lang="en-US" sz="1600" kern="1200" dirty="0" smtClean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0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616" userDrawn="1">
          <p15:clr>
            <a:srgbClr val="F26B43"/>
          </p15:clr>
        </p15:guide>
        <p15:guide id="5" orient="horz" pos="248" userDrawn="1">
          <p15:clr>
            <a:srgbClr val="F26B43"/>
          </p15:clr>
        </p15:guide>
        <p15:guide id="6" orient="horz" pos="948" userDrawn="1">
          <p15:clr>
            <a:srgbClr val="F26B43"/>
          </p15:clr>
        </p15:guide>
        <p15:guide id="7" orient="horz" pos="3012" userDrawn="1">
          <p15:clr>
            <a:srgbClr val="F26B43"/>
          </p15:clr>
        </p15:guide>
        <p15:guide id="8" orient="horz" pos="10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45396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2949511" y="3485909"/>
            <a:ext cx="6092889" cy="1008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Some of Scott Meyers’s wisdom</a:t>
            </a:r>
            <a:endParaRPr 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Content Placeholder 126"/>
          <p:cNvSpPr txBox="1">
            <a:spLocks/>
          </p:cNvSpPr>
          <p:nvPr/>
        </p:nvSpPr>
        <p:spPr>
          <a:xfrm>
            <a:off x="2949511" y="4012452"/>
            <a:ext cx="6092889" cy="33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800" cap="all" spc="0" baseline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100" dirty="0" smtClean="0">
              <a:solidFill>
                <a:srgbClr val="2EA4E3"/>
              </a:solidFill>
              <a:latin typeface="Gill Sans MT"/>
              <a:cs typeface="Gill Sans MT"/>
            </a:endParaRPr>
          </a:p>
          <a:p>
            <a:pPr algn="r"/>
            <a:endParaRPr lang="en-US" sz="1100" dirty="0" smtClean="0">
              <a:solidFill>
                <a:srgbClr val="2EA4E3"/>
              </a:solidFill>
              <a:latin typeface="Gill Sans MT"/>
              <a:cs typeface="Gill Sans MT"/>
            </a:endParaRPr>
          </a:p>
          <a:p>
            <a:pPr algn="r"/>
            <a:r>
              <a:rPr lang="en-US" sz="1100" dirty="0" smtClean="0">
                <a:solidFill>
                  <a:srgbClr val="2EA4E3"/>
                </a:solidFill>
                <a:latin typeface="Gill Sans MT"/>
                <a:cs typeface="Gill Sans MT"/>
              </a:rPr>
              <a:t>Andrei Toader</a:t>
            </a:r>
            <a:endParaRPr lang="en-US" sz="1100" dirty="0">
              <a:solidFill>
                <a:srgbClr val="2EA4E3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183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Also, if you used placement new, don’t use delete operator.</a:t>
            </a: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77" y="2202549"/>
            <a:ext cx="5819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Equivalent for arrays: “operator new[]” and “operator delete[]”</a:t>
            </a: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	Always make sure to use the corresponding operators!!!</a:t>
            </a: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680" y="2632472"/>
            <a:ext cx="3704176" cy="11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Make interfaces easy to use correctly</a:t>
            </a:r>
          </a:p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And hard to use incorrectly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Always consider the mistakes clients might make. </a:t>
            </a: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30" y="2351739"/>
            <a:ext cx="3141140" cy="12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Make interfaces easy to use correctly</a:t>
            </a:r>
          </a:p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And hard to use incorrectly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		-			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	 -&gt; a possible correct use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		- 				 -&gt; USA might agree with this</a:t>
            </a: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		- 				 -&gt; 4 is next to 5 so… typo!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844" y="1792095"/>
            <a:ext cx="140017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844" y="2562132"/>
            <a:ext cx="1400175" cy="256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844" y="3286424"/>
            <a:ext cx="1400175" cy="3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Make interfaces easy to use correctly</a:t>
            </a:r>
          </a:p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And hard to use incorrectly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Something a bit better:</a:t>
            </a: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00" y="2281578"/>
            <a:ext cx="2362200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913" y="2279219"/>
            <a:ext cx="2598197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624" y="2281578"/>
            <a:ext cx="2441097" cy="943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322" y="3599131"/>
            <a:ext cx="4370257" cy="918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38" y="3599131"/>
            <a:ext cx="3753206" cy="9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Make interfaces easy to use correctly</a:t>
            </a:r>
          </a:p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And hard to use incorrectly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Once the right types are in place, you might even want to restrict the values of those types…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54" y="2380358"/>
            <a:ext cx="2952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Make interfaces easy to use correctly</a:t>
            </a:r>
          </a:p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And hard to use incorrectly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An even better solution after C++11, Scott would agree to be the use of </a:t>
            </a:r>
            <a:r>
              <a:rPr lang="en-US" b="0" dirty="0" err="1" smtClean="0">
                <a:solidFill>
                  <a:schemeClr val="tx1"/>
                </a:solidFill>
              </a:rPr>
              <a:t>enum</a:t>
            </a:r>
            <a:r>
              <a:rPr lang="en-US" b="0" dirty="0" smtClean="0">
                <a:solidFill>
                  <a:schemeClr val="tx1"/>
                </a:solidFill>
              </a:rPr>
              <a:t> classes…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734017"/>
            <a:ext cx="2857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Prefer non-member non-friend functions to member functions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Many users would want to do this altogether, so the class might offer a function to just to that…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1267167"/>
            <a:ext cx="1771650" cy="146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41" y="3514511"/>
            <a:ext cx="5133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Prefer non-member non-friend functions to member functions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Of course, this functionality could also be provided by a non-member function that calls the appropriate member functions: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  <a:p>
            <a:pPr algn="l"/>
            <a:r>
              <a:rPr lang="en-US" b="0" i="1" dirty="0" smtClean="0">
                <a:solidFill>
                  <a:schemeClr val="tx1"/>
                </a:solidFill>
              </a:rPr>
              <a:t>- 	So… which is better?</a:t>
            </a:r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66" y="2658435"/>
            <a:ext cx="2295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Prefer non-member non-friend functions to member functions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67577" y="1219145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Scott’s explanation:</a:t>
            </a: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	“The more functions that can access it, the less encapsulated the data.”</a:t>
            </a: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Reason: Given a choice between a member function(which can access not only the private data of a class, but also private functions, </a:t>
            </a:r>
            <a:r>
              <a:rPr lang="en-US" b="0" dirty="0" err="1" smtClean="0">
                <a:solidFill>
                  <a:schemeClr val="tx1"/>
                </a:solidFill>
              </a:rPr>
              <a:t>enums</a:t>
            </a:r>
            <a:r>
              <a:rPr lang="en-US" b="0" dirty="0" smtClean="0">
                <a:solidFill>
                  <a:schemeClr val="tx1"/>
                </a:solidFill>
              </a:rPr>
              <a:t>, etc…) and a non-member non-friend function (which can access none of these things) providing the same functionality, the choice which yields greater encapsulation is the non-member non-friend function. </a:t>
            </a:r>
            <a:r>
              <a:rPr lang="en-US" b="0" i="1" dirty="0" smtClean="0">
                <a:solidFill>
                  <a:schemeClr val="tx1"/>
                </a:solidFill>
              </a:rPr>
              <a:t>It does not increase the number of functions that can access the private parts of the class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“new operator” 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12" y="2981021"/>
            <a:ext cx="4656455" cy="4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Prefer non-member non-friend functions to member functions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Just because concerns about encapsulation dictate that a function be a non-member of one class, doesn’t mean it can’t be a member of another class.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In C++, a more natural approach is to make </a:t>
            </a:r>
            <a:r>
              <a:rPr lang="en-US" b="0" dirty="0" err="1" smtClean="0">
                <a:solidFill>
                  <a:schemeClr val="tx1"/>
                </a:solidFill>
              </a:rPr>
              <a:t>clearBrowser</a:t>
            </a:r>
            <a:r>
              <a:rPr lang="en-US" b="0" dirty="0" smtClean="0">
                <a:solidFill>
                  <a:schemeClr val="tx1"/>
                </a:solidFill>
              </a:rPr>
              <a:t> a non-member function in the same namespace as </a:t>
            </a:r>
            <a:r>
              <a:rPr lang="en-US" b="0" dirty="0" err="1" smtClean="0">
                <a:solidFill>
                  <a:schemeClr val="tx1"/>
                </a:solidFill>
              </a:rPr>
              <a:t>WebBroswer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473" y="3238588"/>
            <a:ext cx="2647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0733"/>
            <a:ext cx="9141291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2104"/>
            <a:ext cx="3266562" cy="2257967"/>
          </a:xfrm>
          <a:prstGeom prst="rect">
            <a:avLst/>
          </a:prstGeom>
        </p:spPr>
      </p:pic>
      <p:sp>
        <p:nvSpPr>
          <p:cNvPr id="12" name="Content Placeholder 126"/>
          <p:cNvSpPr txBox="1">
            <a:spLocks/>
          </p:cNvSpPr>
          <p:nvPr/>
        </p:nvSpPr>
        <p:spPr>
          <a:xfrm>
            <a:off x="3051111" y="3714042"/>
            <a:ext cx="5874525" cy="74163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Tx/>
              <a:buNone/>
              <a:defRPr lang="en-US" sz="2800" b="1" kern="1200" cap="all" spc="0" baseline="0" dirty="0">
                <a:solidFill>
                  <a:srgbClr val="002060"/>
                </a:solidFill>
                <a:latin typeface="+mj-lt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01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“operator new”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791" y="2877608"/>
            <a:ext cx="4106418" cy="33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“operator new”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27" y="2929797"/>
            <a:ext cx="4373385" cy="4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When compilers see a statement like this:</a:t>
            </a:r>
          </a:p>
          <a:p>
            <a:pPr marL="285750" indent="-285750" algn="l">
              <a:buFontTx/>
              <a:buChar char="-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b="0" dirty="0" smtClean="0">
                <a:solidFill>
                  <a:schemeClr val="tx1"/>
                </a:solidFill>
              </a:rPr>
              <a:t>They more or less generate code that looks like this: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901" y="1861943"/>
            <a:ext cx="4656455" cy="4582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024" y="3490710"/>
            <a:ext cx="6498207" cy="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“Placement new”</a:t>
            </a: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91" y="2134950"/>
            <a:ext cx="4105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“operator delete”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162" y="2629429"/>
            <a:ext cx="4541676" cy="4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 smtClean="0">
                <a:solidFill>
                  <a:schemeClr val="tx1"/>
                </a:solidFill>
              </a:rPr>
              <a:t>- 	When you write something like this:</a:t>
            </a: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	Compilers will generate something like this:</a:t>
            </a: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85" y="1876940"/>
            <a:ext cx="1792537" cy="755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757" y="3562563"/>
            <a:ext cx="2557739" cy="7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3"/>
          <p:cNvSpPr txBox="1">
            <a:spLocks/>
          </p:cNvSpPr>
          <p:nvPr/>
        </p:nvSpPr>
        <p:spPr>
          <a:xfrm>
            <a:off x="269875" y="740227"/>
            <a:ext cx="7178040" cy="377373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lnSpc>
                <a:spcPct val="70000"/>
              </a:lnSpc>
              <a:spcBef>
                <a:spcPts val="0"/>
              </a:spcBef>
              <a:buFont typeface="Arial"/>
              <a:buNone/>
              <a:defRPr lang="en-US" sz="2400" b="1" strike="noStrike" kern="1200" cap="all" spc="0" baseline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9" name="Text Placeholder 2"/>
          <p:cNvSpPr txBox="1">
            <a:spLocks/>
          </p:cNvSpPr>
          <p:nvPr/>
        </p:nvSpPr>
        <p:spPr>
          <a:xfrm>
            <a:off x="269875" y="331867"/>
            <a:ext cx="7178040" cy="50990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</a:pPr>
            <a:r>
              <a:rPr lang="en-US" sz="2200" b="1" cap="all" dirty="0" smtClean="0">
                <a:solidFill>
                  <a:srgbClr val="30C8FE"/>
                </a:solidFill>
                <a:cs typeface="Arial"/>
              </a:rPr>
              <a:t>Different meanings of new and delete</a:t>
            </a:r>
            <a:endParaRPr lang="en-US" sz="2200" b="1" cap="all" dirty="0">
              <a:solidFill>
                <a:srgbClr val="30C8FE"/>
              </a:solidFill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3C2D5-ADFB-4BC3-81CC-DD9F73E05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713A8631-5E0F-4D57-A094-AC4A973368A0}"/>
              </a:ext>
            </a:extLst>
          </p:cNvPr>
          <p:cNvSpPr txBox="1">
            <a:spLocks/>
          </p:cNvSpPr>
          <p:nvPr/>
        </p:nvSpPr>
        <p:spPr>
          <a:xfrm>
            <a:off x="526634" y="1362736"/>
            <a:ext cx="8166990" cy="344864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73AE"/>
              </a:buClr>
              <a:buFont typeface="Arial" panose="020B0604020202020204" pitchFamily="34" charset="0"/>
              <a:buNone/>
              <a:defRPr lang="en-US" sz="1800" b="1" kern="1200">
                <a:solidFill>
                  <a:srgbClr val="0073AE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3429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Arial" panose="020B0604020202020204" pitchFamily="34" charset="0"/>
              <a:buNone/>
              <a:defRPr lang="en-US" sz="15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685800" indent="0" algn="ctr" defTabSz="457189" rtl="0" eaLnBrk="1" latinLnBrk="0" hangingPunct="1">
              <a:lnSpc>
                <a:spcPct val="85000"/>
              </a:lnSpc>
              <a:spcBef>
                <a:spcPts val="1200"/>
              </a:spcBef>
              <a:buClr>
                <a:srgbClr val="001E69"/>
              </a:buClr>
              <a:buFont typeface="Tahoma" panose="020B0604030504040204" pitchFamily="34" charset="0"/>
              <a:buNone/>
              <a:defRPr lang="en-US" sz="135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0287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- 	If you want to deal only with raw, uninitialized memory, you should bypass the new and delete operators entirely.</a:t>
            </a: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algn="l"/>
            <a:endParaRPr lang="en-US" b="0" i="1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1" y="2923944"/>
            <a:ext cx="8563597" cy="9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swoosh - no verlap">
  <a:themeElements>
    <a:clrScheme name="Custom 28">
      <a:dk1>
        <a:sysClr val="windowText" lastClr="000000"/>
      </a:dk1>
      <a:lt1>
        <a:sysClr val="window" lastClr="FFFFFF"/>
      </a:lt1>
      <a:dk2>
        <a:srgbClr val="014C76"/>
      </a:dk2>
      <a:lt2>
        <a:srgbClr val="8EB4E3"/>
      </a:lt2>
      <a:accent1>
        <a:srgbClr val="4F81BD"/>
      </a:accent1>
      <a:accent2>
        <a:srgbClr val="00A8E3"/>
      </a:accent2>
      <a:accent3>
        <a:srgbClr val="10253F"/>
      </a:accent3>
      <a:accent4>
        <a:srgbClr val="B7DEE8"/>
      </a:accent4>
      <a:accent5>
        <a:srgbClr val="31859C"/>
      </a:accent5>
      <a:accent6>
        <a:srgbClr val="FF6600"/>
      </a:accent6>
      <a:hlink>
        <a:srgbClr val="00B050"/>
      </a:hlink>
      <a:folHlink>
        <a:srgbClr val="8EB4E3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27E6972E527429802418373950109" ma:contentTypeVersion="1" ma:contentTypeDescription="Create a new document." ma:contentTypeScope="" ma:versionID="3a193f631b8426a22ad7476c3a69875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0D58A2-FE7A-4158-9538-06C6310A6D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CFB444-1603-4F6D-A099-8D564D990B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F7CE89-240D-405D-A12D-C95B54F43B60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14448</TotalTime>
  <Words>1338</Words>
  <Application>Microsoft Office PowerPoint</Application>
  <PresentationFormat>On-screen Show (16:9)</PresentationFormat>
  <Paragraphs>306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Corbel</vt:lpstr>
      <vt:lpstr>Gill Sans MT</vt:lpstr>
      <vt:lpstr>Tahoma</vt:lpstr>
      <vt:lpstr>small swoosh - no verlap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DAY</dc:title>
  <dc:creator>Rupesh Vetha</dc:creator>
  <cp:lastModifiedBy>Toader, Andrei</cp:lastModifiedBy>
  <cp:revision>3377</cp:revision>
  <cp:lastPrinted>2013-08-12T18:00:33Z</cp:lastPrinted>
  <dcterms:created xsi:type="dcterms:W3CDTF">2014-10-02T15:43:54Z</dcterms:created>
  <dcterms:modified xsi:type="dcterms:W3CDTF">2019-05-23T14:14:30Z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0x01010090827E6972E527429802418373950109</vt:lpwstr>
  </property>
</Properties>
</file>