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4"/>
  </p:sldMasterIdLst>
  <p:notesMasterIdLst>
    <p:notesMasterId r:id="rId20"/>
  </p:notesMasterIdLst>
  <p:handoutMasterIdLst>
    <p:handoutMasterId r:id="rId21"/>
  </p:handoutMasterIdLst>
  <p:sldIdLst>
    <p:sldId id="303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1" r:id="rId16"/>
    <p:sldId id="319" r:id="rId17"/>
    <p:sldId id="320" r:id="rId18"/>
    <p:sldId id="304" r:id="rId19"/>
  </p:sldIdLst>
  <p:sldSz cx="9144000" cy="5143500" type="screen16x9"/>
  <p:notesSz cx="6858000" cy="92964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64" userDrawn="1">
          <p15:clr>
            <a:srgbClr val="A4A3A4"/>
          </p15:clr>
        </p15:guide>
        <p15:guide id="4" orient="horz" pos="2148" userDrawn="1">
          <p15:clr>
            <a:srgbClr val="A4A3A4"/>
          </p15:clr>
        </p15:guide>
        <p15:guide id="5" orient="horz" pos="2028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15" orient="horz" pos="2292" userDrawn="1">
          <p15:clr>
            <a:srgbClr val="A4A3A4"/>
          </p15:clr>
        </p15:guide>
        <p15:guide id="18" orient="horz" pos="2532" userDrawn="1">
          <p15:clr>
            <a:srgbClr val="A4A3A4"/>
          </p15:clr>
        </p15:guide>
        <p15:guide id="23" orient="horz" pos="1884" userDrawn="1">
          <p15:clr>
            <a:srgbClr val="A4A3A4"/>
          </p15:clr>
        </p15:guide>
        <p15:guide id="25" orient="horz" pos="840" userDrawn="1">
          <p15:clr>
            <a:srgbClr val="A4A3A4"/>
          </p15:clr>
        </p15:guide>
        <p15:guide id="26" orient="horz" pos="348" userDrawn="1">
          <p15:clr>
            <a:srgbClr val="A4A3A4"/>
          </p15:clr>
        </p15:guide>
        <p15:guide id="32" pos="4656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4" pos="3720" userDrawn="1">
          <p15:clr>
            <a:srgbClr val="A4A3A4"/>
          </p15:clr>
        </p15:guide>
        <p15:guide id="37" orient="horz" pos="2844" userDrawn="1">
          <p15:clr>
            <a:srgbClr val="A4A3A4"/>
          </p15:clr>
        </p15:guide>
        <p15:guide id="38" orient="horz" pos="2892" userDrawn="1">
          <p15:clr>
            <a:srgbClr val="A4A3A4"/>
          </p15:clr>
        </p15:guide>
        <p15:guide id="39" orient="horz" pos="3156" userDrawn="1">
          <p15:clr>
            <a:srgbClr val="A4A3A4"/>
          </p15:clr>
        </p15:guide>
        <p15:guide id="41" orient="horz" pos="1404" userDrawn="1">
          <p15:clr>
            <a:srgbClr val="A4A3A4"/>
          </p15:clr>
        </p15:guide>
        <p15:guide id="43" orient="horz" pos="3240" userDrawn="1">
          <p15:clr>
            <a:srgbClr val="A4A3A4"/>
          </p15:clr>
        </p15:guide>
        <p15:guide id="46" orient="horz" pos="252" userDrawn="1">
          <p15:clr>
            <a:srgbClr val="A4A3A4"/>
          </p15:clr>
        </p15:guide>
        <p15:guide id="47" orient="horz" pos="516" userDrawn="1">
          <p15:clr>
            <a:srgbClr val="A4A3A4"/>
          </p15:clr>
        </p15:guide>
        <p15:guide id="48" orient="horz" pos="1116" userDrawn="1">
          <p15:clr>
            <a:srgbClr val="A4A3A4"/>
          </p15:clr>
        </p15:guide>
        <p15:guide id="52" pos="1944" userDrawn="1">
          <p15:clr>
            <a:srgbClr val="A4A3A4"/>
          </p15:clr>
        </p15:guide>
        <p15:guide id="57" pos="2832" userDrawn="1">
          <p15:clr>
            <a:srgbClr val="A4A3A4"/>
          </p15:clr>
        </p15:guide>
        <p15:guide id="58" pos="1896" userDrawn="1">
          <p15:clr>
            <a:srgbClr val="A4A3A4"/>
          </p15:clr>
        </p15:guide>
        <p15:guide id="59" pos="1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515">
          <p15:clr>
            <a:srgbClr val="A4A3A4"/>
          </p15:clr>
        </p15:guide>
        <p15:guide id="3" pos="24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9D7"/>
    <a:srgbClr val="30C8FE"/>
    <a:srgbClr val="001E69"/>
    <a:srgbClr val="001D68"/>
    <a:srgbClr val="0073AE"/>
    <a:srgbClr val="3C0D59"/>
    <a:srgbClr val="389468"/>
    <a:srgbClr val="2EA4E3"/>
    <a:srgbClr val="004C76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2279" autoAdjust="0"/>
  </p:normalViewPr>
  <p:slideViewPr>
    <p:cSldViewPr snapToGrid="0">
      <p:cViewPr varScale="1">
        <p:scale>
          <a:sx n="140" d="100"/>
          <a:sy n="140" d="100"/>
        </p:scale>
        <p:origin x="756" y="102"/>
      </p:cViewPr>
      <p:guideLst>
        <p:guide orient="horz" pos="2964"/>
        <p:guide orient="horz" pos="2148"/>
        <p:guide orient="horz" pos="2028"/>
        <p:guide orient="horz"/>
        <p:guide pos="2928"/>
        <p:guide orient="horz" pos="2292"/>
        <p:guide orient="horz" pos="2532"/>
        <p:guide orient="horz" pos="1884"/>
        <p:guide orient="horz" pos="840"/>
        <p:guide orient="horz" pos="348"/>
        <p:guide pos="4656"/>
        <p:guide pos="360"/>
        <p:guide pos="3720"/>
        <p:guide orient="horz" pos="2844"/>
        <p:guide orient="horz" pos="2892"/>
        <p:guide orient="horz" pos="3156"/>
        <p:guide orient="horz" pos="1404"/>
        <p:guide orient="horz" pos="3240"/>
        <p:guide orient="horz" pos="252"/>
        <p:guide orient="horz" pos="516"/>
        <p:guide orient="horz" pos="1116"/>
        <p:guide pos="1944"/>
        <p:guide pos="2832"/>
        <p:guide pos="1896"/>
        <p:guide pos="1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400" y="-80"/>
      </p:cViewPr>
      <p:guideLst>
        <p:guide orient="horz" pos="2928"/>
        <p:guide pos="2515"/>
        <p:guide pos="24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2F57-D5DA-A04C-B154-A84120DF7790}" type="datetimeFigureOut">
              <a:rPr lang="en-US" smtClean="0">
                <a:latin typeface="Gill Sans MT" panose="020B0502020104020203" pitchFamily="34" charset="0"/>
                <a:cs typeface="Arial"/>
              </a:rPr>
              <a:pPr/>
              <a:t>12/5/2018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>
                <a:latin typeface="Gill Sans MT" panose="020B0502020104020203" pitchFamily="34" charset="0"/>
                <a:cs typeface="Arial"/>
              </a:rPr>
              <a:pPr/>
              <a:t>‹#›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89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87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274027C9-984B-6640-B41D-3E13A59B74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21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8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44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99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9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8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3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9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14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7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6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2) One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5" y="1179576"/>
            <a:ext cx="8734425" cy="377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84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3) Two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69875" y="362859"/>
            <a:ext cx="7178040" cy="725714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5" y="1179576"/>
            <a:ext cx="8734425" cy="377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0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4) One 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551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5) Two-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999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6) 4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97675"/>
            <a:ext cx="195580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2" y="1643674"/>
            <a:ext cx="194944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1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643674"/>
            <a:ext cx="1973263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1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8024" y="1646848"/>
            <a:ext cx="8621977" cy="3145068"/>
            <a:chOff x="268023" y="1576146"/>
            <a:chExt cx="8621977" cy="3300657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809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7239391" y="3225167"/>
              <a:ext cx="3299630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4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25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55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7) 3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82772"/>
            <a:ext cx="2693171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1634149"/>
            <a:ext cx="2684426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11940" y="1634149"/>
            <a:ext cx="271028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1465" y="1882772"/>
            <a:ext cx="2710289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098277" y="1882772"/>
            <a:ext cx="2710110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58498" y="1647825"/>
            <a:ext cx="8619284" cy="3144094"/>
            <a:chOff x="253804" y="1577171"/>
            <a:chExt cx="6495387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95217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88752" y="1634149"/>
            <a:ext cx="271011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19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2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0" y="1066800"/>
            <a:ext cx="9144000" cy="4076700"/>
          </a:xfrm>
          <a:prstGeom prst="rect">
            <a:avLst/>
          </a:prstGeom>
        </p:spPr>
        <p:txBody>
          <a:bodyPr vert="horz"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4918646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49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D98-A791-4731-A290-6F5C2777AC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408-E361-4CB2-B3F9-12F2C5EE3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588" y="-2608"/>
            <a:ext cx="9144000" cy="1133475"/>
          </a:xfrm>
          <a:prstGeom prst="rect">
            <a:avLst/>
          </a:prstGeom>
        </p:spPr>
      </p:pic>
      <p:sp>
        <p:nvSpPr>
          <p:cNvPr id="6" name="Text Placeholder 117"/>
          <p:cNvSpPr txBox="1">
            <a:spLocks/>
          </p:cNvSpPr>
          <p:nvPr/>
        </p:nvSpPr>
        <p:spPr>
          <a:xfrm>
            <a:off x="396875" y="4923714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©201</a:t>
            </a:r>
            <a:r>
              <a:rPr lang="en-US"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7</a:t>
            </a:r>
            <a:r>
              <a:rPr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 HARMAN INTERNATIONAL INDUSTRIES, INCORPORATED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3050" y="1270446"/>
            <a:ext cx="8642669" cy="38652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/>
          <p:cNvSpPr/>
          <p:nvPr/>
        </p:nvSpPr>
        <p:spPr>
          <a:xfrm rot="10800000">
            <a:off x="3037036" y="3873501"/>
            <a:ext cx="6106964" cy="1335805"/>
          </a:xfrm>
          <a:prstGeom prst="rect">
            <a:avLst/>
          </a:prstGeom>
          <a:blipFill dpi="0" rotWithShape="1">
            <a:blip r:embed="rId11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42150" y="4843464"/>
            <a:ext cx="2057400" cy="274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467E81D-E35B-481C-8D8E-7F934BC6EA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Bild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3" y="180433"/>
            <a:ext cx="1439651" cy="7634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8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1" r:id="rId7"/>
    <p:sldLayoutId id="2147483997" r:id="rId8"/>
  </p:sldLayoutIdLst>
  <p:hf hdr="0" ftr="0" dt="0"/>
  <p:txStyles>
    <p:titleStyle>
      <a:lvl1pPr marL="0" indent="0" algn="l" defTabSz="457189" rtl="0" eaLnBrk="1" latinLnBrk="0" hangingPunct="1">
        <a:lnSpc>
          <a:spcPct val="70000"/>
        </a:lnSpc>
        <a:spcBef>
          <a:spcPts val="0"/>
        </a:spcBef>
        <a:buFont typeface="Arial"/>
        <a:buNone/>
        <a:defRPr lang="en-US" sz="2400" b="1" strike="noStrike" kern="1200" cap="all" spc="0" baseline="0" dirty="0">
          <a:solidFill>
            <a:schemeClr val="bg1"/>
          </a:solidFill>
          <a:latin typeface="Gill Sans MT" panose="020B0502020104020203" pitchFamily="34" charset="0"/>
          <a:ea typeface="+mn-ea"/>
          <a:cs typeface="Arial"/>
        </a:defRPr>
      </a:lvl1pPr>
    </p:titleStyle>
    <p:bodyStyle>
      <a:lvl1pPr marL="0" indent="0" algn="l" defTabSz="457189" rtl="0" eaLnBrk="1" latinLnBrk="0" hangingPunct="1">
        <a:lnSpc>
          <a:spcPct val="85000"/>
        </a:lnSpc>
        <a:spcBef>
          <a:spcPts val="1200"/>
        </a:spcBef>
        <a:buClr>
          <a:srgbClr val="0073AE"/>
        </a:buClr>
        <a:buFont typeface="Arial" panose="020B0604020202020204" pitchFamily="34" charset="0"/>
        <a:buNone/>
        <a:defRPr lang="en-US" sz="2000" b="1" kern="1200" dirty="0" smtClean="0">
          <a:solidFill>
            <a:srgbClr val="0073AE"/>
          </a:solidFill>
          <a:latin typeface="Gill Sans MT" panose="020B0502020104020203" pitchFamily="34" charset="0"/>
          <a:ea typeface="+mn-ea"/>
          <a:cs typeface="+mn-cs"/>
        </a:defRPr>
      </a:lvl1pPr>
      <a:lvl2pPr marL="457189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87411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Tahoma" panose="020B0604030504040204" pitchFamily="34" charset="0"/>
        <a:buChar char="̶"/>
        <a:defRPr lang="en-US" sz="16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0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616" userDrawn="1">
          <p15:clr>
            <a:srgbClr val="F26B43"/>
          </p15:clr>
        </p15:guide>
        <p15:guide id="5" orient="horz" pos="248" userDrawn="1">
          <p15:clr>
            <a:srgbClr val="F26B43"/>
          </p15:clr>
        </p15:guide>
        <p15:guide id="6" orient="horz" pos="948" userDrawn="1">
          <p15:clr>
            <a:srgbClr val="F26B43"/>
          </p15:clr>
        </p15:guide>
        <p15:guide id="7" orient="horz" pos="3012" userDrawn="1">
          <p15:clr>
            <a:srgbClr val="F26B43"/>
          </p15:clr>
        </p15:guide>
        <p15:guide id="8" orient="horz" pos="10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algorith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733"/>
            <a:ext cx="9141291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2104"/>
            <a:ext cx="3266562" cy="2257967"/>
          </a:xfrm>
          <a:prstGeom prst="rect">
            <a:avLst/>
          </a:prstGeom>
        </p:spPr>
      </p:pic>
      <p:sp>
        <p:nvSpPr>
          <p:cNvPr id="12" name="Content Placeholder 126"/>
          <p:cNvSpPr txBox="1">
            <a:spLocks/>
          </p:cNvSpPr>
          <p:nvPr/>
        </p:nvSpPr>
        <p:spPr>
          <a:xfrm>
            <a:off x="2949511" y="3485909"/>
            <a:ext cx="6092889" cy="74163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  <a:buNone/>
              <a:defRPr lang="en-US" sz="2800" b="1" kern="1200" cap="all" spc="0" baseline="0" dirty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STL  ALGORITHMS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Content Placeholder 126"/>
          <p:cNvSpPr txBox="1">
            <a:spLocks/>
          </p:cNvSpPr>
          <p:nvPr/>
        </p:nvSpPr>
        <p:spPr>
          <a:xfrm>
            <a:off x="2949511" y="4012452"/>
            <a:ext cx="6092889" cy="33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800" cap="all" spc="0" baseline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rgbClr val="2EA4E3"/>
                </a:solidFill>
                <a:latin typeface="Gill Sans MT"/>
                <a:cs typeface="Gill Sans MT"/>
              </a:rPr>
              <a:t>Andrei Toader</a:t>
            </a:r>
            <a:endParaRPr lang="en-US" sz="1100" dirty="0">
              <a:solidFill>
                <a:srgbClr val="2EA4E3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183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STL  Algorithms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20" y="1525961"/>
            <a:ext cx="8166990" cy="2960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</a:rPr>
              <a:t>std</a:t>
            </a:r>
            <a:r>
              <a:rPr lang="en-US" sz="1400" b="0" dirty="0" smtClean="0">
                <a:solidFill>
                  <a:schemeClr val="tx1"/>
                </a:solidFill>
              </a:rPr>
              <a:t>::</a:t>
            </a:r>
            <a:r>
              <a:rPr lang="en-US" sz="1400" b="0" dirty="0" err="1" smtClean="0">
                <a:solidFill>
                  <a:schemeClr val="tx1"/>
                </a:solidFill>
              </a:rPr>
              <a:t>all_of</a:t>
            </a:r>
            <a:endParaRPr lang="en-US" sz="1400" b="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1862479"/>
            <a:ext cx="3819525" cy="1743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4" y="3999931"/>
            <a:ext cx="67627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1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STL  Algorithms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20" y="1525961"/>
            <a:ext cx="8166990" cy="2960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</a:rPr>
              <a:t>std</a:t>
            </a:r>
            <a:r>
              <a:rPr lang="en-US" sz="1400" b="0" dirty="0" smtClean="0">
                <a:solidFill>
                  <a:schemeClr val="tx1"/>
                </a:solidFill>
              </a:rPr>
              <a:t>::</a:t>
            </a:r>
            <a:r>
              <a:rPr lang="en-US" sz="1400" b="0" dirty="0" err="1" smtClean="0">
                <a:solidFill>
                  <a:schemeClr val="tx1"/>
                </a:solidFill>
              </a:rPr>
              <a:t>none_of</a:t>
            </a:r>
            <a:endParaRPr lang="en-US" sz="1400" b="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39" y="1801789"/>
            <a:ext cx="3801005" cy="176237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52" y="3902948"/>
            <a:ext cx="699232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5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STL  Algorithms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20" y="1525961"/>
            <a:ext cx="8166990" cy="2960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</a:rPr>
              <a:t>std</a:t>
            </a:r>
            <a:r>
              <a:rPr lang="en-US" sz="1400" b="0" dirty="0" smtClean="0">
                <a:solidFill>
                  <a:schemeClr val="tx1"/>
                </a:solidFill>
              </a:rPr>
              <a:t>::sort  and  </a:t>
            </a:r>
            <a:r>
              <a:rPr lang="en-US" sz="1400" b="0" dirty="0" err="1" smtClean="0">
                <a:solidFill>
                  <a:schemeClr val="tx1"/>
                </a:solidFill>
              </a:rPr>
              <a:t>std</a:t>
            </a:r>
            <a:r>
              <a:rPr lang="en-US" sz="1400" b="0" dirty="0" smtClean="0">
                <a:solidFill>
                  <a:schemeClr val="tx1"/>
                </a:solidFill>
              </a:rPr>
              <a:t>::</a:t>
            </a:r>
            <a:r>
              <a:rPr lang="en-US" sz="1400" b="0" dirty="0" err="1" smtClean="0">
                <a:solidFill>
                  <a:schemeClr val="tx1"/>
                </a:solidFill>
              </a:rPr>
              <a:t>is_sorted</a:t>
            </a:r>
            <a:endParaRPr lang="en-US" sz="1400" b="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3" y="2385034"/>
            <a:ext cx="637311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STL  Algorithms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20" y="1525961"/>
            <a:ext cx="8166990" cy="72592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</a:rPr>
              <a:t>std</a:t>
            </a:r>
            <a:r>
              <a:rPr lang="en-US" sz="1400" b="0" dirty="0" smtClean="0">
                <a:solidFill>
                  <a:schemeClr val="tx1"/>
                </a:solidFill>
              </a:rPr>
              <a:t>::</a:t>
            </a:r>
            <a:r>
              <a:rPr lang="en-US" sz="1400" b="0" dirty="0" err="1" smtClean="0">
                <a:solidFill>
                  <a:schemeClr val="tx1"/>
                </a:solidFill>
              </a:rPr>
              <a:t>set_difference</a:t>
            </a: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With a sorted collection A and a sorted collection B, </a:t>
            </a:r>
            <a:r>
              <a:rPr lang="en-US" sz="1400" b="0" dirty="0" err="1" smtClean="0">
                <a:solidFill>
                  <a:schemeClr val="tx1"/>
                </a:solidFill>
              </a:rPr>
              <a:t>set_difference</a:t>
            </a:r>
            <a:r>
              <a:rPr lang="en-US" sz="1400" b="0" dirty="0" smtClean="0">
                <a:solidFill>
                  <a:schemeClr val="tx1"/>
                </a:solidFill>
              </a:rPr>
              <a:t> outputs the elements in A that are not present in 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83" y="2523290"/>
            <a:ext cx="31623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STL  Algorithms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20" y="1525961"/>
            <a:ext cx="8166990" cy="72592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</a:rPr>
              <a:t>std</a:t>
            </a:r>
            <a:r>
              <a:rPr lang="en-US" sz="1400" b="0" dirty="0" smtClean="0">
                <a:solidFill>
                  <a:schemeClr val="tx1"/>
                </a:solidFill>
              </a:rPr>
              <a:t>::</a:t>
            </a:r>
            <a:r>
              <a:rPr lang="en-US" sz="1400" b="0" dirty="0" err="1" smtClean="0">
                <a:solidFill>
                  <a:schemeClr val="tx1"/>
                </a:solidFill>
              </a:rPr>
              <a:t>set_difference</a:t>
            </a: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Example: </a:t>
            </a:r>
          </a:p>
          <a:p>
            <a:pPr algn="l"/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</a:rPr>
              <a:t>     - Add to the cache the elements that are in the results, but do not exist in the cache.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0" y="2632472"/>
            <a:ext cx="8400197" cy="15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733"/>
            <a:ext cx="9141291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2104"/>
            <a:ext cx="3266562" cy="2257967"/>
          </a:xfrm>
          <a:prstGeom prst="rect">
            <a:avLst/>
          </a:prstGeom>
        </p:spPr>
      </p:pic>
      <p:sp>
        <p:nvSpPr>
          <p:cNvPr id="12" name="Content Placeholder 126"/>
          <p:cNvSpPr txBox="1">
            <a:spLocks/>
          </p:cNvSpPr>
          <p:nvPr/>
        </p:nvSpPr>
        <p:spPr>
          <a:xfrm>
            <a:off x="3051111" y="3714042"/>
            <a:ext cx="5874525" cy="74163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  <a:buNone/>
              <a:defRPr lang="en-US" sz="2800" b="1" kern="1200" cap="all" spc="0" baseline="0" dirty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01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STL  Algorithms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20" y="1525960"/>
            <a:ext cx="8166990" cy="160508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Intent: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</a:rPr>
              <a:t>- A set of tools to improve expressiveness and correctness of the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- They avoid some common mistakes.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- </a:t>
            </a:r>
            <a:r>
              <a:rPr lang="en-US" sz="1400" b="0" dirty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1400" b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1400" b="0" smtClean="0">
                <a:solidFill>
                  <a:schemeClr val="tx1"/>
                </a:solidFill>
                <a:hlinkClick r:id="rId3"/>
              </a:rPr>
              <a:t>en.cppreference.com/w/cpp/algorithm</a:t>
            </a:r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STL  Algorithms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453" y="1351677"/>
            <a:ext cx="8166990" cy="322032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Don’t use </a:t>
            </a:r>
            <a:r>
              <a:rPr lang="en-US" sz="1400" i="1" dirty="0" err="1" smtClean="0">
                <a:solidFill>
                  <a:schemeClr val="tx1"/>
                </a:solidFill>
              </a:rPr>
              <a:t>for_each</a:t>
            </a:r>
            <a:r>
              <a:rPr lang="en-US" sz="1400" b="0" dirty="0" smtClean="0">
                <a:solidFill>
                  <a:schemeClr val="tx1"/>
                </a:solidFill>
              </a:rPr>
              <a:t> for each problem…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This algorithm is effectively adapted when </a:t>
            </a:r>
            <a:r>
              <a:rPr lang="en-US" sz="1400" i="1" dirty="0" smtClean="0">
                <a:solidFill>
                  <a:schemeClr val="tx1"/>
                </a:solidFill>
              </a:rPr>
              <a:t>performing side effects</a:t>
            </a:r>
            <a:r>
              <a:rPr lang="en-US" sz="1400" b="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algn="l"/>
            <a:endParaRPr lang="en-US" sz="14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If, for instance, you rather need to count the number of times a value is present is a collection, don’t use </a:t>
            </a:r>
            <a:r>
              <a:rPr lang="en-US" sz="1400" b="0" dirty="0" err="1" smtClean="0">
                <a:solidFill>
                  <a:schemeClr val="tx1"/>
                </a:solidFill>
              </a:rPr>
              <a:t>for_each</a:t>
            </a:r>
            <a:r>
              <a:rPr lang="en-US" sz="1400" b="0" dirty="0" smtClean="0">
                <a:solidFill>
                  <a:schemeClr val="tx1"/>
                </a:solidFill>
              </a:rPr>
              <a:t>. Use </a:t>
            </a:r>
            <a:r>
              <a:rPr lang="en-US" sz="1400" i="1" dirty="0" err="1" smtClean="0">
                <a:solidFill>
                  <a:schemeClr val="tx1"/>
                </a:solidFill>
              </a:rPr>
              <a:t>std</a:t>
            </a:r>
            <a:r>
              <a:rPr lang="en-US" sz="1400" i="1" dirty="0" smtClean="0">
                <a:solidFill>
                  <a:schemeClr val="tx1"/>
                </a:solidFill>
              </a:rPr>
              <a:t>::count</a:t>
            </a:r>
            <a:r>
              <a:rPr lang="en-US" sz="1400" b="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If you need to know if there is at least one element satisfying a predicate in your collection don’t use </a:t>
            </a:r>
            <a:r>
              <a:rPr lang="en-US" sz="1400" b="0" dirty="0" err="1" smtClean="0">
                <a:solidFill>
                  <a:schemeClr val="tx1"/>
                </a:solidFill>
              </a:rPr>
              <a:t>for_each</a:t>
            </a:r>
            <a:r>
              <a:rPr lang="en-US" sz="1400" b="0" dirty="0" smtClean="0">
                <a:solidFill>
                  <a:schemeClr val="tx1"/>
                </a:solidFill>
              </a:rPr>
              <a:t>. Use </a:t>
            </a:r>
            <a:r>
              <a:rPr lang="en-US" sz="1400" i="1" dirty="0" err="1" smtClean="0">
                <a:solidFill>
                  <a:schemeClr val="tx1"/>
                </a:solidFill>
              </a:rPr>
              <a:t>std</a:t>
            </a:r>
            <a:r>
              <a:rPr lang="en-US" sz="1400" i="1" dirty="0" smtClean="0">
                <a:solidFill>
                  <a:schemeClr val="tx1"/>
                </a:solidFill>
              </a:rPr>
              <a:t>::</a:t>
            </a:r>
            <a:r>
              <a:rPr lang="en-US" sz="1400" i="1" dirty="0" err="1" smtClean="0">
                <a:solidFill>
                  <a:schemeClr val="tx1"/>
                </a:solidFill>
              </a:rPr>
              <a:t>any_of</a:t>
            </a:r>
            <a:r>
              <a:rPr lang="en-US" sz="1400" b="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If you need to know whether all the elements of a collection satisfy a given predicate, use </a:t>
            </a:r>
            <a:r>
              <a:rPr lang="en-US" sz="1400" i="1" dirty="0" err="1" smtClean="0">
                <a:solidFill>
                  <a:schemeClr val="tx1"/>
                </a:solidFill>
              </a:rPr>
              <a:t>std</a:t>
            </a:r>
            <a:r>
              <a:rPr lang="en-US" sz="1400" i="1" dirty="0" smtClean="0">
                <a:solidFill>
                  <a:schemeClr val="tx1"/>
                </a:solidFill>
              </a:rPr>
              <a:t>::</a:t>
            </a:r>
            <a:r>
              <a:rPr lang="en-US" sz="1400" i="1" dirty="0" err="1" smtClean="0">
                <a:solidFill>
                  <a:schemeClr val="tx1"/>
                </a:solidFill>
              </a:rPr>
              <a:t>all_of</a:t>
            </a:r>
            <a:r>
              <a:rPr lang="en-US" sz="1400" b="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STL  Algorithms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20" y="1525961"/>
            <a:ext cx="8166990" cy="2960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</a:rPr>
              <a:t>std</a:t>
            </a:r>
            <a:r>
              <a:rPr lang="en-US" sz="1400" b="0" dirty="0" smtClean="0">
                <a:solidFill>
                  <a:schemeClr val="tx1"/>
                </a:solidFill>
              </a:rPr>
              <a:t>::copy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2" y="2280047"/>
            <a:ext cx="8010525" cy="704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513" y="3661296"/>
            <a:ext cx="5791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0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STL  Algorithms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20" y="1525961"/>
            <a:ext cx="8166990" cy="2960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</a:rPr>
              <a:t>std</a:t>
            </a:r>
            <a:r>
              <a:rPr lang="en-US" sz="1400" b="0" dirty="0" smtClean="0">
                <a:solidFill>
                  <a:schemeClr val="tx1"/>
                </a:solidFill>
              </a:rPr>
              <a:t>::accumulate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4" y="2015442"/>
            <a:ext cx="405765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36" y="3567753"/>
            <a:ext cx="59531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3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STL  Algorithms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20" y="1525961"/>
            <a:ext cx="8166990" cy="2960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</a:rPr>
              <a:t>std</a:t>
            </a:r>
            <a:r>
              <a:rPr lang="en-US" sz="1400" b="0" dirty="0" smtClean="0">
                <a:solidFill>
                  <a:schemeClr val="tx1"/>
                </a:solidFill>
              </a:rPr>
              <a:t>::transform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527" y="2248242"/>
            <a:ext cx="3762375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689" y="3796182"/>
            <a:ext cx="57340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STL  Algorithms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20" y="1525961"/>
            <a:ext cx="8166990" cy="2960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</a:rPr>
              <a:t>std</a:t>
            </a:r>
            <a:r>
              <a:rPr lang="en-US" sz="1400" b="0" dirty="0" smtClean="0">
                <a:solidFill>
                  <a:schemeClr val="tx1"/>
                </a:solidFill>
              </a:rPr>
              <a:t>::coun</a:t>
            </a:r>
            <a:r>
              <a:rPr lang="en-US" sz="1400" b="0" dirty="0">
                <a:solidFill>
                  <a:schemeClr val="tx1"/>
                </a:solidFill>
              </a:rPr>
              <a:t>t</a:t>
            </a:r>
            <a:endParaRPr lang="en-US" sz="1400" b="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502" y="1801789"/>
            <a:ext cx="4162425" cy="1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933951"/>
            <a:ext cx="52959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STL  Algorithms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20" y="1525961"/>
            <a:ext cx="8166990" cy="2960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</a:rPr>
              <a:t>std</a:t>
            </a:r>
            <a:r>
              <a:rPr lang="en-US" sz="1400" b="0" dirty="0" smtClean="0">
                <a:solidFill>
                  <a:schemeClr val="tx1"/>
                </a:solidFill>
              </a:rPr>
              <a:t>::</a:t>
            </a:r>
            <a:r>
              <a:rPr lang="en-US" sz="1400" b="0" dirty="0" err="1" smtClean="0">
                <a:solidFill>
                  <a:schemeClr val="tx1"/>
                </a:solidFill>
              </a:rPr>
              <a:t>count_if</a:t>
            </a:r>
            <a:endParaRPr lang="en-US" sz="1400" b="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1781517"/>
            <a:ext cx="413385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140" y="3942073"/>
            <a:ext cx="6915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6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STL  Algorithms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20" y="1525961"/>
            <a:ext cx="8166990" cy="2960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</a:rPr>
              <a:t>std</a:t>
            </a:r>
            <a:r>
              <a:rPr lang="en-US" sz="1400" b="0" dirty="0" smtClean="0">
                <a:solidFill>
                  <a:schemeClr val="tx1"/>
                </a:solidFill>
              </a:rPr>
              <a:t>::</a:t>
            </a:r>
            <a:r>
              <a:rPr lang="en-US" sz="1400" b="0" dirty="0" err="1" smtClean="0">
                <a:solidFill>
                  <a:schemeClr val="tx1"/>
                </a:solidFill>
              </a:rPr>
              <a:t>any_of</a:t>
            </a:r>
            <a:endParaRPr lang="en-US" sz="1400" b="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77" y="1881529"/>
            <a:ext cx="3686175" cy="170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" y="3980241"/>
            <a:ext cx="70961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26906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swoosh - no verlap">
  <a:themeElements>
    <a:clrScheme name="Custom 28">
      <a:dk1>
        <a:sysClr val="windowText" lastClr="000000"/>
      </a:dk1>
      <a:lt1>
        <a:sysClr val="window" lastClr="FFFFFF"/>
      </a:lt1>
      <a:dk2>
        <a:srgbClr val="014C76"/>
      </a:dk2>
      <a:lt2>
        <a:srgbClr val="8EB4E3"/>
      </a:lt2>
      <a:accent1>
        <a:srgbClr val="4F81BD"/>
      </a:accent1>
      <a:accent2>
        <a:srgbClr val="00A8E3"/>
      </a:accent2>
      <a:accent3>
        <a:srgbClr val="10253F"/>
      </a:accent3>
      <a:accent4>
        <a:srgbClr val="B7DEE8"/>
      </a:accent4>
      <a:accent5>
        <a:srgbClr val="31859C"/>
      </a:accent5>
      <a:accent6>
        <a:srgbClr val="FF6600"/>
      </a:accent6>
      <a:hlink>
        <a:srgbClr val="00B050"/>
      </a:hlink>
      <a:folHlink>
        <a:srgbClr val="8EB4E3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27E6972E527429802418373950109" ma:contentTypeVersion="1" ma:contentTypeDescription="Create a new document." ma:contentTypeScope="" ma:versionID="3a193f631b8426a22ad7476c3a698751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F7CE89-240D-405D-A12D-C95B54F43B60}">
  <ds:schemaRefs>
    <ds:schemaRef ds:uri="http://schemas.microsoft.com/sharepoint/v3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CFB444-1603-4F6D-A099-8D564D990B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0D58A2-FE7A-4158-9538-06C6310A6D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7041</TotalTime>
  <Words>254</Words>
  <Application>Microsoft Office PowerPoint</Application>
  <PresentationFormat>On-screen Show (16:9)</PresentationFormat>
  <Paragraphs>57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Gill Sans MT</vt:lpstr>
      <vt:lpstr>Tahoma</vt:lpstr>
      <vt:lpstr>small swoosh - no verlap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DAY</dc:title>
  <dc:creator>Rupesh Vetha</dc:creator>
  <cp:lastModifiedBy>Toader, Andrei</cp:lastModifiedBy>
  <cp:revision>3225</cp:revision>
  <cp:lastPrinted>2013-08-12T18:00:33Z</cp:lastPrinted>
  <dcterms:created xsi:type="dcterms:W3CDTF">2014-10-02T15:43:54Z</dcterms:created>
  <dcterms:modified xsi:type="dcterms:W3CDTF">2018-12-05T09:45:15Z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0x01010090827E6972E527429802418373950109</vt:lpwstr>
  </property>
</Properties>
</file>